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6D4F11-4689-42B9-808C-1C0340FA9B56}">
  <a:tblStyle styleId="{7D6D4F11-4689-42B9-808C-1C0340FA9B5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5.xml"/><Relationship Id="rId22" Type="http://schemas.openxmlformats.org/officeDocument/2006/relationships/font" Target="fonts/RobotoMono-italic.fntdata"/><Relationship Id="rId10" Type="http://schemas.openxmlformats.org/officeDocument/2006/relationships/slide" Target="slides/slide4.xml"/><Relationship Id="rId21" Type="http://schemas.openxmlformats.org/officeDocument/2006/relationships/font" Target="fonts/RobotoMon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ac34b16e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ac34b16e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ac34b16e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ac34b16e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ac34b16e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ac34b16e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ac34b16e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ac34b16e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1e122585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1e122585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e122585a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e122585a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e122585a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e122585a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e122585a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e122585a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e122585a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e122585a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e122585a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e122585a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e122585a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e122585a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ac34b16e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ac34b16e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ikea.com/us/en/cat/kids-chairs-18769/" TargetMode="External"/><Relationship Id="rId4" Type="http://schemas.openxmlformats.org/officeDocument/2006/relationships/hyperlink" Target="https://www.ikea.com/us/en/p/kallax-shelf-unit-white-00275848/" TargetMode="External"/><Relationship Id="rId5" Type="http://schemas.openxmlformats.org/officeDocument/2006/relationships/hyperlink" Target="https://reactjs.org/" TargetMode="External"/><Relationship Id="rId6" Type="http://schemas.openxmlformats.org/officeDocument/2006/relationships/hyperlink" Target="https://ant.desig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nodejs.org/e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5.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2286525"/>
            <a:ext cx="9144000" cy="780300"/>
          </a:xfrm>
          <a:prstGeom prst="rect">
            <a:avLst/>
          </a:prstGeom>
          <a:solidFill>
            <a:srgbClr val="434343"/>
          </a:solidFill>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sz="3600">
              <a:solidFill>
                <a:srgbClr val="FFFFFF"/>
              </a:solidFill>
            </a:endParaRPr>
          </a:p>
          <a:p>
            <a:pPr indent="0" lvl="0" marL="0" rtl="0" algn="ctr">
              <a:spcBef>
                <a:spcPts val="0"/>
              </a:spcBef>
              <a:spcAft>
                <a:spcPts val="0"/>
              </a:spcAft>
              <a:buNone/>
            </a:pPr>
            <a:r>
              <a:t/>
            </a:r>
            <a:endParaRPr sz="3600"/>
          </a:p>
          <a:p>
            <a:pPr indent="0" lvl="0" marL="0" rtl="0" algn="ctr">
              <a:spcBef>
                <a:spcPts val="0"/>
              </a:spcBef>
              <a:spcAft>
                <a:spcPts val="0"/>
              </a:spcAft>
              <a:buNone/>
            </a:pPr>
            <a:r>
              <a:rPr lang="en">
                <a:solidFill>
                  <a:schemeClr val="lt1"/>
                </a:solidFill>
              </a:rPr>
              <a:t>Cheap Shop - Window Design</a:t>
            </a:r>
            <a:endParaRPr>
              <a:solidFill>
                <a:schemeClr val="lt1"/>
              </a:solidFill>
            </a:endParaRPr>
          </a:p>
        </p:txBody>
      </p:sp>
      <p:sp>
        <p:nvSpPr>
          <p:cNvPr id="55" name="Google Shape;55;p13"/>
          <p:cNvSpPr txBox="1"/>
          <p:nvPr>
            <p:ph idx="1" type="subTitle"/>
          </p:nvPr>
        </p:nvSpPr>
        <p:spPr>
          <a:xfrm>
            <a:off x="4572000" y="3609275"/>
            <a:ext cx="2409600" cy="98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Oğuz Arslan</a:t>
            </a:r>
            <a:endParaRPr/>
          </a:p>
          <a:p>
            <a:pPr indent="0" lvl="0" marL="0" rtl="0" algn="ctr">
              <a:spcBef>
                <a:spcPts val="0"/>
              </a:spcBef>
              <a:spcAft>
                <a:spcPts val="0"/>
              </a:spcAft>
              <a:buNone/>
            </a:pPr>
            <a:r>
              <a:rPr lang="en" sz="1200"/>
              <a:t>2017405180</a:t>
            </a:r>
            <a:endParaRPr sz="1200"/>
          </a:p>
        </p:txBody>
      </p:sp>
      <p:sp>
        <p:nvSpPr>
          <p:cNvPr id="56" name="Google Shape;56;p13"/>
          <p:cNvSpPr txBox="1"/>
          <p:nvPr/>
        </p:nvSpPr>
        <p:spPr>
          <a:xfrm>
            <a:off x="3838200" y="4655975"/>
            <a:ext cx="1467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04.04.2022</a:t>
            </a:r>
            <a:endParaRPr>
              <a:solidFill>
                <a:schemeClr val="dk2"/>
              </a:solidFill>
            </a:endParaRPr>
          </a:p>
        </p:txBody>
      </p:sp>
      <p:sp>
        <p:nvSpPr>
          <p:cNvPr id="57" name="Google Shape;57;p13"/>
          <p:cNvSpPr txBox="1"/>
          <p:nvPr/>
        </p:nvSpPr>
        <p:spPr>
          <a:xfrm>
            <a:off x="2007600" y="3609275"/>
            <a:ext cx="2564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2"/>
                </a:solidFill>
              </a:rPr>
              <a:t>Ufuk Arslan</a:t>
            </a:r>
            <a:endParaRPr sz="2800">
              <a:solidFill>
                <a:schemeClr val="dk2"/>
              </a:solidFill>
            </a:endParaRPr>
          </a:p>
          <a:p>
            <a:pPr indent="0" lvl="0" marL="0" rtl="0" algn="ctr">
              <a:spcBef>
                <a:spcPts val="0"/>
              </a:spcBef>
              <a:spcAft>
                <a:spcPts val="0"/>
              </a:spcAft>
              <a:buClr>
                <a:schemeClr val="dk1"/>
              </a:buClr>
              <a:buSzPts val="1100"/>
              <a:buFont typeface="Arial"/>
              <a:buNone/>
            </a:pPr>
            <a:r>
              <a:rPr lang="en" sz="1200">
                <a:solidFill>
                  <a:schemeClr val="dk2"/>
                </a:solidFill>
              </a:rPr>
              <a:t>2017400219</a:t>
            </a:r>
            <a:endParaRPr sz="1200">
              <a:solidFill>
                <a:schemeClr val="dk2"/>
              </a:solidFill>
            </a:endParaRPr>
          </a:p>
        </p:txBody>
      </p:sp>
      <p:sp>
        <p:nvSpPr>
          <p:cNvPr id="58" name="Google Shape;58;p13"/>
          <p:cNvSpPr txBox="1"/>
          <p:nvPr/>
        </p:nvSpPr>
        <p:spPr>
          <a:xfrm>
            <a:off x="2443950" y="536300"/>
            <a:ext cx="42561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dk2"/>
                </a:solidFill>
              </a:rPr>
              <a:t>CmpE 496 HCI</a:t>
            </a:r>
            <a:endParaRPr sz="3600">
              <a:solidFill>
                <a:schemeClr val="dk2"/>
              </a:solidFill>
            </a:endParaRPr>
          </a:p>
          <a:p>
            <a:pPr indent="0" lvl="0" marL="0" rtl="0" algn="ctr">
              <a:spcBef>
                <a:spcPts val="0"/>
              </a:spcBef>
              <a:spcAft>
                <a:spcPts val="0"/>
              </a:spcAft>
              <a:buNone/>
            </a:pPr>
            <a:r>
              <a:rPr lang="en" sz="3600">
                <a:solidFill>
                  <a:schemeClr val="dk2"/>
                </a:solidFill>
              </a:rPr>
              <a:t>Homework 2</a:t>
            </a: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290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Changing Quantity</a:t>
            </a:r>
            <a:endParaRPr/>
          </a:p>
        </p:txBody>
      </p:sp>
      <p:sp>
        <p:nvSpPr>
          <p:cNvPr id="147" name="Google Shape;147;p22"/>
          <p:cNvSpPr txBox="1"/>
          <p:nvPr>
            <p:ph idx="1" type="body"/>
          </p:nvPr>
        </p:nvSpPr>
        <p:spPr>
          <a:xfrm>
            <a:off x="311700" y="832625"/>
            <a:ext cx="8520600" cy="130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can update the quantity of the items selected. The minimum quantity will be one and the maximum </a:t>
            </a:r>
            <a:r>
              <a:rPr lang="en"/>
              <a:t>quantity </a:t>
            </a:r>
            <a:r>
              <a:rPr lang="en"/>
              <a:t>will be the number of selected option in the stock. Total cost changes each time we update the quantity.</a:t>
            </a:r>
            <a:endParaRPr/>
          </a:p>
        </p:txBody>
      </p:sp>
      <p:pic>
        <p:nvPicPr>
          <p:cNvPr id="148" name="Google Shape;148;p22"/>
          <p:cNvPicPr preferRelativeResize="0"/>
          <p:nvPr/>
        </p:nvPicPr>
        <p:blipFill>
          <a:blip r:embed="rId3">
            <a:alphaModFix/>
          </a:blip>
          <a:stretch>
            <a:fillRect/>
          </a:stretch>
        </p:blipFill>
        <p:spPr>
          <a:xfrm>
            <a:off x="115925" y="2359150"/>
            <a:ext cx="4382900" cy="1517899"/>
          </a:xfrm>
          <a:prstGeom prst="rect">
            <a:avLst/>
          </a:prstGeom>
          <a:noFill/>
          <a:ln>
            <a:noFill/>
          </a:ln>
        </p:spPr>
      </p:pic>
      <p:sp>
        <p:nvSpPr>
          <p:cNvPr id="149" name="Google Shape;149;p22"/>
          <p:cNvSpPr/>
          <p:nvPr/>
        </p:nvSpPr>
        <p:spPr>
          <a:xfrm>
            <a:off x="2050675" y="2420350"/>
            <a:ext cx="684300" cy="467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0" name="Google Shape;150;p22"/>
          <p:cNvPicPr preferRelativeResize="0"/>
          <p:nvPr/>
        </p:nvPicPr>
        <p:blipFill>
          <a:blip r:embed="rId4">
            <a:alphaModFix/>
          </a:blip>
          <a:stretch>
            <a:fillRect/>
          </a:stretch>
        </p:blipFill>
        <p:spPr>
          <a:xfrm>
            <a:off x="4603745" y="2359636"/>
            <a:ext cx="4386307" cy="1516925"/>
          </a:xfrm>
          <a:prstGeom prst="rect">
            <a:avLst/>
          </a:prstGeom>
          <a:noFill/>
          <a:ln>
            <a:noFill/>
          </a:ln>
        </p:spPr>
      </p:pic>
      <p:sp>
        <p:nvSpPr>
          <p:cNvPr id="151" name="Google Shape;151;p22"/>
          <p:cNvSpPr/>
          <p:nvPr/>
        </p:nvSpPr>
        <p:spPr>
          <a:xfrm>
            <a:off x="6557900" y="2419644"/>
            <a:ext cx="684300" cy="467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11700" y="290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Cost</a:t>
            </a:r>
            <a:endParaRPr/>
          </a:p>
        </p:txBody>
      </p:sp>
      <p:sp>
        <p:nvSpPr>
          <p:cNvPr id="157" name="Google Shape;157;p23"/>
          <p:cNvSpPr txBox="1"/>
          <p:nvPr>
            <p:ph idx="1" type="body"/>
          </p:nvPr>
        </p:nvSpPr>
        <p:spPr>
          <a:xfrm>
            <a:off x="311700" y="832625"/>
            <a:ext cx="8520600" cy="130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can see the total cost of the items selected at the top of the screen, even if we had to scroll down.</a:t>
            </a:r>
            <a:endParaRPr/>
          </a:p>
        </p:txBody>
      </p:sp>
      <p:pic>
        <p:nvPicPr>
          <p:cNvPr id="158" name="Google Shape;158;p23"/>
          <p:cNvPicPr preferRelativeResize="0"/>
          <p:nvPr/>
        </p:nvPicPr>
        <p:blipFill>
          <a:blip r:embed="rId3">
            <a:alphaModFix/>
          </a:blip>
          <a:stretch>
            <a:fillRect/>
          </a:stretch>
        </p:blipFill>
        <p:spPr>
          <a:xfrm>
            <a:off x="2165800" y="1866875"/>
            <a:ext cx="4812396" cy="2705876"/>
          </a:xfrm>
          <a:prstGeom prst="rect">
            <a:avLst/>
          </a:prstGeom>
          <a:noFill/>
          <a:ln>
            <a:noFill/>
          </a:ln>
        </p:spPr>
      </p:pic>
      <p:sp>
        <p:nvSpPr>
          <p:cNvPr id="159" name="Google Shape;159;p23"/>
          <p:cNvSpPr/>
          <p:nvPr/>
        </p:nvSpPr>
        <p:spPr>
          <a:xfrm>
            <a:off x="6259600" y="1866875"/>
            <a:ext cx="684300" cy="467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311700" y="290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Payment Form</a:t>
            </a:r>
            <a:endParaRPr/>
          </a:p>
        </p:txBody>
      </p:sp>
      <p:sp>
        <p:nvSpPr>
          <p:cNvPr id="165" name="Google Shape;165;p24"/>
          <p:cNvSpPr txBox="1"/>
          <p:nvPr>
            <p:ph idx="1" type="body"/>
          </p:nvPr>
        </p:nvSpPr>
        <p:spPr>
          <a:xfrm>
            <a:off x="311700" y="832625"/>
            <a:ext cx="8520600" cy="130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selecting the products, we can fill in the payment form below. After clicking ‘Complete Transaction’ button we can see an acceptance message.</a:t>
            </a:r>
            <a:endParaRPr/>
          </a:p>
        </p:txBody>
      </p:sp>
      <p:pic>
        <p:nvPicPr>
          <p:cNvPr id="166" name="Google Shape;166;p24"/>
          <p:cNvPicPr preferRelativeResize="0"/>
          <p:nvPr/>
        </p:nvPicPr>
        <p:blipFill>
          <a:blip r:embed="rId3">
            <a:alphaModFix/>
          </a:blip>
          <a:stretch>
            <a:fillRect/>
          </a:stretch>
        </p:blipFill>
        <p:spPr>
          <a:xfrm>
            <a:off x="152400" y="2285225"/>
            <a:ext cx="4248275" cy="1726699"/>
          </a:xfrm>
          <a:prstGeom prst="rect">
            <a:avLst/>
          </a:prstGeom>
          <a:noFill/>
          <a:ln>
            <a:noFill/>
          </a:ln>
        </p:spPr>
      </p:pic>
      <p:pic>
        <p:nvPicPr>
          <p:cNvPr id="167" name="Google Shape;167;p24"/>
          <p:cNvPicPr preferRelativeResize="0"/>
          <p:nvPr/>
        </p:nvPicPr>
        <p:blipFill>
          <a:blip r:embed="rId4">
            <a:alphaModFix/>
          </a:blip>
          <a:stretch>
            <a:fillRect/>
          </a:stretch>
        </p:blipFill>
        <p:spPr>
          <a:xfrm>
            <a:off x="4572000" y="2017750"/>
            <a:ext cx="4438527" cy="2495660"/>
          </a:xfrm>
          <a:prstGeom prst="rect">
            <a:avLst/>
          </a:prstGeom>
          <a:noFill/>
          <a:ln>
            <a:noFill/>
          </a:ln>
        </p:spPr>
      </p:pic>
      <p:sp>
        <p:nvSpPr>
          <p:cNvPr id="168" name="Google Shape;168;p24"/>
          <p:cNvSpPr/>
          <p:nvPr/>
        </p:nvSpPr>
        <p:spPr>
          <a:xfrm>
            <a:off x="6384800" y="2017750"/>
            <a:ext cx="768000" cy="238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p:nvPr/>
        </p:nvSpPr>
        <p:spPr>
          <a:xfrm>
            <a:off x="6585200" y="4226050"/>
            <a:ext cx="931200" cy="238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2807400" y="4178200"/>
            <a:ext cx="3529200" cy="75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THANK YOU</a:t>
            </a:r>
            <a:endParaRPr sz="4000"/>
          </a:p>
        </p:txBody>
      </p:sp>
      <p:sp>
        <p:nvSpPr>
          <p:cNvPr id="175" name="Google Shape;175;p25"/>
          <p:cNvSpPr txBox="1"/>
          <p:nvPr>
            <p:ph type="title"/>
          </p:nvPr>
        </p:nvSpPr>
        <p:spPr>
          <a:xfrm>
            <a:off x="311700" y="290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76" name="Google Shape;176;p25"/>
          <p:cNvSpPr txBox="1"/>
          <p:nvPr>
            <p:ph idx="1" type="body"/>
          </p:nvPr>
        </p:nvSpPr>
        <p:spPr>
          <a:xfrm>
            <a:off x="311700" y="832625"/>
            <a:ext cx="8520600" cy="2623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IKEA product images:</a:t>
            </a:r>
            <a:endParaRPr/>
          </a:p>
          <a:p>
            <a:pPr indent="0" lvl="0" marL="0" rtl="0" algn="l">
              <a:spcBef>
                <a:spcPts val="1200"/>
              </a:spcBef>
              <a:spcAft>
                <a:spcPts val="0"/>
              </a:spcAft>
              <a:buNone/>
            </a:pPr>
            <a:r>
              <a:rPr lang="en" u="sng">
                <a:solidFill>
                  <a:schemeClr val="hlink"/>
                </a:solidFill>
                <a:hlinkClick r:id="rId3"/>
              </a:rPr>
              <a:t>https://www.ikea.com/us/en/cat/kids-chairs-18769/</a:t>
            </a:r>
            <a:endParaRPr/>
          </a:p>
          <a:p>
            <a:pPr indent="0" lvl="0" marL="0" rtl="0" algn="l">
              <a:spcBef>
                <a:spcPts val="1200"/>
              </a:spcBef>
              <a:spcAft>
                <a:spcPts val="0"/>
              </a:spcAft>
              <a:buNone/>
            </a:pPr>
            <a:r>
              <a:rPr lang="en" u="sng">
                <a:solidFill>
                  <a:schemeClr val="hlink"/>
                </a:solidFill>
                <a:hlinkClick r:id="rId4"/>
              </a:rPr>
              <a:t>https://www.ikea.com/us/en/p/kallax-shelf-unit-white-00275848/</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React: </a:t>
            </a:r>
            <a:r>
              <a:rPr lang="en" u="sng">
                <a:solidFill>
                  <a:schemeClr val="hlink"/>
                </a:solidFill>
                <a:hlinkClick r:id="rId5"/>
              </a:rPr>
              <a:t>https://reactjs.org/</a:t>
            </a:r>
            <a:endParaRPr/>
          </a:p>
          <a:p>
            <a:pPr indent="0" lvl="0" marL="0" rtl="0" algn="l">
              <a:spcBef>
                <a:spcPts val="1200"/>
              </a:spcBef>
              <a:spcAft>
                <a:spcPts val="1200"/>
              </a:spcAft>
              <a:buClr>
                <a:schemeClr val="dk1"/>
              </a:buClr>
              <a:buSzPts val="1100"/>
              <a:buFont typeface="Arial"/>
              <a:buNone/>
            </a:pPr>
            <a:r>
              <a:rPr lang="en"/>
              <a:t>Ant Design: </a:t>
            </a:r>
            <a:r>
              <a:rPr lang="en" u="sng">
                <a:solidFill>
                  <a:schemeClr val="accent5"/>
                </a:solidFill>
                <a:hlinkClick r:id="rId6">
                  <a:extLst>
                    <a:ext uri="{A12FA001-AC4F-418D-AE19-62706E023703}">
                      <ahyp:hlinkClr val="tx"/>
                    </a:ext>
                  </a:extLst>
                </a:hlinkClick>
              </a:rPr>
              <a:t>https://ant.design/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305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Used</a:t>
            </a:r>
            <a:endParaRPr/>
          </a:p>
        </p:txBody>
      </p:sp>
      <p:sp>
        <p:nvSpPr>
          <p:cNvPr id="64" name="Google Shape;64;p14"/>
          <p:cNvSpPr txBox="1"/>
          <p:nvPr>
            <p:ph idx="1" type="body"/>
          </p:nvPr>
        </p:nvSpPr>
        <p:spPr>
          <a:xfrm>
            <a:off x="311700" y="9050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rgbClr val="45818E"/>
                </a:solidFill>
              </a:rPr>
              <a:t>JavaScript </a:t>
            </a:r>
            <a:r>
              <a:rPr lang="en"/>
              <a:t>as the programming language</a:t>
            </a:r>
            <a:endParaRPr/>
          </a:p>
          <a:p>
            <a:pPr indent="-342900" lvl="0" marL="457200" rtl="0" algn="l">
              <a:spcBef>
                <a:spcPts val="0"/>
              </a:spcBef>
              <a:spcAft>
                <a:spcPts val="0"/>
              </a:spcAft>
              <a:buSzPts val="1800"/>
              <a:buChar char="●"/>
            </a:pPr>
            <a:r>
              <a:rPr lang="en">
                <a:solidFill>
                  <a:srgbClr val="45818E"/>
                </a:solidFill>
              </a:rPr>
              <a:t>React</a:t>
            </a:r>
            <a:r>
              <a:rPr lang="en"/>
              <a:t> as the interface library</a:t>
            </a:r>
            <a:endParaRPr/>
          </a:p>
          <a:p>
            <a:pPr indent="-342900" lvl="0" marL="457200" rtl="0" algn="l">
              <a:spcBef>
                <a:spcPts val="0"/>
              </a:spcBef>
              <a:spcAft>
                <a:spcPts val="0"/>
              </a:spcAft>
              <a:buSzPts val="1800"/>
              <a:buChar char="●"/>
            </a:pPr>
            <a:r>
              <a:rPr lang="en">
                <a:solidFill>
                  <a:srgbClr val="45818E"/>
                </a:solidFill>
              </a:rPr>
              <a:t>Ant Design </a:t>
            </a:r>
            <a:r>
              <a:rPr lang="en"/>
              <a:t>as React UI library</a:t>
            </a:r>
            <a:endParaRPr/>
          </a:p>
        </p:txBody>
      </p:sp>
      <p:pic>
        <p:nvPicPr>
          <p:cNvPr id="65" name="Google Shape;65;p14"/>
          <p:cNvPicPr preferRelativeResize="0"/>
          <p:nvPr/>
        </p:nvPicPr>
        <p:blipFill>
          <a:blip r:embed="rId3">
            <a:alphaModFix/>
          </a:blip>
          <a:stretch>
            <a:fillRect/>
          </a:stretch>
        </p:blipFill>
        <p:spPr>
          <a:xfrm>
            <a:off x="791926" y="2668676"/>
            <a:ext cx="1919124" cy="1919124"/>
          </a:xfrm>
          <a:prstGeom prst="rect">
            <a:avLst/>
          </a:prstGeom>
          <a:noFill/>
          <a:ln>
            <a:noFill/>
          </a:ln>
        </p:spPr>
      </p:pic>
      <p:pic>
        <p:nvPicPr>
          <p:cNvPr id="66" name="Google Shape;66;p14"/>
          <p:cNvPicPr preferRelativeResize="0"/>
          <p:nvPr/>
        </p:nvPicPr>
        <p:blipFill>
          <a:blip r:embed="rId4">
            <a:alphaModFix/>
          </a:blip>
          <a:stretch>
            <a:fillRect/>
          </a:stretch>
        </p:blipFill>
        <p:spPr>
          <a:xfrm>
            <a:off x="3467988" y="2668675"/>
            <a:ext cx="2208024" cy="1919125"/>
          </a:xfrm>
          <a:prstGeom prst="rect">
            <a:avLst/>
          </a:prstGeom>
          <a:noFill/>
          <a:ln>
            <a:noFill/>
          </a:ln>
        </p:spPr>
      </p:pic>
      <p:pic>
        <p:nvPicPr>
          <p:cNvPr id="67" name="Google Shape;67;p14"/>
          <p:cNvPicPr preferRelativeResize="0"/>
          <p:nvPr/>
        </p:nvPicPr>
        <p:blipFill>
          <a:blip r:embed="rId5">
            <a:alphaModFix/>
          </a:blip>
          <a:stretch>
            <a:fillRect/>
          </a:stretch>
        </p:blipFill>
        <p:spPr>
          <a:xfrm>
            <a:off x="6432950" y="2675725"/>
            <a:ext cx="1905000" cy="1905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688" y="300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Start Program</a:t>
            </a:r>
            <a:endParaRPr/>
          </a:p>
        </p:txBody>
      </p:sp>
      <p:sp>
        <p:nvSpPr>
          <p:cNvPr id="73" name="Google Shape;73;p15"/>
          <p:cNvSpPr txBox="1"/>
          <p:nvPr>
            <p:ph idx="1" type="body"/>
          </p:nvPr>
        </p:nvSpPr>
        <p:spPr>
          <a:xfrm>
            <a:off x="311700" y="863550"/>
            <a:ext cx="8520600" cy="43251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a:highlight>
                  <a:schemeClr val="lt1"/>
                </a:highlight>
              </a:rPr>
              <a:t>We need </a:t>
            </a:r>
            <a:r>
              <a:rPr b="1" lang="en">
                <a:highlight>
                  <a:schemeClr val="lt1"/>
                </a:highlight>
              </a:rPr>
              <a:t>Node.js</a:t>
            </a:r>
            <a:r>
              <a:rPr lang="en">
                <a:highlight>
                  <a:schemeClr val="lt1"/>
                </a:highlight>
              </a:rPr>
              <a:t> installed on our device. We can download and install </a:t>
            </a:r>
            <a:r>
              <a:rPr b="1" lang="en">
                <a:highlight>
                  <a:schemeClr val="lt1"/>
                </a:highlight>
              </a:rPr>
              <a:t>Node.js</a:t>
            </a:r>
            <a:r>
              <a:rPr lang="en">
                <a:highlight>
                  <a:schemeClr val="lt1"/>
                </a:highlight>
              </a:rPr>
              <a:t> from </a:t>
            </a:r>
            <a:r>
              <a:rPr lang="en" u="sng">
                <a:solidFill>
                  <a:schemeClr val="hlink"/>
                </a:solidFill>
                <a:highlight>
                  <a:schemeClr val="lt1"/>
                </a:highlight>
                <a:hlinkClick r:id="rId3"/>
              </a:rPr>
              <a:t>here</a:t>
            </a:r>
            <a:r>
              <a:rPr lang="en">
                <a:highlight>
                  <a:schemeClr val="lt1"/>
                </a:highlight>
              </a:rPr>
              <a:t>. Once you download the project head over to the project folder and use commands below.</a:t>
            </a:r>
            <a:endParaRPr>
              <a:highlight>
                <a:schemeClr val="lt1"/>
              </a:highlight>
            </a:endParaRPr>
          </a:p>
          <a:p>
            <a:pPr indent="0" lvl="0" marL="0" rtl="0" algn="l">
              <a:lnSpc>
                <a:spcPct val="135714"/>
              </a:lnSpc>
              <a:spcBef>
                <a:spcPts val="0"/>
              </a:spcBef>
              <a:spcAft>
                <a:spcPts val="0"/>
              </a:spcAft>
              <a:buClr>
                <a:schemeClr val="dk1"/>
              </a:buClr>
              <a:buSzPts val="1100"/>
              <a:buFont typeface="Arial"/>
              <a:buNone/>
            </a:pPr>
            <a:r>
              <a:t/>
            </a:r>
            <a:endParaRPr>
              <a:highlight>
                <a:schemeClr val="lt1"/>
              </a:highlight>
            </a:endParaRPr>
          </a:p>
          <a:p>
            <a:pPr indent="0" lvl="0" marL="0" rtl="0" algn="l">
              <a:lnSpc>
                <a:spcPct val="135714"/>
              </a:lnSpc>
              <a:spcBef>
                <a:spcPts val="0"/>
              </a:spcBef>
              <a:spcAft>
                <a:spcPts val="0"/>
              </a:spcAft>
              <a:buClr>
                <a:schemeClr val="dk1"/>
              </a:buClr>
              <a:buSzPts val="1100"/>
              <a:buFont typeface="Arial"/>
              <a:buNone/>
            </a:pPr>
            <a:r>
              <a:rPr b="1" lang="en">
                <a:highlight>
                  <a:schemeClr val="lt1"/>
                </a:highlight>
              </a:rPr>
              <a:t>Setup Command</a:t>
            </a:r>
            <a:endParaRPr b="1">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
                <a:highlight>
                  <a:schemeClr val="lt2"/>
                </a:highlight>
                <a:latin typeface="Roboto Mono"/>
                <a:ea typeface="Roboto Mono"/>
                <a:cs typeface="Roboto Mono"/>
                <a:sym typeface="Roboto Mono"/>
              </a:rPr>
              <a:t>npm install</a:t>
            </a:r>
            <a:endParaRPr>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
                <a:highlight>
                  <a:schemeClr val="lt1"/>
                </a:highlight>
              </a:rPr>
              <a:t>Wait for packages to download and install.</a:t>
            </a:r>
            <a:endParaRPr>
              <a:highlight>
                <a:schemeClr val="lt1"/>
              </a:highlight>
            </a:endParaRPr>
          </a:p>
          <a:p>
            <a:pPr indent="0" lvl="0" marL="0" rtl="0" algn="l">
              <a:lnSpc>
                <a:spcPct val="135714"/>
              </a:lnSpc>
              <a:spcBef>
                <a:spcPts val="0"/>
              </a:spcBef>
              <a:spcAft>
                <a:spcPts val="0"/>
              </a:spcAft>
              <a:buNone/>
            </a:pPr>
            <a:r>
              <a:rPr b="1" lang="en">
                <a:highlight>
                  <a:schemeClr val="lt1"/>
                </a:highlight>
              </a:rPr>
              <a:t>Run Command</a:t>
            </a:r>
            <a:endParaRPr b="1">
              <a:highlight>
                <a:schemeClr val="lt1"/>
              </a:highlight>
            </a:endParaRPr>
          </a:p>
          <a:p>
            <a:pPr indent="0" lvl="0" marL="0" rtl="0" algn="l">
              <a:lnSpc>
                <a:spcPct val="135714"/>
              </a:lnSpc>
              <a:spcBef>
                <a:spcPts val="0"/>
              </a:spcBef>
              <a:spcAft>
                <a:spcPts val="0"/>
              </a:spcAft>
              <a:buNone/>
            </a:pPr>
            <a:r>
              <a:rPr lang="en">
                <a:highlight>
                  <a:schemeClr val="lt2"/>
                </a:highlight>
              </a:rPr>
              <a:t>npm start</a:t>
            </a:r>
            <a:endParaRPr>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
                <a:highlight>
                  <a:schemeClr val="lt1"/>
                </a:highlight>
              </a:rPr>
              <a:t>Wait for project to open your browser at </a:t>
            </a:r>
            <a:r>
              <a:rPr lang="en">
                <a:highlight>
                  <a:srgbClr val="D4D4D4"/>
                </a:highlight>
                <a:latin typeface="Roboto Mono"/>
                <a:ea typeface="Roboto Mono"/>
                <a:cs typeface="Roboto Mono"/>
                <a:sym typeface="Roboto Mono"/>
              </a:rPr>
              <a:t>http://localhost:3000/</a:t>
            </a:r>
            <a:r>
              <a:rPr lang="en">
                <a:highlight>
                  <a:schemeClr val="lt1"/>
                </a:highlight>
              </a:rPr>
              <a:t>.</a:t>
            </a:r>
            <a:endParaRPr>
              <a:highlight>
                <a:schemeClr val="lt1"/>
              </a:highlight>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290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It Works?</a:t>
            </a:r>
            <a:endParaRPr/>
          </a:p>
        </p:txBody>
      </p:sp>
      <p:sp>
        <p:nvSpPr>
          <p:cNvPr id="79" name="Google Shape;79;p16"/>
          <p:cNvSpPr txBox="1"/>
          <p:nvPr>
            <p:ph idx="1" type="body"/>
          </p:nvPr>
        </p:nvSpPr>
        <p:spPr>
          <a:xfrm>
            <a:off x="311700" y="8326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Let’s say we are running a shop where we sell home furniture just like IKEA. We have a catalog of items, each having a unique code and different options to choose from. We want our customers to be able to purchase the furniture they want via our web application. We provide the catalog of the items to all our customers in our shop, and you can see a sample below.</a:t>
            </a:r>
            <a:endParaRPr/>
          </a:p>
        </p:txBody>
      </p:sp>
      <p:graphicFrame>
        <p:nvGraphicFramePr>
          <p:cNvPr id="80" name="Google Shape;80;p16"/>
          <p:cNvGraphicFramePr/>
          <p:nvPr/>
        </p:nvGraphicFramePr>
        <p:xfrm>
          <a:off x="952500" y="3247375"/>
          <a:ext cx="3000000" cy="3000000"/>
        </p:xfrm>
        <a:graphic>
          <a:graphicData uri="http://schemas.openxmlformats.org/drawingml/2006/table">
            <a:tbl>
              <a:tblPr>
                <a:noFill/>
                <a:tableStyleId>{7D6D4F11-4689-42B9-808C-1C0340FA9B56}</a:tableStyleId>
              </a:tblPr>
              <a:tblGrid>
                <a:gridCol w="2042375"/>
                <a:gridCol w="2229775"/>
                <a:gridCol w="1402625"/>
                <a:gridCol w="1564225"/>
              </a:tblGrid>
              <a:tr h="381000">
                <a:tc>
                  <a:txBody>
                    <a:bodyPr/>
                    <a:lstStyle/>
                    <a:p>
                      <a:pPr indent="0" lvl="0" marL="0" rtl="0" algn="l">
                        <a:spcBef>
                          <a:spcPts val="0"/>
                        </a:spcBef>
                        <a:spcAft>
                          <a:spcPts val="0"/>
                        </a:spcAft>
                        <a:buNone/>
                      </a:pPr>
                      <a:r>
                        <a:rPr lang="en"/>
                        <a:t>Item Code</a:t>
                      </a:r>
                      <a:endParaRPr/>
                    </a:p>
                  </a:txBody>
                  <a:tcPr marT="91425" marB="91425" marR="91425" marL="91425"/>
                </a:tc>
                <a:tc>
                  <a:txBody>
                    <a:bodyPr/>
                    <a:lstStyle/>
                    <a:p>
                      <a:pPr indent="0" lvl="0" marL="0" rtl="0" algn="l">
                        <a:spcBef>
                          <a:spcPts val="0"/>
                        </a:spcBef>
                        <a:spcAft>
                          <a:spcPts val="0"/>
                        </a:spcAft>
                        <a:buNone/>
                      </a:pPr>
                      <a:r>
                        <a:rPr lang="en"/>
                        <a:t>Item Name</a:t>
                      </a:r>
                      <a:endParaRPr/>
                    </a:p>
                  </a:txBody>
                  <a:tcPr marT="91425" marB="91425" marR="91425" marL="91425"/>
                </a:tc>
                <a:tc>
                  <a:txBody>
                    <a:bodyPr/>
                    <a:lstStyle/>
                    <a:p>
                      <a:pPr indent="0" lvl="0" marL="0" rtl="0" algn="l">
                        <a:spcBef>
                          <a:spcPts val="0"/>
                        </a:spcBef>
                        <a:spcAft>
                          <a:spcPts val="0"/>
                        </a:spcAft>
                        <a:buNone/>
                      </a:pPr>
                      <a:r>
                        <a:rPr lang="en"/>
                        <a:t>Options</a:t>
                      </a:r>
                      <a:endParaRPr/>
                    </a:p>
                  </a:txBody>
                  <a:tcPr marT="91425" marB="91425" marR="91425" marL="91425"/>
                </a:tc>
                <a:tc>
                  <a:txBody>
                    <a:bodyPr/>
                    <a:lstStyle/>
                    <a:p>
                      <a:pPr indent="0" lvl="0" marL="0" rtl="0" algn="l">
                        <a:spcBef>
                          <a:spcPts val="0"/>
                        </a:spcBef>
                        <a:spcAft>
                          <a:spcPts val="0"/>
                        </a:spcAft>
                        <a:buNone/>
                      </a:pPr>
                      <a:r>
                        <a:rPr lang="en"/>
                        <a:t>Base Price</a:t>
                      </a:r>
                      <a:endParaRPr/>
                    </a:p>
                  </a:txBody>
                  <a:tcPr marT="91425" marB="91425" marR="91425" marL="91425"/>
                </a:tc>
              </a:tr>
              <a:tr h="381000">
                <a:tc>
                  <a:txBody>
                    <a:bodyPr/>
                    <a:lstStyle/>
                    <a:p>
                      <a:pPr indent="0" lvl="0" marL="0" rtl="0" algn="l">
                        <a:spcBef>
                          <a:spcPts val="0"/>
                        </a:spcBef>
                        <a:spcAft>
                          <a:spcPts val="0"/>
                        </a:spcAft>
                        <a:buNone/>
                      </a:pPr>
                      <a:r>
                        <a:rPr lang="en"/>
                        <a:t>1234567</a:t>
                      </a:r>
                      <a:endParaRPr/>
                    </a:p>
                  </a:txBody>
                  <a:tcPr marT="91425" marB="91425" marR="91425" marL="91425"/>
                </a:tc>
                <a:tc>
                  <a:txBody>
                    <a:bodyPr/>
                    <a:lstStyle/>
                    <a:p>
                      <a:pPr indent="0" lvl="0" marL="0" rtl="0" algn="l">
                        <a:spcBef>
                          <a:spcPts val="0"/>
                        </a:spcBef>
                        <a:spcAft>
                          <a:spcPts val="0"/>
                        </a:spcAft>
                        <a:buNone/>
                      </a:pPr>
                      <a:r>
                        <a:rPr lang="en"/>
                        <a:t>Kids Chair</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9.99$</a:t>
                      </a:r>
                      <a:endParaRPr/>
                    </a:p>
                  </a:txBody>
                  <a:tcPr marT="91425" marB="91425" marR="91425" marL="91425"/>
                </a:tc>
              </a:tr>
              <a:tr h="381000">
                <a:tc>
                  <a:txBody>
                    <a:bodyPr/>
                    <a:lstStyle/>
                    <a:p>
                      <a:pPr indent="0" lvl="0" marL="0" rtl="0" algn="l">
                        <a:spcBef>
                          <a:spcPts val="0"/>
                        </a:spcBef>
                        <a:spcAft>
                          <a:spcPts val="0"/>
                        </a:spcAft>
                        <a:buNone/>
                      </a:pPr>
                      <a:r>
                        <a:rPr lang="en"/>
                        <a:t>111A111</a:t>
                      </a:r>
                      <a:endParaRPr/>
                    </a:p>
                  </a:txBody>
                  <a:tcPr marT="91425" marB="91425" marR="91425" marL="91425"/>
                </a:tc>
                <a:tc>
                  <a:txBody>
                    <a:bodyPr/>
                    <a:lstStyle/>
                    <a:p>
                      <a:pPr indent="0" lvl="0" marL="0" rtl="0" algn="l">
                        <a:spcBef>
                          <a:spcPts val="0"/>
                        </a:spcBef>
                        <a:spcAft>
                          <a:spcPts val="0"/>
                        </a:spcAft>
                        <a:buNone/>
                      </a:pPr>
                      <a:r>
                        <a:rPr lang="en"/>
                        <a:t>Book Shelf</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59.99$</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290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Selecting Items</a:t>
            </a:r>
            <a:endParaRPr/>
          </a:p>
        </p:txBody>
      </p:sp>
      <p:sp>
        <p:nvSpPr>
          <p:cNvPr id="86" name="Google Shape;86;p17"/>
          <p:cNvSpPr txBox="1"/>
          <p:nvPr>
            <p:ph idx="1" type="body"/>
          </p:nvPr>
        </p:nvSpPr>
        <p:spPr>
          <a:xfrm>
            <a:off x="311700" y="832625"/>
            <a:ext cx="8520600" cy="77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can select items by entering the codes in the catalog.</a:t>
            </a:r>
            <a:endParaRPr/>
          </a:p>
        </p:txBody>
      </p:sp>
      <p:pic>
        <p:nvPicPr>
          <p:cNvPr id="87" name="Google Shape;87;p17"/>
          <p:cNvPicPr preferRelativeResize="0"/>
          <p:nvPr/>
        </p:nvPicPr>
        <p:blipFill>
          <a:blip r:embed="rId3">
            <a:alphaModFix/>
          </a:blip>
          <a:stretch>
            <a:fillRect/>
          </a:stretch>
        </p:blipFill>
        <p:spPr>
          <a:xfrm>
            <a:off x="955925" y="1314050"/>
            <a:ext cx="7232151" cy="1733900"/>
          </a:xfrm>
          <a:prstGeom prst="rect">
            <a:avLst/>
          </a:prstGeom>
          <a:noFill/>
          <a:ln>
            <a:noFill/>
          </a:ln>
        </p:spPr>
      </p:pic>
      <p:pic>
        <p:nvPicPr>
          <p:cNvPr id="88" name="Google Shape;88;p17"/>
          <p:cNvPicPr preferRelativeResize="0"/>
          <p:nvPr/>
        </p:nvPicPr>
        <p:blipFill>
          <a:blip r:embed="rId4">
            <a:alphaModFix/>
          </a:blip>
          <a:stretch>
            <a:fillRect/>
          </a:stretch>
        </p:blipFill>
        <p:spPr>
          <a:xfrm>
            <a:off x="0" y="3306225"/>
            <a:ext cx="4572727" cy="1837276"/>
          </a:xfrm>
          <a:prstGeom prst="rect">
            <a:avLst/>
          </a:prstGeom>
          <a:noFill/>
          <a:ln>
            <a:noFill/>
          </a:ln>
        </p:spPr>
      </p:pic>
      <p:sp>
        <p:nvSpPr>
          <p:cNvPr id="89" name="Google Shape;89;p17"/>
          <p:cNvSpPr/>
          <p:nvPr/>
        </p:nvSpPr>
        <p:spPr>
          <a:xfrm>
            <a:off x="1817375" y="2475750"/>
            <a:ext cx="2455200" cy="377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0" name="Google Shape;90;p17"/>
          <p:cNvPicPr preferRelativeResize="0"/>
          <p:nvPr/>
        </p:nvPicPr>
        <p:blipFill>
          <a:blip r:embed="rId5">
            <a:alphaModFix/>
          </a:blip>
          <a:stretch>
            <a:fillRect/>
          </a:stretch>
        </p:blipFill>
        <p:spPr>
          <a:xfrm>
            <a:off x="4572000" y="3311042"/>
            <a:ext cx="4572727" cy="1827633"/>
          </a:xfrm>
          <a:prstGeom prst="rect">
            <a:avLst/>
          </a:prstGeom>
          <a:noFill/>
          <a:ln>
            <a:noFill/>
          </a:ln>
        </p:spPr>
      </p:pic>
      <p:cxnSp>
        <p:nvCxnSpPr>
          <p:cNvPr id="91" name="Google Shape;91;p17"/>
          <p:cNvCxnSpPr>
            <a:stCxn id="87" idx="2"/>
            <a:endCxn id="88" idx="0"/>
          </p:cNvCxnSpPr>
          <p:nvPr/>
        </p:nvCxnSpPr>
        <p:spPr>
          <a:xfrm flipH="1">
            <a:off x="2286300" y="3047950"/>
            <a:ext cx="2285700" cy="258300"/>
          </a:xfrm>
          <a:prstGeom prst="straightConnector1">
            <a:avLst/>
          </a:prstGeom>
          <a:noFill/>
          <a:ln cap="flat" cmpd="sng" w="9525">
            <a:solidFill>
              <a:srgbClr val="FF0000"/>
            </a:solidFill>
            <a:prstDash val="solid"/>
            <a:round/>
            <a:headEnd len="med" w="med" type="none"/>
            <a:tailEnd len="med" w="med" type="triangle"/>
          </a:ln>
        </p:spPr>
      </p:cxnSp>
      <p:cxnSp>
        <p:nvCxnSpPr>
          <p:cNvPr id="92" name="Google Shape;92;p17"/>
          <p:cNvCxnSpPr>
            <a:stCxn id="87" idx="2"/>
            <a:endCxn id="90" idx="0"/>
          </p:cNvCxnSpPr>
          <p:nvPr/>
        </p:nvCxnSpPr>
        <p:spPr>
          <a:xfrm>
            <a:off x="4572000" y="3047950"/>
            <a:ext cx="2286300" cy="2631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290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Items</a:t>
            </a:r>
            <a:endParaRPr/>
          </a:p>
        </p:txBody>
      </p:sp>
      <p:sp>
        <p:nvSpPr>
          <p:cNvPr id="98" name="Google Shape;98;p18"/>
          <p:cNvSpPr txBox="1"/>
          <p:nvPr>
            <p:ph idx="1" type="body"/>
          </p:nvPr>
        </p:nvSpPr>
        <p:spPr>
          <a:xfrm>
            <a:off x="311700" y="832625"/>
            <a:ext cx="8520600" cy="96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can add new items by clicking ‘Add New Item’ button.</a:t>
            </a:r>
            <a:endParaRPr/>
          </a:p>
        </p:txBody>
      </p:sp>
      <p:pic>
        <p:nvPicPr>
          <p:cNvPr id="99" name="Google Shape;99;p18"/>
          <p:cNvPicPr preferRelativeResize="0"/>
          <p:nvPr/>
        </p:nvPicPr>
        <p:blipFill>
          <a:blip r:embed="rId3">
            <a:alphaModFix/>
          </a:blip>
          <a:stretch>
            <a:fillRect/>
          </a:stretch>
        </p:blipFill>
        <p:spPr>
          <a:xfrm>
            <a:off x="0" y="2004719"/>
            <a:ext cx="4571999" cy="2055225"/>
          </a:xfrm>
          <a:prstGeom prst="rect">
            <a:avLst/>
          </a:prstGeom>
          <a:noFill/>
          <a:ln>
            <a:noFill/>
          </a:ln>
        </p:spPr>
      </p:pic>
      <p:sp>
        <p:nvSpPr>
          <p:cNvPr id="100" name="Google Shape;100;p18"/>
          <p:cNvSpPr/>
          <p:nvPr/>
        </p:nvSpPr>
        <p:spPr>
          <a:xfrm>
            <a:off x="1900800" y="3813050"/>
            <a:ext cx="770400" cy="246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8"/>
          <p:cNvPicPr preferRelativeResize="0"/>
          <p:nvPr/>
        </p:nvPicPr>
        <p:blipFill>
          <a:blip r:embed="rId4">
            <a:alphaModFix/>
          </a:blip>
          <a:stretch>
            <a:fillRect/>
          </a:stretch>
        </p:blipFill>
        <p:spPr>
          <a:xfrm>
            <a:off x="4572000" y="2004716"/>
            <a:ext cx="4572000" cy="2592308"/>
          </a:xfrm>
          <a:prstGeom prst="rect">
            <a:avLst/>
          </a:prstGeom>
          <a:noFill/>
          <a:ln>
            <a:noFill/>
          </a:ln>
        </p:spPr>
      </p:pic>
      <p:cxnSp>
        <p:nvCxnSpPr>
          <p:cNvPr id="102" name="Google Shape;102;p18"/>
          <p:cNvCxnSpPr>
            <a:stCxn id="100" idx="3"/>
          </p:cNvCxnSpPr>
          <p:nvPr/>
        </p:nvCxnSpPr>
        <p:spPr>
          <a:xfrm>
            <a:off x="2671200" y="3936500"/>
            <a:ext cx="2397000" cy="138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290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Selecting Options</a:t>
            </a:r>
            <a:endParaRPr/>
          </a:p>
        </p:txBody>
      </p:sp>
      <p:sp>
        <p:nvSpPr>
          <p:cNvPr id="108" name="Google Shape;108;p19"/>
          <p:cNvSpPr txBox="1"/>
          <p:nvPr>
            <p:ph idx="1" type="body"/>
          </p:nvPr>
        </p:nvSpPr>
        <p:spPr>
          <a:xfrm>
            <a:off x="311700" y="832625"/>
            <a:ext cx="8520600" cy="827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can select the available options of a product. </a:t>
            </a:r>
            <a:r>
              <a:rPr lang="en"/>
              <a:t>We can’t select options that are sold out.</a:t>
            </a:r>
            <a:endParaRPr/>
          </a:p>
        </p:txBody>
      </p:sp>
      <p:pic>
        <p:nvPicPr>
          <p:cNvPr id="109" name="Google Shape;109;p19"/>
          <p:cNvPicPr preferRelativeResize="0"/>
          <p:nvPr/>
        </p:nvPicPr>
        <p:blipFill>
          <a:blip r:embed="rId3">
            <a:alphaModFix/>
          </a:blip>
          <a:stretch>
            <a:fillRect/>
          </a:stretch>
        </p:blipFill>
        <p:spPr>
          <a:xfrm>
            <a:off x="600825" y="1572822"/>
            <a:ext cx="3741801" cy="1284627"/>
          </a:xfrm>
          <a:prstGeom prst="rect">
            <a:avLst/>
          </a:prstGeom>
          <a:noFill/>
          <a:ln>
            <a:noFill/>
          </a:ln>
        </p:spPr>
      </p:pic>
      <p:sp>
        <p:nvSpPr>
          <p:cNvPr id="110" name="Google Shape;110;p19"/>
          <p:cNvSpPr/>
          <p:nvPr/>
        </p:nvSpPr>
        <p:spPr>
          <a:xfrm>
            <a:off x="730085" y="2028087"/>
            <a:ext cx="1313100" cy="568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1" name="Google Shape;111;p19"/>
          <p:cNvPicPr preferRelativeResize="0"/>
          <p:nvPr/>
        </p:nvPicPr>
        <p:blipFill>
          <a:blip r:embed="rId4">
            <a:alphaModFix/>
          </a:blip>
          <a:stretch>
            <a:fillRect/>
          </a:stretch>
        </p:blipFill>
        <p:spPr>
          <a:xfrm>
            <a:off x="4342625" y="1567663"/>
            <a:ext cx="3741794" cy="1294950"/>
          </a:xfrm>
          <a:prstGeom prst="rect">
            <a:avLst/>
          </a:prstGeom>
          <a:noFill/>
          <a:ln>
            <a:noFill/>
          </a:ln>
        </p:spPr>
      </p:pic>
      <p:sp>
        <p:nvSpPr>
          <p:cNvPr id="112" name="Google Shape;112;p19"/>
          <p:cNvSpPr/>
          <p:nvPr/>
        </p:nvSpPr>
        <p:spPr>
          <a:xfrm>
            <a:off x="4426425" y="2026588"/>
            <a:ext cx="1323600" cy="572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txBox="1"/>
          <p:nvPr/>
        </p:nvSpPr>
        <p:spPr>
          <a:xfrm>
            <a:off x="311700" y="3105038"/>
            <a:ext cx="85206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We can also see the price and images of the option selected.</a:t>
            </a:r>
            <a:endParaRPr>
              <a:solidFill>
                <a:schemeClr val="dk1"/>
              </a:solidFill>
            </a:endParaRPr>
          </a:p>
        </p:txBody>
      </p:sp>
      <p:pic>
        <p:nvPicPr>
          <p:cNvPr id="114" name="Google Shape;114;p19"/>
          <p:cNvPicPr preferRelativeResize="0"/>
          <p:nvPr/>
        </p:nvPicPr>
        <p:blipFill>
          <a:blip r:embed="rId3">
            <a:alphaModFix/>
          </a:blip>
          <a:stretch>
            <a:fillRect/>
          </a:stretch>
        </p:blipFill>
        <p:spPr>
          <a:xfrm>
            <a:off x="600825" y="3659197"/>
            <a:ext cx="3741801" cy="1284627"/>
          </a:xfrm>
          <a:prstGeom prst="rect">
            <a:avLst/>
          </a:prstGeom>
          <a:noFill/>
          <a:ln>
            <a:noFill/>
          </a:ln>
        </p:spPr>
      </p:pic>
      <p:sp>
        <p:nvSpPr>
          <p:cNvPr id="115" name="Google Shape;115;p19"/>
          <p:cNvSpPr/>
          <p:nvPr/>
        </p:nvSpPr>
        <p:spPr>
          <a:xfrm>
            <a:off x="1155602" y="3966959"/>
            <a:ext cx="352800" cy="152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a:off x="2981375" y="3674813"/>
            <a:ext cx="1133400" cy="1253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 name="Google Shape;117;p19"/>
          <p:cNvPicPr preferRelativeResize="0"/>
          <p:nvPr/>
        </p:nvPicPr>
        <p:blipFill>
          <a:blip r:embed="rId4">
            <a:alphaModFix/>
          </a:blip>
          <a:stretch>
            <a:fillRect/>
          </a:stretch>
        </p:blipFill>
        <p:spPr>
          <a:xfrm>
            <a:off x="4342625" y="3654050"/>
            <a:ext cx="3741794" cy="1294950"/>
          </a:xfrm>
          <a:prstGeom prst="rect">
            <a:avLst/>
          </a:prstGeom>
          <a:noFill/>
          <a:ln>
            <a:noFill/>
          </a:ln>
        </p:spPr>
      </p:pic>
      <p:sp>
        <p:nvSpPr>
          <p:cNvPr id="118" name="Google Shape;118;p19"/>
          <p:cNvSpPr/>
          <p:nvPr/>
        </p:nvSpPr>
        <p:spPr>
          <a:xfrm>
            <a:off x="4911828" y="3966947"/>
            <a:ext cx="352800" cy="152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a:off x="6693075" y="3674800"/>
            <a:ext cx="1133400" cy="1253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290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Selecting Images</a:t>
            </a:r>
            <a:endParaRPr/>
          </a:p>
        </p:txBody>
      </p:sp>
      <p:sp>
        <p:nvSpPr>
          <p:cNvPr id="125" name="Google Shape;125;p20"/>
          <p:cNvSpPr txBox="1"/>
          <p:nvPr>
            <p:ph idx="1" type="body"/>
          </p:nvPr>
        </p:nvSpPr>
        <p:spPr>
          <a:xfrm>
            <a:off x="311700" y="832625"/>
            <a:ext cx="8520600" cy="827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can view the images of the option of the product we have selected.</a:t>
            </a:r>
            <a:endParaRPr/>
          </a:p>
        </p:txBody>
      </p:sp>
      <p:pic>
        <p:nvPicPr>
          <p:cNvPr id="126" name="Google Shape;126;p20"/>
          <p:cNvPicPr preferRelativeResize="0"/>
          <p:nvPr/>
        </p:nvPicPr>
        <p:blipFill>
          <a:blip r:embed="rId3">
            <a:alphaModFix/>
          </a:blip>
          <a:stretch>
            <a:fillRect/>
          </a:stretch>
        </p:blipFill>
        <p:spPr>
          <a:xfrm>
            <a:off x="983775" y="1497422"/>
            <a:ext cx="3741801" cy="1284627"/>
          </a:xfrm>
          <a:prstGeom prst="rect">
            <a:avLst/>
          </a:prstGeom>
          <a:noFill/>
          <a:ln>
            <a:noFill/>
          </a:ln>
        </p:spPr>
      </p:pic>
      <p:sp>
        <p:nvSpPr>
          <p:cNvPr id="127" name="Google Shape;127;p20"/>
          <p:cNvSpPr/>
          <p:nvPr/>
        </p:nvSpPr>
        <p:spPr>
          <a:xfrm>
            <a:off x="3482775" y="2523775"/>
            <a:ext cx="850500" cy="219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8" name="Google Shape;128;p20"/>
          <p:cNvPicPr preferRelativeResize="0"/>
          <p:nvPr/>
        </p:nvPicPr>
        <p:blipFill>
          <a:blip r:embed="rId4">
            <a:alphaModFix/>
          </a:blip>
          <a:stretch>
            <a:fillRect/>
          </a:stretch>
        </p:blipFill>
        <p:spPr>
          <a:xfrm>
            <a:off x="4725575" y="1497429"/>
            <a:ext cx="3727802" cy="1292397"/>
          </a:xfrm>
          <a:prstGeom prst="rect">
            <a:avLst/>
          </a:prstGeom>
          <a:noFill/>
          <a:ln>
            <a:noFill/>
          </a:ln>
        </p:spPr>
      </p:pic>
      <p:pic>
        <p:nvPicPr>
          <p:cNvPr id="129" name="Google Shape;129;p20"/>
          <p:cNvPicPr preferRelativeResize="0"/>
          <p:nvPr/>
        </p:nvPicPr>
        <p:blipFill>
          <a:blip r:embed="rId5">
            <a:alphaModFix/>
          </a:blip>
          <a:stretch>
            <a:fillRect/>
          </a:stretch>
        </p:blipFill>
        <p:spPr>
          <a:xfrm>
            <a:off x="983775" y="2782050"/>
            <a:ext cx="3741800" cy="1289452"/>
          </a:xfrm>
          <a:prstGeom prst="rect">
            <a:avLst/>
          </a:prstGeom>
          <a:noFill/>
          <a:ln>
            <a:noFill/>
          </a:ln>
        </p:spPr>
      </p:pic>
      <p:pic>
        <p:nvPicPr>
          <p:cNvPr id="130" name="Google Shape;130;p20"/>
          <p:cNvPicPr preferRelativeResize="0"/>
          <p:nvPr/>
        </p:nvPicPr>
        <p:blipFill>
          <a:blip r:embed="rId6">
            <a:alphaModFix/>
          </a:blip>
          <a:stretch>
            <a:fillRect/>
          </a:stretch>
        </p:blipFill>
        <p:spPr>
          <a:xfrm>
            <a:off x="4725576" y="2773300"/>
            <a:ext cx="3727807" cy="1297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1"/>
          <p:cNvPicPr preferRelativeResize="0"/>
          <p:nvPr/>
        </p:nvPicPr>
        <p:blipFill>
          <a:blip r:embed="rId3">
            <a:alphaModFix/>
          </a:blip>
          <a:stretch>
            <a:fillRect/>
          </a:stretch>
        </p:blipFill>
        <p:spPr>
          <a:xfrm>
            <a:off x="183538" y="1565825"/>
            <a:ext cx="3757415" cy="1297250"/>
          </a:xfrm>
          <a:prstGeom prst="rect">
            <a:avLst/>
          </a:prstGeom>
          <a:noFill/>
          <a:ln>
            <a:noFill/>
          </a:ln>
        </p:spPr>
      </p:pic>
      <p:sp>
        <p:nvSpPr>
          <p:cNvPr id="136" name="Google Shape;136;p21"/>
          <p:cNvSpPr txBox="1"/>
          <p:nvPr>
            <p:ph type="title"/>
          </p:nvPr>
        </p:nvSpPr>
        <p:spPr>
          <a:xfrm>
            <a:off x="311700" y="290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Previewing </a:t>
            </a:r>
            <a:r>
              <a:rPr lang="en"/>
              <a:t>Images</a:t>
            </a:r>
            <a:endParaRPr/>
          </a:p>
        </p:txBody>
      </p:sp>
      <p:sp>
        <p:nvSpPr>
          <p:cNvPr id="137" name="Google Shape;137;p21"/>
          <p:cNvSpPr txBox="1"/>
          <p:nvPr>
            <p:ph idx="1" type="body"/>
          </p:nvPr>
        </p:nvSpPr>
        <p:spPr>
          <a:xfrm>
            <a:off x="311700" y="832625"/>
            <a:ext cx="8520600" cy="827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can preview and zoom into images by clicking on them.</a:t>
            </a:r>
            <a:endParaRPr/>
          </a:p>
        </p:txBody>
      </p:sp>
      <p:sp>
        <p:nvSpPr>
          <p:cNvPr id="138" name="Google Shape;138;p21"/>
          <p:cNvSpPr/>
          <p:nvPr/>
        </p:nvSpPr>
        <p:spPr>
          <a:xfrm>
            <a:off x="2672550" y="1744075"/>
            <a:ext cx="906300" cy="877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9" name="Google Shape;139;p21"/>
          <p:cNvPicPr preferRelativeResize="0"/>
          <p:nvPr/>
        </p:nvPicPr>
        <p:blipFill>
          <a:blip r:embed="rId4">
            <a:alphaModFix/>
          </a:blip>
          <a:stretch>
            <a:fillRect/>
          </a:stretch>
        </p:blipFill>
        <p:spPr>
          <a:xfrm>
            <a:off x="4220925" y="1565825"/>
            <a:ext cx="4557323" cy="2562450"/>
          </a:xfrm>
          <a:prstGeom prst="rect">
            <a:avLst/>
          </a:prstGeom>
          <a:noFill/>
          <a:ln>
            <a:noFill/>
          </a:ln>
        </p:spPr>
      </p:pic>
      <p:cxnSp>
        <p:nvCxnSpPr>
          <p:cNvPr id="140" name="Google Shape;140;p21"/>
          <p:cNvCxnSpPr/>
          <p:nvPr/>
        </p:nvCxnSpPr>
        <p:spPr>
          <a:xfrm>
            <a:off x="3736600" y="2182975"/>
            <a:ext cx="1581600" cy="402600"/>
          </a:xfrm>
          <a:prstGeom prst="straightConnector1">
            <a:avLst/>
          </a:prstGeom>
          <a:noFill/>
          <a:ln cap="flat" cmpd="sng" w="9525">
            <a:solidFill>
              <a:srgbClr val="FF0000"/>
            </a:solidFill>
            <a:prstDash val="solid"/>
            <a:round/>
            <a:headEnd len="med" w="med" type="none"/>
            <a:tailEnd len="med" w="med" type="triangle"/>
          </a:ln>
        </p:spPr>
      </p:cxnSp>
      <p:sp>
        <p:nvSpPr>
          <p:cNvPr id="141" name="Google Shape;141;p21"/>
          <p:cNvSpPr/>
          <p:nvPr/>
        </p:nvSpPr>
        <p:spPr>
          <a:xfrm>
            <a:off x="7831850" y="1565825"/>
            <a:ext cx="946500" cy="178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