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256" r:id="rId2"/>
    <p:sldId id="257" r:id="rId3"/>
    <p:sldId id="275" r:id="rId4"/>
    <p:sldId id="277" r:id="rId5"/>
    <p:sldId id="276" r:id="rId6"/>
    <p:sldId id="279" r:id="rId7"/>
    <p:sldId id="280" r:id="rId8"/>
    <p:sldId id="281" r:id="rId9"/>
    <p:sldId id="282" r:id="rId10"/>
    <p:sldId id="283" r:id="rId11"/>
    <p:sldId id="27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fuk Arslan" initials="UA" lastIdx="1" clrIdx="0">
    <p:extLst>
      <p:ext uri="{19B8F6BF-5375-455C-9EA6-DF929625EA0E}">
        <p15:presenceInfo xmlns:p15="http://schemas.microsoft.com/office/powerpoint/2012/main" userId="S::u.arslan@absa.ch::88166131-1188-418b-9c8a-f43cda5ef6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08"/>
    <p:restoredTop sz="97887"/>
  </p:normalViewPr>
  <p:slideViewPr>
    <p:cSldViewPr snapToGrid="0" snapToObjects="1">
      <p:cViewPr varScale="1">
        <p:scale>
          <a:sx n="160" d="100"/>
          <a:sy n="160" d="100"/>
        </p:scale>
        <p:origin x="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CB627-A4B2-9C43-B9D0-16F9AC0C1E45}" type="datetimeFigureOut">
              <a:rPr lang="fr-FR" smtClean="0"/>
              <a:t>22/06/2022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B9501-14A9-7847-8AA5-D4B6D3F5F0AF}" type="slidenum">
              <a:rPr lang="fr-FR" smtClean="0"/>
              <a:t>‹N°›</a:t>
            </a:fld>
            <a:endParaRPr lang="fr-FR"/>
          </a:p>
        </p:txBody>
      </p:sp>
    </p:spTree>
    <p:extLst>
      <p:ext uri="{BB962C8B-B14F-4D97-AF65-F5344CB8AC3E}">
        <p14:creationId xmlns:p14="http://schemas.microsoft.com/office/powerpoint/2010/main" val="4265514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1E4257-B11A-364A-B570-7F2E386D1C8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8CB157B-2D83-3F4A-8775-280C13792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4B2D42C-829F-B64A-9FD9-6536B657641C}"/>
              </a:ext>
            </a:extLst>
          </p:cNvPr>
          <p:cNvSpPr>
            <a:spLocks noGrp="1"/>
          </p:cNvSpPr>
          <p:nvPr>
            <p:ph type="dt" sz="half" idx="10"/>
          </p:nvPr>
        </p:nvSpPr>
        <p:spPr/>
        <p:txBody>
          <a:bodyPr/>
          <a:lstStyle/>
          <a:p>
            <a:fld id="{70BEC433-0C76-DF4F-A247-053FD0C61E6E}" type="datetime6">
              <a:rPr lang="fr-CH" smtClean="0"/>
              <a:t>juin 22</a:t>
            </a:fld>
            <a:endParaRPr lang="fr-FR"/>
          </a:p>
        </p:txBody>
      </p:sp>
      <p:sp>
        <p:nvSpPr>
          <p:cNvPr id="5" name="Espace réservé du pied de page 4">
            <a:extLst>
              <a:ext uri="{FF2B5EF4-FFF2-40B4-BE49-F238E27FC236}">
                <a16:creationId xmlns:a16="http://schemas.microsoft.com/office/drawing/2014/main" id="{C67398D3-DB20-DD48-A516-2E5EA5C8B1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34D964-7470-7046-A8E8-5551E3C411F2}"/>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376597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978D2-7882-F640-A820-29324F3AA1A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E41A23A-9F69-F54B-A874-DE68BF6C844E}"/>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F311D664-E1A1-8B4C-B953-EEE08DC135C5}"/>
              </a:ext>
            </a:extLst>
          </p:cNvPr>
          <p:cNvSpPr>
            <a:spLocks noGrp="1"/>
          </p:cNvSpPr>
          <p:nvPr>
            <p:ph type="dt" sz="half" idx="10"/>
          </p:nvPr>
        </p:nvSpPr>
        <p:spPr/>
        <p:txBody>
          <a:bodyPr/>
          <a:lstStyle/>
          <a:p>
            <a:fld id="{0FF987E3-3A20-FD48-B7C9-4C3A954E30EC}" type="datetime6">
              <a:rPr lang="fr-CH" smtClean="0"/>
              <a:t>juin 22</a:t>
            </a:fld>
            <a:endParaRPr lang="fr-FR"/>
          </a:p>
        </p:txBody>
      </p:sp>
      <p:sp>
        <p:nvSpPr>
          <p:cNvPr id="5" name="Espace réservé du pied de page 4">
            <a:extLst>
              <a:ext uri="{FF2B5EF4-FFF2-40B4-BE49-F238E27FC236}">
                <a16:creationId xmlns:a16="http://schemas.microsoft.com/office/drawing/2014/main" id="{2C2F8BFD-83B3-AA4E-AB31-1BC61940B1B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7F7DA1-3F30-6A4A-AAB7-68ADE4A6D724}"/>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3967620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04B1E85-FAA6-734B-A871-19B9911F61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D39A1C6-FD4B-484B-B7E4-147221363C55}"/>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57AD522D-4EE9-8348-BADC-F6065F4BF452}"/>
              </a:ext>
            </a:extLst>
          </p:cNvPr>
          <p:cNvSpPr>
            <a:spLocks noGrp="1"/>
          </p:cNvSpPr>
          <p:nvPr>
            <p:ph type="dt" sz="half" idx="10"/>
          </p:nvPr>
        </p:nvSpPr>
        <p:spPr/>
        <p:txBody>
          <a:bodyPr/>
          <a:lstStyle/>
          <a:p>
            <a:fld id="{5C1FEE55-687A-DA4E-B1DC-F6F8693EF6D3}" type="datetime6">
              <a:rPr lang="fr-CH" smtClean="0"/>
              <a:t>juin 22</a:t>
            </a:fld>
            <a:endParaRPr lang="fr-FR"/>
          </a:p>
        </p:txBody>
      </p:sp>
      <p:sp>
        <p:nvSpPr>
          <p:cNvPr id="5" name="Espace réservé du pied de page 4">
            <a:extLst>
              <a:ext uri="{FF2B5EF4-FFF2-40B4-BE49-F238E27FC236}">
                <a16:creationId xmlns:a16="http://schemas.microsoft.com/office/drawing/2014/main" id="{B0867146-5CDF-2F42-90B9-9778C5186F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83D4293-F167-774E-A866-ACDA283ABB8B}"/>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198498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24C78-773D-CE4D-BB68-4737A508564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2EEC00C-1E25-8A4E-B23D-739C85205E3E}"/>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900F8FDC-AE8C-2041-AB00-904C9E479FBD}"/>
              </a:ext>
            </a:extLst>
          </p:cNvPr>
          <p:cNvSpPr>
            <a:spLocks noGrp="1"/>
          </p:cNvSpPr>
          <p:nvPr>
            <p:ph type="dt" sz="half" idx="10"/>
          </p:nvPr>
        </p:nvSpPr>
        <p:spPr/>
        <p:txBody>
          <a:bodyPr/>
          <a:lstStyle/>
          <a:p>
            <a:fld id="{7CEB0BE0-3218-9347-A8D9-14BAD030E490}" type="datetime6">
              <a:rPr lang="fr-CH" smtClean="0"/>
              <a:t>juin 22</a:t>
            </a:fld>
            <a:endParaRPr lang="fr-FR"/>
          </a:p>
        </p:txBody>
      </p:sp>
      <p:sp>
        <p:nvSpPr>
          <p:cNvPr id="5" name="Espace réservé du pied de page 4">
            <a:extLst>
              <a:ext uri="{FF2B5EF4-FFF2-40B4-BE49-F238E27FC236}">
                <a16:creationId xmlns:a16="http://schemas.microsoft.com/office/drawing/2014/main" id="{86F64ECE-ED08-774F-83D5-544D04E7DDF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C908F6-91E2-274A-8A57-65B20A5AFE46}"/>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75018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9289B3-E327-FF48-96F7-85CB2FCC70B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27B69CB-B68B-154F-AB8A-71B970046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8E4C067D-B024-5E4D-9F3A-F9149A96FC7A}"/>
              </a:ext>
            </a:extLst>
          </p:cNvPr>
          <p:cNvSpPr>
            <a:spLocks noGrp="1"/>
          </p:cNvSpPr>
          <p:nvPr>
            <p:ph type="dt" sz="half" idx="10"/>
          </p:nvPr>
        </p:nvSpPr>
        <p:spPr/>
        <p:txBody>
          <a:bodyPr/>
          <a:lstStyle/>
          <a:p>
            <a:fld id="{7BEFE99D-87B1-CF47-83A8-BE84BADEBD38}" type="datetime6">
              <a:rPr lang="fr-CH" smtClean="0"/>
              <a:t>juin 22</a:t>
            </a:fld>
            <a:endParaRPr lang="fr-FR"/>
          </a:p>
        </p:txBody>
      </p:sp>
      <p:sp>
        <p:nvSpPr>
          <p:cNvPr id="5" name="Espace réservé du pied de page 4">
            <a:extLst>
              <a:ext uri="{FF2B5EF4-FFF2-40B4-BE49-F238E27FC236}">
                <a16:creationId xmlns:a16="http://schemas.microsoft.com/office/drawing/2014/main" id="{CD46EE92-300E-E94B-8177-9C9E32AC334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A88D53-F71F-3D43-9238-72F55686462A}"/>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366847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2006D-5E0A-C44C-BD8D-253BA4CA653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11E1A3-05A2-BA4B-8117-9DD4A6B15EDE}"/>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4CC4A2A6-8A29-C341-B16E-3C4379E14C31}"/>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538F591E-D897-594B-BD17-DD56BD25CB63}"/>
              </a:ext>
            </a:extLst>
          </p:cNvPr>
          <p:cNvSpPr>
            <a:spLocks noGrp="1"/>
          </p:cNvSpPr>
          <p:nvPr>
            <p:ph type="dt" sz="half" idx="10"/>
          </p:nvPr>
        </p:nvSpPr>
        <p:spPr/>
        <p:txBody>
          <a:bodyPr/>
          <a:lstStyle/>
          <a:p>
            <a:fld id="{FCD44616-E5CB-374F-BEDF-173E4D1AD6CB}" type="datetime6">
              <a:rPr lang="fr-CH" smtClean="0"/>
              <a:t>juin 22</a:t>
            </a:fld>
            <a:endParaRPr lang="fr-FR"/>
          </a:p>
        </p:txBody>
      </p:sp>
      <p:sp>
        <p:nvSpPr>
          <p:cNvPr id="6" name="Espace réservé du pied de page 5">
            <a:extLst>
              <a:ext uri="{FF2B5EF4-FFF2-40B4-BE49-F238E27FC236}">
                <a16:creationId xmlns:a16="http://schemas.microsoft.com/office/drawing/2014/main" id="{68302239-C742-8B43-80D9-74444E090B8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22A7566-6AB2-E641-A788-E762BD607CFE}"/>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10581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DF4739-3AC9-C846-84ED-0657AE5BA76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FB30803-7D37-6146-A05D-C69DE9E382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FE9E1E1D-5814-F849-97F7-D1869D8BA022}"/>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p>
        </p:txBody>
      </p:sp>
      <p:sp>
        <p:nvSpPr>
          <p:cNvPr id="5" name="Espace réservé du texte 4">
            <a:extLst>
              <a:ext uri="{FF2B5EF4-FFF2-40B4-BE49-F238E27FC236}">
                <a16:creationId xmlns:a16="http://schemas.microsoft.com/office/drawing/2014/main" id="{D2C1BB42-AD59-CF42-B094-00B5D787EE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6" name="Espace réservé du contenu 5">
            <a:extLst>
              <a:ext uri="{FF2B5EF4-FFF2-40B4-BE49-F238E27FC236}">
                <a16:creationId xmlns:a16="http://schemas.microsoft.com/office/drawing/2014/main" id="{816D6DF8-F41B-C441-B53B-F38C14D5DCBF}"/>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p>
        </p:txBody>
      </p:sp>
      <p:sp>
        <p:nvSpPr>
          <p:cNvPr id="7" name="Espace réservé de la date 6">
            <a:extLst>
              <a:ext uri="{FF2B5EF4-FFF2-40B4-BE49-F238E27FC236}">
                <a16:creationId xmlns:a16="http://schemas.microsoft.com/office/drawing/2014/main" id="{E6E475F2-8A2C-1B49-9D8F-D5C3E770F40B}"/>
              </a:ext>
            </a:extLst>
          </p:cNvPr>
          <p:cNvSpPr>
            <a:spLocks noGrp="1"/>
          </p:cNvSpPr>
          <p:nvPr>
            <p:ph type="dt" sz="half" idx="10"/>
          </p:nvPr>
        </p:nvSpPr>
        <p:spPr/>
        <p:txBody>
          <a:bodyPr/>
          <a:lstStyle/>
          <a:p>
            <a:fld id="{903870FB-7F78-1B4C-9022-5B255EF273E5}" type="datetime6">
              <a:rPr lang="fr-CH" smtClean="0"/>
              <a:t>juin 22</a:t>
            </a:fld>
            <a:endParaRPr lang="fr-FR"/>
          </a:p>
        </p:txBody>
      </p:sp>
      <p:sp>
        <p:nvSpPr>
          <p:cNvPr id="8" name="Espace réservé du pied de page 7">
            <a:extLst>
              <a:ext uri="{FF2B5EF4-FFF2-40B4-BE49-F238E27FC236}">
                <a16:creationId xmlns:a16="http://schemas.microsoft.com/office/drawing/2014/main" id="{1DB406B1-3928-F240-B69A-AA2D19B633C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B135BB9-1B1C-AB4A-BDF7-78002DEF45F9}"/>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216468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6D775-A1EA-894F-A255-628017E34BC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01360B0-8506-E446-A140-5516A3DA1A04}"/>
              </a:ext>
            </a:extLst>
          </p:cNvPr>
          <p:cNvSpPr>
            <a:spLocks noGrp="1"/>
          </p:cNvSpPr>
          <p:nvPr>
            <p:ph type="dt" sz="half" idx="10"/>
          </p:nvPr>
        </p:nvSpPr>
        <p:spPr/>
        <p:txBody>
          <a:bodyPr/>
          <a:lstStyle/>
          <a:p>
            <a:fld id="{91E80458-2345-004C-9807-A9FA51E7E121}" type="datetime6">
              <a:rPr lang="fr-CH" smtClean="0"/>
              <a:t>juin 22</a:t>
            </a:fld>
            <a:endParaRPr lang="fr-FR"/>
          </a:p>
        </p:txBody>
      </p:sp>
      <p:sp>
        <p:nvSpPr>
          <p:cNvPr id="4" name="Espace réservé du pied de page 3">
            <a:extLst>
              <a:ext uri="{FF2B5EF4-FFF2-40B4-BE49-F238E27FC236}">
                <a16:creationId xmlns:a16="http://schemas.microsoft.com/office/drawing/2014/main" id="{7CBE0FD2-9EC5-8342-9B42-B76515E49C7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0EC30C2-B2C2-A64F-9CE4-A6F1596E9C9B}"/>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327415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58A7844-6954-F340-820F-2C60D48DC22D}"/>
              </a:ext>
            </a:extLst>
          </p:cNvPr>
          <p:cNvSpPr>
            <a:spLocks noGrp="1"/>
          </p:cNvSpPr>
          <p:nvPr>
            <p:ph type="dt" sz="half" idx="10"/>
          </p:nvPr>
        </p:nvSpPr>
        <p:spPr/>
        <p:txBody>
          <a:bodyPr/>
          <a:lstStyle/>
          <a:p>
            <a:fld id="{A193257C-78EE-BB41-8932-C30E7461574A}" type="datetime6">
              <a:rPr lang="fr-CH" smtClean="0"/>
              <a:t>juin 22</a:t>
            </a:fld>
            <a:endParaRPr lang="fr-FR"/>
          </a:p>
        </p:txBody>
      </p:sp>
      <p:sp>
        <p:nvSpPr>
          <p:cNvPr id="3" name="Espace réservé du pied de page 2">
            <a:extLst>
              <a:ext uri="{FF2B5EF4-FFF2-40B4-BE49-F238E27FC236}">
                <a16:creationId xmlns:a16="http://schemas.microsoft.com/office/drawing/2014/main" id="{CDB1B7BC-B7B3-9A49-A9B2-405E1FE5CFC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3CCADC-DA58-9E47-A6BE-5F513FA34200}"/>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209877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02F104-9B53-1949-BC8A-DBB3373BB55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C490691-418C-FC4A-B445-9EB4E9C0D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p>
        </p:txBody>
      </p:sp>
      <p:sp>
        <p:nvSpPr>
          <p:cNvPr id="4" name="Espace réservé du texte 3">
            <a:extLst>
              <a:ext uri="{FF2B5EF4-FFF2-40B4-BE49-F238E27FC236}">
                <a16:creationId xmlns:a16="http://schemas.microsoft.com/office/drawing/2014/main" id="{5902AD22-7092-F840-9FFC-72D36D138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A35CB58D-0D6F-7346-B634-1BE98D91267C}"/>
              </a:ext>
            </a:extLst>
          </p:cNvPr>
          <p:cNvSpPr>
            <a:spLocks noGrp="1"/>
          </p:cNvSpPr>
          <p:nvPr>
            <p:ph type="dt" sz="half" idx="10"/>
          </p:nvPr>
        </p:nvSpPr>
        <p:spPr/>
        <p:txBody>
          <a:bodyPr/>
          <a:lstStyle/>
          <a:p>
            <a:fld id="{64260103-842E-5A42-9C6F-CF6706E6690F}" type="datetime6">
              <a:rPr lang="fr-CH" smtClean="0"/>
              <a:t>juin 22</a:t>
            </a:fld>
            <a:endParaRPr lang="fr-FR"/>
          </a:p>
        </p:txBody>
      </p:sp>
      <p:sp>
        <p:nvSpPr>
          <p:cNvPr id="6" name="Espace réservé du pied de page 5">
            <a:extLst>
              <a:ext uri="{FF2B5EF4-FFF2-40B4-BE49-F238E27FC236}">
                <a16:creationId xmlns:a16="http://schemas.microsoft.com/office/drawing/2014/main" id="{930FBA0C-1604-AE41-87D9-44CA2E66118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3613673-E307-B247-B703-3F6BBEEA53FC}"/>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425363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D8B82-5CA2-A04F-928B-20112FAC9D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6FE5016-1C1D-E848-BECD-EB426EAE6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1DE4F7A-B568-6840-9B6B-2A6BDFF19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AF85E394-0B53-AF47-AA2F-02B0BCF70B2D}"/>
              </a:ext>
            </a:extLst>
          </p:cNvPr>
          <p:cNvSpPr>
            <a:spLocks noGrp="1"/>
          </p:cNvSpPr>
          <p:nvPr>
            <p:ph type="dt" sz="half" idx="10"/>
          </p:nvPr>
        </p:nvSpPr>
        <p:spPr/>
        <p:txBody>
          <a:bodyPr/>
          <a:lstStyle/>
          <a:p>
            <a:fld id="{934C8B40-92BB-9E4E-B06C-B49012C26D24}" type="datetime6">
              <a:rPr lang="fr-CH" smtClean="0"/>
              <a:t>juin 22</a:t>
            </a:fld>
            <a:endParaRPr lang="fr-FR"/>
          </a:p>
        </p:txBody>
      </p:sp>
      <p:sp>
        <p:nvSpPr>
          <p:cNvPr id="6" name="Espace réservé du pied de page 5">
            <a:extLst>
              <a:ext uri="{FF2B5EF4-FFF2-40B4-BE49-F238E27FC236}">
                <a16:creationId xmlns:a16="http://schemas.microsoft.com/office/drawing/2014/main" id="{574DB045-3685-8F4D-9E3B-2864293B185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2ED2906-C6E6-6843-BB8A-99CA55E333A7}"/>
              </a:ext>
            </a:extLst>
          </p:cNvPr>
          <p:cNvSpPr>
            <a:spLocks noGrp="1"/>
          </p:cNvSpPr>
          <p:nvPr>
            <p:ph type="sldNum" sz="quarter" idx="12"/>
          </p:nvPr>
        </p:nvSpPr>
        <p:spPr/>
        <p:txBody>
          <a:bodyPr/>
          <a:lstStyle/>
          <a:p>
            <a:fld id="{1E415CF8-1919-7741-B18A-243CC21B2CD7}" type="slidenum">
              <a:rPr lang="fr-FR" smtClean="0"/>
              <a:t>‹N°›</a:t>
            </a:fld>
            <a:endParaRPr lang="fr-FR"/>
          </a:p>
        </p:txBody>
      </p:sp>
    </p:spTree>
    <p:extLst>
      <p:ext uri="{BB962C8B-B14F-4D97-AF65-F5344CB8AC3E}">
        <p14:creationId xmlns:p14="http://schemas.microsoft.com/office/powerpoint/2010/main" val="81585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15B1F8C-EC44-CC41-A723-36F6DBC09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E84D6EF-6F1A-3940-9588-6362EA366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B372540C-AA53-E448-8829-0C51079450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DA119-5F64-1B47-AB49-786424281677}" type="datetime6">
              <a:rPr lang="fr-CH" smtClean="0"/>
              <a:t>juin 22</a:t>
            </a:fld>
            <a:endParaRPr lang="fr-FR"/>
          </a:p>
        </p:txBody>
      </p:sp>
      <p:sp>
        <p:nvSpPr>
          <p:cNvPr id="5" name="Espace réservé du pied de page 4">
            <a:extLst>
              <a:ext uri="{FF2B5EF4-FFF2-40B4-BE49-F238E27FC236}">
                <a16:creationId xmlns:a16="http://schemas.microsoft.com/office/drawing/2014/main" id="{6359C6A7-15BF-CE46-9221-D84B2760C9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5065D24-4180-864B-8501-99631D9B9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15CF8-1919-7741-B18A-243CC21B2CD7}" type="slidenum">
              <a:rPr lang="fr-FR" smtClean="0"/>
              <a:t>‹N°›</a:t>
            </a:fld>
            <a:endParaRPr lang="fr-FR"/>
          </a:p>
        </p:txBody>
      </p:sp>
    </p:spTree>
    <p:extLst>
      <p:ext uri="{BB962C8B-B14F-4D97-AF65-F5344CB8AC3E}">
        <p14:creationId xmlns:p14="http://schemas.microsoft.com/office/powerpoint/2010/main" val="1909509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0EFF3F-1A49-224E-8C47-9D48D4C547CC}"/>
              </a:ext>
            </a:extLst>
          </p:cNvPr>
          <p:cNvSpPr>
            <a:spLocks noGrp="1"/>
          </p:cNvSpPr>
          <p:nvPr>
            <p:ph type="ctrTitle"/>
          </p:nvPr>
        </p:nvSpPr>
        <p:spPr>
          <a:xfrm>
            <a:off x="1582972" y="2263671"/>
            <a:ext cx="9144000" cy="1029652"/>
          </a:xfrm>
        </p:spPr>
        <p:txBody>
          <a:bodyPr>
            <a:normAutofit fontScale="90000"/>
          </a:bodyPr>
          <a:lstStyle/>
          <a:p>
            <a:pPr algn="l"/>
            <a:br>
              <a:rPr lang="fr-FR" dirty="0"/>
            </a:br>
            <a:r>
              <a:rPr lang="fr-FR" b="1" dirty="0"/>
              <a:t>ASSISTANT JEUX LOTO</a:t>
            </a:r>
          </a:p>
        </p:txBody>
      </p:sp>
      <p:sp>
        <p:nvSpPr>
          <p:cNvPr id="4" name="Titre 1">
            <a:extLst>
              <a:ext uri="{FF2B5EF4-FFF2-40B4-BE49-F238E27FC236}">
                <a16:creationId xmlns:a16="http://schemas.microsoft.com/office/drawing/2014/main" id="{13647118-AD4D-8242-94F2-6808D3D42B5E}"/>
              </a:ext>
            </a:extLst>
          </p:cNvPr>
          <p:cNvSpPr txBox="1">
            <a:spLocks/>
          </p:cNvSpPr>
          <p:nvPr/>
        </p:nvSpPr>
        <p:spPr>
          <a:xfrm>
            <a:off x="1582972" y="1582310"/>
            <a:ext cx="9144000" cy="1037342"/>
          </a:xfrm>
          <a:prstGeom prst="rect">
            <a:avLst/>
          </a:prstGeom>
        </p:spPr>
        <p:txBody>
          <a:bodyPr vert="horz" lIns="91440" tIns="45720" rIns="91440" bIns="45720" rtlCol="0" anchor="t">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fr-FR" dirty="0"/>
            </a:br>
            <a:r>
              <a:rPr lang="fr-CH" sz="3600" b="1" dirty="0"/>
              <a:t>MAS-RAD | HE-ARC</a:t>
            </a:r>
          </a:p>
          <a:p>
            <a:pPr algn="l"/>
            <a:endParaRPr lang="fr-FR" dirty="0"/>
          </a:p>
        </p:txBody>
      </p:sp>
      <p:sp>
        <p:nvSpPr>
          <p:cNvPr id="5" name="Titre 1">
            <a:extLst>
              <a:ext uri="{FF2B5EF4-FFF2-40B4-BE49-F238E27FC236}">
                <a16:creationId xmlns:a16="http://schemas.microsoft.com/office/drawing/2014/main" id="{833FC1E9-5AA7-E747-8F9E-BD0C008A49D7}"/>
              </a:ext>
            </a:extLst>
          </p:cNvPr>
          <p:cNvSpPr txBox="1">
            <a:spLocks/>
          </p:cNvSpPr>
          <p:nvPr/>
        </p:nvSpPr>
        <p:spPr>
          <a:xfrm>
            <a:off x="1594474" y="2890797"/>
            <a:ext cx="9144000" cy="6180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H" sz="1800" dirty="0">
                <a:solidFill>
                  <a:schemeClr val="bg1">
                    <a:lumMod val="65000"/>
                  </a:schemeClr>
                </a:solidFill>
              </a:rPr>
              <a:t>MODULE IHM 2022 – Conception et réalisation d’interfaces homme-machine</a:t>
            </a:r>
          </a:p>
        </p:txBody>
      </p:sp>
      <p:sp>
        <p:nvSpPr>
          <p:cNvPr id="6" name="Titre 1">
            <a:extLst>
              <a:ext uri="{FF2B5EF4-FFF2-40B4-BE49-F238E27FC236}">
                <a16:creationId xmlns:a16="http://schemas.microsoft.com/office/drawing/2014/main" id="{5BE52253-29E3-4DCC-A35B-F32DE302C182}"/>
              </a:ext>
            </a:extLst>
          </p:cNvPr>
          <p:cNvSpPr txBox="1">
            <a:spLocks/>
          </p:cNvSpPr>
          <p:nvPr/>
        </p:nvSpPr>
        <p:spPr>
          <a:xfrm>
            <a:off x="1524000" y="5639828"/>
            <a:ext cx="9144000" cy="6180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H" sz="1800" dirty="0">
                <a:solidFill>
                  <a:schemeClr val="bg1">
                    <a:lumMod val="65000"/>
                  </a:schemeClr>
                </a:solidFill>
              </a:rPr>
              <a:t>Arslan Ufuk</a:t>
            </a:r>
          </a:p>
        </p:txBody>
      </p:sp>
    </p:spTree>
    <p:extLst>
      <p:ext uri="{BB962C8B-B14F-4D97-AF65-F5344CB8AC3E}">
        <p14:creationId xmlns:p14="http://schemas.microsoft.com/office/powerpoint/2010/main" val="4015522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21C3B-AB17-5642-A0A1-B585738804ED}"/>
              </a:ext>
            </a:extLst>
          </p:cNvPr>
          <p:cNvSpPr>
            <a:spLocks noGrp="1"/>
          </p:cNvSpPr>
          <p:nvPr>
            <p:ph type="title"/>
          </p:nvPr>
        </p:nvSpPr>
        <p:spPr>
          <a:xfrm>
            <a:off x="838199" y="537883"/>
            <a:ext cx="4783697" cy="1942810"/>
          </a:xfrm>
        </p:spPr>
        <p:txBody>
          <a:bodyPr anchor="b">
            <a:normAutofit/>
          </a:bodyPr>
          <a:lstStyle/>
          <a:p>
            <a:r>
              <a:rPr lang="fr-FR" sz="4000" b="1" dirty="0" err="1">
                <a:latin typeface="Helvetica" pitchFamily="2" charset="0"/>
              </a:rPr>
              <a:t>Jdialogue</a:t>
            </a:r>
            <a:r>
              <a:rPr lang="fr-FR" sz="4000" b="1" dirty="0">
                <a:latin typeface="Helvetica" pitchFamily="2" charset="0"/>
              </a:rPr>
              <a:t> - Help</a:t>
            </a:r>
          </a:p>
        </p:txBody>
      </p:sp>
      <p:sp>
        <p:nvSpPr>
          <p:cNvPr id="31" name="Espace réservé du contenu 2">
            <a:extLst>
              <a:ext uri="{FF2B5EF4-FFF2-40B4-BE49-F238E27FC236}">
                <a16:creationId xmlns:a16="http://schemas.microsoft.com/office/drawing/2014/main" id="{236D7EC9-1580-7C44-9305-98DC0F334767}"/>
              </a:ext>
            </a:extLst>
          </p:cNvPr>
          <p:cNvSpPr>
            <a:spLocks noGrp="1"/>
          </p:cNvSpPr>
          <p:nvPr>
            <p:ph idx="1"/>
          </p:nvPr>
        </p:nvSpPr>
        <p:spPr>
          <a:xfrm>
            <a:off x="838199" y="2686323"/>
            <a:ext cx="4783697" cy="2929140"/>
          </a:xfrm>
        </p:spPr>
        <p:txBody>
          <a:bodyPr>
            <a:normAutofit/>
          </a:bodyPr>
          <a:lstStyle/>
          <a:p>
            <a:pPr marL="0" indent="0" algn="just">
              <a:buNone/>
            </a:pPr>
            <a:r>
              <a:rPr lang="fr-CH" sz="1400" dirty="0">
                <a:latin typeface="Helvetica" pitchFamily="2" charset="0"/>
              </a:rPr>
              <a:t>Le bouton «Help» permet d’avoir accès à une boîte de dialogue qui affiche les règles du jeu du loto classique</a:t>
            </a:r>
          </a:p>
          <a:p>
            <a:pPr marL="0" indent="0">
              <a:buNone/>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p:txBody>
      </p:sp>
      <p:sp>
        <p:nvSpPr>
          <p:cNvPr id="7" name="Espace réservé de la date 6">
            <a:extLst>
              <a:ext uri="{FF2B5EF4-FFF2-40B4-BE49-F238E27FC236}">
                <a16:creationId xmlns:a16="http://schemas.microsoft.com/office/drawing/2014/main" id="{94C9C9D4-711C-E446-A401-8F671E529816}"/>
              </a:ext>
            </a:extLst>
          </p:cNvPr>
          <p:cNvSpPr>
            <a:spLocks noGrp="1"/>
          </p:cNvSpPr>
          <p:nvPr>
            <p:ph type="dt" sz="half" idx="10"/>
          </p:nvPr>
        </p:nvSpPr>
        <p:spPr>
          <a:xfrm>
            <a:off x="838200" y="6356350"/>
            <a:ext cx="2743200" cy="365125"/>
          </a:xfrm>
        </p:spPr>
        <p:txBody>
          <a:bodyPr>
            <a:normAutofit/>
          </a:bodyPr>
          <a:lstStyle/>
          <a:p>
            <a:pPr>
              <a:spcAft>
                <a:spcPts val="600"/>
              </a:spcAft>
            </a:pPr>
            <a:fld id="{4E70286C-9112-814D-8FD9-06C7A7E8EF85}" type="datetime6">
              <a:rPr lang="fr-CH" smtClean="0"/>
              <a:pPr>
                <a:spcAft>
                  <a:spcPts val="600"/>
                </a:spcAft>
              </a:pPr>
              <a:t>juin 22</a:t>
            </a:fld>
            <a:endParaRPr lang="fr-FR" dirty="0"/>
          </a:p>
        </p:txBody>
      </p:sp>
      <p:sp>
        <p:nvSpPr>
          <p:cNvPr id="9" name="Espace réservé du pied de page 8">
            <a:extLst>
              <a:ext uri="{FF2B5EF4-FFF2-40B4-BE49-F238E27FC236}">
                <a16:creationId xmlns:a16="http://schemas.microsoft.com/office/drawing/2014/main" id="{3D3A5E39-D9A1-F146-8FDC-D1EFB13632C9}"/>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dirty="0"/>
              <a:t>MODULE IHM</a:t>
            </a:r>
          </a:p>
        </p:txBody>
      </p:sp>
      <p:sp>
        <p:nvSpPr>
          <p:cNvPr id="8" name="Espace réservé du numéro de diapositive 7">
            <a:extLst>
              <a:ext uri="{FF2B5EF4-FFF2-40B4-BE49-F238E27FC236}">
                <a16:creationId xmlns:a16="http://schemas.microsoft.com/office/drawing/2014/main" id="{EADA71FF-70B7-A549-8AC6-206E5A869C0B}"/>
              </a:ext>
            </a:extLst>
          </p:cNvPr>
          <p:cNvSpPr>
            <a:spLocks noGrp="1"/>
          </p:cNvSpPr>
          <p:nvPr>
            <p:ph type="sldNum" sz="quarter" idx="12"/>
          </p:nvPr>
        </p:nvSpPr>
        <p:spPr>
          <a:xfrm>
            <a:off x="8610600" y="6356350"/>
            <a:ext cx="2743200" cy="365125"/>
          </a:xfrm>
        </p:spPr>
        <p:txBody>
          <a:bodyPr>
            <a:normAutofit/>
          </a:bodyPr>
          <a:lstStyle/>
          <a:p>
            <a:pPr>
              <a:spcAft>
                <a:spcPts val="600"/>
              </a:spcAft>
            </a:pPr>
            <a:fld id="{1E415CF8-1919-7741-B18A-243CC21B2CD7}" type="slidenum">
              <a:rPr lang="fr-FR" smtClean="0"/>
              <a:pPr>
                <a:spcAft>
                  <a:spcPts val="600"/>
                </a:spcAft>
              </a:pPr>
              <a:t>10</a:t>
            </a:fld>
            <a:endParaRPr lang="fr-FR"/>
          </a:p>
        </p:txBody>
      </p:sp>
      <p:pic>
        <p:nvPicPr>
          <p:cNvPr id="4" name="Image 3">
            <a:extLst>
              <a:ext uri="{FF2B5EF4-FFF2-40B4-BE49-F238E27FC236}">
                <a16:creationId xmlns:a16="http://schemas.microsoft.com/office/drawing/2014/main" id="{ED8BD696-E7CD-49E8-A6EC-440F6CD1509C}"/>
              </a:ext>
            </a:extLst>
          </p:cNvPr>
          <p:cNvPicPr>
            <a:picLocks noChangeAspect="1"/>
          </p:cNvPicPr>
          <p:nvPr/>
        </p:nvPicPr>
        <p:blipFill>
          <a:blip r:embed="rId2"/>
          <a:stretch>
            <a:fillRect/>
          </a:stretch>
        </p:blipFill>
        <p:spPr>
          <a:xfrm>
            <a:off x="6574082" y="1388264"/>
            <a:ext cx="4695628" cy="3785057"/>
          </a:xfrm>
          <a:prstGeom prst="rect">
            <a:avLst/>
          </a:prstGeom>
        </p:spPr>
      </p:pic>
      <p:sp>
        <p:nvSpPr>
          <p:cNvPr id="17" name="Rectangle 16">
            <a:extLst>
              <a:ext uri="{FF2B5EF4-FFF2-40B4-BE49-F238E27FC236}">
                <a16:creationId xmlns:a16="http://schemas.microsoft.com/office/drawing/2014/main" id="{C9B7FC3A-E2D3-40E1-996B-CEC21FCC7FEC}"/>
              </a:ext>
            </a:extLst>
          </p:cNvPr>
          <p:cNvSpPr/>
          <p:nvPr/>
        </p:nvSpPr>
        <p:spPr>
          <a:xfrm>
            <a:off x="10032295" y="1836963"/>
            <a:ext cx="1233440" cy="3151416"/>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3" name="Rectangle 12">
            <a:extLst>
              <a:ext uri="{FF2B5EF4-FFF2-40B4-BE49-F238E27FC236}">
                <a16:creationId xmlns:a16="http://schemas.microsoft.com/office/drawing/2014/main" id="{3AA2E657-7651-45B6-AAF2-D2D6244749C6}"/>
              </a:ext>
            </a:extLst>
          </p:cNvPr>
          <p:cNvSpPr/>
          <p:nvPr/>
        </p:nvSpPr>
        <p:spPr>
          <a:xfrm>
            <a:off x="6570106" y="1844043"/>
            <a:ext cx="3452513" cy="3151415"/>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4" name="Rectangle 13">
            <a:extLst>
              <a:ext uri="{FF2B5EF4-FFF2-40B4-BE49-F238E27FC236}">
                <a16:creationId xmlns:a16="http://schemas.microsoft.com/office/drawing/2014/main" id="{A5AF0F22-B9BB-49ED-8401-8F2534DE1646}"/>
              </a:ext>
            </a:extLst>
          </p:cNvPr>
          <p:cNvSpPr/>
          <p:nvPr/>
        </p:nvSpPr>
        <p:spPr>
          <a:xfrm>
            <a:off x="6583757" y="1664585"/>
            <a:ext cx="4681977" cy="172377"/>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8" name="Rectangle 17">
            <a:extLst>
              <a:ext uri="{FF2B5EF4-FFF2-40B4-BE49-F238E27FC236}">
                <a16:creationId xmlns:a16="http://schemas.microsoft.com/office/drawing/2014/main" id="{1DC38979-CFB3-4F31-BBF3-A0CDFF624DB9}"/>
              </a:ext>
            </a:extLst>
          </p:cNvPr>
          <p:cNvSpPr/>
          <p:nvPr/>
        </p:nvSpPr>
        <p:spPr>
          <a:xfrm>
            <a:off x="6583757" y="4988379"/>
            <a:ext cx="4651719" cy="186537"/>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5" name="Rectangle 14">
            <a:extLst>
              <a:ext uri="{FF2B5EF4-FFF2-40B4-BE49-F238E27FC236}">
                <a16:creationId xmlns:a16="http://schemas.microsoft.com/office/drawing/2014/main" id="{1D705A5F-0E0D-4886-8D1D-8CB1C434A2BF}"/>
              </a:ext>
            </a:extLst>
          </p:cNvPr>
          <p:cNvSpPr/>
          <p:nvPr/>
        </p:nvSpPr>
        <p:spPr>
          <a:xfrm>
            <a:off x="6583757" y="1404254"/>
            <a:ext cx="4681977" cy="246171"/>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pic>
        <p:nvPicPr>
          <p:cNvPr id="5" name="Image 4">
            <a:extLst>
              <a:ext uri="{FF2B5EF4-FFF2-40B4-BE49-F238E27FC236}">
                <a16:creationId xmlns:a16="http://schemas.microsoft.com/office/drawing/2014/main" id="{CECCD5B9-7A29-483A-8E53-1B6F8C405283}"/>
              </a:ext>
            </a:extLst>
          </p:cNvPr>
          <p:cNvPicPr>
            <a:picLocks noChangeAspect="1"/>
          </p:cNvPicPr>
          <p:nvPr/>
        </p:nvPicPr>
        <p:blipFill>
          <a:blip r:embed="rId3"/>
          <a:stretch>
            <a:fillRect/>
          </a:stretch>
        </p:blipFill>
        <p:spPr>
          <a:xfrm>
            <a:off x="7748546" y="2322995"/>
            <a:ext cx="2416233" cy="1915593"/>
          </a:xfrm>
          <a:prstGeom prst="rect">
            <a:avLst/>
          </a:prstGeom>
        </p:spPr>
      </p:pic>
    </p:spTree>
    <p:extLst>
      <p:ext uri="{BB962C8B-B14F-4D97-AF65-F5344CB8AC3E}">
        <p14:creationId xmlns:p14="http://schemas.microsoft.com/office/powerpoint/2010/main" val="3239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21C3B-AB17-5642-A0A1-B585738804ED}"/>
              </a:ext>
            </a:extLst>
          </p:cNvPr>
          <p:cNvSpPr>
            <a:spLocks noGrp="1"/>
          </p:cNvSpPr>
          <p:nvPr>
            <p:ph type="title"/>
          </p:nvPr>
        </p:nvSpPr>
        <p:spPr>
          <a:xfrm>
            <a:off x="838199" y="537883"/>
            <a:ext cx="4783697" cy="1942810"/>
          </a:xfrm>
        </p:spPr>
        <p:txBody>
          <a:bodyPr anchor="b">
            <a:normAutofit/>
          </a:bodyPr>
          <a:lstStyle/>
          <a:p>
            <a:r>
              <a:rPr lang="fr-FR" sz="4000" b="1" dirty="0">
                <a:latin typeface="Helvetica" pitchFamily="2" charset="0"/>
              </a:rPr>
              <a:t>Difficultés rencontrées</a:t>
            </a:r>
          </a:p>
        </p:txBody>
      </p:sp>
      <p:sp>
        <p:nvSpPr>
          <p:cNvPr id="7" name="Espace réservé de la date 6">
            <a:extLst>
              <a:ext uri="{FF2B5EF4-FFF2-40B4-BE49-F238E27FC236}">
                <a16:creationId xmlns:a16="http://schemas.microsoft.com/office/drawing/2014/main" id="{94C9C9D4-711C-E446-A401-8F671E529816}"/>
              </a:ext>
            </a:extLst>
          </p:cNvPr>
          <p:cNvSpPr>
            <a:spLocks noGrp="1"/>
          </p:cNvSpPr>
          <p:nvPr>
            <p:ph type="dt" sz="half" idx="10"/>
          </p:nvPr>
        </p:nvSpPr>
        <p:spPr>
          <a:xfrm>
            <a:off x="838200" y="6356350"/>
            <a:ext cx="2743200" cy="365125"/>
          </a:xfrm>
        </p:spPr>
        <p:txBody>
          <a:bodyPr>
            <a:normAutofit/>
          </a:bodyPr>
          <a:lstStyle/>
          <a:p>
            <a:pPr>
              <a:spcAft>
                <a:spcPts val="600"/>
              </a:spcAft>
            </a:pPr>
            <a:fld id="{4E70286C-9112-814D-8FD9-06C7A7E8EF85}" type="datetime6">
              <a:rPr lang="fr-CH" smtClean="0"/>
              <a:pPr>
                <a:spcAft>
                  <a:spcPts val="600"/>
                </a:spcAft>
              </a:pPr>
              <a:t>juin 22</a:t>
            </a:fld>
            <a:endParaRPr lang="fr-FR"/>
          </a:p>
        </p:txBody>
      </p:sp>
      <p:sp>
        <p:nvSpPr>
          <p:cNvPr id="9" name="Espace réservé du pied de page 8">
            <a:extLst>
              <a:ext uri="{FF2B5EF4-FFF2-40B4-BE49-F238E27FC236}">
                <a16:creationId xmlns:a16="http://schemas.microsoft.com/office/drawing/2014/main" id="{3D3A5E39-D9A1-F146-8FDC-D1EFB13632C9}"/>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dirty="0"/>
              <a:t>MODULE IHM</a:t>
            </a:r>
          </a:p>
        </p:txBody>
      </p:sp>
      <p:sp>
        <p:nvSpPr>
          <p:cNvPr id="8" name="Espace réservé du numéro de diapositive 7">
            <a:extLst>
              <a:ext uri="{FF2B5EF4-FFF2-40B4-BE49-F238E27FC236}">
                <a16:creationId xmlns:a16="http://schemas.microsoft.com/office/drawing/2014/main" id="{EADA71FF-70B7-A549-8AC6-206E5A869C0B}"/>
              </a:ext>
            </a:extLst>
          </p:cNvPr>
          <p:cNvSpPr>
            <a:spLocks noGrp="1"/>
          </p:cNvSpPr>
          <p:nvPr>
            <p:ph type="sldNum" sz="quarter" idx="12"/>
          </p:nvPr>
        </p:nvSpPr>
        <p:spPr>
          <a:xfrm>
            <a:off x="8610600" y="6356350"/>
            <a:ext cx="2743200" cy="365125"/>
          </a:xfrm>
        </p:spPr>
        <p:txBody>
          <a:bodyPr>
            <a:normAutofit/>
          </a:bodyPr>
          <a:lstStyle/>
          <a:p>
            <a:pPr>
              <a:spcAft>
                <a:spcPts val="600"/>
              </a:spcAft>
            </a:pPr>
            <a:fld id="{1E415CF8-1919-7741-B18A-243CC21B2CD7}" type="slidenum">
              <a:rPr lang="fr-FR" smtClean="0"/>
              <a:pPr>
                <a:spcAft>
                  <a:spcPts val="600"/>
                </a:spcAft>
              </a:pPr>
              <a:t>11</a:t>
            </a:fld>
            <a:endParaRPr lang="fr-FR"/>
          </a:p>
        </p:txBody>
      </p:sp>
      <p:sp>
        <p:nvSpPr>
          <p:cNvPr id="11" name="Espace réservé du contenu 2">
            <a:extLst>
              <a:ext uri="{FF2B5EF4-FFF2-40B4-BE49-F238E27FC236}">
                <a16:creationId xmlns:a16="http://schemas.microsoft.com/office/drawing/2014/main" id="{3D7979AC-B42F-446F-AA44-7C003CC53552}"/>
              </a:ext>
            </a:extLst>
          </p:cNvPr>
          <p:cNvSpPr txBox="1">
            <a:spLocks/>
          </p:cNvSpPr>
          <p:nvPr/>
        </p:nvSpPr>
        <p:spPr>
          <a:xfrm>
            <a:off x="838200" y="2695600"/>
            <a:ext cx="4783697" cy="29291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CH" sz="1400" b="1" dirty="0">
                <a:latin typeface="Helvetica" pitchFamily="2" charset="0"/>
              </a:rPr>
              <a:t>Méthode </a:t>
            </a:r>
            <a:r>
              <a:rPr lang="fr-CH" sz="1400" b="1" dirty="0" err="1">
                <a:latin typeface="Helvetica" pitchFamily="2" charset="0"/>
              </a:rPr>
              <a:t>randome</a:t>
            </a:r>
            <a:endParaRPr lang="fr-CH" sz="1400" b="1" dirty="0">
              <a:latin typeface="Helvetica" pitchFamily="2" charset="0"/>
            </a:endParaRPr>
          </a:p>
          <a:p>
            <a:pPr marL="0" indent="0" algn="just">
              <a:buFont typeface="Arial" panose="020B0604020202020204" pitchFamily="34" charset="0"/>
              <a:buNone/>
            </a:pPr>
            <a:r>
              <a:rPr lang="fr-CH" sz="1400" dirty="0">
                <a:latin typeface="Helvetica" pitchFamily="2" charset="0"/>
              </a:rPr>
              <a:t>La fonction native de java pour générer des numéros aléatoires peut créer deux même numéro. Pour remédier à se problème, j’ai stocké mes numéros dans un tableau «</a:t>
            </a:r>
            <a:r>
              <a:rPr lang="fr-CH" sz="1400" dirty="0" err="1">
                <a:latin typeface="Helvetica" pitchFamily="2" charset="0"/>
              </a:rPr>
              <a:t>LinkedHasHSet</a:t>
            </a:r>
            <a:r>
              <a:rPr lang="fr-CH" sz="1400" dirty="0">
                <a:latin typeface="Helvetica" pitchFamily="2" charset="0"/>
              </a:rPr>
              <a:t>» qui n’accepte pas des doublons.</a:t>
            </a:r>
          </a:p>
          <a:p>
            <a:pPr marL="0" indent="0" algn="just">
              <a:buFont typeface="Arial" panose="020B0604020202020204" pitchFamily="34" charset="0"/>
              <a:buNone/>
            </a:pPr>
            <a:r>
              <a:rPr lang="fr-CH" sz="1400" b="1" dirty="0">
                <a:latin typeface="Helvetica" pitchFamily="2" charset="0"/>
              </a:rPr>
              <a:t>Méthode </a:t>
            </a:r>
            <a:r>
              <a:rPr lang="fr-CH" sz="1400" b="1" dirty="0" err="1">
                <a:latin typeface="Helvetica" pitchFamily="2" charset="0"/>
              </a:rPr>
              <a:t>handToken</a:t>
            </a:r>
            <a:endParaRPr lang="fr-CH" sz="1400" b="1" dirty="0">
              <a:latin typeface="Helvetica" pitchFamily="2" charset="0"/>
            </a:endParaRPr>
          </a:p>
          <a:p>
            <a:pPr marL="0" indent="0" algn="just">
              <a:buFont typeface="Arial" panose="020B0604020202020204" pitchFamily="34" charset="0"/>
              <a:buNone/>
            </a:pPr>
            <a:r>
              <a:rPr lang="fr-CH" sz="1400" dirty="0">
                <a:latin typeface="Helvetica" pitchFamily="2" charset="0"/>
              </a:rPr>
              <a:t>Lorsque je </a:t>
            </a:r>
            <a:r>
              <a:rPr lang="fr-CH" sz="1400" dirty="0" err="1">
                <a:latin typeface="Helvetica" pitchFamily="2" charset="0"/>
              </a:rPr>
              <a:t>récupére</a:t>
            </a:r>
            <a:r>
              <a:rPr lang="fr-CH" sz="1400" dirty="0">
                <a:latin typeface="Helvetica" pitchFamily="2" charset="0"/>
              </a:rPr>
              <a:t> un numéro de la liste de </a:t>
            </a:r>
            <a:r>
              <a:rPr lang="fr-CH" sz="1400" dirty="0" err="1">
                <a:latin typeface="Helvetica" pitchFamily="2" charset="0"/>
              </a:rPr>
              <a:t>token</a:t>
            </a:r>
            <a:r>
              <a:rPr lang="fr-CH" sz="1400" dirty="0">
                <a:latin typeface="Helvetica" pitchFamily="2" charset="0"/>
              </a:rPr>
              <a:t>, la liste historique des numéros ne se met pas à jour. La fonction «</a:t>
            </a:r>
            <a:r>
              <a:rPr lang="fr-CH" sz="1400" dirty="0" err="1">
                <a:latin typeface="Helvetica" pitchFamily="2" charset="0"/>
              </a:rPr>
              <a:t>setListData</a:t>
            </a:r>
            <a:r>
              <a:rPr lang="fr-CH" sz="1400" dirty="0">
                <a:latin typeface="Helvetica" pitchFamily="2" charset="0"/>
              </a:rPr>
              <a:t>» de la classe </a:t>
            </a:r>
            <a:r>
              <a:rPr lang="fr-CH" sz="1400" dirty="0" err="1">
                <a:latin typeface="Helvetica" pitchFamily="2" charset="0"/>
              </a:rPr>
              <a:t>Jlist</a:t>
            </a:r>
            <a:r>
              <a:rPr lang="fr-CH" sz="1400" dirty="0">
                <a:latin typeface="Helvetica" pitchFamily="2" charset="0"/>
              </a:rPr>
              <a:t> permet de récupérer la liste à jour et de l’afficher.</a:t>
            </a:r>
          </a:p>
          <a:p>
            <a:pPr marL="0" indent="0" algn="just">
              <a:buFont typeface="Arial" panose="020B0604020202020204" pitchFamily="34" charset="0"/>
              <a:buNone/>
            </a:pPr>
            <a:r>
              <a:rPr lang="fr-CH" sz="1400" b="1" dirty="0">
                <a:latin typeface="Helvetica" pitchFamily="2" charset="0"/>
              </a:rPr>
              <a:t>Différencier le QUIN | DOUBLEQUIN | CARTON</a:t>
            </a:r>
          </a:p>
          <a:p>
            <a:pPr marL="0" indent="0" algn="just">
              <a:buFont typeface="Arial" panose="020B0604020202020204" pitchFamily="34" charset="0"/>
              <a:buNone/>
            </a:pPr>
            <a:r>
              <a:rPr lang="fr-CH" sz="1400" dirty="0">
                <a:latin typeface="Helvetica" pitchFamily="2" charset="0"/>
              </a:rPr>
              <a:t>Chaque bouton a une méthode «</a:t>
            </a:r>
            <a:r>
              <a:rPr lang="fr-CH" sz="1400" dirty="0" err="1">
                <a:latin typeface="Helvetica" pitchFamily="2" charset="0"/>
              </a:rPr>
              <a:t>actionPerformed</a:t>
            </a:r>
            <a:r>
              <a:rPr lang="fr-CH" sz="1400" dirty="0">
                <a:latin typeface="Helvetica" pitchFamily="2" charset="0"/>
              </a:rPr>
              <a:t>()» qui appeler une autre méthode «</a:t>
            </a:r>
            <a:r>
              <a:rPr lang="fr-CH" sz="1400" dirty="0" err="1">
                <a:latin typeface="Helvetica" pitchFamily="2" charset="0"/>
              </a:rPr>
              <a:t>checkSelectedCase</a:t>
            </a:r>
            <a:r>
              <a:rPr lang="fr-CH" sz="1400" dirty="0">
                <a:latin typeface="Helvetica" pitchFamily="2" charset="0"/>
              </a:rPr>
              <a:t>(). Ce dernier va ranger chaque bouton sélectionné dans un tableau à trois dimensions. Chaque dimension correspond à une rangée de la zone CENTER de l’application. Pour terminer, les «</a:t>
            </a:r>
            <a:r>
              <a:rPr lang="fr-CH" sz="1400" dirty="0" err="1">
                <a:latin typeface="Helvetica" pitchFamily="2" charset="0"/>
              </a:rPr>
              <a:t>actionPerformed</a:t>
            </a:r>
            <a:r>
              <a:rPr lang="fr-CH" sz="1400" dirty="0">
                <a:latin typeface="Helvetica" pitchFamily="2" charset="0"/>
              </a:rPr>
              <a:t>()» va vérifier si toute le rangée a été sélectionnée.</a:t>
            </a:r>
          </a:p>
          <a:p>
            <a:pPr marL="0" indent="0" algn="just">
              <a:buFont typeface="Arial" panose="020B0604020202020204" pitchFamily="34" charset="0"/>
              <a:buNone/>
            </a:pPr>
            <a:endParaRPr lang="fr-CH" sz="1400" dirty="0">
              <a:latin typeface="Helvetica" pitchFamily="2" charset="0"/>
            </a:endParaRPr>
          </a:p>
          <a:p>
            <a:pPr marL="0" indent="0" algn="just">
              <a:buFont typeface="Arial" panose="020B0604020202020204" pitchFamily="34" charset="0"/>
              <a:buNone/>
            </a:pPr>
            <a:endParaRPr lang="fr-CH" sz="1400" dirty="0">
              <a:latin typeface="Helvetica" pitchFamily="2" charset="0"/>
            </a:endParaRPr>
          </a:p>
          <a:p>
            <a:pPr marL="0" indent="0" algn="just">
              <a:buFont typeface="Arial" panose="020B0604020202020204" pitchFamily="34" charset="0"/>
              <a:buNone/>
            </a:pPr>
            <a:endParaRPr lang="fr-CH" sz="1400" dirty="0">
              <a:latin typeface="Helvetica" pitchFamily="2" charset="0"/>
            </a:endParaRPr>
          </a:p>
          <a:p>
            <a:pPr marL="0" indent="0" algn="just">
              <a:buFont typeface="Arial" panose="020B0604020202020204" pitchFamily="34" charset="0"/>
              <a:buNone/>
            </a:pPr>
            <a:endParaRPr lang="fr-CH" sz="1400" dirty="0">
              <a:latin typeface="Helvetica" pitchFamily="2" charset="0"/>
            </a:endParaRPr>
          </a:p>
          <a:p>
            <a:pPr marL="0" indent="0">
              <a:buFont typeface="Arial" panose="020B0604020202020204" pitchFamily="34" charset="0"/>
              <a:buNone/>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Font typeface="Arial" panose="020B0604020202020204" pitchFamily="34" charset="0"/>
              <a:buNone/>
            </a:pPr>
            <a:endParaRPr lang="fr-CH" sz="800" dirty="0">
              <a:latin typeface="Helvetica" pitchFamily="2" charset="0"/>
            </a:endParaRPr>
          </a:p>
        </p:txBody>
      </p:sp>
    </p:spTree>
    <p:extLst>
      <p:ext uri="{BB962C8B-B14F-4D97-AF65-F5344CB8AC3E}">
        <p14:creationId xmlns:p14="http://schemas.microsoft.com/office/powerpoint/2010/main" val="274899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0D765E-9C5B-2C40-BD77-B745E06B2E51}"/>
              </a:ext>
            </a:extLst>
          </p:cNvPr>
          <p:cNvSpPr>
            <a:spLocks noGrp="1"/>
          </p:cNvSpPr>
          <p:nvPr>
            <p:ph type="title"/>
          </p:nvPr>
        </p:nvSpPr>
        <p:spPr/>
        <p:txBody>
          <a:bodyPr>
            <a:normAutofit/>
          </a:bodyPr>
          <a:lstStyle/>
          <a:p>
            <a:r>
              <a:rPr lang="fr-FR" sz="4000" b="1" dirty="0">
                <a:latin typeface="Helvetica" pitchFamily="2" charset="0"/>
              </a:rPr>
              <a:t>Contexte</a:t>
            </a:r>
          </a:p>
        </p:txBody>
      </p:sp>
      <p:sp>
        <p:nvSpPr>
          <p:cNvPr id="3" name="Espace réservé du contenu 2">
            <a:extLst>
              <a:ext uri="{FF2B5EF4-FFF2-40B4-BE49-F238E27FC236}">
                <a16:creationId xmlns:a16="http://schemas.microsoft.com/office/drawing/2014/main" id="{902998F1-6621-B047-9739-5F318F872DCB}"/>
              </a:ext>
            </a:extLst>
          </p:cNvPr>
          <p:cNvSpPr>
            <a:spLocks noGrp="1"/>
          </p:cNvSpPr>
          <p:nvPr>
            <p:ph idx="1"/>
          </p:nvPr>
        </p:nvSpPr>
        <p:spPr>
          <a:xfrm>
            <a:off x="838200" y="1825625"/>
            <a:ext cx="10515600" cy="2069719"/>
          </a:xfrm>
        </p:spPr>
        <p:txBody>
          <a:bodyPr>
            <a:normAutofit/>
          </a:bodyPr>
          <a:lstStyle/>
          <a:p>
            <a:pPr marL="0" indent="0" algn="just">
              <a:lnSpc>
                <a:spcPct val="107000"/>
              </a:lnSpc>
              <a:spcAft>
                <a:spcPts val="800"/>
              </a:spcAft>
              <a:buNone/>
            </a:pPr>
            <a:r>
              <a:rPr lang="fr-CH" sz="1800" dirty="0">
                <a:effectLst/>
                <a:latin typeface="Calibri" panose="020F0502020204030204" pitchFamily="34" charset="0"/>
                <a:ea typeface="Calibri" panose="020F0502020204030204" pitchFamily="34" charset="0"/>
                <a:cs typeface="Calibri" panose="020F0502020204030204" pitchFamily="34" charset="0"/>
              </a:rPr>
              <a:t>Dans le cadre du projet IHM, une interface graphique sera réalisée afin de reproduire le jeu du loto classique. En effet, le logiciel permettra de garder les interactions humaines que l’on pourra trouver dans un jeu non-digitalisé. De plus, le programme offrira plusieurs services supplémentaires qui, afficheront les règles ainsi que différents paramètres.</a:t>
            </a:r>
          </a:p>
          <a:p>
            <a:pPr marL="0" indent="0" algn="just">
              <a:buNone/>
            </a:pPr>
            <a:endParaRPr lang="fr-CH" sz="2400" dirty="0">
              <a:latin typeface="Helvetica" pitchFamily="2" charset="0"/>
            </a:endParaRPr>
          </a:p>
        </p:txBody>
      </p:sp>
      <p:sp>
        <p:nvSpPr>
          <p:cNvPr id="5" name="Espace réservé du pied de page 4">
            <a:extLst>
              <a:ext uri="{FF2B5EF4-FFF2-40B4-BE49-F238E27FC236}">
                <a16:creationId xmlns:a16="http://schemas.microsoft.com/office/drawing/2014/main" id="{8353BC60-3FE2-7B46-B67F-3EAA32C00130}"/>
              </a:ext>
            </a:extLst>
          </p:cNvPr>
          <p:cNvSpPr>
            <a:spLocks noGrp="1"/>
          </p:cNvSpPr>
          <p:nvPr>
            <p:ph type="ftr" sz="quarter" idx="11"/>
          </p:nvPr>
        </p:nvSpPr>
        <p:spPr/>
        <p:txBody>
          <a:bodyPr/>
          <a:lstStyle/>
          <a:p>
            <a:r>
              <a:rPr lang="fr-FR" dirty="0"/>
              <a:t>MODULE IHM</a:t>
            </a:r>
          </a:p>
        </p:txBody>
      </p:sp>
      <p:sp>
        <p:nvSpPr>
          <p:cNvPr id="7" name="Espace réservé de la date 6">
            <a:extLst>
              <a:ext uri="{FF2B5EF4-FFF2-40B4-BE49-F238E27FC236}">
                <a16:creationId xmlns:a16="http://schemas.microsoft.com/office/drawing/2014/main" id="{9F374FCD-5DBE-0D4A-88A7-8C4088BA9F33}"/>
              </a:ext>
            </a:extLst>
          </p:cNvPr>
          <p:cNvSpPr>
            <a:spLocks noGrp="1"/>
          </p:cNvSpPr>
          <p:nvPr>
            <p:ph type="dt" sz="half" idx="10"/>
          </p:nvPr>
        </p:nvSpPr>
        <p:spPr/>
        <p:txBody>
          <a:bodyPr/>
          <a:lstStyle/>
          <a:p>
            <a:fld id="{BF0758DC-BAC3-AC4D-A769-02D9F1167F79}" type="datetime6">
              <a:rPr lang="fr-CH" smtClean="0"/>
              <a:t>juin 22</a:t>
            </a:fld>
            <a:endParaRPr lang="fr-FR"/>
          </a:p>
        </p:txBody>
      </p:sp>
      <p:sp>
        <p:nvSpPr>
          <p:cNvPr id="8" name="Espace réservé du numéro de diapositive 7">
            <a:extLst>
              <a:ext uri="{FF2B5EF4-FFF2-40B4-BE49-F238E27FC236}">
                <a16:creationId xmlns:a16="http://schemas.microsoft.com/office/drawing/2014/main" id="{646930BA-12BC-0242-879F-A183409C545F}"/>
              </a:ext>
            </a:extLst>
          </p:cNvPr>
          <p:cNvSpPr>
            <a:spLocks noGrp="1"/>
          </p:cNvSpPr>
          <p:nvPr>
            <p:ph type="sldNum" sz="quarter" idx="12"/>
          </p:nvPr>
        </p:nvSpPr>
        <p:spPr/>
        <p:txBody>
          <a:bodyPr/>
          <a:lstStyle/>
          <a:p>
            <a:fld id="{1E415CF8-1919-7741-B18A-243CC21B2CD7}" type="slidenum">
              <a:rPr lang="fr-FR" smtClean="0"/>
              <a:t>2</a:t>
            </a:fld>
            <a:endParaRPr lang="fr-FR"/>
          </a:p>
        </p:txBody>
      </p:sp>
    </p:spTree>
    <p:extLst>
      <p:ext uri="{BB962C8B-B14F-4D97-AF65-F5344CB8AC3E}">
        <p14:creationId xmlns:p14="http://schemas.microsoft.com/office/powerpoint/2010/main" val="294396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4E21C3B-AB17-5642-A0A1-B585738804ED}"/>
              </a:ext>
            </a:extLst>
          </p:cNvPr>
          <p:cNvSpPr>
            <a:spLocks noGrp="1"/>
          </p:cNvSpPr>
          <p:nvPr>
            <p:ph type="title"/>
          </p:nvPr>
        </p:nvSpPr>
        <p:spPr>
          <a:xfrm>
            <a:off x="838199" y="537883"/>
            <a:ext cx="4783697" cy="1168997"/>
          </a:xfrm>
        </p:spPr>
        <p:txBody>
          <a:bodyPr anchor="b">
            <a:normAutofit/>
          </a:bodyPr>
          <a:lstStyle/>
          <a:p>
            <a:r>
              <a:rPr lang="fr-FR" sz="4000" b="1" dirty="0">
                <a:latin typeface="Helvetica" pitchFamily="2" charset="0"/>
              </a:rPr>
              <a:t>Objectifs</a:t>
            </a:r>
          </a:p>
        </p:txBody>
      </p:sp>
      <p:sp>
        <p:nvSpPr>
          <p:cNvPr id="31" name="Espace réservé du contenu 2">
            <a:extLst>
              <a:ext uri="{FF2B5EF4-FFF2-40B4-BE49-F238E27FC236}">
                <a16:creationId xmlns:a16="http://schemas.microsoft.com/office/drawing/2014/main" id="{236D7EC9-1580-7C44-9305-98DC0F334767}"/>
              </a:ext>
            </a:extLst>
          </p:cNvPr>
          <p:cNvSpPr>
            <a:spLocks noGrp="1"/>
          </p:cNvSpPr>
          <p:nvPr>
            <p:ph idx="1"/>
          </p:nvPr>
        </p:nvSpPr>
        <p:spPr>
          <a:xfrm>
            <a:off x="838199" y="1889761"/>
            <a:ext cx="4714241" cy="4125676"/>
          </a:xfrm>
        </p:spPr>
        <p:txBody>
          <a:bodyPr>
            <a:normAutofit fontScale="32500" lnSpcReduction="20000"/>
          </a:bodyPr>
          <a:lstStyle/>
          <a:p>
            <a:pPr marL="0" indent="0" algn="just">
              <a:lnSpc>
                <a:spcPct val="107000"/>
              </a:lnSpc>
              <a:spcAft>
                <a:spcPts val="800"/>
              </a:spcAft>
              <a:buNone/>
            </a:pPr>
            <a:r>
              <a:rPr lang="fr-CH" sz="3500" dirty="0">
                <a:effectLst/>
                <a:latin typeface="Calibri" panose="020F0502020204030204" pitchFamily="34" charset="0"/>
                <a:ea typeface="Calibri" panose="020F0502020204030204" pitchFamily="34" charset="0"/>
                <a:cs typeface="Calibri" panose="020F0502020204030204" pitchFamily="34" charset="0"/>
              </a:rPr>
              <a:t>L’objectif est de répondre aux différentes solutions que peut offrir la bibliothèque graphique SWING pour le langage de la programmation Java. Cette librairie donnera une architecture dans laquelle nous pourrons insérer des éléments avec lesquels nous pourrons interagir. Ci-dessous les modules nécessaires pour la création du logiciel.</a:t>
            </a:r>
          </a:p>
          <a:p>
            <a:pPr marL="342900" lvl="0" indent="-342900">
              <a:lnSpc>
                <a:spcPct val="107000"/>
              </a:lnSpc>
              <a:spcAft>
                <a:spcPts val="800"/>
              </a:spcAft>
              <a:buFont typeface="Arial" panose="020B0604020202020204" pitchFamily="34" charset="0"/>
              <a:buChar char="•"/>
              <a:tabLst>
                <a:tab pos="457200" algn="l"/>
              </a:tabLst>
            </a:pPr>
            <a:r>
              <a:rPr lang="fr-CH" sz="3500" dirty="0">
                <a:effectLst/>
                <a:latin typeface="Calibri" panose="020F0502020204030204" pitchFamily="34" charset="0"/>
                <a:ea typeface="Calibri" panose="020F0502020204030204" pitchFamily="34" charset="0"/>
                <a:cs typeface="Calibri" panose="020F0502020204030204" pitchFamily="34" charset="0"/>
              </a:rPr>
              <a:t>Un carton composé de 15 chiffres répartis sur 3 rangées de 9 cases.</a:t>
            </a:r>
          </a:p>
          <a:p>
            <a:pPr marL="342900" lvl="0" indent="-342900">
              <a:lnSpc>
                <a:spcPct val="107000"/>
              </a:lnSpc>
              <a:spcAft>
                <a:spcPts val="800"/>
              </a:spcAft>
              <a:buFont typeface="Arial" panose="020B0604020202020204" pitchFamily="34" charset="0"/>
              <a:buChar char="•"/>
              <a:tabLst>
                <a:tab pos="457200" algn="l"/>
              </a:tabLst>
            </a:pPr>
            <a:r>
              <a:rPr lang="fr-CH" sz="3500" dirty="0">
                <a:effectLst/>
                <a:latin typeface="Calibri" panose="020F0502020204030204" pitchFamily="34" charset="0"/>
                <a:ea typeface="Calibri" panose="020F0502020204030204" pitchFamily="34" charset="0"/>
                <a:cs typeface="Calibri" panose="020F0502020204030204" pitchFamily="34" charset="0"/>
              </a:rPr>
              <a:t>Bouton pour tirer un numéro et l’afficher</a:t>
            </a:r>
          </a:p>
          <a:p>
            <a:pPr marL="342900" lvl="0" indent="-342900">
              <a:lnSpc>
                <a:spcPct val="107000"/>
              </a:lnSpc>
              <a:spcAft>
                <a:spcPts val="800"/>
              </a:spcAft>
              <a:buFont typeface="Arial" panose="020B0604020202020204" pitchFamily="34" charset="0"/>
              <a:buChar char="•"/>
              <a:tabLst>
                <a:tab pos="457200" algn="l"/>
              </a:tabLst>
            </a:pPr>
            <a:r>
              <a:rPr lang="fr-CH" sz="3500" dirty="0">
                <a:effectLst/>
                <a:latin typeface="Calibri" panose="020F0502020204030204" pitchFamily="34" charset="0"/>
                <a:ea typeface="Calibri" panose="020F0502020204030204" pitchFamily="34" charset="0"/>
                <a:cs typeface="Calibri" panose="020F0502020204030204" pitchFamily="34" charset="0"/>
              </a:rPr>
              <a:t>Historique des numéros sortis</a:t>
            </a:r>
          </a:p>
          <a:p>
            <a:pPr marL="342900" lvl="0" indent="-342900">
              <a:lnSpc>
                <a:spcPct val="107000"/>
              </a:lnSpc>
              <a:spcAft>
                <a:spcPts val="800"/>
              </a:spcAft>
              <a:buFont typeface="Arial" panose="020B0604020202020204" pitchFamily="34" charset="0"/>
              <a:buChar char="•"/>
              <a:tabLst>
                <a:tab pos="457200" algn="l"/>
              </a:tabLst>
            </a:pPr>
            <a:r>
              <a:rPr lang="fr-CH" sz="3500" dirty="0">
                <a:effectLst/>
                <a:latin typeface="Calibri" panose="020F0502020204030204" pitchFamily="34" charset="0"/>
                <a:ea typeface="Calibri" panose="020F0502020204030204" pitchFamily="34" charset="0"/>
                <a:cs typeface="Calibri" panose="020F0502020204030204" pitchFamily="34" charset="0"/>
              </a:rPr>
              <a:t>Boutons pour obtenir les différents prix (Quine, Double Quine, Carton)</a:t>
            </a:r>
          </a:p>
          <a:p>
            <a:pPr marL="342900" lvl="0" indent="-342900">
              <a:lnSpc>
                <a:spcPct val="107000"/>
              </a:lnSpc>
              <a:spcAft>
                <a:spcPts val="800"/>
              </a:spcAft>
              <a:buFont typeface="Arial" panose="020B0604020202020204" pitchFamily="34" charset="0"/>
              <a:buChar char="•"/>
              <a:tabLst>
                <a:tab pos="457200" algn="l"/>
              </a:tabLst>
            </a:pPr>
            <a:r>
              <a:rPr lang="fr-CH" sz="3500" dirty="0">
                <a:effectLst/>
                <a:latin typeface="Calibri" panose="020F0502020204030204" pitchFamily="34" charset="0"/>
                <a:ea typeface="Calibri" panose="020F0502020204030204" pitchFamily="34" charset="0"/>
                <a:cs typeface="Calibri" panose="020F0502020204030204" pitchFamily="34" charset="0"/>
              </a:rPr>
              <a:t>Boutons généraux (Paramètres, Fermer, Aide)</a:t>
            </a:r>
          </a:p>
          <a:p>
            <a:pPr marL="342900" indent="-342900">
              <a:buFont typeface="+mj-lt"/>
              <a:buAutoNum type="arabicPeriod"/>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a:p>
            <a:pPr marL="0" indent="0">
              <a:buNone/>
            </a:pPr>
            <a:r>
              <a:rPr lang="fr-FR" sz="800" dirty="0">
                <a:latin typeface="Helvetica" pitchFamily="2" charset="0"/>
              </a:rPr>
              <a:t>  </a:t>
            </a:r>
          </a:p>
        </p:txBody>
      </p:sp>
      <p:sp>
        <p:nvSpPr>
          <p:cNvPr id="7" name="Espace réservé de la date 6">
            <a:extLst>
              <a:ext uri="{FF2B5EF4-FFF2-40B4-BE49-F238E27FC236}">
                <a16:creationId xmlns:a16="http://schemas.microsoft.com/office/drawing/2014/main" id="{94C9C9D4-711C-E446-A401-8F671E529816}"/>
              </a:ext>
            </a:extLst>
          </p:cNvPr>
          <p:cNvSpPr>
            <a:spLocks noGrp="1"/>
          </p:cNvSpPr>
          <p:nvPr>
            <p:ph type="dt" sz="half" idx="10"/>
          </p:nvPr>
        </p:nvSpPr>
        <p:spPr>
          <a:xfrm>
            <a:off x="838200" y="6356350"/>
            <a:ext cx="2743200" cy="365125"/>
          </a:xfrm>
        </p:spPr>
        <p:txBody>
          <a:bodyPr>
            <a:normAutofit/>
          </a:bodyPr>
          <a:lstStyle/>
          <a:p>
            <a:pPr>
              <a:spcAft>
                <a:spcPts val="600"/>
              </a:spcAft>
            </a:pPr>
            <a:fld id="{4E70286C-9112-814D-8FD9-06C7A7E8EF85}" type="datetime6">
              <a:rPr lang="fr-CH" smtClean="0"/>
              <a:pPr>
                <a:spcAft>
                  <a:spcPts val="600"/>
                </a:spcAft>
              </a:pPr>
              <a:t>juin 22</a:t>
            </a:fld>
            <a:endParaRPr lang="fr-FR"/>
          </a:p>
        </p:txBody>
      </p:sp>
      <p:sp>
        <p:nvSpPr>
          <p:cNvPr id="9" name="Espace réservé du pied de page 8">
            <a:extLst>
              <a:ext uri="{FF2B5EF4-FFF2-40B4-BE49-F238E27FC236}">
                <a16:creationId xmlns:a16="http://schemas.microsoft.com/office/drawing/2014/main" id="{3D3A5E39-D9A1-F146-8FDC-D1EFB13632C9}"/>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dirty="0"/>
              <a:t>MODULE IHM</a:t>
            </a:r>
          </a:p>
        </p:txBody>
      </p:sp>
      <p:sp>
        <p:nvSpPr>
          <p:cNvPr id="8" name="Espace réservé du numéro de diapositive 7">
            <a:extLst>
              <a:ext uri="{FF2B5EF4-FFF2-40B4-BE49-F238E27FC236}">
                <a16:creationId xmlns:a16="http://schemas.microsoft.com/office/drawing/2014/main" id="{EADA71FF-70B7-A549-8AC6-206E5A869C0B}"/>
              </a:ext>
            </a:extLst>
          </p:cNvPr>
          <p:cNvSpPr>
            <a:spLocks noGrp="1"/>
          </p:cNvSpPr>
          <p:nvPr>
            <p:ph type="sldNum" sz="quarter" idx="12"/>
          </p:nvPr>
        </p:nvSpPr>
        <p:spPr>
          <a:xfrm>
            <a:off x="8610600" y="6356350"/>
            <a:ext cx="2743200" cy="365125"/>
          </a:xfrm>
        </p:spPr>
        <p:txBody>
          <a:bodyPr>
            <a:normAutofit/>
          </a:bodyPr>
          <a:lstStyle/>
          <a:p>
            <a:pPr>
              <a:spcAft>
                <a:spcPts val="600"/>
              </a:spcAft>
            </a:pPr>
            <a:fld id="{1E415CF8-1919-7741-B18A-243CC21B2CD7}" type="slidenum">
              <a:rPr lang="fr-FR" smtClean="0"/>
              <a:pPr>
                <a:spcAft>
                  <a:spcPts val="600"/>
                </a:spcAft>
              </a:pPr>
              <a:t>3</a:t>
            </a:fld>
            <a:endParaRPr lang="fr-FR"/>
          </a:p>
        </p:txBody>
      </p:sp>
      <p:pic>
        <p:nvPicPr>
          <p:cNvPr id="56" name="Image 55">
            <a:extLst>
              <a:ext uri="{FF2B5EF4-FFF2-40B4-BE49-F238E27FC236}">
                <a16:creationId xmlns:a16="http://schemas.microsoft.com/office/drawing/2014/main" id="{76910A94-1F4B-413C-BBF0-358A3EDA368C}"/>
              </a:ext>
            </a:extLst>
          </p:cNvPr>
          <p:cNvPicPr>
            <a:picLocks noChangeAspect="1"/>
          </p:cNvPicPr>
          <p:nvPr/>
        </p:nvPicPr>
        <p:blipFill>
          <a:blip r:embed="rId2"/>
          <a:stretch>
            <a:fillRect/>
          </a:stretch>
        </p:blipFill>
        <p:spPr>
          <a:xfrm>
            <a:off x="5838364" y="1088752"/>
            <a:ext cx="5774516" cy="4853822"/>
          </a:xfrm>
          <a:prstGeom prst="rect">
            <a:avLst/>
          </a:prstGeom>
        </p:spPr>
      </p:pic>
    </p:spTree>
    <p:extLst>
      <p:ext uri="{BB962C8B-B14F-4D97-AF65-F5344CB8AC3E}">
        <p14:creationId xmlns:p14="http://schemas.microsoft.com/office/powerpoint/2010/main" val="321916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21C3B-AB17-5642-A0A1-B585738804ED}"/>
              </a:ext>
            </a:extLst>
          </p:cNvPr>
          <p:cNvSpPr>
            <a:spLocks noGrp="1"/>
          </p:cNvSpPr>
          <p:nvPr>
            <p:ph type="title"/>
          </p:nvPr>
        </p:nvSpPr>
        <p:spPr>
          <a:xfrm>
            <a:off x="838200" y="537883"/>
            <a:ext cx="4783697" cy="1942810"/>
          </a:xfrm>
        </p:spPr>
        <p:txBody>
          <a:bodyPr anchor="b">
            <a:normAutofit/>
          </a:bodyPr>
          <a:lstStyle/>
          <a:p>
            <a:r>
              <a:rPr lang="fr-FR" sz="4000" b="1" dirty="0">
                <a:latin typeface="Helvetica" pitchFamily="2" charset="0"/>
              </a:rPr>
              <a:t>Présentation - </a:t>
            </a:r>
            <a:r>
              <a:rPr lang="fr-FR" sz="4000" b="1" dirty="0" err="1">
                <a:latin typeface="Helvetica" pitchFamily="2" charset="0"/>
              </a:rPr>
              <a:t>BorderLayout</a:t>
            </a:r>
            <a:endParaRPr lang="fr-FR" sz="4000" b="1" dirty="0">
              <a:latin typeface="Helvetica" pitchFamily="2" charset="0"/>
            </a:endParaRPr>
          </a:p>
        </p:txBody>
      </p:sp>
      <p:sp>
        <p:nvSpPr>
          <p:cNvPr id="31" name="Espace réservé du contenu 2">
            <a:extLst>
              <a:ext uri="{FF2B5EF4-FFF2-40B4-BE49-F238E27FC236}">
                <a16:creationId xmlns:a16="http://schemas.microsoft.com/office/drawing/2014/main" id="{236D7EC9-1580-7C44-9305-98DC0F334767}"/>
              </a:ext>
            </a:extLst>
          </p:cNvPr>
          <p:cNvSpPr>
            <a:spLocks noGrp="1"/>
          </p:cNvSpPr>
          <p:nvPr>
            <p:ph idx="1"/>
          </p:nvPr>
        </p:nvSpPr>
        <p:spPr>
          <a:xfrm>
            <a:off x="838199" y="2686323"/>
            <a:ext cx="4191001" cy="3433583"/>
          </a:xfrm>
        </p:spPr>
        <p:txBody>
          <a:bodyPr>
            <a:normAutofit fontScale="92500" lnSpcReduction="20000"/>
          </a:bodyPr>
          <a:lstStyle/>
          <a:p>
            <a:pPr marL="0" indent="0" algn="just">
              <a:buNone/>
            </a:pPr>
            <a:r>
              <a:rPr lang="fr-CH" sz="1800" dirty="0">
                <a:latin typeface="Helvetica" pitchFamily="2" charset="0"/>
              </a:rPr>
              <a:t>L’application occupe les zones que propose le </a:t>
            </a:r>
            <a:r>
              <a:rPr lang="fr-CH" sz="1800" dirty="0" err="1">
                <a:latin typeface="Helvetica" pitchFamily="2" charset="0"/>
              </a:rPr>
              <a:t>layout</a:t>
            </a:r>
            <a:r>
              <a:rPr lang="fr-CH" sz="1800" dirty="0">
                <a:latin typeface="Helvetica" pitchFamily="2" charset="0"/>
              </a:rPr>
              <a:t> «</a:t>
            </a:r>
            <a:r>
              <a:rPr lang="fr-CH" sz="1800" dirty="0" err="1">
                <a:latin typeface="Helvetica" pitchFamily="2" charset="0"/>
              </a:rPr>
              <a:t>BorderLayout</a:t>
            </a:r>
            <a:r>
              <a:rPr lang="fr-CH" sz="1800" dirty="0">
                <a:latin typeface="Helvetica" pitchFamily="2" charset="0"/>
              </a:rPr>
              <a:t>».</a:t>
            </a:r>
          </a:p>
          <a:p>
            <a:pPr marL="0" indent="0" algn="just">
              <a:buNone/>
            </a:pPr>
            <a:endParaRPr lang="fr-CH" sz="1800" dirty="0">
              <a:latin typeface="Helvetica" pitchFamily="2" charset="0"/>
            </a:endParaRPr>
          </a:p>
          <a:p>
            <a:pPr marL="342900" indent="-342900">
              <a:buFont typeface="+mj-lt"/>
              <a:buAutoNum type="arabicPeriod"/>
            </a:pPr>
            <a:r>
              <a:rPr lang="fr-CH" sz="1400" dirty="0">
                <a:latin typeface="Helvetica" pitchFamily="2" charset="0"/>
              </a:rPr>
              <a:t>CENTER</a:t>
            </a:r>
          </a:p>
          <a:p>
            <a:pPr marL="342900" indent="-342900">
              <a:buFont typeface="+mj-lt"/>
              <a:buAutoNum type="arabicPeriod"/>
            </a:pPr>
            <a:r>
              <a:rPr lang="fr-CH" sz="1400" dirty="0">
                <a:latin typeface="Helvetica" pitchFamily="2" charset="0"/>
              </a:rPr>
              <a:t>NORTH</a:t>
            </a:r>
          </a:p>
          <a:p>
            <a:pPr marL="342900" indent="-342900">
              <a:buFont typeface="+mj-lt"/>
              <a:buAutoNum type="arabicPeriod"/>
            </a:pPr>
            <a:r>
              <a:rPr lang="fr-CH" sz="1400" dirty="0">
                <a:latin typeface="Helvetica" pitchFamily="2" charset="0"/>
              </a:rPr>
              <a:t>EAST</a:t>
            </a:r>
          </a:p>
          <a:p>
            <a:pPr marL="342900" indent="-342900">
              <a:buFont typeface="+mj-lt"/>
              <a:buAutoNum type="arabicPeriod"/>
            </a:pPr>
            <a:r>
              <a:rPr lang="fr-CH" sz="1400" dirty="0">
                <a:latin typeface="Helvetica" pitchFamily="2" charset="0"/>
              </a:rPr>
              <a:t>SOUTH</a:t>
            </a:r>
          </a:p>
          <a:p>
            <a:pPr marL="342900" indent="-342900">
              <a:buFont typeface="+mj-lt"/>
              <a:buAutoNum type="arabicPeriod"/>
            </a:pPr>
            <a:r>
              <a:rPr lang="fr-CH" sz="1400" dirty="0">
                <a:solidFill>
                  <a:schemeClr val="bg1">
                    <a:lumMod val="75000"/>
                  </a:schemeClr>
                </a:solidFill>
                <a:latin typeface="Helvetica" pitchFamily="2" charset="0"/>
              </a:rPr>
              <a:t>WEST</a:t>
            </a:r>
          </a:p>
          <a:p>
            <a:pPr marL="342900" indent="-342900">
              <a:buFont typeface="+mj-lt"/>
              <a:buAutoNum type="arabicPeriod"/>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a:p>
            <a:pPr marL="0" indent="0">
              <a:buNone/>
            </a:pPr>
            <a:r>
              <a:rPr lang="fr-FR" sz="800" dirty="0">
                <a:latin typeface="Helvetica" pitchFamily="2" charset="0"/>
              </a:rPr>
              <a:t>  </a:t>
            </a:r>
          </a:p>
        </p:txBody>
      </p:sp>
      <p:sp>
        <p:nvSpPr>
          <p:cNvPr id="7" name="Espace réservé de la date 6">
            <a:extLst>
              <a:ext uri="{FF2B5EF4-FFF2-40B4-BE49-F238E27FC236}">
                <a16:creationId xmlns:a16="http://schemas.microsoft.com/office/drawing/2014/main" id="{94C9C9D4-711C-E446-A401-8F671E529816}"/>
              </a:ext>
            </a:extLst>
          </p:cNvPr>
          <p:cNvSpPr>
            <a:spLocks noGrp="1"/>
          </p:cNvSpPr>
          <p:nvPr>
            <p:ph type="dt" sz="half" idx="10"/>
          </p:nvPr>
        </p:nvSpPr>
        <p:spPr>
          <a:xfrm>
            <a:off x="838200" y="6356350"/>
            <a:ext cx="2743200" cy="365125"/>
          </a:xfrm>
        </p:spPr>
        <p:txBody>
          <a:bodyPr>
            <a:normAutofit/>
          </a:bodyPr>
          <a:lstStyle/>
          <a:p>
            <a:pPr>
              <a:spcAft>
                <a:spcPts val="600"/>
              </a:spcAft>
            </a:pPr>
            <a:fld id="{4E70286C-9112-814D-8FD9-06C7A7E8EF85}" type="datetime6">
              <a:rPr lang="fr-CH" smtClean="0"/>
              <a:pPr>
                <a:spcAft>
                  <a:spcPts val="600"/>
                </a:spcAft>
              </a:pPr>
              <a:t>juin 22</a:t>
            </a:fld>
            <a:endParaRPr lang="fr-FR"/>
          </a:p>
        </p:txBody>
      </p:sp>
      <p:sp>
        <p:nvSpPr>
          <p:cNvPr id="9" name="Espace réservé du pied de page 8">
            <a:extLst>
              <a:ext uri="{FF2B5EF4-FFF2-40B4-BE49-F238E27FC236}">
                <a16:creationId xmlns:a16="http://schemas.microsoft.com/office/drawing/2014/main" id="{3D3A5E39-D9A1-F146-8FDC-D1EFB13632C9}"/>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dirty="0"/>
              <a:t>MODULE IHM</a:t>
            </a:r>
          </a:p>
        </p:txBody>
      </p:sp>
      <p:sp>
        <p:nvSpPr>
          <p:cNvPr id="8" name="Espace réservé du numéro de diapositive 7">
            <a:extLst>
              <a:ext uri="{FF2B5EF4-FFF2-40B4-BE49-F238E27FC236}">
                <a16:creationId xmlns:a16="http://schemas.microsoft.com/office/drawing/2014/main" id="{EADA71FF-70B7-A549-8AC6-206E5A869C0B}"/>
              </a:ext>
            </a:extLst>
          </p:cNvPr>
          <p:cNvSpPr>
            <a:spLocks noGrp="1"/>
          </p:cNvSpPr>
          <p:nvPr>
            <p:ph type="sldNum" sz="quarter" idx="12"/>
          </p:nvPr>
        </p:nvSpPr>
        <p:spPr>
          <a:xfrm>
            <a:off x="8610600" y="6356350"/>
            <a:ext cx="2743200" cy="365125"/>
          </a:xfrm>
        </p:spPr>
        <p:txBody>
          <a:bodyPr>
            <a:normAutofit/>
          </a:bodyPr>
          <a:lstStyle/>
          <a:p>
            <a:pPr>
              <a:spcAft>
                <a:spcPts val="600"/>
              </a:spcAft>
            </a:pPr>
            <a:fld id="{1E415CF8-1919-7741-B18A-243CC21B2CD7}" type="slidenum">
              <a:rPr lang="fr-FR" smtClean="0"/>
              <a:pPr>
                <a:spcAft>
                  <a:spcPts val="600"/>
                </a:spcAft>
              </a:pPr>
              <a:t>4</a:t>
            </a:fld>
            <a:endParaRPr lang="fr-FR"/>
          </a:p>
        </p:txBody>
      </p:sp>
      <p:grpSp>
        <p:nvGrpSpPr>
          <p:cNvPr id="11" name="Groupe 10">
            <a:extLst>
              <a:ext uri="{FF2B5EF4-FFF2-40B4-BE49-F238E27FC236}">
                <a16:creationId xmlns:a16="http://schemas.microsoft.com/office/drawing/2014/main" id="{BB55F3DA-5791-410F-A23B-15B3C8856A52}"/>
              </a:ext>
            </a:extLst>
          </p:cNvPr>
          <p:cNvGrpSpPr/>
          <p:nvPr/>
        </p:nvGrpSpPr>
        <p:grpSpPr>
          <a:xfrm>
            <a:off x="5839061" y="821342"/>
            <a:ext cx="5321699" cy="5215316"/>
            <a:chOff x="5839061" y="821342"/>
            <a:chExt cx="5321699" cy="5215316"/>
          </a:xfrm>
        </p:grpSpPr>
        <p:pic>
          <p:nvPicPr>
            <p:cNvPr id="32" name="Image 31">
              <a:extLst>
                <a:ext uri="{FF2B5EF4-FFF2-40B4-BE49-F238E27FC236}">
                  <a16:creationId xmlns:a16="http://schemas.microsoft.com/office/drawing/2014/main" id="{52633DA0-4354-4BF8-AE20-12666FF4A631}"/>
                </a:ext>
              </a:extLst>
            </p:cNvPr>
            <p:cNvPicPr>
              <a:picLocks noChangeAspect="1"/>
            </p:cNvPicPr>
            <p:nvPr/>
          </p:nvPicPr>
          <p:blipFill>
            <a:blip r:embed="rId2"/>
            <a:stretch>
              <a:fillRect/>
            </a:stretch>
          </p:blipFill>
          <p:spPr>
            <a:xfrm>
              <a:off x="5854301" y="821342"/>
              <a:ext cx="5306459" cy="5194095"/>
            </a:xfrm>
            <a:prstGeom prst="rect">
              <a:avLst/>
            </a:prstGeom>
          </p:spPr>
        </p:pic>
        <p:sp>
          <p:nvSpPr>
            <p:cNvPr id="33" name="Rectangle 32">
              <a:extLst>
                <a:ext uri="{FF2B5EF4-FFF2-40B4-BE49-F238E27FC236}">
                  <a16:creationId xmlns:a16="http://schemas.microsoft.com/office/drawing/2014/main" id="{B28C521B-BC6D-4736-AC11-218B09FA16E7}"/>
                </a:ext>
              </a:extLst>
            </p:cNvPr>
            <p:cNvSpPr/>
            <p:nvPr/>
          </p:nvSpPr>
          <p:spPr>
            <a:xfrm>
              <a:off x="5839061" y="1431182"/>
              <a:ext cx="3911251" cy="433806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CH" b="1" dirty="0">
                  <a:solidFill>
                    <a:srgbClr val="FF0000"/>
                  </a:solidFill>
                </a:rPr>
                <a:t>1</a:t>
              </a:r>
            </a:p>
          </p:txBody>
        </p:sp>
        <p:sp>
          <p:nvSpPr>
            <p:cNvPr id="34" name="Rectangle 33">
              <a:extLst>
                <a:ext uri="{FF2B5EF4-FFF2-40B4-BE49-F238E27FC236}">
                  <a16:creationId xmlns:a16="http://schemas.microsoft.com/office/drawing/2014/main" id="{957BDCB0-0ED2-4BB0-BEC7-3FC28CFD9808}"/>
                </a:ext>
              </a:extLst>
            </p:cNvPr>
            <p:cNvSpPr/>
            <p:nvPr/>
          </p:nvSpPr>
          <p:spPr>
            <a:xfrm>
              <a:off x="5839061" y="1164073"/>
              <a:ext cx="5306459" cy="246189"/>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CH" b="1" dirty="0">
                  <a:solidFill>
                    <a:srgbClr val="00B050"/>
                  </a:solidFill>
                </a:rPr>
                <a:t>2</a:t>
              </a:r>
            </a:p>
          </p:txBody>
        </p:sp>
        <p:sp>
          <p:nvSpPr>
            <p:cNvPr id="45" name="Rectangle 44">
              <a:extLst>
                <a:ext uri="{FF2B5EF4-FFF2-40B4-BE49-F238E27FC236}">
                  <a16:creationId xmlns:a16="http://schemas.microsoft.com/office/drawing/2014/main" id="{254695E6-F1A9-421B-9615-E041CE97A228}"/>
                </a:ext>
              </a:extLst>
            </p:cNvPr>
            <p:cNvSpPr/>
            <p:nvPr/>
          </p:nvSpPr>
          <p:spPr>
            <a:xfrm>
              <a:off x="9765552" y="1431182"/>
              <a:ext cx="1379969" cy="4338066"/>
            </a:xfrm>
            <a:prstGeom prst="rect">
              <a:avLst/>
            </a:prstGeom>
            <a:noFill/>
            <a:ln w="2857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CH" b="1" dirty="0">
                  <a:solidFill>
                    <a:srgbClr val="0070C0"/>
                  </a:solidFill>
                </a:rPr>
                <a:t>3</a:t>
              </a:r>
            </a:p>
          </p:txBody>
        </p:sp>
        <p:sp>
          <p:nvSpPr>
            <p:cNvPr id="47" name="Rectangle 46">
              <a:extLst>
                <a:ext uri="{FF2B5EF4-FFF2-40B4-BE49-F238E27FC236}">
                  <a16:creationId xmlns:a16="http://schemas.microsoft.com/office/drawing/2014/main" id="{4F19717B-100D-4DA3-A3A0-81DBB240EF4A}"/>
                </a:ext>
              </a:extLst>
            </p:cNvPr>
            <p:cNvSpPr/>
            <p:nvPr/>
          </p:nvSpPr>
          <p:spPr>
            <a:xfrm>
              <a:off x="5839061" y="5790469"/>
              <a:ext cx="5306459" cy="246189"/>
            </a:xfrm>
            <a:prstGeom prst="rect">
              <a:avLst/>
            </a:prstGeom>
            <a:noFill/>
            <a:ln w="28575"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CH" b="1" dirty="0">
                  <a:solidFill>
                    <a:srgbClr val="FFFF00"/>
                  </a:solidFill>
                </a:rPr>
                <a:t>4</a:t>
              </a:r>
            </a:p>
          </p:txBody>
        </p:sp>
      </p:grpSp>
    </p:spTree>
    <p:extLst>
      <p:ext uri="{BB962C8B-B14F-4D97-AF65-F5344CB8AC3E}">
        <p14:creationId xmlns:p14="http://schemas.microsoft.com/office/powerpoint/2010/main" val="302980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21C3B-AB17-5642-A0A1-B585738804ED}"/>
              </a:ext>
            </a:extLst>
          </p:cNvPr>
          <p:cNvSpPr>
            <a:spLocks noGrp="1"/>
          </p:cNvSpPr>
          <p:nvPr>
            <p:ph type="title"/>
          </p:nvPr>
        </p:nvSpPr>
        <p:spPr>
          <a:xfrm>
            <a:off x="838199" y="537883"/>
            <a:ext cx="4783697" cy="1942810"/>
          </a:xfrm>
        </p:spPr>
        <p:txBody>
          <a:bodyPr anchor="b">
            <a:normAutofit/>
          </a:bodyPr>
          <a:lstStyle/>
          <a:p>
            <a:r>
              <a:rPr lang="fr-FR" sz="4000" b="1" dirty="0" err="1">
                <a:latin typeface="Helvetica" pitchFamily="2" charset="0"/>
              </a:rPr>
              <a:t>BorderLayout</a:t>
            </a:r>
            <a:r>
              <a:rPr lang="fr-FR" sz="4000" b="1" dirty="0">
                <a:latin typeface="Helvetica" pitchFamily="2" charset="0"/>
              </a:rPr>
              <a:t> - CENTER</a:t>
            </a:r>
          </a:p>
        </p:txBody>
      </p:sp>
      <p:sp>
        <p:nvSpPr>
          <p:cNvPr id="31" name="Espace réservé du contenu 2">
            <a:extLst>
              <a:ext uri="{FF2B5EF4-FFF2-40B4-BE49-F238E27FC236}">
                <a16:creationId xmlns:a16="http://schemas.microsoft.com/office/drawing/2014/main" id="{236D7EC9-1580-7C44-9305-98DC0F334767}"/>
              </a:ext>
            </a:extLst>
          </p:cNvPr>
          <p:cNvSpPr>
            <a:spLocks noGrp="1"/>
          </p:cNvSpPr>
          <p:nvPr>
            <p:ph idx="1"/>
          </p:nvPr>
        </p:nvSpPr>
        <p:spPr>
          <a:xfrm>
            <a:off x="838199" y="2686323"/>
            <a:ext cx="4783697" cy="2929140"/>
          </a:xfrm>
        </p:spPr>
        <p:txBody>
          <a:bodyPr>
            <a:normAutofit/>
          </a:bodyPr>
          <a:lstStyle/>
          <a:p>
            <a:pPr marL="0" indent="0" algn="just">
              <a:buNone/>
            </a:pPr>
            <a:r>
              <a:rPr lang="fr-CH" sz="1400" dirty="0">
                <a:latin typeface="Helvetica" pitchFamily="2" charset="0"/>
              </a:rPr>
              <a:t>La zone CENTER implémente un </a:t>
            </a:r>
            <a:r>
              <a:rPr lang="fr-CH" sz="1400" dirty="0" err="1">
                <a:latin typeface="Helvetica" pitchFamily="2" charset="0"/>
              </a:rPr>
              <a:t>JPanel</a:t>
            </a:r>
            <a:r>
              <a:rPr lang="fr-CH" sz="1400" dirty="0">
                <a:latin typeface="Helvetica" pitchFamily="2" charset="0"/>
              </a:rPr>
              <a:t> dans lequel on introduit le </a:t>
            </a:r>
            <a:r>
              <a:rPr lang="fr-CH" sz="1400" dirty="0" err="1">
                <a:latin typeface="Helvetica" pitchFamily="2" charset="0"/>
              </a:rPr>
              <a:t>layout</a:t>
            </a:r>
            <a:r>
              <a:rPr lang="fr-CH" sz="1400" dirty="0">
                <a:latin typeface="Helvetica" pitchFamily="2" charset="0"/>
              </a:rPr>
              <a:t> «</a:t>
            </a:r>
            <a:r>
              <a:rPr lang="fr-CH" sz="1400" dirty="0" err="1">
                <a:latin typeface="Helvetica" pitchFamily="2" charset="0"/>
              </a:rPr>
              <a:t>GridLayout</a:t>
            </a:r>
            <a:r>
              <a:rPr lang="fr-CH" sz="1400" dirty="0">
                <a:latin typeface="Helvetica" pitchFamily="2" charset="0"/>
              </a:rPr>
              <a:t>».</a:t>
            </a:r>
          </a:p>
          <a:p>
            <a:pPr marL="0" indent="0" algn="just">
              <a:buNone/>
            </a:pPr>
            <a:r>
              <a:rPr lang="fr-CH" sz="1400" dirty="0">
                <a:latin typeface="Helvetica" pitchFamily="2" charset="0"/>
              </a:rPr>
              <a:t>Cet espace est composé de 27 butons disposés sur 3 rangées et 9 colonnes qui sont stockés dans une liste à 3 dimensions pour les besoins ultérieurs de l’application. En effet, chaque dimension représente une rangée de bouton qui permet de définir si la ligne a été sélectionnée entièrement ou pas.</a:t>
            </a:r>
          </a:p>
          <a:p>
            <a:pPr marL="0" indent="0" algn="just">
              <a:buNone/>
            </a:pPr>
            <a:r>
              <a:rPr lang="fr-CH" sz="1400" dirty="0">
                <a:latin typeface="Helvetica" pitchFamily="2" charset="0"/>
              </a:rPr>
              <a:t>De plus, les butons blancs ont des fonctions supplémentaires qui permettent de changer de couleur après avoir été sélectionnés ou quand la souris survole ces derniers.</a:t>
            </a:r>
          </a:p>
          <a:p>
            <a:pPr marL="342900" indent="-342900">
              <a:buFont typeface="+mj-lt"/>
              <a:buAutoNum type="arabicPeriod"/>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p:txBody>
      </p:sp>
      <p:sp>
        <p:nvSpPr>
          <p:cNvPr id="7" name="Espace réservé de la date 6">
            <a:extLst>
              <a:ext uri="{FF2B5EF4-FFF2-40B4-BE49-F238E27FC236}">
                <a16:creationId xmlns:a16="http://schemas.microsoft.com/office/drawing/2014/main" id="{94C9C9D4-711C-E446-A401-8F671E529816}"/>
              </a:ext>
            </a:extLst>
          </p:cNvPr>
          <p:cNvSpPr>
            <a:spLocks noGrp="1"/>
          </p:cNvSpPr>
          <p:nvPr>
            <p:ph type="dt" sz="half" idx="10"/>
          </p:nvPr>
        </p:nvSpPr>
        <p:spPr>
          <a:xfrm>
            <a:off x="838200" y="6356350"/>
            <a:ext cx="2743200" cy="365125"/>
          </a:xfrm>
        </p:spPr>
        <p:txBody>
          <a:bodyPr>
            <a:normAutofit/>
          </a:bodyPr>
          <a:lstStyle/>
          <a:p>
            <a:pPr>
              <a:spcAft>
                <a:spcPts val="600"/>
              </a:spcAft>
            </a:pPr>
            <a:fld id="{4E70286C-9112-814D-8FD9-06C7A7E8EF85}" type="datetime6">
              <a:rPr lang="fr-CH" smtClean="0"/>
              <a:pPr>
                <a:spcAft>
                  <a:spcPts val="600"/>
                </a:spcAft>
              </a:pPr>
              <a:t>juin 22</a:t>
            </a:fld>
            <a:endParaRPr lang="fr-FR"/>
          </a:p>
        </p:txBody>
      </p:sp>
      <p:sp>
        <p:nvSpPr>
          <p:cNvPr id="9" name="Espace réservé du pied de page 8">
            <a:extLst>
              <a:ext uri="{FF2B5EF4-FFF2-40B4-BE49-F238E27FC236}">
                <a16:creationId xmlns:a16="http://schemas.microsoft.com/office/drawing/2014/main" id="{3D3A5E39-D9A1-F146-8FDC-D1EFB13632C9}"/>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dirty="0"/>
              <a:t>MODULE IHM</a:t>
            </a:r>
          </a:p>
        </p:txBody>
      </p:sp>
      <p:sp>
        <p:nvSpPr>
          <p:cNvPr id="8" name="Espace réservé du numéro de diapositive 7">
            <a:extLst>
              <a:ext uri="{FF2B5EF4-FFF2-40B4-BE49-F238E27FC236}">
                <a16:creationId xmlns:a16="http://schemas.microsoft.com/office/drawing/2014/main" id="{EADA71FF-70B7-A549-8AC6-206E5A869C0B}"/>
              </a:ext>
            </a:extLst>
          </p:cNvPr>
          <p:cNvSpPr>
            <a:spLocks noGrp="1"/>
          </p:cNvSpPr>
          <p:nvPr>
            <p:ph type="sldNum" sz="quarter" idx="12"/>
          </p:nvPr>
        </p:nvSpPr>
        <p:spPr>
          <a:xfrm>
            <a:off x="8610600" y="6356350"/>
            <a:ext cx="2743200" cy="365125"/>
          </a:xfrm>
        </p:spPr>
        <p:txBody>
          <a:bodyPr>
            <a:normAutofit/>
          </a:bodyPr>
          <a:lstStyle/>
          <a:p>
            <a:pPr>
              <a:spcAft>
                <a:spcPts val="600"/>
              </a:spcAft>
            </a:pPr>
            <a:fld id="{1E415CF8-1919-7741-B18A-243CC21B2CD7}" type="slidenum">
              <a:rPr lang="fr-FR" smtClean="0"/>
              <a:pPr>
                <a:spcAft>
                  <a:spcPts val="600"/>
                </a:spcAft>
              </a:pPr>
              <a:t>5</a:t>
            </a:fld>
            <a:endParaRPr lang="fr-FR"/>
          </a:p>
        </p:txBody>
      </p:sp>
      <p:grpSp>
        <p:nvGrpSpPr>
          <p:cNvPr id="4" name="Groupe 3">
            <a:extLst>
              <a:ext uri="{FF2B5EF4-FFF2-40B4-BE49-F238E27FC236}">
                <a16:creationId xmlns:a16="http://schemas.microsoft.com/office/drawing/2014/main" id="{787A0FF8-DE48-41AD-8E4F-3B8E9299C0ED}"/>
              </a:ext>
            </a:extLst>
          </p:cNvPr>
          <p:cNvGrpSpPr/>
          <p:nvPr/>
        </p:nvGrpSpPr>
        <p:grpSpPr>
          <a:xfrm>
            <a:off x="7117270" y="750716"/>
            <a:ext cx="3487819" cy="3383962"/>
            <a:chOff x="5839061" y="821342"/>
            <a:chExt cx="5353507" cy="5194095"/>
          </a:xfrm>
        </p:grpSpPr>
        <p:pic>
          <p:nvPicPr>
            <p:cNvPr id="11" name="Image 10">
              <a:extLst>
                <a:ext uri="{FF2B5EF4-FFF2-40B4-BE49-F238E27FC236}">
                  <a16:creationId xmlns:a16="http://schemas.microsoft.com/office/drawing/2014/main" id="{FD226056-D124-43F3-BEE1-25BDD73CD292}"/>
                </a:ext>
              </a:extLst>
            </p:cNvPr>
            <p:cNvPicPr>
              <a:picLocks noChangeAspect="1"/>
            </p:cNvPicPr>
            <p:nvPr/>
          </p:nvPicPr>
          <p:blipFill>
            <a:blip r:embed="rId2"/>
            <a:stretch>
              <a:fillRect/>
            </a:stretch>
          </p:blipFill>
          <p:spPr>
            <a:xfrm>
              <a:off x="5886109" y="821342"/>
              <a:ext cx="5306459" cy="5194095"/>
            </a:xfrm>
            <a:prstGeom prst="rect">
              <a:avLst/>
            </a:prstGeom>
          </p:spPr>
        </p:pic>
        <p:sp>
          <p:nvSpPr>
            <p:cNvPr id="13" name="Rectangle 12">
              <a:extLst>
                <a:ext uri="{FF2B5EF4-FFF2-40B4-BE49-F238E27FC236}">
                  <a16:creationId xmlns:a16="http://schemas.microsoft.com/office/drawing/2014/main" id="{3AA2E657-7651-45B6-AAF2-D2D6244749C6}"/>
                </a:ext>
              </a:extLst>
            </p:cNvPr>
            <p:cNvSpPr/>
            <p:nvPr/>
          </p:nvSpPr>
          <p:spPr>
            <a:xfrm>
              <a:off x="5839061" y="1431182"/>
              <a:ext cx="3911251" cy="4338066"/>
            </a:xfrm>
            <a:prstGeom prst="rect">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4" name="Rectangle 13">
              <a:extLst>
                <a:ext uri="{FF2B5EF4-FFF2-40B4-BE49-F238E27FC236}">
                  <a16:creationId xmlns:a16="http://schemas.microsoft.com/office/drawing/2014/main" id="{A5AF0F22-B9BB-49ED-8401-8F2534DE1646}"/>
                </a:ext>
              </a:extLst>
            </p:cNvPr>
            <p:cNvSpPr/>
            <p:nvPr/>
          </p:nvSpPr>
          <p:spPr>
            <a:xfrm>
              <a:off x="5869541" y="821343"/>
              <a:ext cx="5306459" cy="588920"/>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7" name="Rectangle 16">
              <a:extLst>
                <a:ext uri="{FF2B5EF4-FFF2-40B4-BE49-F238E27FC236}">
                  <a16:creationId xmlns:a16="http://schemas.microsoft.com/office/drawing/2014/main" id="{C9B7FC3A-E2D3-40E1-996B-CEC21FCC7FEC}"/>
                </a:ext>
              </a:extLst>
            </p:cNvPr>
            <p:cNvSpPr/>
            <p:nvPr/>
          </p:nvSpPr>
          <p:spPr>
            <a:xfrm>
              <a:off x="9815223" y="1431182"/>
              <a:ext cx="1360777" cy="4338066"/>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8" name="Rectangle 17">
              <a:extLst>
                <a:ext uri="{FF2B5EF4-FFF2-40B4-BE49-F238E27FC236}">
                  <a16:creationId xmlns:a16="http://schemas.microsoft.com/office/drawing/2014/main" id="{1DC38979-CFB3-4F31-BBF3-A0CDFF624DB9}"/>
                </a:ext>
              </a:extLst>
            </p:cNvPr>
            <p:cNvSpPr/>
            <p:nvPr/>
          </p:nvSpPr>
          <p:spPr>
            <a:xfrm>
              <a:off x="5869541" y="5790168"/>
              <a:ext cx="5306459" cy="225269"/>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grpSp>
      <p:pic>
        <p:nvPicPr>
          <p:cNvPr id="19" name="Image 18">
            <a:extLst>
              <a:ext uri="{FF2B5EF4-FFF2-40B4-BE49-F238E27FC236}">
                <a16:creationId xmlns:a16="http://schemas.microsoft.com/office/drawing/2014/main" id="{1E146BC2-DF91-4BF0-A4F8-D36AF615B030}"/>
              </a:ext>
            </a:extLst>
          </p:cNvPr>
          <p:cNvPicPr>
            <a:picLocks noChangeAspect="1"/>
          </p:cNvPicPr>
          <p:nvPr/>
        </p:nvPicPr>
        <p:blipFill rotWithShape="1">
          <a:blip r:embed="rId2"/>
          <a:srcRect t="11517" r="26293" b="61152"/>
          <a:stretch/>
        </p:blipFill>
        <p:spPr>
          <a:xfrm>
            <a:off x="7147922" y="4566690"/>
            <a:ext cx="3343895" cy="1052749"/>
          </a:xfrm>
          <a:prstGeom prst="rect">
            <a:avLst/>
          </a:prstGeom>
        </p:spPr>
      </p:pic>
      <p:sp>
        <p:nvSpPr>
          <p:cNvPr id="21" name="Rectangle 20">
            <a:extLst>
              <a:ext uri="{FF2B5EF4-FFF2-40B4-BE49-F238E27FC236}">
                <a16:creationId xmlns:a16="http://schemas.microsoft.com/office/drawing/2014/main" id="{9EFC9FE6-B5A7-4742-A0C5-8C33EF45F4FB}"/>
              </a:ext>
            </a:extLst>
          </p:cNvPr>
          <p:cNvSpPr/>
          <p:nvPr/>
        </p:nvSpPr>
        <p:spPr>
          <a:xfrm>
            <a:off x="9000876" y="4562714"/>
            <a:ext cx="1415332" cy="1052749"/>
          </a:xfrm>
          <a:prstGeom prst="rect">
            <a:avLst/>
          </a:prstGeom>
          <a:solidFill>
            <a:srgbClr val="FF0000">
              <a:alpha val="50000"/>
            </a:srgb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22" name="Rectangle 21">
            <a:extLst>
              <a:ext uri="{FF2B5EF4-FFF2-40B4-BE49-F238E27FC236}">
                <a16:creationId xmlns:a16="http://schemas.microsoft.com/office/drawing/2014/main" id="{359B5954-FBD2-4427-BC4E-665D90D0B6E4}"/>
              </a:ext>
            </a:extLst>
          </p:cNvPr>
          <p:cNvSpPr/>
          <p:nvPr/>
        </p:nvSpPr>
        <p:spPr>
          <a:xfrm>
            <a:off x="8249477" y="4570666"/>
            <a:ext cx="390939" cy="1052749"/>
          </a:xfrm>
          <a:prstGeom prst="rect">
            <a:avLst/>
          </a:prstGeom>
          <a:solidFill>
            <a:srgbClr val="FFFF00">
              <a:alpha val="50000"/>
            </a:srgb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Tree>
    <p:extLst>
      <p:ext uri="{BB962C8B-B14F-4D97-AF65-F5344CB8AC3E}">
        <p14:creationId xmlns:p14="http://schemas.microsoft.com/office/powerpoint/2010/main" val="19494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21C3B-AB17-5642-A0A1-B585738804ED}"/>
              </a:ext>
            </a:extLst>
          </p:cNvPr>
          <p:cNvSpPr>
            <a:spLocks noGrp="1"/>
          </p:cNvSpPr>
          <p:nvPr>
            <p:ph type="title"/>
          </p:nvPr>
        </p:nvSpPr>
        <p:spPr>
          <a:xfrm>
            <a:off x="838199" y="537883"/>
            <a:ext cx="4783697" cy="1942810"/>
          </a:xfrm>
        </p:spPr>
        <p:txBody>
          <a:bodyPr anchor="b">
            <a:normAutofit/>
          </a:bodyPr>
          <a:lstStyle/>
          <a:p>
            <a:r>
              <a:rPr lang="fr-FR" sz="4000" b="1" dirty="0" err="1">
                <a:latin typeface="Helvetica" pitchFamily="2" charset="0"/>
              </a:rPr>
              <a:t>BorderLayout</a:t>
            </a:r>
            <a:r>
              <a:rPr lang="fr-FR" sz="4000" b="1" dirty="0">
                <a:latin typeface="Helvetica" pitchFamily="2" charset="0"/>
              </a:rPr>
              <a:t> - EAST</a:t>
            </a:r>
          </a:p>
        </p:txBody>
      </p:sp>
      <p:sp>
        <p:nvSpPr>
          <p:cNvPr id="31" name="Espace réservé du contenu 2">
            <a:extLst>
              <a:ext uri="{FF2B5EF4-FFF2-40B4-BE49-F238E27FC236}">
                <a16:creationId xmlns:a16="http://schemas.microsoft.com/office/drawing/2014/main" id="{236D7EC9-1580-7C44-9305-98DC0F334767}"/>
              </a:ext>
            </a:extLst>
          </p:cNvPr>
          <p:cNvSpPr>
            <a:spLocks noGrp="1"/>
          </p:cNvSpPr>
          <p:nvPr>
            <p:ph idx="1"/>
          </p:nvPr>
        </p:nvSpPr>
        <p:spPr>
          <a:xfrm>
            <a:off x="838199" y="2686323"/>
            <a:ext cx="4783697" cy="2929140"/>
          </a:xfrm>
        </p:spPr>
        <p:txBody>
          <a:bodyPr>
            <a:normAutofit/>
          </a:bodyPr>
          <a:lstStyle/>
          <a:p>
            <a:pPr marL="0" indent="0" algn="just">
              <a:buNone/>
            </a:pPr>
            <a:r>
              <a:rPr lang="fr-CH" sz="1400" dirty="0">
                <a:latin typeface="Helvetica" pitchFamily="2" charset="0"/>
              </a:rPr>
              <a:t>La zone EAST implémente un </a:t>
            </a:r>
            <a:r>
              <a:rPr lang="fr-CH" sz="1400" dirty="0" err="1">
                <a:latin typeface="Helvetica" pitchFamily="2" charset="0"/>
              </a:rPr>
              <a:t>JPanel</a:t>
            </a:r>
            <a:r>
              <a:rPr lang="fr-CH" sz="1400" dirty="0">
                <a:latin typeface="Helvetica" pitchFamily="2" charset="0"/>
              </a:rPr>
              <a:t> dans lequel on introduit le </a:t>
            </a:r>
            <a:r>
              <a:rPr lang="fr-CH" sz="1400" dirty="0" err="1">
                <a:latin typeface="Helvetica" pitchFamily="2" charset="0"/>
              </a:rPr>
              <a:t>layout</a:t>
            </a:r>
            <a:r>
              <a:rPr lang="fr-CH" sz="1400" dirty="0">
                <a:latin typeface="Helvetica" pitchFamily="2" charset="0"/>
              </a:rPr>
              <a:t> «</a:t>
            </a:r>
            <a:r>
              <a:rPr lang="fr-CH" sz="1400" dirty="0" err="1">
                <a:latin typeface="Helvetica" pitchFamily="2" charset="0"/>
              </a:rPr>
              <a:t>GridLayout</a:t>
            </a:r>
            <a:r>
              <a:rPr lang="fr-CH" sz="1400" dirty="0">
                <a:latin typeface="Helvetica" pitchFamily="2" charset="0"/>
              </a:rPr>
              <a:t>».</a:t>
            </a:r>
          </a:p>
          <a:p>
            <a:pPr marL="0" indent="0" algn="just">
              <a:buNone/>
            </a:pPr>
            <a:r>
              <a:rPr lang="fr-CH" sz="1400" dirty="0">
                <a:latin typeface="Helvetica" pitchFamily="2" charset="0"/>
              </a:rPr>
              <a:t>Cet espace est composé d’un bouton </a:t>
            </a:r>
            <a:r>
              <a:rPr lang="fr-CH" sz="1400" dirty="0" err="1">
                <a:latin typeface="Helvetica" pitchFamily="2" charset="0"/>
              </a:rPr>
              <a:t>token</a:t>
            </a:r>
            <a:r>
              <a:rPr lang="fr-CH" sz="1400" dirty="0">
                <a:latin typeface="Helvetica" pitchFamily="2" charset="0"/>
              </a:rPr>
              <a:t>, d’un label et d’une liste disposés sur une colonne des 3 rangés. Le bouton </a:t>
            </a:r>
            <a:r>
              <a:rPr lang="fr-CH" sz="1400" dirty="0" err="1">
                <a:latin typeface="Helvetica" pitchFamily="2" charset="0"/>
              </a:rPr>
              <a:t>token</a:t>
            </a:r>
            <a:r>
              <a:rPr lang="fr-CH" sz="1400" dirty="0">
                <a:latin typeface="Helvetica" pitchFamily="2" charset="0"/>
              </a:rPr>
              <a:t> tire le numéro du loto. Le label affiche le numéro que le bouton </a:t>
            </a:r>
            <a:r>
              <a:rPr lang="fr-CH" sz="1400" dirty="0" err="1">
                <a:latin typeface="Helvetica" pitchFamily="2" charset="0"/>
              </a:rPr>
              <a:t>token</a:t>
            </a:r>
            <a:r>
              <a:rPr lang="fr-CH" sz="1400" dirty="0">
                <a:latin typeface="Helvetica" pitchFamily="2" charset="0"/>
              </a:rPr>
              <a:t> a tiré et la liste permet de stocker les numéro tirés. Ce dernier implémente un scroll afin de supporter les 90 numéros qui seront tirés. </a:t>
            </a:r>
            <a:endParaRPr lang="fr-CH" sz="800" dirty="0">
              <a:latin typeface="Helvetica" pitchFamily="2" charset="0"/>
            </a:endParaRPr>
          </a:p>
          <a:p>
            <a:pPr marL="0" indent="0">
              <a:buNone/>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p:txBody>
      </p:sp>
      <p:sp>
        <p:nvSpPr>
          <p:cNvPr id="7" name="Espace réservé de la date 6">
            <a:extLst>
              <a:ext uri="{FF2B5EF4-FFF2-40B4-BE49-F238E27FC236}">
                <a16:creationId xmlns:a16="http://schemas.microsoft.com/office/drawing/2014/main" id="{94C9C9D4-711C-E446-A401-8F671E529816}"/>
              </a:ext>
            </a:extLst>
          </p:cNvPr>
          <p:cNvSpPr>
            <a:spLocks noGrp="1"/>
          </p:cNvSpPr>
          <p:nvPr>
            <p:ph type="dt" sz="half" idx="10"/>
          </p:nvPr>
        </p:nvSpPr>
        <p:spPr>
          <a:xfrm>
            <a:off x="838200" y="6356350"/>
            <a:ext cx="2743200" cy="365125"/>
          </a:xfrm>
        </p:spPr>
        <p:txBody>
          <a:bodyPr>
            <a:normAutofit/>
          </a:bodyPr>
          <a:lstStyle/>
          <a:p>
            <a:pPr>
              <a:spcAft>
                <a:spcPts val="600"/>
              </a:spcAft>
            </a:pPr>
            <a:fld id="{4E70286C-9112-814D-8FD9-06C7A7E8EF85}" type="datetime6">
              <a:rPr lang="fr-CH" smtClean="0"/>
              <a:pPr>
                <a:spcAft>
                  <a:spcPts val="600"/>
                </a:spcAft>
              </a:pPr>
              <a:t>juin 22</a:t>
            </a:fld>
            <a:endParaRPr lang="fr-FR"/>
          </a:p>
        </p:txBody>
      </p:sp>
      <p:sp>
        <p:nvSpPr>
          <p:cNvPr id="9" name="Espace réservé du pied de page 8">
            <a:extLst>
              <a:ext uri="{FF2B5EF4-FFF2-40B4-BE49-F238E27FC236}">
                <a16:creationId xmlns:a16="http://schemas.microsoft.com/office/drawing/2014/main" id="{3D3A5E39-D9A1-F146-8FDC-D1EFB13632C9}"/>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dirty="0"/>
              <a:t>MODULE IHM</a:t>
            </a:r>
          </a:p>
        </p:txBody>
      </p:sp>
      <p:sp>
        <p:nvSpPr>
          <p:cNvPr id="8" name="Espace réservé du numéro de diapositive 7">
            <a:extLst>
              <a:ext uri="{FF2B5EF4-FFF2-40B4-BE49-F238E27FC236}">
                <a16:creationId xmlns:a16="http://schemas.microsoft.com/office/drawing/2014/main" id="{EADA71FF-70B7-A549-8AC6-206E5A869C0B}"/>
              </a:ext>
            </a:extLst>
          </p:cNvPr>
          <p:cNvSpPr>
            <a:spLocks noGrp="1"/>
          </p:cNvSpPr>
          <p:nvPr>
            <p:ph type="sldNum" sz="quarter" idx="12"/>
          </p:nvPr>
        </p:nvSpPr>
        <p:spPr>
          <a:xfrm>
            <a:off x="8610600" y="6356350"/>
            <a:ext cx="2743200" cy="365125"/>
          </a:xfrm>
        </p:spPr>
        <p:txBody>
          <a:bodyPr>
            <a:normAutofit/>
          </a:bodyPr>
          <a:lstStyle/>
          <a:p>
            <a:pPr>
              <a:spcAft>
                <a:spcPts val="600"/>
              </a:spcAft>
            </a:pPr>
            <a:fld id="{1E415CF8-1919-7741-B18A-243CC21B2CD7}" type="slidenum">
              <a:rPr lang="fr-FR" smtClean="0"/>
              <a:pPr>
                <a:spcAft>
                  <a:spcPts val="600"/>
                </a:spcAft>
              </a:pPr>
              <a:t>6</a:t>
            </a:fld>
            <a:endParaRPr lang="fr-FR"/>
          </a:p>
        </p:txBody>
      </p:sp>
      <p:grpSp>
        <p:nvGrpSpPr>
          <p:cNvPr id="6" name="Groupe 5">
            <a:extLst>
              <a:ext uri="{FF2B5EF4-FFF2-40B4-BE49-F238E27FC236}">
                <a16:creationId xmlns:a16="http://schemas.microsoft.com/office/drawing/2014/main" id="{843EE663-EE8E-4523-A5B7-6143E1B41E98}"/>
              </a:ext>
            </a:extLst>
          </p:cNvPr>
          <p:cNvGrpSpPr/>
          <p:nvPr/>
        </p:nvGrpSpPr>
        <p:grpSpPr>
          <a:xfrm>
            <a:off x="6570106" y="1404255"/>
            <a:ext cx="4695628" cy="3788229"/>
            <a:chOff x="6348251" y="1261380"/>
            <a:chExt cx="4695628" cy="3788229"/>
          </a:xfrm>
        </p:grpSpPr>
        <p:pic>
          <p:nvPicPr>
            <p:cNvPr id="5" name="Image 4">
              <a:extLst>
                <a:ext uri="{FF2B5EF4-FFF2-40B4-BE49-F238E27FC236}">
                  <a16:creationId xmlns:a16="http://schemas.microsoft.com/office/drawing/2014/main" id="{08D5991D-1C14-4375-BDB7-CC2FDBB822AF}"/>
                </a:ext>
              </a:extLst>
            </p:cNvPr>
            <p:cNvPicPr>
              <a:picLocks noChangeAspect="1"/>
            </p:cNvPicPr>
            <p:nvPr/>
          </p:nvPicPr>
          <p:blipFill>
            <a:blip r:embed="rId2"/>
            <a:stretch>
              <a:fillRect/>
            </a:stretch>
          </p:blipFill>
          <p:spPr>
            <a:xfrm>
              <a:off x="6348251" y="1261380"/>
              <a:ext cx="4695628" cy="3788229"/>
            </a:xfrm>
            <a:prstGeom prst="rect">
              <a:avLst/>
            </a:prstGeom>
          </p:spPr>
        </p:pic>
        <p:sp>
          <p:nvSpPr>
            <p:cNvPr id="13" name="Rectangle 12">
              <a:extLst>
                <a:ext uri="{FF2B5EF4-FFF2-40B4-BE49-F238E27FC236}">
                  <a16:creationId xmlns:a16="http://schemas.microsoft.com/office/drawing/2014/main" id="{3AA2E657-7651-45B6-AAF2-D2D6244749C6}"/>
                </a:ext>
              </a:extLst>
            </p:cNvPr>
            <p:cNvSpPr/>
            <p:nvPr/>
          </p:nvSpPr>
          <p:spPr>
            <a:xfrm>
              <a:off x="6348251" y="1701168"/>
              <a:ext cx="4351045" cy="3151415"/>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4" name="Rectangle 13">
              <a:extLst>
                <a:ext uri="{FF2B5EF4-FFF2-40B4-BE49-F238E27FC236}">
                  <a16:creationId xmlns:a16="http://schemas.microsoft.com/office/drawing/2014/main" id="{A5AF0F22-B9BB-49ED-8401-8F2534DE1646}"/>
                </a:ext>
              </a:extLst>
            </p:cNvPr>
            <p:cNvSpPr/>
            <p:nvPr/>
          </p:nvSpPr>
          <p:spPr>
            <a:xfrm>
              <a:off x="6361902" y="1268462"/>
              <a:ext cx="4681977" cy="425625"/>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7" name="Rectangle 16">
              <a:extLst>
                <a:ext uri="{FF2B5EF4-FFF2-40B4-BE49-F238E27FC236}">
                  <a16:creationId xmlns:a16="http://schemas.microsoft.com/office/drawing/2014/main" id="{C9B7FC3A-E2D3-40E1-996B-CEC21FCC7FEC}"/>
                </a:ext>
              </a:extLst>
            </p:cNvPr>
            <p:cNvSpPr/>
            <p:nvPr/>
          </p:nvSpPr>
          <p:spPr>
            <a:xfrm>
              <a:off x="10699296" y="1694088"/>
              <a:ext cx="344583" cy="3151416"/>
            </a:xfrm>
            <a:prstGeom prst="rect">
              <a:avLst/>
            </a:prstGeom>
            <a:solidFill>
              <a:schemeClr val="bg1">
                <a:alpha val="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8" name="Rectangle 17">
              <a:extLst>
                <a:ext uri="{FF2B5EF4-FFF2-40B4-BE49-F238E27FC236}">
                  <a16:creationId xmlns:a16="http://schemas.microsoft.com/office/drawing/2014/main" id="{1DC38979-CFB3-4F31-BBF3-A0CDFF624DB9}"/>
                </a:ext>
              </a:extLst>
            </p:cNvPr>
            <p:cNvSpPr/>
            <p:nvPr/>
          </p:nvSpPr>
          <p:spPr>
            <a:xfrm>
              <a:off x="6361902" y="4845504"/>
              <a:ext cx="4651719" cy="186537"/>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grpSp>
    </p:spTree>
    <p:extLst>
      <p:ext uri="{BB962C8B-B14F-4D97-AF65-F5344CB8AC3E}">
        <p14:creationId xmlns:p14="http://schemas.microsoft.com/office/powerpoint/2010/main" val="388784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21C3B-AB17-5642-A0A1-B585738804ED}"/>
              </a:ext>
            </a:extLst>
          </p:cNvPr>
          <p:cNvSpPr>
            <a:spLocks noGrp="1"/>
          </p:cNvSpPr>
          <p:nvPr>
            <p:ph type="title"/>
          </p:nvPr>
        </p:nvSpPr>
        <p:spPr>
          <a:xfrm>
            <a:off x="838199" y="537883"/>
            <a:ext cx="4783697" cy="1942810"/>
          </a:xfrm>
        </p:spPr>
        <p:txBody>
          <a:bodyPr anchor="b">
            <a:normAutofit/>
          </a:bodyPr>
          <a:lstStyle/>
          <a:p>
            <a:r>
              <a:rPr lang="fr-FR" sz="4000" b="1" dirty="0" err="1">
                <a:latin typeface="Helvetica" pitchFamily="2" charset="0"/>
              </a:rPr>
              <a:t>BorderLayout</a:t>
            </a:r>
            <a:r>
              <a:rPr lang="fr-FR" sz="4000" b="1" dirty="0">
                <a:latin typeface="Helvetica" pitchFamily="2" charset="0"/>
              </a:rPr>
              <a:t> - NORTH</a:t>
            </a:r>
          </a:p>
        </p:txBody>
      </p:sp>
      <p:sp>
        <p:nvSpPr>
          <p:cNvPr id="31" name="Espace réservé du contenu 2">
            <a:extLst>
              <a:ext uri="{FF2B5EF4-FFF2-40B4-BE49-F238E27FC236}">
                <a16:creationId xmlns:a16="http://schemas.microsoft.com/office/drawing/2014/main" id="{236D7EC9-1580-7C44-9305-98DC0F334767}"/>
              </a:ext>
            </a:extLst>
          </p:cNvPr>
          <p:cNvSpPr>
            <a:spLocks noGrp="1"/>
          </p:cNvSpPr>
          <p:nvPr>
            <p:ph idx="1"/>
          </p:nvPr>
        </p:nvSpPr>
        <p:spPr>
          <a:xfrm>
            <a:off x="838199" y="2686323"/>
            <a:ext cx="4783697" cy="2929140"/>
          </a:xfrm>
        </p:spPr>
        <p:txBody>
          <a:bodyPr>
            <a:normAutofit/>
          </a:bodyPr>
          <a:lstStyle/>
          <a:p>
            <a:pPr marL="0" indent="0" algn="just">
              <a:buNone/>
            </a:pPr>
            <a:r>
              <a:rPr lang="fr-CH" sz="1400" dirty="0">
                <a:latin typeface="Helvetica" pitchFamily="2" charset="0"/>
              </a:rPr>
              <a:t>La zone NORTH implémente un </a:t>
            </a:r>
            <a:r>
              <a:rPr lang="fr-CH" sz="1400" dirty="0" err="1">
                <a:latin typeface="Helvetica" pitchFamily="2" charset="0"/>
              </a:rPr>
              <a:t>JPanel</a:t>
            </a:r>
            <a:r>
              <a:rPr lang="fr-CH" sz="1400" dirty="0">
                <a:latin typeface="Helvetica" pitchFamily="2" charset="0"/>
              </a:rPr>
              <a:t> dans lequel on introduit le </a:t>
            </a:r>
            <a:r>
              <a:rPr lang="fr-CH" sz="1400" dirty="0" err="1">
                <a:latin typeface="Helvetica" pitchFamily="2" charset="0"/>
              </a:rPr>
              <a:t>layout</a:t>
            </a:r>
            <a:r>
              <a:rPr lang="fr-CH" sz="1400" dirty="0">
                <a:latin typeface="Helvetica" pitchFamily="2" charset="0"/>
              </a:rPr>
              <a:t> «</a:t>
            </a:r>
            <a:r>
              <a:rPr lang="fr-CH" sz="1400" dirty="0" err="1">
                <a:latin typeface="Helvetica" pitchFamily="2" charset="0"/>
              </a:rPr>
              <a:t>FlowLayout</a:t>
            </a:r>
            <a:r>
              <a:rPr lang="fr-CH" sz="1400" dirty="0">
                <a:latin typeface="Helvetica" pitchFamily="2" charset="0"/>
              </a:rPr>
              <a:t>» avec un contraint LEFT.</a:t>
            </a:r>
          </a:p>
          <a:p>
            <a:pPr marL="0" indent="0" algn="just">
              <a:buNone/>
            </a:pPr>
            <a:r>
              <a:rPr lang="fr-CH" sz="1400" dirty="0">
                <a:latin typeface="Helvetica" pitchFamily="2" charset="0"/>
              </a:rPr>
              <a:t>Cet espace est composé des trois boutons suivants:</a:t>
            </a:r>
          </a:p>
          <a:p>
            <a:pPr algn="just"/>
            <a:r>
              <a:rPr lang="fr-CH" sz="1400" dirty="0">
                <a:latin typeface="Helvetica" pitchFamily="2" charset="0"/>
              </a:rPr>
              <a:t>Quin = une rangée</a:t>
            </a:r>
          </a:p>
          <a:p>
            <a:pPr algn="just"/>
            <a:r>
              <a:rPr lang="fr-CH" sz="1400" dirty="0">
                <a:latin typeface="Helvetica" pitchFamily="2" charset="0"/>
              </a:rPr>
              <a:t>Double </a:t>
            </a:r>
            <a:r>
              <a:rPr lang="fr-CH" sz="1400" dirty="0" err="1">
                <a:latin typeface="Helvetica" pitchFamily="2" charset="0"/>
              </a:rPr>
              <a:t>quin</a:t>
            </a:r>
            <a:r>
              <a:rPr lang="fr-CH" sz="1400" dirty="0">
                <a:latin typeface="Helvetica" pitchFamily="2" charset="0"/>
              </a:rPr>
              <a:t> = deux rangées</a:t>
            </a:r>
          </a:p>
          <a:p>
            <a:pPr algn="just"/>
            <a:r>
              <a:rPr lang="fr-CH" sz="1400" dirty="0">
                <a:latin typeface="Helvetica" pitchFamily="2" charset="0"/>
              </a:rPr>
              <a:t>Carton = trois rangées</a:t>
            </a:r>
          </a:p>
          <a:p>
            <a:pPr marL="0" indent="0" algn="just">
              <a:buNone/>
            </a:pPr>
            <a:r>
              <a:rPr lang="fr-CH" sz="1400" dirty="0">
                <a:latin typeface="Helvetica" pitchFamily="2" charset="0"/>
              </a:rPr>
              <a:t>Ces boutons ont pour fonction de vérifier les boutons sélectionnés dans la zone CENTER selon les numéros qui ont été tirés.</a:t>
            </a:r>
            <a:endParaRPr lang="fr-CH" sz="800" dirty="0">
              <a:latin typeface="Helvetica" pitchFamily="2" charset="0"/>
            </a:endParaRPr>
          </a:p>
          <a:p>
            <a:pPr marL="0" indent="0">
              <a:buNone/>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p:txBody>
      </p:sp>
      <p:sp>
        <p:nvSpPr>
          <p:cNvPr id="7" name="Espace réservé de la date 6">
            <a:extLst>
              <a:ext uri="{FF2B5EF4-FFF2-40B4-BE49-F238E27FC236}">
                <a16:creationId xmlns:a16="http://schemas.microsoft.com/office/drawing/2014/main" id="{94C9C9D4-711C-E446-A401-8F671E529816}"/>
              </a:ext>
            </a:extLst>
          </p:cNvPr>
          <p:cNvSpPr>
            <a:spLocks noGrp="1"/>
          </p:cNvSpPr>
          <p:nvPr>
            <p:ph type="dt" sz="half" idx="10"/>
          </p:nvPr>
        </p:nvSpPr>
        <p:spPr>
          <a:xfrm>
            <a:off x="838200" y="6356350"/>
            <a:ext cx="2743200" cy="365125"/>
          </a:xfrm>
        </p:spPr>
        <p:txBody>
          <a:bodyPr>
            <a:normAutofit/>
          </a:bodyPr>
          <a:lstStyle/>
          <a:p>
            <a:pPr>
              <a:spcAft>
                <a:spcPts val="600"/>
              </a:spcAft>
            </a:pPr>
            <a:fld id="{4E70286C-9112-814D-8FD9-06C7A7E8EF85}" type="datetime6">
              <a:rPr lang="fr-CH" smtClean="0"/>
              <a:pPr>
                <a:spcAft>
                  <a:spcPts val="600"/>
                </a:spcAft>
              </a:pPr>
              <a:t>juin 22</a:t>
            </a:fld>
            <a:endParaRPr lang="fr-FR" dirty="0"/>
          </a:p>
        </p:txBody>
      </p:sp>
      <p:sp>
        <p:nvSpPr>
          <p:cNvPr id="9" name="Espace réservé du pied de page 8">
            <a:extLst>
              <a:ext uri="{FF2B5EF4-FFF2-40B4-BE49-F238E27FC236}">
                <a16:creationId xmlns:a16="http://schemas.microsoft.com/office/drawing/2014/main" id="{3D3A5E39-D9A1-F146-8FDC-D1EFB13632C9}"/>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dirty="0"/>
              <a:t>MODULE IHM</a:t>
            </a:r>
          </a:p>
        </p:txBody>
      </p:sp>
      <p:sp>
        <p:nvSpPr>
          <p:cNvPr id="8" name="Espace réservé du numéro de diapositive 7">
            <a:extLst>
              <a:ext uri="{FF2B5EF4-FFF2-40B4-BE49-F238E27FC236}">
                <a16:creationId xmlns:a16="http://schemas.microsoft.com/office/drawing/2014/main" id="{EADA71FF-70B7-A549-8AC6-206E5A869C0B}"/>
              </a:ext>
            </a:extLst>
          </p:cNvPr>
          <p:cNvSpPr>
            <a:spLocks noGrp="1"/>
          </p:cNvSpPr>
          <p:nvPr>
            <p:ph type="sldNum" sz="quarter" idx="12"/>
          </p:nvPr>
        </p:nvSpPr>
        <p:spPr>
          <a:xfrm>
            <a:off x="8610600" y="6356350"/>
            <a:ext cx="2743200" cy="365125"/>
          </a:xfrm>
        </p:spPr>
        <p:txBody>
          <a:bodyPr>
            <a:normAutofit/>
          </a:bodyPr>
          <a:lstStyle/>
          <a:p>
            <a:pPr>
              <a:spcAft>
                <a:spcPts val="600"/>
              </a:spcAft>
            </a:pPr>
            <a:fld id="{1E415CF8-1919-7741-B18A-243CC21B2CD7}" type="slidenum">
              <a:rPr lang="fr-FR" smtClean="0"/>
              <a:pPr>
                <a:spcAft>
                  <a:spcPts val="600"/>
                </a:spcAft>
              </a:pPr>
              <a:t>7</a:t>
            </a:fld>
            <a:endParaRPr lang="fr-FR"/>
          </a:p>
        </p:txBody>
      </p:sp>
      <p:pic>
        <p:nvPicPr>
          <p:cNvPr id="5" name="Image 4">
            <a:extLst>
              <a:ext uri="{FF2B5EF4-FFF2-40B4-BE49-F238E27FC236}">
                <a16:creationId xmlns:a16="http://schemas.microsoft.com/office/drawing/2014/main" id="{08D5991D-1C14-4375-BDB7-CC2FDBB822AF}"/>
              </a:ext>
            </a:extLst>
          </p:cNvPr>
          <p:cNvPicPr>
            <a:picLocks noChangeAspect="1"/>
          </p:cNvPicPr>
          <p:nvPr/>
        </p:nvPicPr>
        <p:blipFill>
          <a:blip r:embed="rId2"/>
          <a:stretch>
            <a:fillRect/>
          </a:stretch>
        </p:blipFill>
        <p:spPr>
          <a:xfrm>
            <a:off x="6570106" y="1404255"/>
            <a:ext cx="4695628" cy="3788229"/>
          </a:xfrm>
          <a:prstGeom prst="rect">
            <a:avLst/>
          </a:prstGeom>
        </p:spPr>
      </p:pic>
      <p:sp>
        <p:nvSpPr>
          <p:cNvPr id="13" name="Rectangle 12">
            <a:extLst>
              <a:ext uri="{FF2B5EF4-FFF2-40B4-BE49-F238E27FC236}">
                <a16:creationId xmlns:a16="http://schemas.microsoft.com/office/drawing/2014/main" id="{3AA2E657-7651-45B6-AAF2-D2D6244749C6}"/>
              </a:ext>
            </a:extLst>
          </p:cNvPr>
          <p:cNvSpPr/>
          <p:nvPr/>
        </p:nvSpPr>
        <p:spPr>
          <a:xfrm>
            <a:off x="6570106" y="1844043"/>
            <a:ext cx="4351045" cy="3151415"/>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4" name="Rectangle 13">
            <a:extLst>
              <a:ext uri="{FF2B5EF4-FFF2-40B4-BE49-F238E27FC236}">
                <a16:creationId xmlns:a16="http://schemas.microsoft.com/office/drawing/2014/main" id="{A5AF0F22-B9BB-49ED-8401-8F2534DE1646}"/>
              </a:ext>
            </a:extLst>
          </p:cNvPr>
          <p:cNvSpPr/>
          <p:nvPr/>
        </p:nvSpPr>
        <p:spPr>
          <a:xfrm>
            <a:off x="6583757" y="1664585"/>
            <a:ext cx="4681977" cy="172377"/>
          </a:xfrm>
          <a:prstGeom prst="rect">
            <a:avLst/>
          </a:prstGeom>
          <a:solidFill>
            <a:schemeClr val="bg1">
              <a:alpha val="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7" name="Rectangle 16">
            <a:extLst>
              <a:ext uri="{FF2B5EF4-FFF2-40B4-BE49-F238E27FC236}">
                <a16:creationId xmlns:a16="http://schemas.microsoft.com/office/drawing/2014/main" id="{C9B7FC3A-E2D3-40E1-996B-CEC21FCC7FEC}"/>
              </a:ext>
            </a:extLst>
          </p:cNvPr>
          <p:cNvSpPr/>
          <p:nvPr/>
        </p:nvSpPr>
        <p:spPr>
          <a:xfrm>
            <a:off x="10921151" y="1836963"/>
            <a:ext cx="344583" cy="3151416"/>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8" name="Rectangle 17">
            <a:extLst>
              <a:ext uri="{FF2B5EF4-FFF2-40B4-BE49-F238E27FC236}">
                <a16:creationId xmlns:a16="http://schemas.microsoft.com/office/drawing/2014/main" id="{1DC38979-CFB3-4F31-BBF3-A0CDFF624DB9}"/>
              </a:ext>
            </a:extLst>
          </p:cNvPr>
          <p:cNvSpPr/>
          <p:nvPr/>
        </p:nvSpPr>
        <p:spPr>
          <a:xfrm>
            <a:off x="6583757" y="4988379"/>
            <a:ext cx="4651719" cy="186537"/>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5" name="Rectangle 14">
            <a:extLst>
              <a:ext uri="{FF2B5EF4-FFF2-40B4-BE49-F238E27FC236}">
                <a16:creationId xmlns:a16="http://schemas.microsoft.com/office/drawing/2014/main" id="{1D705A5F-0E0D-4886-8D1D-8CB1C434A2BF}"/>
              </a:ext>
            </a:extLst>
          </p:cNvPr>
          <p:cNvSpPr/>
          <p:nvPr/>
        </p:nvSpPr>
        <p:spPr>
          <a:xfrm>
            <a:off x="6583757" y="1404254"/>
            <a:ext cx="4681977" cy="246171"/>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Tree>
    <p:extLst>
      <p:ext uri="{BB962C8B-B14F-4D97-AF65-F5344CB8AC3E}">
        <p14:creationId xmlns:p14="http://schemas.microsoft.com/office/powerpoint/2010/main" val="426246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21C3B-AB17-5642-A0A1-B585738804ED}"/>
              </a:ext>
            </a:extLst>
          </p:cNvPr>
          <p:cNvSpPr>
            <a:spLocks noGrp="1"/>
          </p:cNvSpPr>
          <p:nvPr>
            <p:ph type="title"/>
          </p:nvPr>
        </p:nvSpPr>
        <p:spPr>
          <a:xfrm>
            <a:off x="838199" y="537883"/>
            <a:ext cx="4783697" cy="1942810"/>
          </a:xfrm>
        </p:spPr>
        <p:txBody>
          <a:bodyPr anchor="b">
            <a:normAutofit/>
          </a:bodyPr>
          <a:lstStyle/>
          <a:p>
            <a:r>
              <a:rPr lang="fr-FR" sz="4000" b="1" dirty="0" err="1">
                <a:latin typeface="Helvetica" pitchFamily="2" charset="0"/>
              </a:rPr>
              <a:t>BorderLayout</a:t>
            </a:r>
            <a:r>
              <a:rPr lang="fr-FR" sz="4000" b="1" dirty="0">
                <a:latin typeface="Helvetica" pitchFamily="2" charset="0"/>
              </a:rPr>
              <a:t> - SOUTH</a:t>
            </a:r>
          </a:p>
        </p:txBody>
      </p:sp>
      <p:sp>
        <p:nvSpPr>
          <p:cNvPr id="31" name="Espace réservé du contenu 2">
            <a:extLst>
              <a:ext uri="{FF2B5EF4-FFF2-40B4-BE49-F238E27FC236}">
                <a16:creationId xmlns:a16="http://schemas.microsoft.com/office/drawing/2014/main" id="{236D7EC9-1580-7C44-9305-98DC0F334767}"/>
              </a:ext>
            </a:extLst>
          </p:cNvPr>
          <p:cNvSpPr>
            <a:spLocks noGrp="1"/>
          </p:cNvSpPr>
          <p:nvPr>
            <p:ph idx="1"/>
          </p:nvPr>
        </p:nvSpPr>
        <p:spPr>
          <a:xfrm>
            <a:off x="838199" y="2686323"/>
            <a:ext cx="4783697" cy="2929140"/>
          </a:xfrm>
        </p:spPr>
        <p:txBody>
          <a:bodyPr>
            <a:normAutofit/>
          </a:bodyPr>
          <a:lstStyle/>
          <a:p>
            <a:pPr marL="0" indent="0" algn="just">
              <a:buNone/>
            </a:pPr>
            <a:r>
              <a:rPr lang="fr-CH" sz="1400" dirty="0">
                <a:latin typeface="Helvetica" pitchFamily="2" charset="0"/>
              </a:rPr>
              <a:t>La zone SOUTH implémente un </a:t>
            </a:r>
            <a:r>
              <a:rPr lang="fr-CH" sz="1400" dirty="0" err="1">
                <a:latin typeface="Helvetica" pitchFamily="2" charset="0"/>
              </a:rPr>
              <a:t>JPanel</a:t>
            </a:r>
            <a:r>
              <a:rPr lang="fr-CH" sz="1400" dirty="0">
                <a:latin typeface="Helvetica" pitchFamily="2" charset="0"/>
              </a:rPr>
              <a:t> dans lequel on introduit le </a:t>
            </a:r>
            <a:r>
              <a:rPr lang="fr-CH" sz="1400" dirty="0" err="1">
                <a:latin typeface="Helvetica" pitchFamily="2" charset="0"/>
              </a:rPr>
              <a:t>layout</a:t>
            </a:r>
            <a:r>
              <a:rPr lang="fr-CH" sz="1400" dirty="0">
                <a:latin typeface="Helvetica" pitchFamily="2" charset="0"/>
              </a:rPr>
              <a:t> «</a:t>
            </a:r>
            <a:r>
              <a:rPr lang="fr-CH" sz="1400" dirty="0" err="1">
                <a:latin typeface="Helvetica" pitchFamily="2" charset="0"/>
              </a:rPr>
              <a:t>FlowLayout</a:t>
            </a:r>
            <a:r>
              <a:rPr lang="fr-CH" sz="1400" dirty="0">
                <a:latin typeface="Helvetica" pitchFamily="2" charset="0"/>
              </a:rPr>
              <a:t>» avec un contraint RIGHT.</a:t>
            </a:r>
          </a:p>
          <a:p>
            <a:pPr marL="0" indent="0" algn="just">
              <a:buNone/>
            </a:pPr>
            <a:r>
              <a:rPr lang="fr-CH" sz="1400" dirty="0">
                <a:latin typeface="Helvetica" pitchFamily="2" charset="0"/>
              </a:rPr>
              <a:t>Cet espace est composé des trois boutons suivants:</a:t>
            </a:r>
          </a:p>
          <a:p>
            <a:pPr algn="just"/>
            <a:r>
              <a:rPr lang="fr-CH" sz="1400" dirty="0" err="1">
                <a:latin typeface="Helvetica" pitchFamily="2" charset="0"/>
              </a:rPr>
              <a:t>Themes</a:t>
            </a:r>
            <a:r>
              <a:rPr lang="fr-CH" sz="1400" dirty="0">
                <a:latin typeface="Helvetica" pitchFamily="2" charset="0"/>
              </a:rPr>
              <a:t>: Choix de la couleurs des cartons</a:t>
            </a:r>
          </a:p>
          <a:p>
            <a:pPr algn="just"/>
            <a:r>
              <a:rPr lang="fr-CH" sz="1400" dirty="0">
                <a:latin typeface="Helvetica" pitchFamily="2" charset="0"/>
              </a:rPr>
              <a:t>Close: Fermeture de l’application</a:t>
            </a:r>
          </a:p>
          <a:p>
            <a:pPr algn="just"/>
            <a:r>
              <a:rPr lang="fr-CH" sz="1400" dirty="0">
                <a:latin typeface="Helvetica" pitchFamily="2" charset="0"/>
              </a:rPr>
              <a:t>Help: Règle du jeu</a:t>
            </a:r>
          </a:p>
          <a:p>
            <a:pPr marL="0" indent="0">
              <a:buNone/>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p:txBody>
      </p:sp>
      <p:sp>
        <p:nvSpPr>
          <p:cNvPr id="7" name="Espace réservé de la date 6">
            <a:extLst>
              <a:ext uri="{FF2B5EF4-FFF2-40B4-BE49-F238E27FC236}">
                <a16:creationId xmlns:a16="http://schemas.microsoft.com/office/drawing/2014/main" id="{94C9C9D4-711C-E446-A401-8F671E529816}"/>
              </a:ext>
            </a:extLst>
          </p:cNvPr>
          <p:cNvSpPr>
            <a:spLocks noGrp="1"/>
          </p:cNvSpPr>
          <p:nvPr>
            <p:ph type="dt" sz="half" idx="10"/>
          </p:nvPr>
        </p:nvSpPr>
        <p:spPr>
          <a:xfrm>
            <a:off x="838200" y="6356350"/>
            <a:ext cx="2743200" cy="365125"/>
          </a:xfrm>
        </p:spPr>
        <p:txBody>
          <a:bodyPr>
            <a:normAutofit/>
          </a:bodyPr>
          <a:lstStyle/>
          <a:p>
            <a:pPr>
              <a:spcAft>
                <a:spcPts val="600"/>
              </a:spcAft>
            </a:pPr>
            <a:fld id="{4E70286C-9112-814D-8FD9-06C7A7E8EF85}" type="datetime6">
              <a:rPr lang="fr-CH" smtClean="0"/>
              <a:pPr>
                <a:spcAft>
                  <a:spcPts val="600"/>
                </a:spcAft>
              </a:pPr>
              <a:t>juin 22</a:t>
            </a:fld>
            <a:endParaRPr lang="fr-FR" dirty="0"/>
          </a:p>
        </p:txBody>
      </p:sp>
      <p:sp>
        <p:nvSpPr>
          <p:cNvPr id="9" name="Espace réservé du pied de page 8">
            <a:extLst>
              <a:ext uri="{FF2B5EF4-FFF2-40B4-BE49-F238E27FC236}">
                <a16:creationId xmlns:a16="http://schemas.microsoft.com/office/drawing/2014/main" id="{3D3A5E39-D9A1-F146-8FDC-D1EFB13632C9}"/>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dirty="0"/>
              <a:t>MODULE IHM</a:t>
            </a:r>
          </a:p>
        </p:txBody>
      </p:sp>
      <p:sp>
        <p:nvSpPr>
          <p:cNvPr id="8" name="Espace réservé du numéro de diapositive 7">
            <a:extLst>
              <a:ext uri="{FF2B5EF4-FFF2-40B4-BE49-F238E27FC236}">
                <a16:creationId xmlns:a16="http://schemas.microsoft.com/office/drawing/2014/main" id="{EADA71FF-70B7-A549-8AC6-206E5A869C0B}"/>
              </a:ext>
            </a:extLst>
          </p:cNvPr>
          <p:cNvSpPr>
            <a:spLocks noGrp="1"/>
          </p:cNvSpPr>
          <p:nvPr>
            <p:ph type="sldNum" sz="quarter" idx="12"/>
          </p:nvPr>
        </p:nvSpPr>
        <p:spPr>
          <a:xfrm>
            <a:off x="8610600" y="6356350"/>
            <a:ext cx="2743200" cy="365125"/>
          </a:xfrm>
        </p:spPr>
        <p:txBody>
          <a:bodyPr>
            <a:normAutofit/>
          </a:bodyPr>
          <a:lstStyle/>
          <a:p>
            <a:pPr>
              <a:spcAft>
                <a:spcPts val="600"/>
              </a:spcAft>
            </a:pPr>
            <a:fld id="{1E415CF8-1919-7741-B18A-243CC21B2CD7}" type="slidenum">
              <a:rPr lang="fr-FR" smtClean="0"/>
              <a:pPr>
                <a:spcAft>
                  <a:spcPts val="600"/>
                </a:spcAft>
              </a:pPr>
              <a:t>8</a:t>
            </a:fld>
            <a:endParaRPr lang="fr-FR"/>
          </a:p>
        </p:txBody>
      </p:sp>
      <p:pic>
        <p:nvPicPr>
          <p:cNvPr id="5" name="Image 4">
            <a:extLst>
              <a:ext uri="{FF2B5EF4-FFF2-40B4-BE49-F238E27FC236}">
                <a16:creationId xmlns:a16="http://schemas.microsoft.com/office/drawing/2014/main" id="{08D5991D-1C14-4375-BDB7-CC2FDBB822AF}"/>
              </a:ext>
            </a:extLst>
          </p:cNvPr>
          <p:cNvPicPr>
            <a:picLocks noChangeAspect="1"/>
          </p:cNvPicPr>
          <p:nvPr/>
        </p:nvPicPr>
        <p:blipFill>
          <a:blip r:embed="rId2"/>
          <a:stretch>
            <a:fillRect/>
          </a:stretch>
        </p:blipFill>
        <p:spPr>
          <a:xfrm>
            <a:off x="6570106" y="1404255"/>
            <a:ext cx="4695628" cy="3788229"/>
          </a:xfrm>
          <a:prstGeom prst="rect">
            <a:avLst/>
          </a:prstGeom>
        </p:spPr>
      </p:pic>
      <p:sp>
        <p:nvSpPr>
          <p:cNvPr id="13" name="Rectangle 12">
            <a:extLst>
              <a:ext uri="{FF2B5EF4-FFF2-40B4-BE49-F238E27FC236}">
                <a16:creationId xmlns:a16="http://schemas.microsoft.com/office/drawing/2014/main" id="{3AA2E657-7651-45B6-AAF2-D2D6244749C6}"/>
              </a:ext>
            </a:extLst>
          </p:cNvPr>
          <p:cNvSpPr/>
          <p:nvPr/>
        </p:nvSpPr>
        <p:spPr>
          <a:xfrm>
            <a:off x="6570106" y="1844043"/>
            <a:ext cx="4351045" cy="3151415"/>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4" name="Rectangle 13">
            <a:extLst>
              <a:ext uri="{FF2B5EF4-FFF2-40B4-BE49-F238E27FC236}">
                <a16:creationId xmlns:a16="http://schemas.microsoft.com/office/drawing/2014/main" id="{A5AF0F22-B9BB-49ED-8401-8F2534DE1646}"/>
              </a:ext>
            </a:extLst>
          </p:cNvPr>
          <p:cNvSpPr/>
          <p:nvPr/>
        </p:nvSpPr>
        <p:spPr>
          <a:xfrm>
            <a:off x="6583757" y="1664585"/>
            <a:ext cx="4681977" cy="172377"/>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7" name="Rectangle 16">
            <a:extLst>
              <a:ext uri="{FF2B5EF4-FFF2-40B4-BE49-F238E27FC236}">
                <a16:creationId xmlns:a16="http://schemas.microsoft.com/office/drawing/2014/main" id="{C9B7FC3A-E2D3-40E1-996B-CEC21FCC7FEC}"/>
              </a:ext>
            </a:extLst>
          </p:cNvPr>
          <p:cNvSpPr/>
          <p:nvPr/>
        </p:nvSpPr>
        <p:spPr>
          <a:xfrm>
            <a:off x="10921151" y="1836963"/>
            <a:ext cx="344583" cy="3151416"/>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8" name="Rectangle 17">
            <a:extLst>
              <a:ext uri="{FF2B5EF4-FFF2-40B4-BE49-F238E27FC236}">
                <a16:creationId xmlns:a16="http://schemas.microsoft.com/office/drawing/2014/main" id="{1DC38979-CFB3-4F31-BBF3-A0CDFF624DB9}"/>
              </a:ext>
            </a:extLst>
          </p:cNvPr>
          <p:cNvSpPr/>
          <p:nvPr/>
        </p:nvSpPr>
        <p:spPr>
          <a:xfrm>
            <a:off x="6583757" y="4988379"/>
            <a:ext cx="4651719" cy="186537"/>
          </a:xfrm>
          <a:prstGeom prst="rect">
            <a:avLst/>
          </a:prstGeom>
          <a:solidFill>
            <a:schemeClr val="bg1">
              <a:alpha val="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5" name="Rectangle 14">
            <a:extLst>
              <a:ext uri="{FF2B5EF4-FFF2-40B4-BE49-F238E27FC236}">
                <a16:creationId xmlns:a16="http://schemas.microsoft.com/office/drawing/2014/main" id="{1D705A5F-0E0D-4886-8D1D-8CB1C434A2BF}"/>
              </a:ext>
            </a:extLst>
          </p:cNvPr>
          <p:cNvSpPr/>
          <p:nvPr/>
        </p:nvSpPr>
        <p:spPr>
          <a:xfrm>
            <a:off x="6583757" y="1404254"/>
            <a:ext cx="4681977" cy="246171"/>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Tree>
    <p:extLst>
      <p:ext uri="{BB962C8B-B14F-4D97-AF65-F5344CB8AC3E}">
        <p14:creationId xmlns:p14="http://schemas.microsoft.com/office/powerpoint/2010/main" val="246636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21C3B-AB17-5642-A0A1-B585738804ED}"/>
              </a:ext>
            </a:extLst>
          </p:cNvPr>
          <p:cNvSpPr>
            <a:spLocks noGrp="1"/>
          </p:cNvSpPr>
          <p:nvPr>
            <p:ph type="title"/>
          </p:nvPr>
        </p:nvSpPr>
        <p:spPr>
          <a:xfrm>
            <a:off x="838199" y="537883"/>
            <a:ext cx="4783697" cy="1942810"/>
          </a:xfrm>
        </p:spPr>
        <p:txBody>
          <a:bodyPr anchor="b">
            <a:normAutofit/>
          </a:bodyPr>
          <a:lstStyle/>
          <a:p>
            <a:r>
              <a:rPr lang="fr-FR" sz="4000" b="1" dirty="0" err="1">
                <a:latin typeface="Helvetica" pitchFamily="2" charset="0"/>
              </a:rPr>
              <a:t>Jdialogue</a:t>
            </a:r>
            <a:r>
              <a:rPr lang="fr-FR" sz="4000" b="1" dirty="0">
                <a:latin typeface="Helvetica" pitchFamily="2" charset="0"/>
              </a:rPr>
              <a:t> - </a:t>
            </a:r>
            <a:r>
              <a:rPr lang="fr-FR" sz="4000" b="1" dirty="0" err="1">
                <a:latin typeface="Helvetica" pitchFamily="2" charset="0"/>
              </a:rPr>
              <a:t>Theme</a:t>
            </a:r>
            <a:endParaRPr lang="fr-FR" sz="4000" b="1" dirty="0">
              <a:latin typeface="Helvetica" pitchFamily="2" charset="0"/>
            </a:endParaRPr>
          </a:p>
        </p:txBody>
      </p:sp>
      <p:sp>
        <p:nvSpPr>
          <p:cNvPr id="31" name="Espace réservé du contenu 2">
            <a:extLst>
              <a:ext uri="{FF2B5EF4-FFF2-40B4-BE49-F238E27FC236}">
                <a16:creationId xmlns:a16="http://schemas.microsoft.com/office/drawing/2014/main" id="{236D7EC9-1580-7C44-9305-98DC0F334767}"/>
              </a:ext>
            </a:extLst>
          </p:cNvPr>
          <p:cNvSpPr>
            <a:spLocks noGrp="1"/>
          </p:cNvSpPr>
          <p:nvPr>
            <p:ph idx="1"/>
          </p:nvPr>
        </p:nvSpPr>
        <p:spPr>
          <a:xfrm>
            <a:off x="838199" y="2686323"/>
            <a:ext cx="4783697" cy="2929140"/>
          </a:xfrm>
        </p:spPr>
        <p:txBody>
          <a:bodyPr>
            <a:normAutofit/>
          </a:bodyPr>
          <a:lstStyle/>
          <a:p>
            <a:pPr marL="0" indent="0" algn="just">
              <a:buNone/>
            </a:pPr>
            <a:r>
              <a:rPr lang="fr-CH" sz="1400" dirty="0">
                <a:latin typeface="Helvetica" pitchFamily="2" charset="0"/>
              </a:rPr>
              <a:t>Le bouton «</a:t>
            </a:r>
            <a:r>
              <a:rPr lang="fr-CH" sz="1400" dirty="0" err="1">
                <a:latin typeface="Helvetica" pitchFamily="2" charset="0"/>
              </a:rPr>
              <a:t>Themes</a:t>
            </a:r>
            <a:r>
              <a:rPr lang="fr-CH" sz="1400" dirty="0">
                <a:latin typeface="Helvetica" pitchFamily="2" charset="0"/>
              </a:rPr>
              <a:t>» permet d’avoir accès à une boîte de dialogue dans laquelle on peut choisir une couleur parmi 5 couleurs proposés</a:t>
            </a:r>
          </a:p>
          <a:p>
            <a:pPr marL="0" indent="0">
              <a:buNone/>
            </a:pPr>
            <a:endParaRPr lang="fr-CH" sz="800" dirty="0">
              <a:latin typeface="Helvetica" pitchFamily="2" charset="0"/>
            </a:endParaRPr>
          </a:p>
          <a:p>
            <a:pPr marL="342900" indent="-342900">
              <a:buFont typeface="+mj-lt"/>
              <a:buAutoNum type="arabicPeriod"/>
            </a:pPr>
            <a:endParaRPr lang="fr-CH" sz="800" dirty="0">
              <a:latin typeface="Helvetica" pitchFamily="2" charset="0"/>
            </a:endParaRPr>
          </a:p>
          <a:p>
            <a:pPr marL="0" indent="0">
              <a:buNone/>
            </a:pPr>
            <a:endParaRPr lang="fr-CH" sz="800" dirty="0">
              <a:latin typeface="Helvetica" pitchFamily="2" charset="0"/>
            </a:endParaRPr>
          </a:p>
        </p:txBody>
      </p:sp>
      <p:sp>
        <p:nvSpPr>
          <p:cNvPr id="7" name="Espace réservé de la date 6">
            <a:extLst>
              <a:ext uri="{FF2B5EF4-FFF2-40B4-BE49-F238E27FC236}">
                <a16:creationId xmlns:a16="http://schemas.microsoft.com/office/drawing/2014/main" id="{94C9C9D4-711C-E446-A401-8F671E529816}"/>
              </a:ext>
            </a:extLst>
          </p:cNvPr>
          <p:cNvSpPr>
            <a:spLocks noGrp="1"/>
          </p:cNvSpPr>
          <p:nvPr>
            <p:ph type="dt" sz="half" idx="10"/>
          </p:nvPr>
        </p:nvSpPr>
        <p:spPr>
          <a:xfrm>
            <a:off x="838200" y="6356350"/>
            <a:ext cx="2743200" cy="365125"/>
          </a:xfrm>
        </p:spPr>
        <p:txBody>
          <a:bodyPr>
            <a:normAutofit/>
          </a:bodyPr>
          <a:lstStyle/>
          <a:p>
            <a:pPr>
              <a:spcAft>
                <a:spcPts val="600"/>
              </a:spcAft>
            </a:pPr>
            <a:fld id="{4E70286C-9112-814D-8FD9-06C7A7E8EF85}" type="datetime6">
              <a:rPr lang="fr-CH" smtClean="0"/>
              <a:pPr>
                <a:spcAft>
                  <a:spcPts val="600"/>
                </a:spcAft>
              </a:pPr>
              <a:t>juin 22</a:t>
            </a:fld>
            <a:endParaRPr lang="fr-FR" dirty="0"/>
          </a:p>
        </p:txBody>
      </p:sp>
      <p:sp>
        <p:nvSpPr>
          <p:cNvPr id="9" name="Espace réservé du pied de page 8">
            <a:extLst>
              <a:ext uri="{FF2B5EF4-FFF2-40B4-BE49-F238E27FC236}">
                <a16:creationId xmlns:a16="http://schemas.microsoft.com/office/drawing/2014/main" id="{3D3A5E39-D9A1-F146-8FDC-D1EFB13632C9}"/>
              </a:ext>
            </a:extLst>
          </p:cNvPr>
          <p:cNvSpPr>
            <a:spLocks noGrp="1"/>
          </p:cNvSpPr>
          <p:nvPr>
            <p:ph type="ftr" sz="quarter" idx="11"/>
          </p:nvPr>
        </p:nvSpPr>
        <p:spPr>
          <a:xfrm>
            <a:off x="4038600" y="6356350"/>
            <a:ext cx="4114800" cy="365125"/>
          </a:xfrm>
        </p:spPr>
        <p:txBody>
          <a:bodyPr>
            <a:normAutofit/>
          </a:bodyPr>
          <a:lstStyle/>
          <a:p>
            <a:pPr>
              <a:spcAft>
                <a:spcPts val="600"/>
              </a:spcAft>
            </a:pPr>
            <a:r>
              <a:rPr lang="fr-FR" dirty="0"/>
              <a:t>MODULE IHM</a:t>
            </a:r>
          </a:p>
        </p:txBody>
      </p:sp>
      <p:sp>
        <p:nvSpPr>
          <p:cNvPr id="8" name="Espace réservé du numéro de diapositive 7">
            <a:extLst>
              <a:ext uri="{FF2B5EF4-FFF2-40B4-BE49-F238E27FC236}">
                <a16:creationId xmlns:a16="http://schemas.microsoft.com/office/drawing/2014/main" id="{EADA71FF-70B7-A549-8AC6-206E5A869C0B}"/>
              </a:ext>
            </a:extLst>
          </p:cNvPr>
          <p:cNvSpPr>
            <a:spLocks noGrp="1"/>
          </p:cNvSpPr>
          <p:nvPr>
            <p:ph type="sldNum" sz="quarter" idx="12"/>
          </p:nvPr>
        </p:nvSpPr>
        <p:spPr>
          <a:xfrm>
            <a:off x="8610600" y="6356350"/>
            <a:ext cx="2743200" cy="365125"/>
          </a:xfrm>
        </p:spPr>
        <p:txBody>
          <a:bodyPr>
            <a:normAutofit/>
          </a:bodyPr>
          <a:lstStyle/>
          <a:p>
            <a:pPr>
              <a:spcAft>
                <a:spcPts val="600"/>
              </a:spcAft>
            </a:pPr>
            <a:fld id="{1E415CF8-1919-7741-B18A-243CC21B2CD7}" type="slidenum">
              <a:rPr lang="fr-FR" smtClean="0"/>
              <a:pPr>
                <a:spcAft>
                  <a:spcPts val="600"/>
                </a:spcAft>
              </a:pPr>
              <a:t>9</a:t>
            </a:fld>
            <a:endParaRPr lang="fr-FR"/>
          </a:p>
        </p:txBody>
      </p:sp>
      <p:pic>
        <p:nvPicPr>
          <p:cNvPr id="4" name="Image 3">
            <a:extLst>
              <a:ext uri="{FF2B5EF4-FFF2-40B4-BE49-F238E27FC236}">
                <a16:creationId xmlns:a16="http://schemas.microsoft.com/office/drawing/2014/main" id="{ED8BD696-E7CD-49E8-A6EC-440F6CD1509C}"/>
              </a:ext>
            </a:extLst>
          </p:cNvPr>
          <p:cNvPicPr>
            <a:picLocks noChangeAspect="1"/>
          </p:cNvPicPr>
          <p:nvPr/>
        </p:nvPicPr>
        <p:blipFill>
          <a:blip r:embed="rId2"/>
          <a:stretch>
            <a:fillRect/>
          </a:stretch>
        </p:blipFill>
        <p:spPr>
          <a:xfrm>
            <a:off x="6574082" y="1388264"/>
            <a:ext cx="4695628" cy="3785057"/>
          </a:xfrm>
          <a:prstGeom prst="rect">
            <a:avLst/>
          </a:prstGeom>
        </p:spPr>
      </p:pic>
      <p:sp>
        <p:nvSpPr>
          <p:cNvPr id="17" name="Rectangle 16">
            <a:extLst>
              <a:ext uri="{FF2B5EF4-FFF2-40B4-BE49-F238E27FC236}">
                <a16:creationId xmlns:a16="http://schemas.microsoft.com/office/drawing/2014/main" id="{C9B7FC3A-E2D3-40E1-996B-CEC21FCC7FEC}"/>
              </a:ext>
            </a:extLst>
          </p:cNvPr>
          <p:cNvSpPr/>
          <p:nvPr/>
        </p:nvSpPr>
        <p:spPr>
          <a:xfrm>
            <a:off x="10056149" y="1836963"/>
            <a:ext cx="1209586" cy="3151416"/>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3" name="Rectangle 12">
            <a:extLst>
              <a:ext uri="{FF2B5EF4-FFF2-40B4-BE49-F238E27FC236}">
                <a16:creationId xmlns:a16="http://schemas.microsoft.com/office/drawing/2014/main" id="{3AA2E657-7651-45B6-AAF2-D2D6244749C6}"/>
              </a:ext>
            </a:extLst>
          </p:cNvPr>
          <p:cNvSpPr/>
          <p:nvPr/>
        </p:nvSpPr>
        <p:spPr>
          <a:xfrm>
            <a:off x="6570106" y="1844043"/>
            <a:ext cx="3476367" cy="3151415"/>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4" name="Rectangle 13">
            <a:extLst>
              <a:ext uri="{FF2B5EF4-FFF2-40B4-BE49-F238E27FC236}">
                <a16:creationId xmlns:a16="http://schemas.microsoft.com/office/drawing/2014/main" id="{A5AF0F22-B9BB-49ED-8401-8F2534DE1646}"/>
              </a:ext>
            </a:extLst>
          </p:cNvPr>
          <p:cNvSpPr/>
          <p:nvPr/>
        </p:nvSpPr>
        <p:spPr>
          <a:xfrm>
            <a:off x="6583757" y="1664585"/>
            <a:ext cx="4681977" cy="172377"/>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8" name="Rectangle 17">
            <a:extLst>
              <a:ext uri="{FF2B5EF4-FFF2-40B4-BE49-F238E27FC236}">
                <a16:creationId xmlns:a16="http://schemas.microsoft.com/office/drawing/2014/main" id="{1DC38979-CFB3-4F31-BBF3-A0CDFF624DB9}"/>
              </a:ext>
            </a:extLst>
          </p:cNvPr>
          <p:cNvSpPr/>
          <p:nvPr/>
        </p:nvSpPr>
        <p:spPr>
          <a:xfrm>
            <a:off x="6583757" y="4988379"/>
            <a:ext cx="4651719" cy="186537"/>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sp>
        <p:nvSpPr>
          <p:cNvPr id="15" name="Rectangle 14">
            <a:extLst>
              <a:ext uri="{FF2B5EF4-FFF2-40B4-BE49-F238E27FC236}">
                <a16:creationId xmlns:a16="http://schemas.microsoft.com/office/drawing/2014/main" id="{1D705A5F-0E0D-4886-8D1D-8CB1C434A2BF}"/>
              </a:ext>
            </a:extLst>
          </p:cNvPr>
          <p:cNvSpPr/>
          <p:nvPr/>
        </p:nvSpPr>
        <p:spPr>
          <a:xfrm>
            <a:off x="6583757" y="1404254"/>
            <a:ext cx="4681977" cy="246171"/>
          </a:xfrm>
          <a:prstGeom prst="rect">
            <a:avLst/>
          </a:prstGeom>
          <a:solidFill>
            <a:schemeClr val="bg1">
              <a:alpha val="73000"/>
            </a:schemeClr>
          </a:solid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H" b="1" dirty="0">
              <a:solidFill>
                <a:schemeClr val="bg1"/>
              </a:solidFill>
            </a:endParaRPr>
          </a:p>
        </p:txBody>
      </p:sp>
      <p:pic>
        <p:nvPicPr>
          <p:cNvPr id="10" name="Image 9">
            <a:extLst>
              <a:ext uri="{FF2B5EF4-FFF2-40B4-BE49-F238E27FC236}">
                <a16:creationId xmlns:a16="http://schemas.microsoft.com/office/drawing/2014/main" id="{B38AC773-2307-43AB-998E-2214DA4D3F2A}"/>
              </a:ext>
            </a:extLst>
          </p:cNvPr>
          <p:cNvPicPr>
            <a:picLocks noChangeAspect="1"/>
          </p:cNvPicPr>
          <p:nvPr/>
        </p:nvPicPr>
        <p:blipFill>
          <a:blip r:embed="rId3"/>
          <a:stretch>
            <a:fillRect/>
          </a:stretch>
        </p:blipFill>
        <p:spPr>
          <a:xfrm>
            <a:off x="7474225" y="2698147"/>
            <a:ext cx="2893227" cy="1146972"/>
          </a:xfrm>
          <a:prstGeom prst="rect">
            <a:avLst/>
          </a:prstGeom>
        </p:spPr>
      </p:pic>
    </p:spTree>
    <p:extLst>
      <p:ext uri="{BB962C8B-B14F-4D97-AF65-F5344CB8AC3E}">
        <p14:creationId xmlns:p14="http://schemas.microsoft.com/office/powerpoint/2010/main" val="368802279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751</Words>
  <Application>Microsoft Office PowerPoint</Application>
  <PresentationFormat>Grand écran</PresentationFormat>
  <Paragraphs>111</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Helvetica</vt:lpstr>
      <vt:lpstr>Thème Office</vt:lpstr>
      <vt:lpstr> ASSISTANT JEUX LOTO</vt:lpstr>
      <vt:lpstr>Contexte</vt:lpstr>
      <vt:lpstr>Objectifs</vt:lpstr>
      <vt:lpstr>Présentation - BorderLayout</vt:lpstr>
      <vt:lpstr>BorderLayout - CENTER</vt:lpstr>
      <vt:lpstr>BorderLayout - EAST</vt:lpstr>
      <vt:lpstr>BorderLayout - NORTH</vt:lpstr>
      <vt:lpstr>BorderLayout - SOUTH</vt:lpstr>
      <vt:lpstr>Jdialogue - Theme</vt:lpstr>
      <vt:lpstr>Jdialogue - Help</vt:lpstr>
      <vt:lpstr>Difficultés rencontrées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dc:title>
  <dc:creator>Ufuk</dc:creator>
  <cp:lastModifiedBy>Ufuk Arslan</cp:lastModifiedBy>
  <cp:revision>64</cp:revision>
  <cp:lastPrinted>2022-04-13T20:29:38Z</cp:lastPrinted>
  <dcterms:created xsi:type="dcterms:W3CDTF">2021-06-26T13:12:46Z</dcterms:created>
  <dcterms:modified xsi:type="dcterms:W3CDTF">2022-06-22T12:00:25Z</dcterms:modified>
</cp:coreProperties>
</file>