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
  </p:notesMasterIdLst>
  <p:sldIdLst>
    <p:sldId id="256" r:id="rId2"/>
    <p:sldId id="257" r:id="rId3"/>
    <p:sldId id="275" r:id="rId4"/>
    <p:sldId id="277" r:id="rId5"/>
    <p:sldId id="276"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fuk Arslan" initials="UA" lastIdx="1" clrIdx="0">
    <p:extLst>
      <p:ext uri="{19B8F6BF-5375-455C-9EA6-DF929625EA0E}">
        <p15:presenceInfo xmlns:p15="http://schemas.microsoft.com/office/powerpoint/2012/main" userId="S::u.arslan@absa.ch::88166131-1188-418b-9c8a-f43cda5ef6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08"/>
    <p:restoredTop sz="97887"/>
  </p:normalViewPr>
  <p:slideViewPr>
    <p:cSldViewPr snapToGrid="0" snapToObjects="1">
      <p:cViewPr>
        <p:scale>
          <a:sx n="125" d="100"/>
          <a:sy n="125" d="100"/>
        </p:scale>
        <p:origin x="2220" y="9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4CB627-A4B2-9C43-B9D0-16F9AC0C1E45}" type="datetimeFigureOut">
              <a:rPr lang="fr-FR" smtClean="0"/>
              <a:t>21/06/2022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fr-FR"/>
              <a:t>Modifier les styles du texte du masque
Deuxième niveau
Troisième niveau
Quatrième niveau
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B9501-14A9-7847-8AA5-D4B6D3F5F0AF}" type="slidenum">
              <a:rPr lang="fr-FR" smtClean="0"/>
              <a:t>‹N°›</a:t>
            </a:fld>
            <a:endParaRPr lang="fr-FR"/>
          </a:p>
        </p:txBody>
      </p:sp>
    </p:spTree>
    <p:extLst>
      <p:ext uri="{BB962C8B-B14F-4D97-AF65-F5344CB8AC3E}">
        <p14:creationId xmlns:p14="http://schemas.microsoft.com/office/powerpoint/2010/main" val="4265514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1E4257-B11A-364A-B570-7F2E386D1C8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8CB157B-2D83-3F4A-8775-280C13792C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4B2D42C-829F-B64A-9FD9-6536B657641C}"/>
              </a:ext>
            </a:extLst>
          </p:cNvPr>
          <p:cNvSpPr>
            <a:spLocks noGrp="1"/>
          </p:cNvSpPr>
          <p:nvPr>
            <p:ph type="dt" sz="half" idx="10"/>
          </p:nvPr>
        </p:nvSpPr>
        <p:spPr/>
        <p:txBody>
          <a:bodyPr/>
          <a:lstStyle/>
          <a:p>
            <a:fld id="{70BEC433-0C76-DF4F-A247-053FD0C61E6E}" type="datetime6">
              <a:rPr lang="fr-CH" smtClean="0"/>
              <a:t>juin 22</a:t>
            </a:fld>
            <a:endParaRPr lang="fr-FR"/>
          </a:p>
        </p:txBody>
      </p:sp>
      <p:sp>
        <p:nvSpPr>
          <p:cNvPr id="5" name="Espace réservé du pied de page 4">
            <a:extLst>
              <a:ext uri="{FF2B5EF4-FFF2-40B4-BE49-F238E27FC236}">
                <a16:creationId xmlns:a16="http://schemas.microsoft.com/office/drawing/2014/main" id="{C67398D3-DB20-DD48-A516-2E5EA5C8B1C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534D964-7470-7046-A8E8-5551E3C411F2}"/>
              </a:ext>
            </a:extLst>
          </p:cNvPr>
          <p:cNvSpPr>
            <a:spLocks noGrp="1"/>
          </p:cNvSpPr>
          <p:nvPr>
            <p:ph type="sldNum" sz="quarter" idx="12"/>
          </p:nvPr>
        </p:nvSpPr>
        <p:spPr/>
        <p:txBody>
          <a:bodyPr/>
          <a:lstStyle/>
          <a:p>
            <a:fld id="{1E415CF8-1919-7741-B18A-243CC21B2CD7}" type="slidenum">
              <a:rPr lang="fr-FR" smtClean="0"/>
              <a:t>‹N°›</a:t>
            </a:fld>
            <a:endParaRPr lang="fr-FR"/>
          </a:p>
        </p:txBody>
      </p:sp>
    </p:spTree>
    <p:extLst>
      <p:ext uri="{BB962C8B-B14F-4D97-AF65-F5344CB8AC3E}">
        <p14:creationId xmlns:p14="http://schemas.microsoft.com/office/powerpoint/2010/main" val="376597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8978D2-7882-F640-A820-29324F3AA1A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E41A23A-9F69-F54B-A874-DE68BF6C844E}"/>
              </a:ext>
            </a:extLst>
          </p:cNvPr>
          <p:cNvSpPr>
            <a:spLocks noGrp="1"/>
          </p:cNvSpPr>
          <p:nvPr>
            <p:ph type="body" orient="vert" idx="1"/>
          </p:nvPr>
        </p:nvSpPr>
        <p:spPr/>
        <p:txBody>
          <a:bodyPr vert="eaVert"/>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F311D664-E1A1-8B4C-B953-EEE08DC135C5}"/>
              </a:ext>
            </a:extLst>
          </p:cNvPr>
          <p:cNvSpPr>
            <a:spLocks noGrp="1"/>
          </p:cNvSpPr>
          <p:nvPr>
            <p:ph type="dt" sz="half" idx="10"/>
          </p:nvPr>
        </p:nvSpPr>
        <p:spPr/>
        <p:txBody>
          <a:bodyPr/>
          <a:lstStyle/>
          <a:p>
            <a:fld id="{0FF987E3-3A20-FD48-B7C9-4C3A954E30EC}" type="datetime6">
              <a:rPr lang="fr-CH" smtClean="0"/>
              <a:t>juin 22</a:t>
            </a:fld>
            <a:endParaRPr lang="fr-FR"/>
          </a:p>
        </p:txBody>
      </p:sp>
      <p:sp>
        <p:nvSpPr>
          <p:cNvPr id="5" name="Espace réservé du pied de page 4">
            <a:extLst>
              <a:ext uri="{FF2B5EF4-FFF2-40B4-BE49-F238E27FC236}">
                <a16:creationId xmlns:a16="http://schemas.microsoft.com/office/drawing/2014/main" id="{2C2F8BFD-83B3-AA4E-AB31-1BC61940B1B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D7F7DA1-3F30-6A4A-AAB7-68ADE4A6D724}"/>
              </a:ext>
            </a:extLst>
          </p:cNvPr>
          <p:cNvSpPr>
            <a:spLocks noGrp="1"/>
          </p:cNvSpPr>
          <p:nvPr>
            <p:ph type="sldNum" sz="quarter" idx="12"/>
          </p:nvPr>
        </p:nvSpPr>
        <p:spPr/>
        <p:txBody>
          <a:bodyPr/>
          <a:lstStyle/>
          <a:p>
            <a:fld id="{1E415CF8-1919-7741-B18A-243CC21B2CD7}" type="slidenum">
              <a:rPr lang="fr-FR" smtClean="0"/>
              <a:t>‹N°›</a:t>
            </a:fld>
            <a:endParaRPr lang="fr-FR"/>
          </a:p>
        </p:txBody>
      </p:sp>
    </p:spTree>
    <p:extLst>
      <p:ext uri="{BB962C8B-B14F-4D97-AF65-F5344CB8AC3E}">
        <p14:creationId xmlns:p14="http://schemas.microsoft.com/office/powerpoint/2010/main" val="3967620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04B1E85-FAA6-734B-A871-19B9911F61F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D39A1C6-FD4B-484B-B7E4-147221363C55}"/>
              </a:ext>
            </a:extLst>
          </p:cNvPr>
          <p:cNvSpPr>
            <a:spLocks noGrp="1"/>
          </p:cNvSpPr>
          <p:nvPr>
            <p:ph type="body" orient="vert" idx="1"/>
          </p:nvPr>
        </p:nvSpPr>
        <p:spPr>
          <a:xfrm>
            <a:off x="838200" y="365125"/>
            <a:ext cx="7734300" cy="5811838"/>
          </a:xfrm>
        </p:spPr>
        <p:txBody>
          <a:bodyPr vert="eaVert"/>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57AD522D-4EE9-8348-BADC-F6065F4BF452}"/>
              </a:ext>
            </a:extLst>
          </p:cNvPr>
          <p:cNvSpPr>
            <a:spLocks noGrp="1"/>
          </p:cNvSpPr>
          <p:nvPr>
            <p:ph type="dt" sz="half" idx="10"/>
          </p:nvPr>
        </p:nvSpPr>
        <p:spPr/>
        <p:txBody>
          <a:bodyPr/>
          <a:lstStyle/>
          <a:p>
            <a:fld id="{5C1FEE55-687A-DA4E-B1DC-F6F8693EF6D3}" type="datetime6">
              <a:rPr lang="fr-CH" smtClean="0"/>
              <a:t>juin 22</a:t>
            </a:fld>
            <a:endParaRPr lang="fr-FR"/>
          </a:p>
        </p:txBody>
      </p:sp>
      <p:sp>
        <p:nvSpPr>
          <p:cNvPr id="5" name="Espace réservé du pied de page 4">
            <a:extLst>
              <a:ext uri="{FF2B5EF4-FFF2-40B4-BE49-F238E27FC236}">
                <a16:creationId xmlns:a16="http://schemas.microsoft.com/office/drawing/2014/main" id="{B0867146-5CDF-2F42-90B9-9778C5186F4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83D4293-F167-774E-A866-ACDA283ABB8B}"/>
              </a:ext>
            </a:extLst>
          </p:cNvPr>
          <p:cNvSpPr>
            <a:spLocks noGrp="1"/>
          </p:cNvSpPr>
          <p:nvPr>
            <p:ph type="sldNum" sz="quarter" idx="12"/>
          </p:nvPr>
        </p:nvSpPr>
        <p:spPr/>
        <p:txBody>
          <a:bodyPr/>
          <a:lstStyle/>
          <a:p>
            <a:fld id="{1E415CF8-1919-7741-B18A-243CC21B2CD7}" type="slidenum">
              <a:rPr lang="fr-FR" smtClean="0"/>
              <a:t>‹N°›</a:t>
            </a:fld>
            <a:endParaRPr lang="fr-FR"/>
          </a:p>
        </p:txBody>
      </p:sp>
    </p:spTree>
    <p:extLst>
      <p:ext uri="{BB962C8B-B14F-4D97-AF65-F5344CB8AC3E}">
        <p14:creationId xmlns:p14="http://schemas.microsoft.com/office/powerpoint/2010/main" val="198498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A24C78-773D-CE4D-BB68-4737A508564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2EEC00C-1E25-8A4E-B23D-739C85205E3E}"/>
              </a:ext>
            </a:extLst>
          </p:cNvPr>
          <p:cNvSpPr>
            <a:spLocks noGrp="1"/>
          </p:cNvSpPr>
          <p:nvPr>
            <p:ph idx="1"/>
          </p:nvPr>
        </p:nvSpPr>
        <p:spPr/>
        <p:txBody>
          <a:body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900F8FDC-AE8C-2041-AB00-904C9E479FBD}"/>
              </a:ext>
            </a:extLst>
          </p:cNvPr>
          <p:cNvSpPr>
            <a:spLocks noGrp="1"/>
          </p:cNvSpPr>
          <p:nvPr>
            <p:ph type="dt" sz="half" idx="10"/>
          </p:nvPr>
        </p:nvSpPr>
        <p:spPr/>
        <p:txBody>
          <a:bodyPr/>
          <a:lstStyle/>
          <a:p>
            <a:fld id="{7CEB0BE0-3218-9347-A8D9-14BAD030E490}" type="datetime6">
              <a:rPr lang="fr-CH" smtClean="0"/>
              <a:t>juin 22</a:t>
            </a:fld>
            <a:endParaRPr lang="fr-FR"/>
          </a:p>
        </p:txBody>
      </p:sp>
      <p:sp>
        <p:nvSpPr>
          <p:cNvPr id="5" name="Espace réservé du pied de page 4">
            <a:extLst>
              <a:ext uri="{FF2B5EF4-FFF2-40B4-BE49-F238E27FC236}">
                <a16:creationId xmlns:a16="http://schemas.microsoft.com/office/drawing/2014/main" id="{86F64ECE-ED08-774F-83D5-544D04E7DDF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FC908F6-91E2-274A-8A57-65B20A5AFE46}"/>
              </a:ext>
            </a:extLst>
          </p:cNvPr>
          <p:cNvSpPr>
            <a:spLocks noGrp="1"/>
          </p:cNvSpPr>
          <p:nvPr>
            <p:ph type="sldNum" sz="quarter" idx="12"/>
          </p:nvPr>
        </p:nvSpPr>
        <p:spPr/>
        <p:txBody>
          <a:bodyPr/>
          <a:lstStyle/>
          <a:p>
            <a:fld id="{1E415CF8-1919-7741-B18A-243CC21B2CD7}" type="slidenum">
              <a:rPr lang="fr-FR" smtClean="0"/>
              <a:t>‹N°›</a:t>
            </a:fld>
            <a:endParaRPr lang="fr-FR"/>
          </a:p>
        </p:txBody>
      </p:sp>
    </p:spTree>
    <p:extLst>
      <p:ext uri="{BB962C8B-B14F-4D97-AF65-F5344CB8AC3E}">
        <p14:creationId xmlns:p14="http://schemas.microsoft.com/office/powerpoint/2010/main" val="750187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9289B3-E327-FF48-96F7-85CB2FCC70B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27B69CB-B68B-154F-AB8A-71B9700467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8E4C067D-B024-5E4D-9F3A-F9149A96FC7A}"/>
              </a:ext>
            </a:extLst>
          </p:cNvPr>
          <p:cNvSpPr>
            <a:spLocks noGrp="1"/>
          </p:cNvSpPr>
          <p:nvPr>
            <p:ph type="dt" sz="half" idx="10"/>
          </p:nvPr>
        </p:nvSpPr>
        <p:spPr/>
        <p:txBody>
          <a:bodyPr/>
          <a:lstStyle/>
          <a:p>
            <a:fld id="{7BEFE99D-87B1-CF47-83A8-BE84BADEBD38}" type="datetime6">
              <a:rPr lang="fr-CH" smtClean="0"/>
              <a:t>juin 22</a:t>
            </a:fld>
            <a:endParaRPr lang="fr-FR"/>
          </a:p>
        </p:txBody>
      </p:sp>
      <p:sp>
        <p:nvSpPr>
          <p:cNvPr id="5" name="Espace réservé du pied de page 4">
            <a:extLst>
              <a:ext uri="{FF2B5EF4-FFF2-40B4-BE49-F238E27FC236}">
                <a16:creationId xmlns:a16="http://schemas.microsoft.com/office/drawing/2014/main" id="{CD46EE92-300E-E94B-8177-9C9E32AC334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FA88D53-F71F-3D43-9238-72F55686462A}"/>
              </a:ext>
            </a:extLst>
          </p:cNvPr>
          <p:cNvSpPr>
            <a:spLocks noGrp="1"/>
          </p:cNvSpPr>
          <p:nvPr>
            <p:ph type="sldNum" sz="quarter" idx="12"/>
          </p:nvPr>
        </p:nvSpPr>
        <p:spPr/>
        <p:txBody>
          <a:bodyPr/>
          <a:lstStyle/>
          <a:p>
            <a:fld id="{1E415CF8-1919-7741-B18A-243CC21B2CD7}" type="slidenum">
              <a:rPr lang="fr-FR" smtClean="0"/>
              <a:t>‹N°›</a:t>
            </a:fld>
            <a:endParaRPr lang="fr-FR"/>
          </a:p>
        </p:txBody>
      </p:sp>
    </p:spTree>
    <p:extLst>
      <p:ext uri="{BB962C8B-B14F-4D97-AF65-F5344CB8AC3E}">
        <p14:creationId xmlns:p14="http://schemas.microsoft.com/office/powerpoint/2010/main" val="3668471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62006D-5E0A-C44C-BD8D-253BA4CA653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D11E1A3-05A2-BA4B-8117-9DD4A6B15EDE}"/>
              </a:ext>
            </a:extLst>
          </p:cNvPr>
          <p:cNvSpPr>
            <a:spLocks noGrp="1"/>
          </p:cNvSpPr>
          <p:nvPr>
            <p:ph sz="half" idx="1"/>
          </p:nvPr>
        </p:nvSpPr>
        <p:spPr>
          <a:xfrm>
            <a:off x="838200" y="1825625"/>
            <a:ext cx="5181600" cy="4351338"/>
          </a:xfrm>
        </p:spPr>
        <p:txBody>
          <a:bodyPr/>
          <a:lstStyle/>
          <a:p>
            <a:r>
              <a:rPr lang="fr-FR"/>
              <a:t>Modifier les styles du texte du masque
Deuxième niveau
Troisième niveau
Quatrième niveau
Cinquième niveau</a:t>
            </a:r>
          </a:p>
        </p:txBody>
      </p:sp>
      <p:sp>
        <p:nvSpPr>
          <p:cNvPr id="4" name="Espace réservé du contenu 3">
            <a:extLst>
              <a:ext uri="{FF2B5EF4-FFF2-40B4-BE49-F238E27FC236}">
                <a16:creationId xmlns:a16="http://schemas.microsoft.com/office/drawing/2014/main" id="{4CC4A2A6-8A29-C341-B16E-3C4379E14C31}"/>
              </a:ext>
            </a:extLst>
          </p:cNvPr>
          <p:cNvSpPr>
            <a:spLocks noGrp="1"/>
          </p:cNvSpPr>
          <p:nvPr>
            <p:ph sz="half" idx="2"/>
          </p:nvPr>
        </p:nvSpPr>
        <p:spPr>
          <a:xfrm>
            <a:off x="6172200" y="1825625"/>
            <a:ext cx="5181600" cy="4351338"/>
          </a:xfrm>
        </p:spPr>
        <p:txBody>
          <a:body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538F591E-D897-594B-BD17-DD56BD25CB63}"/>
              </a:ext>
            </a:extLst>
          </p:cNvPr>
          <p:cNvSpPr>
            <a:spLocks noGrp="1"/>
          </p:cNvSpPr>
          <p:nvPr>
            <p:ph type="dt" sz="half" idx="10"/>
          </p:nvPr>
        </p:nvSpPr>
        <p:spPr/>
        <p:txBody>
          <a:bodyPr/>
          <a:lstStyle/>
          <a:p>
            <a:fld id="{FCD44616-E5CB-374F-BEDF-173E4D1AD6CB}" type="datetime6">
              <a:rPr lang="fr-CH" smtClean="0"/>
              <a:t>juin 22</a:t>
            </a:fld>
            <a:endParaRPr lang="fr-FR"/>
          </a:p>
        </p:txBody>
      </p:sp>
      <p:sp>
        <p:nvSpPr>
          <p:cNvPr id="6" name="Espace réservé du pied de page 5">
            <a:extLst>
              <a:ext uri="{FF2B5EF4-FFF2-40B4-BE49-F238E27FC236}">
                <a16:creationId xmlns:a16="http://schemas.microsoft.com/office/drawing/2014/main" id="{68302239-C742-8B43-80D9-74444E090B8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22A7566-6AB2-E641-A788-E762BD607CFE}"/>
              </a:ext>
            </a:extLst>
          </p:cNvPr>
          <p:cNvSpPr>
            <a:spLocks noGrp="1"/>
          </p:cNvSpPr>
          <p:nvPr>
            <p:ph type="sldNum" sz="quarter" idx="12"/>
          </p:nvPr>
        </p:nvSpPr>
        <p:spPr/>
        <p:txBody>
          <a:bodyPr/>
          <a:lstStyle/>
          <a:p>
            <a:fld id="{1E415CF8-1919-7741-B18A-243CC21B2CD7}" type="slidenum">
              <a:rPr lang="fr-FR" smtClean="0"/>
              <a:t>‹N°›</a:t>
            </a:fld>
            <a:endParaRPr lang="fr-FR"/>
          </a:p>
        </p:txBody>
      </p:sp>
    </p:spTree>
    <p:extLst>
      <p:ext uri="{BB962C8B-B14F-4D97-AF65-F5344CB8AC3E}">
        <p14:creationId xmlns:p14="http://schemas.microsoft.com/office/powerpoint/2010/main" val="105819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DF4739-3AC9-C846-84ED-0657AE5BA76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FB30803-7D37-6146-A05D-C69DE9E382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a:t>Modifier les styles du texte du masque
Deuxième niveau
Troisième niveau
Quatrième niveau
Cinquième niveau</a:t>
            </a:r>
          </a:p>
        </p:txBody>
      </p:sp>
      <p:sp>
        <p:nvSpPr>
          <p:cNvPr id="4" name="Espace réservé du contenu 3">
            <a:extLst>
              <a:ext uri="{FF2B5EF4-FFF2-40B4-BE49-F238E27FC236}">
                <a16:creationId xmlns:a16="http://schemas.microsoft.com/office/drawing/2014/main" id="{FE9E1E1D-5814-F849-97F7-D1869D8BA022}"/>
              </a:ext>
            </a:extLst>
          </p:cNvPr>
          <p:cNvSpPr>
            <a:spLocks noGrp="1"/>
          </p:cNvSpPr>
          <p:nvPr>
            <p:ph sz="half" idx="2"/>
          </p:nvPr>
        </p:nvSpPr>
        <p:spPr>
          <a:xfrm>
            <a:off x="839788" y="2505075"/>
            <a:ext cx="5157787" cy="3684588"/>
          </a:xfrm>
        </p:spPr>
        <p:txBody>
          <a:bodyPr/>
          <a:lstStyle/>
          <a:p>
            <a:r>
              <a:rPr lang="fr-FR"/>
              <a:t>Modifier les styles du texte du masque
Deuxième niveau
Troisième niveau
Quatrième niveau
Cinquième niveau</a:t>
            </a:r>
          </a:p>
        </p:txBody>
      </p:sp>
      <p:sp>
        <p:nvSpPr>
          <p:cNvPr id="5" name="Espace réservé du texte 4">
            <a:extLst>
              <a:ext uri="{FF2B5EF4-FFF2-40B4-BE49-F238E27FC236}">
                <a16:creationId xmlns:a16="http://schemas.microsoft.com/office/drawing/2014/main" id="{D2C1BB42-AD59-CF42-B094-00B5D787EE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a:t>Modifier les styles du texte du masque
Deuxième niveau
Troisième niveau
Quatrième niveau
Cinquième niveau</a:t>
            </a:r>
          </a:p>
        </p:txBody>
      </p:sp>
      <p:sp>
        <p:nvSpPr>
          <p:cNvPr id="6" name="Espace réservé du contenu 5">
            <a:extLst>
              <a:ext uri="{FF2B5EF4-FFF2-40B4-BE49-F238E27FC236}">
                <a16:creationId xmlns:a16="http://schemas.microsoft.com/office/drawing/2014/main" id="{816D6DF8-F41B-C441-B53B-F38C14D5DCBF}"/>
              </a:ext>
            </a:extLst>
          </p:cNvPr>
          <p:cNvSpPr>
            <a:spLocks noGrp="1"/>
          </p:cNvSpPr>
          <p:nvPr>
            <p:ph sz="quarter" idx="4"/>
          </p:nvPr>
        </p:nvSpPr>
        <p:spPr>
          <a:xfrm>
            <a:off x="6172200" y="2505075"/>
            <a:ext cx="5183188" cy="3684588"/>
          </a:xfrm>
        </p:spPr>
        <p:txBody>
          <a:bodyPr/>
          <a:lstStyle/>
          <a:p>
            <a:r>
              <a:rPr lang="fr-FR"/>
              <a:t>Modifier les styles du texte du masque
Deuxième niveau
Troisième niveau
Quatrième niveau
Cinquième niveau</a:t>
            </a:r>
          </a:p>
        </p:txBody>
      </p:sp>
      <p:sp>
        <p:nvSpPr>
          <p:cNvPr id="7" name="Espace réservé de la date 6">
            <a:extLst>
              <a:ext uri="{FF2B5EF4-FFF2-40B4-BE49-F238E27FC236}">
                <a16:creationId xmlns:a16="http://schemas.microsoft.com/office/drawing/2014/main" id="{E6E475F2-8A2C-1B49-9D8F-D5C3E770F40B}"/>
              </a:ext>
            </a:extLst>
          </p:cNvPr>
          <p:cNvSpPr>
            <a:spLocks noGrp="1"/>
          </p:cNvSpPr>
          <p:nvPr>
            <p:ph type="dt" sz="half" idx="10"/>
          </p:nvPr>
        </p:nvSpPr>
        <p:spPr/>
        <p:txBody>
          <a:bodyPr/>
          <a:lstStyle/>
          <a:p>
            <a:fld id="{903870FB-7F78-1B4C-9022-5B255EF273E5}" type="datetime6">
              <a:rPr lang="fr-CH" smtClean="0"/>
              <a:t>juin 22</a:t>
            </a:fld>
            <a:endParaRPr lang="fr-FR"/>
          </a:p>
        </p:txBody>
      </p:sp>
      <p:sp>
        <p:nvSpPr>
          <p:cNvPr id="8" name="Espace réservé du pied de page 7">
            <a:extLst>
              <a:ext uri="{FF2B5EF4-FFF2-40B4-BE49-F238E27FC236}">
                <a16:creationId xmlns:a16="http://schemas.microsoft.com/office/drawing/2014/main" id="{1DB406B1-3928-F240-B69A-AA2D19B633C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B135BB9-1B1C-AB4A-BDF7-78002DEF45F9}"/>
              </a:ext>
            </a:extLst>
          </p:cNvPr>
          <p:cNvSpPr>
            <a:spLocks noGrp="1"/>
          </p:cNvSpPr>
          <p:nvPr>
            <p:ph type="sldNum" sz="quarter" idx="12"/>
          </p:nvPr>
        </p:nvSpPr>
        <p:spPr/>
        <p:txBody>
          <a:bodyPr/>
          <a:lstStyle/>
          <a:p>
            <a:fld id="{1E415CF8-1919-7741-B18A-243CC21B2CD7}" type="slidenum">
              <a:rPr lang="fr-FR" smtClean="0"/>
              <a:t>‹N°›</a:t>
            </a:fld>
            <a:endParaRPr lang="fr-FR"/>
          </a:p>
        </p:txBody>
      </p:sp>
    </p:spTree>
    <p:extLst>
      <p:ext uri="{BB962C8B-B14F-4D97-AF65-F5344CB8AC3E}">
        <p14:creationId xmlns:p14="http://schemas.microsoft.com/office/powerpoint/2010/main" val="2164685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F6D775-A1EA-894F-A255-628017E34BC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01360B0-8506-E446-A140-5516A3DA1A04}"/>
              </a:ext>
            </a:extLst>
          </p:cNvPr>
          <p:cNvSpPr>
            <a:spLocks noGrp="1"/>
          </p:cNvSpPr>
          <p:nvPr>
            <p:ph type="dt" sz="half" idx="10"/>
          </p:nvPr>
        </p:nvSpPr>
        <p:spPr/>
        <p:txBody>
          <a:bodyPr/>
          <a:lstStyle/>
          <a:p>
            <a:fld id="{91E80458-2345-004C-9807-A9FA51E7E121}" type="datetime6">
              <a:rPr lang="fr-CH" smtClean="0"/>
              <a:t>juin 22</a:t>
            </a:fld>
            <a:endParaRPr lang="fr-FR"/>
          </a:p>
        </p:txBody>
      </p:sp>
      <p:sp>
        <p:nvSpPr>
          <p:cNvPr id="4" name="Espace réservé du pied de page 3">
            <a:extLst>
              <a:ext uri="{FF2B5EF4-FFF2-40B4-BE49-F238E27FC236}">
                <a16:creationId xmlns:a16="http://schemas.microsoft.com/office/drawing/2014/main" id="{7CBE0FD2-9EC5-8342-9B42-B76515E49C7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0EC30C2-B2C2-A64F-9CE4-A6F1596E9C9B}"/>
              </a:ext>
            </a:extLst>
          </p:cNvPr>
          <p:cNvSpPr>
            <a:spLocks noGrp="1"/>
          </p:cNvSpPr>
          <p:nvPr>
            <p:ph type="sldNum" sz="quarter" idx="12"/>
          </p:nvPr>
        </p:nvSpPr>
        <p:spPr/>
        <p:txBody>
          <a:bodyPr/>
          <a:lstStyle/>
          <a:p>
            <a:fld id="{1E415CF8-1919-7741-B18A-243CC21B2CD7}" type="slidenum">
              <a:rPr lang="fr-FR" smtClean="0"/>
              <a:t>‹N°›</a:t>
            </a:fld>
            <a:endParaRPr lang="fr-FR"/>
          </a:p>
        </p:txBody>
      </p:sp>
    </p:spTree>
    <p:extLst>
      <p:ext uri="{BB962C8B-B14F-4D97-AF65-F5344CB8AC3E}">
        <p14:creationId xmlns:p14="http://schemas.microsoft.com/office/powerpoint/2010/main" val="3274158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58A7844-6954-F340-820F-2C60D48DC22D}"/>
              </a:ext>
            </a:extLst>
          </p:cNvPr>
          <p:cNvSpPr>
            <a:spLocks noGrp="1"/>
          </p:cNvSpPr>
          <p:nvPr>
            <p:ph type="dt" sz="half" idx="10"/>
          </p:nvPr>
        </p:nvSpPr>
        <p:spPr/>
        <p:txBody>
          <a:bodyPr/>
          <a:lstStyle/>
          <a:p>
            <a:fld id="{A193257C-78EE-BB41-8932-C30E7461574A}" type="datetime6">
              <a:rPr lang="fr-CH" smtClean="0"/>
              <a:t>juin 22</a:t>
            </a:fld>
            <a:endParaRPr lang="fr-FR"/>
          </a:p>
        </p:txBody>
      </p:sp>
      <p:sp>
        <p:nvSpPr>
          <p:cNvPr id="3" name="Espace réservé du pied de page 2">
            <a:extLst>
              <a:ext uri="{FF2B5EF4-FFF2-40B4-BE49-F238E27FC236}">
                <a16:creationId xmlns:a16="http://schemas.microsoft.com/office/drawing/2014/main" id="{CDB1B7BC-B7B3-9A49-A9B2-405E1FE5CFC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C3CCADC-DA58-9E47-A6BE-5F513FA34200}"/>
              </a:ext>
            </a:extLst>
          </p:cNvPr>
          <p:cNvSpPr>
            <a:spLocks noGrp="1"/>
          </p:cNvSpPr>
          <p:nvPr>
            <p:ph type="sldNum" sz="quarter" idx="12"/>
          </p:nvPr>
        </p:nvSpPr>
        <p:spPr/>
        <p:txBody>
          <a:bodyPr/>
          <a:lstStyle/>
          <a:p>
            <a:fld id="{1E415CF8-1919-7741-B18A-243CC21B2CD7}" type="slidenum">
              <a:rPr lang="fr-FR" smtClean="0"/>
              <a:t>‹N°›</a:t>
            </a:fld>
            <a:endParaRPr lang="fr-FR"/>
          </a:p>
        </p:txBody>
      </p:sp>
    </p:spTree>
    <p:extLst>
      <p:ext uri="{BB962C8B-B14F-4D97-AF65-F5344CB8AC3E}">
        <p14:creationId xmlns:p14="http://schemas.microsoft.com/office/powerpoint/2010/main" val="2098775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02F104-9B53-1949-BC8A-DBB3373BB55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C490691-418C-FC4A-B445-9EB4E9C0D5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fr-FR"/>
              <a:t>Modifier les styles du texte du masque
Deuxième niveau
Troisième niveau
Quatrième niveau
Cinquième niveau</a:t>
            </a:r>
          </a:p>
        </p:txBody>
      </p:sp>
      <p:sp>
        <p:nvSpPr>
          <p:cNvPr id="4" name="Espace réservé du texte 3">
            <a:extLst>
              <a:ext uri="{FF2B5EF4-FFF2-40B4-BE49-F238E27FC236}">
                <a16:creationId xmlns:a16="http://schemas.microsoft.com/office/drawing/2014/main" id="{5902AD22-7092-F840-9FFC-72D36D1381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A35CB58D-0D6F-7346-B634-1BE98D91267C}"/>
              </a:ext>
            </a:extLst>
          </p:cNvPr>
          <p:cNvSpPr>
            <a:spLocks noGrp="1"/>
          </p:cNvSpPr>
          <p:nvPr>
            <p:ph type="dt" sz="half" idx="10"/>
          </p:nvPr>
        </p:nvSpPr>
        <p:spPr/>
        <p:txBody>
          <a:bodyPr/>
          <a:lstStyle/>
          <a:p>
            <a:fld id="{64260103-842E-5A42-9C6F-CF6706E6690F}" type="datetime6">
              <a:rPr lang="fr-CH" smtClean="0"/>
              <a:t>juin 22</a:t>
            </a:fld>
            <a:endParaRPr lang="fr-FR"/>
          </a:p>
        </p:txBody>
      </p:sp>
      <p:sp>
        <p:nvSpPr>
          <p:cNvPr id="6" name="Espace réservé du pied de page 5">
            <a:extLst>
              <a:ext uri="{FF2B5EF4-FFF2-40B4-BE49-F238E27FC236}">
                <a16:creationId xmlns:a16="http://schemas.microsoft.com/office/drawing/2014/main" id="{930FBA0C-1604-AE41-87D9-44CA2E66118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3613673-E307-B247-B703-3F6BBEEA53FC}"/>
              </a:ext>
            </a:extLst>
          </p:cNvPr>
          <p:cNvSpPr>
            <a:spLocks noGrp="1"/>
          </p:cNvSpPr>
          <p:nvPr>
            <p:ph type="sldNum" sz="quarter" idx="12"/>
          </p:nvPr>
        </p:nvSpPr>
        <p:spPr/>
        <p:txBody>
          <a:bodyPr/>
          <a:lstStyle/>
          <a:p>
            <a:fld id="{1E415CF8-1919-7741-B18A-243CC21B2CD7}" type="slidenum">
              <a:rPr lang="fr-FR" smtClean="0"/>
              <a:t>‹N°›</a:t>
            </a:fld>
            <a:endParaRPr lang="fr-FR"/>
          </a:p>
        </p:txBody>
      </p:sp>
    </p:spTree>
    <p:extLst>
      <p:ext uri="{BB962C8B-B14F-4D97-AF65-F5344CB8AC3E}">
        <p14:creationId xmlns:p14="http://schemas.microsoft.com/office/powerpoint/2010/main" val="425363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CD8B82-5CA2-A04F-928B-20112FAC9D7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6FE5016-1C1D-E848-BECD-EB426EAE64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1DE4F7A-B568-6840-9B6B-2A6BDFF19E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AF85E394-0B53-AF47-AA2F-02B0BCF70B2D}"/>
              </a:ext>
            </a:extLst>
          </p:cNvPr>
          <p:cNvSpPr>
            <a:spLocks noGrp="1"/>
          </p:cNvSpPr>
          <p:nvPr>
            <p:ph type="dt" sz="half" idx="10"/>
          </p:nvPr>
        </p:nvSpPr>
        <p:spPr/>
        <p:txBody>
          <a:bodyPr/>
          <a:lstStyle/>
          <a:p>
            <a:fld id="{934C8B40-92BB-9E4E-B06C-B49012C26D24}" type="datetime6">
              <a:rPr lang="fr-CH" smtClean="0"/>
              <a:t>juin 22</a:t>
            </a:fld>
            <a:endParaRPr lang="fr-FR"/>
          </a:p>
        </p:txBody>
      </p:sp>
      <p:sp>
        <p:nvSpPr>
          <p:cNvPr id="6" name="Espace réservé du pied de page 5">
            <a:extLst>
              <a:ext uri="{FF2B5EF4-FFF2-40B4-BE49-F238E27FC236}">
                <a16:creationId xmlns:a16="http://schemas.microsoft.com/office/drawing/2014/main" id="{574DB045-3685-8F4D-9E3B-2864293B185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2ED2906-C6E6-6843-BB8A-99CA55E333A7}"/>
              </a:ext>
            </a:extLst>
          </p:cNvPr>
          <p:cNvSpPr>
            <a:spLocks noGrp="1"/>
          </p:cNvSpPr>
          <p:nvPr>
            <p:ph type="sldNum" sz="quarter" idx="12"/>
          </p:nvPr>
        </p:nvSpPr>
        <p:spPr/>
        <p:txBody>
          <a:bodyPr/>
          <a:lstStyle/>
          <a:p>
            <a:fld id="{1E415CF8-1919-7741-B18A-243CC21B2CD7}" type="slidenum">
              <a:rPr lang="fr-FR" smtClean="0"/>
              <a:t>‹N°›</a:t>
            </a:fld>
            <a:endParaRPr lang="fr-FR"/>
          </a:p>
        </p:txBody>
      </p:sp>
    </p:spTree>
    <p:extLst>
      <p:ext uri="{BB962C8B-B14F-4D97-AF65-F5344CB8AC3E}">
        <p14:creationId xmlns:p14="http://schemas.microsoft.com/office/powerpoint/2010/main" val="815852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15B1F8C-EC44-CC41-A723-36F6DBC098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E84D6EF-6F1A-3940-9588-6362EA3665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B372540C-AA53-E448-8829-0C51079450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DA119-5F64-1B47-AB49-786424281677}" type="datetime6">
              <a:rPr lang="fr-CH" smtClean="0"/>
              <a:t>juin 22</a:t>
            </a:fld>
            <a:endParaRPr lang="fr-FR"/>
          </a:p>
        </p:txBody>
      </p:sp>
      <p:sp>
        <p:nvSpPr>
          <p:cNvPr id="5" name="Espace réservé du pied de page 4">
            <a:extLst>
              <a:ext uri="{FF2B5EF4-FFF2-40B4-BE49-F238E27FC236}">
                <a16:creationId xmlns:a16="http://schemas.microsoft.com/office/drawing/2014/main" id="{6359C6A7-15BF-CE46-9221-D84B2760C9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5065D24-4180-864B-8501-99631D9B98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15CF8-1919-7741-B18A-243CC21B2CD7}" type="slidenum">
              <a:rPr lang="fr-FR" smtClean="0"/>
              <a:t>‹N°›</a:t>
            </a:fld>
            <a:endParaRPr lang="fr-FR"/>
          </a:p>
        </p:txBody>
      </p:sp>
    </p:spTree>
    <p:extLst>
      <p:ext uri="{BB962C8B-B14F-4D97-AF65-F5344CB8AC3E}">
        <p14:creationId xmlns:p14="http://schemas.microsoft.com/office/powerpoint/2010/main" val="1909509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0EFF3F-1A49-224E-8C47-9D48D4C547CC}"/>
              </a:ext>
            </a:extLst>
          </p:cNvPr>
          <p:cNvSpPr>
            <a:spLocks noGrp="1"/>
          </p:cNvSpPr>
          <p:nvPr>
            <p:ph type="ctrTitle"/>
          </p:nvPr>
        </p:nvSpPr>
        <p:spPr>
          <a:xfrm>
            <a:off x="1582972" y="2263671"/>
            <a:ext cx="9144000" cy="1029652"/>
          </a:xfrm>
        </p:spPr>
        <p:txBody>
          <a:bodyPr>
            <a:normAutofit fontScale="90000"/>
          </a:bodyPr>
          <a:lstStyle/>
          <a:p>
            <a:pPr algn="l"/>
            <a:br>
              <a:rPr lang="fr-FR" dirty="0"/>
            </a:br>
            <a:r>
              <a:rPr lang="fr-FR" b="1" dirty="0"/>
              <a:t>ASSISTANT JEUX LOTO</a:t>
            </a:r>
          </a:p>
        </p:txBody>
      </p:sp>
      <p:sp>
        <p:nvSpPr>
          <p:cNvPr id="4" name="Titre 1">
            <a:extLst>
              <a:ext uri="{FF2B5EF4-FFF2-40B4-BE49-F238E27FC236}">
                <a16:creationId xmlns:a16="http://schemas.microsoft.com/office/drawing/2014/main" id="{13647118-AD4D-8242-94F2-6808D3D42B5E}"/>
              </a:ext>
            </a:extLst>
          </p:cNvPr>
          <p:cNvSpPr txBox="1">
            <a:spLocks/>
          </p:cNvSpPr>
          <p:nvPr/>
        </p:nvSpPr>
        <p:spPr>
          <a:xfrm>
            <a:off x="1582972" y="1582310"/>
            <a:ext cx="9144000" cy="1037342"/>
          </a:xfrm>
          <a:prstGeom prst="rect">
            <a:avLst/>
          </a:prstGeom>
        </p:spPr>
        <p:txBody>
          <a:bodyPr vert="horz" lIns="91440" tIns="45720" rIns="91440" bIns="45720" rtlCol="0" anchor="t">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br>
              <a:rPr lang="fr-FR" dirty="0"/>
            </a:br>
            <a:r>
              <a:rPr lang="fr-CH" sz="3600" b="1" dirty="0"/>
              <a:t>MAS-RAD | HE-ARC</a:t>
            </a:r>
          </a:p>
          <a:p>
            <a:pPr algn="l"/>
            <a:endParaRPr lang="fr-FR" dirty="0"/>
          </a:p>
        </p:txBody>
      </p:sp>
      <p:sp>
        <p:nvSpPr>
          <p:cNvPr id="5" name="Titre 1">
            <a:extLst>
              <a:ext uri="{FF2B5EF4-FFF2-40B4-BE49-F238E27FC236}">
                <a16:creationId xmlns:a16="http://schemas.microsoft.com/office/drawing/2014/main" id="{833FC1E9-5AA7-E747-8F9E-BD0C008A49D7}"/>
              </a:ext>
            </a:extLst>
          </p:cNvPr>
          <p:cNvSpPr txBox="1">
            <a:spLocks/>
          </p:cNvSpPr>
          <p:nvPr/>
        </p:nvSpPr>
        <p:spPr>
          <a:xfrm>
            <a:off x="1594474" y="2890797"/>
            <a:ext cx="9144000" cy="6180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H" sz="1800" dirty="0">
                <a:solidFill>
                  <a:schemeClr val="bg1">
                    <a:lumMod val="65000"/>
                  </a:schemeClr>
                </a:solidFill>
              </a:rPr>
              <a:t>MODULE IHM 2022 – Conception et réalisation d’interfaces homme-machine</a:t>
            </a:r>
          </a:p>
        </p:txBody>
      </p:sp>
      <p:sp>
        <p:nvSpPr>
          <p:cNvPr id="6" name="Titre 1">
            <a:extLst>
              <a:ext uri="{FF2B5EF4-FFF2-40B4-BE49-F238E27FC236}">
                <a16:creationId xmlns:a16="http://schemas.microsoft.com/office/drawing/2014/main" id="{5BE52253-29E3-4DCC-A35B-F32DE302C182}"/>
              </a:ext>
            </a:extLst>
          </p:cNvPr>
          <p:cNvSpPr txBox="1">
            <a:spLocks/>
          </p:cNvSpPr>
          <p:nvPr/>
        </p:nvSpPr>
        <p:spPr>
          <a:xfrm>
            <a:off x="1524000" y="5639828"/>
            <a:ext cx="9144000" cy="6180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H" sz="1800" dirty="0">
                <a:solidFill>
                  <a:schemeClr val="bg1">
                    <a:lumMod val="65000"/>
                  </a:schemeClr>
                </a:solidFill>
              </a:rPr>
              <a:t>Arslan Ufuk</a:t>
            </a:r>
          </a:p>
        </p:txBody>
      </p:sp>
    </p:spTree>
    <p:extLst>
      <p:ext uri="{BB962C8B-B14F-4D97-AF65-F5344CB8AC3E}">
        <p14:creationId xmlns:p14="http://schemas.microsoft.com/office/powerpoint/2010/main" val="4015522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0D765E-9C5B-2C40-BD77-B745E06B2E51}"/>
              </a:ext>
            </a:extLst>
          </p:cNvPr>
          <p:cNvSpPr>
            <a:spLocks noGrp="1"/>
          </p:cNvSpPr>
          <p:nvPr>
            <p:ph type="title"/>
          </p:nvPr>
        </p:nvSpPr>
        <p:spPr/>
        <p:txBody>
          <a:bodyPr>
            <a:normAutofit/>
          </a:bodyPr>
          <a:lstStyle/>
          <a:p>
            <a:r>
              <a:rPr lang="fr-FR" sz="4000" b="1" dirty="0">
                <a:latin typeface="Helvetica" pitchFamily="2" charset="0"/>
              </a:rPr>
              <a:t>Contexte</a:t>
            </a:r>
          </a:p>
        </p:txBody>
      </p:sp>
      <p:sp>
        <p:nvSpPr>
          <p:cNvPr id="3" name="Espace réservé du contenu 2">
            <a:extLst>
              <a:ext uri="{FF2B5EF4-FFF2-40B4-BE49-F238E27FC236}">
                <a16:creationId xmlns:a16="http://schemas.microsoft.com/office/drawing/2014/main" id="{902998F1-6621-B047-9739-5F318F872DCB}"/>
              </a:ext>
            </a:extLst>
          </p:cNvPr>
          <p:cNvSpPr>
            <a:spLocks noGrp="1"/>
          </p:cNvSpPr>
          <p:nvPr>
            <p:ph idx="1"/>
          </p:nvPr>
        </p:nvSpPr>
        <p:spPr>
          <a:xfrm>
            <a:off x="838200" y="1825625"/>
            <a:ext cx="10515600" cy="2069719"/>
          </a:xfrm>
        </p:spPr>
        <p:txBody>
          <a:bodyPr>
            <a:normAutofit/>
          </a:bodyPr>
          <a:lstStyle/>
          <a:p>
            <a:pPr marL="0" indent="0" algn="just">
              <a:lnSpc>
                <a:spcPct val="107000"/>
              </a:lnSpc>
              <a:spcAft>
                <a:spcPts val="800"/>
              </a:spcAft>
              <a:buNone/>
            </a:pPr>
            <a:r>
              <a:rPr lang="fr-CH" sz="1800" dirty="0">
                <a:effectLst/>
                <a:latin typeface="Calibri" panose="020F0502020204030204" pitchFamily="34" charset="0"/>
                <a:ea typeface="Calibri" panose="020F0502020204030204" pitchFamily="34" charset="0"/>
                <a:cs typeface="Calibri" panose="020F0502020204030204" pitchFamily="34" charset="0"/>
              </a:rPr>
              <a:t>Dans le cadre du projet IHM, une interface graphique sera réalisée afin de reproduire le jeu du loto classique. En effet, le logiciel permettra de garder les interactions humaines que l’on pourra trouver dans un jeu non-digitalisé. De plus, le programme offrira plusieurs services supplémentaires qui, afficheront les règles ainsi que différents paramètres.</a:t>
            </a:r>
          </a:p>
          <a:p>
            <a:pPr marL="0" indent="0" algn="just">
              <a:buNone/>
            </a:pPr>
            <a:endParaRPr lang="fr-CH" sz="2400" dirty="0">
              <a:latin typeface="Helvetica" pitchFamily="2" charset="0"/>
            </a:endParaRPr>
          </a:p>
        </p:txBody>
      </p:sp>
      <p:sp>
        <p:nvSpPr>
          <p:cNvPr id="5" name="Espace réservé du pied de page 4">
            <a:extLst>
              <a:ext uri="{FF2B5EF4-FFF2-40B4-BE49-F238E27FC236}">
                <a16:creationId xmlns:a16="http://schemas.microsoft.com/office/drawing/2014/main" id="{8353BC60-3FE2-7B46-B67F-3EAA32C00130}"/>
              </a:ext>
            </a:extLst>
          </p:cNvPr>
          <p:cNvSpPr>
            <a:spLocks noGrp="1"/>
          </p:cNvSpPr>
          <p:nvPr>
            <p:ph type="ftr" sz="quarter" idx="11"/>
          </p:nvPr>
        </p:nvSpPr>
        <p:spPr/>
        <p:txBody>
          <a:bodyPr/>
          <a:lstStyle/>
          <a:p>
            <a:r>
              <a:rPr lang="fr-FR" dirty="0"/>
              <a:t>MODULE IHM</a:t>
            </a:r>
          </a:p>
        </p:txBody>
      </p:sp>
      <p:sp>
        <p:nvSpPr>
          <p:cNvPr id="7" name="Espace réservé de la date 6">
            <a:extLst>
              <a:ext uri="{FF2B5EF4-FFF2-40B4-BE49-F238E27FC236}">
                <a16:creationId xmlns:a16="http://schemas.microsoft.com/office/drawing/2014/main" id="{9F374FCD-5DBE-0D4A-88A7-8C4088BA9F33}"/>
              </a:ext>
            </a:extLst>
          </p:cNvPr>
          <p:cNvSpPr>
            <a:spLocks noGrp="1"/>
          </p:cNvSpPr>
          <p:nvPr>
            <p:ph type="dt" sz="half" idx="10"/>
          </p:nvPr>
        </p:nvSpPr>
        <p:spPr/>
        <p:txBody>
          <a:bodyPr/>
          <a:lstStyle/>
          <a:p>
            <a:fld id="{BF0758DC-BAC3-AC4D-A769-02D9F1167F79}" type="datetime6">
              <a:rPr lang="fr-CH" smtClean="0"/>
              <a:t>juin 22</a:t>
            </a:fld>
            <a:endParaRPr lang="fr-FR"/>
          </a:p>
        </p:txBody>
      </p:sp>
      <p:sp>
        <p:nvSpPr>
          <p:cNvPr id="8" name="Espace réservé du numéro de diapositive 7">
            <a:extLst>
              <a:ext uri="{FF2B5EF4-FFF2-40B4-BE49-F238E27FC236}">
                <a16:creationId xmlns:a16="http://schemas.microsoft.com/office/drawing/2014/main" id="{646930BA-12BC-0242-879F-A183409C545F}"/>
              </a:ext>
            </a:extLst>
          </p:cNvPr>
          <p:cNvSpPr>
            <a:spLocks noGrp="1"/>
          </p:cNvSpPr>
          <p:nvPr>
            <p:ph type="sldNum" sz="quarter" idx="12"/>
          </p:nvPr>
        </p:nvSpPr>
        <p:spPr/>
        <p:txBody>
          <a:bodyPr/>
          <a:lstStyle/>
          <a:p>
            <a:fld id="{1E415CF8-1919-7741-B18A-243CC21B2CD7}" type="slidenum">
              <a:rPr lang="fr-FR" smtClean="0"/>
              <a:t>2</a:t>
            </a:fld>
            <a:endParaRPr lang="fr-FR"/>
          </a:p>
        </p:txBody>
      </p:sp>
    </p:spTree>
    <p:extLst>
      <p:ext uri="{BB962C8B-B14F-4D97-AF65-F5344CB8AC3E}">
        <p14:creationId xmlns:p14="http://schemas.microsoft.com/office/powerpoint/2010/main" val="2943969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5">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4E21C3B-AB17-5642-A0A1-B585738804ED}"/>
              </a:ext>
            </a:extLst>
          </p:cNvPr>
          <p:cNvSpPr>
            <a:spLocks noGrp="1"/>
          </p:cNvSpPr>
          <p:nvPr>
            <p:ph type="title"/>
          </p:nvPr>
        </p:nvSpPr>
        <p:spPr>
          <a:xfrm>
            <a:off x="838199" y="537883"/>
            <a:ext cx="4783697" cy="1168997"/>
          </a:xfrm>
        </p:spPr>
        <p:txBody>
          <a:bodyPr anchor="b">
            <a:normAutofit/>
          </a:bodyPr>
          <a:lstStyle/>
          <a:p>
            <a:r>
              <a:rPr lang="fr-FR" sz="4000" b="1" dirty="0">
                <a:latin typeface="Helvetica" pitchFamily="2" charset="0"/>
              </a:rPr>
              <a:t>Objectifs</a:t>
            </a:r>
          </a:p>
        </p:txBody>
      </p:sp>
      <p:sp>
        <p:nvSpPr>
          <p:cNvPr id="31" name="Espace réservé du contenu 2">
            <a:extLst>
              <a:ext uri="{FF2B5EF4-FFF2-40B4-BE49-F238E27FC236}">
                <a16:creationId xmlns:a16="http://schemas.microsoft.com/office/drawing/2014/main" id="{236D7EC9-1580-7C44-9305-98DC0F334767}"/>
              </a:ext>
            </a:extLst>
          </p:cNvPr>
          <p:cNvSpPr>
            <a:spLocks noGrp="1"/>
          </p:cNvSpPr>
          <p:nvPr>
            <p:ph idx="1"/>
          </p:nvPr>
        </p:nvSpPr>
        <p:spPr>
          <a:xfrm>
            <a:off x="838199" y="1889761"/>
            <a:ext cx="4714241" cy="4125676"/>
          </a:xfrm>
        </p:spPr>
        <p:txBody>
          <a:bodyPr>
            <a:normAutofit fontScale="32500" lnSpcReduction="20000"/>
          </a:bodyPr>
          <a:lstStyle/>
          <a:p>
            <a:pPr marL="0" indent="0" algn="just">
              <a:lnSpc>
                <a:spcPct val="107000"/>
              </a:lnSpc>
              <a:spcAft>
                <a:spcPts val="800"/>
              </a:spcAft>
              <a:buNone/>
            </a:pPr>
            <a:r>
              <a:rPr lang="fr-CH" sz="3500" dirty="0">
                <a:effectLst/>
                <a:latin typeface="Calibri" panose="020F0502020204030204" pitchFamily="34" charset="0"/>
                <a:ea typeface="Calibri" panose="020F0502020204030204" pitchFamily="34" charset="0"/>
                <a:cs typeface="Calibri" panose="020F0502020204030204" pitchFamily="34" charset="0"/>
              </a:rPr>
              <a:t>L’objectif est de répondre aux différentes solutions que peut offrir la bibliothèque graphique SWING pour le langage de la programmation Java. Cette librairie donnera une architecture dans laquelle nous pourrons insérer des éléments avec lesquels nous pourrons interagir. Ci-dessous les modules nécessaires pour la création du logiciel.</a:t>
            </a:r>
          </a:p>
          <a:p>
            <a:pPr marL="342900" lvl="0" indent="-342900">
              <a:lnSpc>
                <a:spcPct val="107000"/>
              </a:lnSpc>
              <a:spcAft>
                <a:spcPts val="800"/>
              </a:spcAft>
              <a:buFont typeface="Arial" panose="020B0604020202020204" pitchFamily="34" charset="0"/>
              <a:buChar char="•"/>
              <a:tabLst>
                <a:tab pos="457200" algn="l"/>
              </a:tabLst>
            </a:pPr>
            <a:r>
              <a:rPr lang="fr-CH" sz="3500" dirty="0">
                <a:effectLst/>
                <a:latin typeface="Calibri" panose="020F0502020204030204" pitchFamily="34" charset="0"/>
                <a:ea typeface="Calibri" panose="020F0502020204030204" pitchFamily="34" charset="0"/>
                <a:cs typeface="Calibri" panose="020F0502020204030204" pitchFamily="34" charset="0"/>
              </a:rPr>
              <a:t>Un carton composé de 15 chiffres répartis sur 3 rangées de 9 cases.</a:t>
            </a:r>
          </a:p>
          <a:p>
            <a:pPr marL="342900" lvl="0" indent="-342900">
              <a:lnSpc>
                <a:spcPct val="107000"/>
              </a:lnSpc>
              <a:spcAft>
                <a:spcPts val="800"/>
              </a:spcAft>
              <a:buFont typeface="Arial" panose="020B0604020202020204" pitchFamily="34" charset="0"/>
              <a:buChar char="•"/>
              <a:tabLst>
                <a:tab pos="457200" algn="l"/>
              </a:tabLst>
            </a:pPr>
            <a:r>
              <a:rPr lang="fr-CH" sz="3500" dirty="0">
                <a:effectLst/>
                <a:latin typeface="Calibri" panose="020F0502020204030204" pitchFamily="34" charset="0"/>
                <a:ea typeface="Calibri" panose="020F0502020204030204" pitchFamily="34" charset="0"/>
                <a:cs typeface="Calibri" panose="020F0502020204030204" pitchFamily="34" charset="0"/>
              </a:rPr>
              <a:t>Bouton pour tirer un numéro et l’afficher</a:t>
            </a:r>
          </a:p>
          <a:p>
            <a:pPr marL="342900" lvl="0" indent="-342900">
              <a:lnSpc>
                <a:spcPct val="107000"/>
              </a:lnSpc>
              <a:spcAft>
                <a:spcPts val="800"/>
              </a:spcAft>
              <a:buFont typeface="Arial" panose="020B0604020202020204" pitchFamily="34" charset="0"/>
              <a:buChar char="•"/>
              <a:tabLst>
                <a:tab pos="457200" algn="l"/>
              </a:tabLst>
            </a:pPr>
            <a:r>
              <a:rPr lang="fr-CH" sz="3500" dirty="0">
                <a:effectLst/>
                <a:latin typeface="Calibri" panose="020F0502020204030204" pitchFamily="34" charset="0"/>
                <a:ea typeface="Calibri" panose="020F0502020204030204" pitchFamily="34" charset="0"/>
                <a:cs typeface="Calibri" panose="020F0502020204030204" pitchFamily="34" charset="0"/>
              </a:rPr>
              <a:t>Historique des numéros sortis</a:t>
            </a:r>
          </a:p>
          <a:p>
            <a:pPr marL="342900" lvl="0" indent="-342900">
              <a:lnSpc>
                <a:spcPct val="107000"/>
              </a:lnSpc>
              <a:spcAft>
                <a:spcPts val="800"/>
              </a:spcAft>
              <a:buFont typeface="Arial" panose="020B0604020202020204" pitchFamily="34" charset="0"/>
              <a:buChar char="•"/>
              <a:tabLst>
                <a:tab pos="457200" algn="l"/>
              </a:tabLst>
            </a:pPr>
            <a:r>
              <a:rPr lang="fr-CH" sz="3500" dirty="0">
                <a:effectLst/>
                <a:latin typeface="Calibri" panose="020F0502020204030204" pitchFamily="34" charset="0"/>
                <a:ea typeface="Calibri" panose="020F0502020204030204" pitchFamily="34" charset="0"/>
                <a:cs typeface="Calibri" panose="020F0502020204030204" pitchFamily="34" charset="0"/>
              </a:rPr>
              <a:t>Boutons pour obtenir les différents prix (Quine, Double Quine, Carton)</a:t>
            </a:r>
          </a:p>
          <a:p>
            <a:pPr marL="342900" lvl="0" indent="-342900">
              <a:lnSpc>
                <a:spcPct val="107000"/>
              </a:lnSpc>
              <a:spcAft>
                <a:spcPts val="800"/>
              </a:spcAft>
              <a:buFont typeface="Arial" panose="020B0604020202020204" pitchFamily="34" charset="0"/>
              <a:buChar char="•"/>
              <a:tabLst>
                <a:tab pos="457200" algn="l"/>
              </a:tabLst>
            </a:pPr>
            <a:r>
              <a:rPr lang="fr-CH" sz="3500" dirty="0">
                <a:effectLst/>
                <a:latin typeface="Calibri" panose="020F0502020204030204" pitchFamily="34" charset="0"/>
                <a:ea typeface="Calibri" panose="020F0502020204030204" pitchFamily="34" charset="0"/>
                <a:cs typeface="Calibri" panose="020F0502020204030204" pitchFamily="34" charset="0"/>
              </a:rPr>
              <a:t>Boutons généraux (Paramètres, Fermer, Aide)</a:t>
            </a:r>
          </a:p>
          <a:p>
            <a:pPr marL="342900" indent="-342900">
              <a:buFont typeface="+mj-lt"/>
              <a:buAutoNum type="arabicPeriod"/>
            </a:pPr>
            <a:endParaRPr lang="fr-CH" sz="800" dirty="0">
              <a:latin typeface="Helvetica" pitchFamily="2" charset="0"/>
            </a:endParaRPr>
          </a:p>
          <a:p>
            <a:pPr marL="342900" indent="-342900">
              <a:buFont typeface="+mj-lt"/>
              <a:buAutoNum type="arabicPeriod"/>
            </a:pPr>
            <a:endParaRPr lang="fr-CH" sz="800" dirty="0">
              <a:latin typeface="Helvetica" pitchFamily="2" charset="0"/>
            </a:endParaRPr>
          </a:p>
          <a:p>
            <a:pPr marL="0" indent="0">
              <a:buNone/>
            </a:pPr>
            <a:endParaRPr lang="fr-CH" sz="800" dirty="0">
              <a:latin typeface="Helvetica" pitchFamily="2" charset="0"/>
            </a:endParaRPr>
          </a:p>
          <a:p>
            <a:pPr marL="342900" indent="-342900">
              <a:buFont typeface="+mj-lt"/>
              <a:buAutoNum type="arabicPeriod"/>
            </a:pPr>
            <a:endParaRPr lang="fr-CH" sz="800" dirty="0">
              <a:latin typeface="Helvetica" pitchFamily="2" charset="0"/>
            </a:endParaRPr>
          </a:p>
          <a:p>
            <a:pPr marL="0" indent="0">
              <a:buNone/>
            </a:pPr>
            <a:endParaRPr lang="fr-CH" sz="800" dirty="0">
              <a:latin typeface="Helvetica" pitchFamily="2" charset="0"/>
            </a:endParaRPr>
          </a:p>
          <a:p>
            <a:pPr marL="0" indent="0">
              <a:buNone/>
            </a:pPr>
            <a:r>
              <a:rPr lang="fr-FR" sz="800" dirty="0">
                <a:latin typeface="Helvetica" pitchFamily="2" charset="0"/>
              </a:rPr>
              <a:t>  </a:t>
            </a:r>
          </a:p>
        </p:txBody>
      </p:sp>
      <p:sp>
        <p:nvSpPr>
          <p:cNvPr id="7" name="Espace réservé de la date 6">
            <a:extLst>
              <a:ext uri="{FF2B5EF4-FFF2-40B4-BE49-F238E27FC236}">
                <a16:creationId xmlns:a16="http://schemas.microsoft.com/office/drawing/2014/main" id="{94C9C9D4-711C-E446-A401-8F671E529816}"/>
              </a:ext>
            </a:extLst>
          </p:cNvPr>
          <p:cNvSpPr>
            <a:spLocks noGrp="1"/>
          </p:cNvSpPr>
          <p:nvPr>
            <p:ph type="dt" sz="half" idx="10"/>
          </p:nvPr>
        </p:nvSpPr>
        <p:spPr>
          <a:xfrm>
            <a:off x="838200" y="6356350"/>
            <a:ext cx="2743200" cy="365125"/>
          </a:xfrm>
        </p:spPr>
        <p:txBody>
          <a:bodyPr>
            <a:normAutofit/>
          </a:bodyPr>
          <a:lstStyle/>
          <a:p>
            <a:pPr>
              <a:spcAft>
                <a:spcPts val="600"/>
              </a:spcAft>
            </a:pPr>
            <a:fld id="{4E70286C-9112-814D-8FD9-06C7A7E8EF85}" type="datetime6">
              <a:rPr lang="fr-CH" smtClean="0"/>
              <a:pPr>
                <a:spcAft>
                  <a:spcPts val="600"/>
                </a:spcAft>
              </a:pPr>
              <a:t>juin 22</a:t>
            </a:fld>
            <a:endParaRPr lang="fr-FR"/>
          </a:p>
        </p:txBody>
      </p:sp>
      <p:sp>
        <p:nvSpPr>
          <p:cNvPr id="9" name="Espace réservé du pied de page 8">
            <a:extLst>
              <a:ext uri="{FF2B5EF4-FFF2-40B4-BE49-F238E27FC236}">
                <a16:creationId xmlns:a16="http://schemas.microsoft.com/office/drawing/2014/main" id="{3D3A5E39-D9A1-F146-8FDC-D1EFB13632C9}"/>
              </a:ext>
            </a:extLst>
          </p:cNvPr>
          <p:cNvSpPr>
            <a:spLocks noGrp="1"/>
          </p:cNvSpPr>
          <p:nvPr>
            <p:ph type="ftr" sz="quarter" idx="11"/>
          </p:nvPr>
        </p:nvSpPr>
        <p:spPr>
          <a:xfrm>
            <a:off x="4038600" y="6356350"/>
            <a:ext cx="4114800" cy="365125"/>
          </a:xfrm>
        </p:spPr>
        <p:txBody>
          <a:bodyPr>
            <a:normAutofit/>
          </a:bodyPr>
          <a:lstStyle/>
          <a:p>
            <a:pPr>
              <a:spcAft>
                <a:spcPts val="600"/>
              </a:spcAft>
            </a:pPr>
            <a:r>
              <a:rPr lang="fr-FR" dirty="0"/>
              <a:t>MODULE IHM</a:t>
            </a:r>
          </a:p>
        </p:txBody>
      </p:sp>
      <p:sp>
        <p:nvSpPr>
          <p:cNvPr id="8" name="Espace réservé du numéro de diapositive 7">
            <a:extLst>
              <a:ext uri="{FF2B5EF4-FFF2-40B4-BE49-F238E27FC236}">
                <a16:creationId xmlns:a16="http://schemas.microsoft.com/office/drawing/2014/main" id="{EADA71FF-70B7-A549-8AC6-206E5A869C0B}"/>
              </a:ext>
            </a:extLst>
          </p:cNvPr>
          <p:cNvSpPr>
            <a:spLocks noGrp="1"/>
          </p:cNvSpPr>
          <p:nvPr>
            <p:ph type="sldNum" sz="quarter" idx="12"/>
          </p:nvPr>
        </p:nvSpPr>
        <p:spPr>
          <a:xfrm>
            <a:off x="8610600" y="6356350"/>
            <a:ext cx="2743200" cy="365125"/>
          </a:xfrm>
        </p:spPr>
        <p:txBody>
          <a:bodyPr>
            <a:normAutofit/>
          </a:bodyPr>
          <a:lstStyle/>
          <a:p>
            <a:pPr>
              <a:spcAft>
                <a:spcPts val="600"/>
              </a:spcAft>
            </a:pPr>
            <a:fld id="{1E415CF8-1919-7741-B18A-243CC21B2CD7}" type="slidenum">
              <a:rPr lang="fr-FR" smtClean="0"/>
              <a:pPr>
                <a:spcAft>
                  <a:spcPts val="600"/>
                </a:spcAft>
              </a:pPr>
              <a:t>3</a:t>
            </a:fld>
            <a:endParaRPr lang="fr-FR"/>
          </a:p>
        </p:txBody>
      </p:sp>
      <p:pic>
        <p:nvPicPr>
          <p:cNvPr id="56" name="Image 55">
            <a:extLst>
              <a:ext uri="{FF2B5EF4-FFF2-40B4-BE49-F238E27FC236}">
                <a16:creationId xmlns:a16="http://schemas.microsoft.com/office/drawing/2014/main" id="{76910A94-1F4B-413C-BBF0-358A3EDA368C}"/>
              </a:ext>
            </a:extLst>
          </p:cNvPr>
          <p:cNvPicPr>
            <a:picLocks noChangeAspect="1"/>
          </p:cNvPicPr>
          <p:nvPr/>
        </p:nvPicPr>
        <p:blipFill>
          <a:blip r:embed="rId2"/>
          <a:stretch>
            <a:fillRect/>
          </a:stretch>
        </p:blipFill>
        <p:spPr>
          <a:xfrm>
            <a:off x="5838364" y="1088752"/>
            <a:ext cx="5774516" cy="4853822"/>
          </a:xfrm>
          <a:prstGeom prst="rect">
            <a:avLst/>
          </a:prstGeom>
        </p:spPr>
      </p:pic>
    </p:spTree>
    <p:extLst>
      <p:ext uri="{BB962C8B-B14F-4D97-AF65-F5344CB8AC3E}">
        <p14:creationId xmlns:p14="http://schemas.microsoft.com/office/powerpoint/2010/main" val="3219164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E21C3B-AB17-5642-A0A1-B585738804ED}"/>
              </a:ext>
            </a:extLst>
          </p:cNvPr>
          <p:cNvSpPr>
            <a:spLocks noGrp="1"/>
          </p:cNvSpPr>
          <p:nvPr>
            <p:ph type="title"/>
          </p:nvPr>
        </p:nvSpPr>
        <p:spPr>
          <a:xfrm>
            <a:off x="838199" y="537883"/>
            <a:ext cx="4783697" cy="1942810"/>
          </a:xfrm>
        </p:spPr>
        <p:txBody>
          <a:bodyPr anchor="b">
            <a:normAutofit/>
          </a:bodyPr>
          <a:lstStyle/>
          <a:p>
            <a:r>
              <a:rPr lang="fr-FR" sz="4000" b="1" dirty="0">
                <a:latin typeface="Helvetica" pitchFamily="2" charset="0"/>
              </a:rPr>
              <a:t>Présentation - </a:t>
            </a:r>
            <a:r>
              <a:rPr lang="fr-FR" sz="4000" b="1" dirty="0" err="1">
                <a:latin typeface="Helvetica" pitchFamily="2" charset="0"/>
              </a:rPr>
              <a:t>BorderLayout</a:t>
            </a:r>
            <a:endParaRPr lang="fr-FR" sz="4000" b="1" dirty="0">
              <a:latin typeface="Helvetica" pitchFamily="2" charset="0"/>
            </a:endParaRPr>
          </a:p>
        </p:txBody>
      </p:sp>
      <p:sp>
        <p:nvSpPr>
          <p:cNvPr id="31" name="Espace réservé du contenu 2">
            <a:extLst>
              <a:ext uri="{FF2B5EF4-FFF2-40B4-BE49-F238E27FC236}">
                <a16:creationId xmlns:a16="http://schemas.microsoft.com/office/drawing/2014/main" id="{236D7EC9-1580-7C44-9305-98DC0F334767}"/>
              </a:ext>
            </a:extLst>
          </p:cNvPr>
          <p:cNvSpPr>
            <a:spLocks noGrp="1"/>
          </p:cNvSpPr>
          <p:nvPr>
            <p:ph idx="1"/>
          </p:nvPr>
        </p:nvSpPr>
        <p:spPr>
          <a:xfrm>
            <a:off x="838199" y="2686323"/>
            <a:ext cx="4191001" cy="3433583"/>
          </a:xfrm>
        </p:spPr>
        <p:txBody>
          <a:bodyPr>
            <a:normAutofit fontScale="92500" lnSpcReduction="20000"/>
          </a:bodyPr>
          <a:lstStyle/>
          <a:p>
            <a:pPr marL="0" indent="0" algn="just">
              <a:buNone/>
            </a:pPr>
            <a:r>
              <a:rPr lang="fr-CH" sz="1800" dirty="0">
                <a:latin typeface="Helvetica" pitchFamily="2" charset="0"/>
              </a:rPr>
              <a:t>L’application occupe les zones que propose le </a:t>
            </a:r>
            <a:r>
              <a:rPr lang="fr-CH" sz="1800" dirty="0" err="1">
                <a:latin typeface="Helvetica" pitchFamily="2" charset="0"/>
              </a:rPr>
              <a:t>layout</a:t>
            </a:r>
            <a:r>
              <a:rPr lang="fr-CH" sz="1800" dirty="0">
                <a:latin typeface="Helvetica" pitchFamily="2" charset="0"/>
              </a:rPr>
              <a:t> «</a:t>
            </a:r>
            <a:r>
              <a:rPr lang="fr-CH" sz="1800" dirty="0" err="1">
                <a:latin typeface="Helvetica" pitchFamily="2" charset="0"/>
              </a:rPr>
              <a:t>BorderLayout</a:t>
            </a:r>
            <a:r>
              <a:rPr lang="fr-CH" sz="1800" dirty="0">
                <a:latin typeface="Helvetica" pitchFamily="2" charset="0"/>
              </a:rPr>
              <a:t>».</a:t>
            </a:r>
          </a:p>
          <a:p>
            <a:pPr marL="0" indent="0" algn="just">
              <a:buNone/>
            </a:pPr>
            <a:endParaRPr lang="fr-CH" sz="1800" dirty="0">
              <a:latin typeface="Helvetica" pitchFamily="2" charset="0"/>
            </a:endParaRPr>
          </a:p>
          <a:p>
            <a:pPr marL="342900" indent="-342900">
              <a:buFont typeface="+mj-lt"/>
              <a:buAutoNum type="arabicPeriod"/>
            </a:pPr>
            <a:r>
              <a:rPr lang="fr-CH" sz="1400" dirty="0">
                <a:latin typeface="Helvetica" pitchFamily="2" charset="0"/>
              </a:rPr>
              <a:t>CENTER</a:t>
            </a:r>
          </a:p>
          <a:p>
            <a:pPr marL="342900" indent="-342900">
              <a:buFont typeface="+mj-lt"/>
              <a:buAutoNum type="arabicPeriod"/>
            </a:pPr>
            <a:r>
              <a:rPr lang="fr-CH" sz="1400" dirty="0">
                <a:latin typeface="Helvetica" pitchFamily="2" charset="0"/>
              </a:rPr>
              <a:t>NORTH</a:t>
            </a:r>
          </a:p>
          <a:p>
            <a:pPr marL="342900" indent="-342900">
              <a:buFont typeface="+mj-lt"/>
              <a:buAutoNum type="arabicPeriod"/>
            </a:pPr>
            <a:r>
              <a:rPr lang="fr-CH" sz="1400" dirty="0">
                <a:latin typeface="Helvetica" pitchFamily="2" charset="0"/>
              </a:rPr>
              <a:t>EAST</a:t>
            </a:r>
          </a:p>
          <a:p>
            <a:pPr marL="342900" indent="-342900">
              <a:buFont typeface="+mj-lt"/>
              <a:buAutoNum type="arabicPeriod"/>
            </a:pPr>
            <a:r>
              <a:rPr lang="fr-CH" sz="1400" dirty="0">
                <a:latin typeface="Helvetica" pitchFamily="2" charset="0"/>
              </a:rPr>
              <a:t>SOUTH</a:t>
            </a:r>
          </a:p>
          <a:p>
            <a:pPr marL="342900" indent="-342900">
              <a:buFont typeface="+mj-lt"/>
              <a:buAutoNum type="arabicPeriod"/>
            </a:pPr>
            <a:r>
              <a:rPr lang="fr-CH" sz="1400" dirty="0">
                <a:latin typeface="Helvetica" pitchFamily="2" charset="0"/>
              </a:rPr>
              <a:t>WEST – Vide</a:t>
            </a:r>
          </a:p>
          <a:p>
            <a:pPr marL="342900" indent="-342900">
              <a:buFont typeface="+mj-lt"/>
              <a:buAutoNum type="arabicPeriod"/>
            </a:pPr>
            <a:endParaRPr lang="fr-CH" sz="800" dirty="0">
              <a:latin typeface="Helvetica" pitchFamily="2" charset="0"/>
            </a:endParaRPr>
          </a:p>
          <a:p>
            <a:pPr marL="342900" indent="-342900">
              <a:buFont typeface="+mj-lt"/>
              <a:buAutoNum type="arabicPeriod"/>
            </a:pPr>
            <a:endParaRPr lang="fr-CH" sz="800" dirty="0">
              <a:latin typeface="Helvetica" pitchFamily="2" charset="0"/>
            </a:endParaRPr>
          </a:p>
          <a:p>
            <a:pPr marL="0" indent="0">
              <a:buNone/>
            </a:pPr>
            <a:endParaRPr lang="fr-CH" sz="800" dirty="0">
              <a:latin typeface="Helvetica" pitchFamily="2" charset="0"/>
            </a:endParaRPr>
          </a:p>
          <a:p>
            <a:pPr marL="342900" indent="-342900">
              <a:buFont typeface="+mj-lt"/>
              <a:buAutoNum type="arabicPeriod"/>
            </a:pPr>
            <a:endParaRPr lang="fr-CH" sz="800" dirty="0">
              <a:latin typeface="Helvetica" pitchFamily="2" charset="0"/>
            </a:endParaRPr>
          </a:p>
          <a:p>
            <a:pPr marL="0" indent="0">
              <a:buNone/>
            </a:pPr>
            <a:endParaRPr lang="fr-CH" sz="800" dirty="0">
              <a:latin typeface="Helvetica" pitchFamily="2" charset="0"/>
            </a:endParaRPr>
          </a:p>
          <a:p>
            <a:pPr marL="0" indent="0">
              <a:buNone/>
            </a:pPr>
            <a:r>
              <a:rPr lang="fr-FR" sz="800" dirty="0">
                <a:latin typeface="Helvetica" pitchFamily="2" charset="0"/>
              </a:rPr>
              <a:t>  </a:t>
            </a:r>
          </a:p>
        </p:txBody>
      </p:sp>
      <p:sp>
        <p:nvSpPr>
          <p:cNvPr id="7" name="Espace réservé de la date 6">
            <a:extLst>
              <a:ext uri="{FF2B5EF4-FFF2-40B4-BE49-F238E27FC236}">
                <a16:creationId xmlns:a16="http://schemas.microsoft.com/office/drawing/2014/main" id="{94C9C9D4-711C-E446-A401-8F671E529816}"/>
              </a:ext>
            </a:extLst>
          </p:cNvPr>
          <p:cNvSpPr>
            <a:spLocks noGrp="1"/>
          </p:cNvSpPr>
          <p:nvPr>
            <p:ph type="dt" sz="half" idx="10"/>
          </p:nvPr>
        </p:nvSpPr>
        <p:spPr>
          <a:xfrm>
            <a:off x="838200" y="6356350"/>
            <a:ext cx="2743200" cy="365125"/>
          </a:xfrm>
        </p:spPr>
        <p:txBody>
          <a:bodyPr>
            <a:normAutofit/>
          </a:bodyPr>
          <a:lstStyle/>
          <a:p>
            <a:pPr>
              <a:spcAft>
                <a:spcPts val="600"/>
              </a:spcAft>
            </a:pPr>
            <a:fld id="{4E70286C-9112-814D-8FD9-06C7A7E8EF85}" type="datetime6">
              <a:rPr lang="fr-CH" smtClean="0"/>
              <a:pPr>
                <a:spcAft>
                  <a:spcPts val="600"/>
                </a:spcAft>
              </a:pPr>
              <a:t>juin 22</a:t>
            </a:fld>
            <a:endParaRPr lang="fr-FR"/>
          </a:p>
        </p:txBody>
      </p:sp>
      <p:sp>
        <p:nvSpPr>
          <p:cNvPr id="9" name="Espace réservé du pied de page 8">
            <a:extLst>
              <a:ext uri="{FF2B5EF4-FFF2-40B4-BE49-F238E27FC236}">
                <a16:creationId xmlns:a16="http://schemas.microsoft.com/office/drawing/2014/main" id="{3D3A5E39-D9A1-F146-8FDC-D1EFB13632C9}"/>
              </a:ext>
            </a:extLst>
          </p:cNvPr>
          <p:cNvSpPr>
            <a:spLocks noGrp="1"/>
          </p:cNvSpPr>
          <p:nvPr>
            <p:ph type="ftr" sz="quarter" idx="11"/>
          </p:nvPr>
        </p:nvSpPr>
        <p:spPr>
          <a:xfrm>
            <a:off x="4038600" y="6356350"/>
            <a:ext cx="4114800" cy="365125"/>
          </a:xfrm>
        </p:spPr>
        <p:txBody>
          <a:bodyPr>
            <a:normAutofit/>
          </a:bodyPr>
          <a:lstStyle/>
          <a:p>
            <a:pPr>
              <a:spcAft>
                <a:spcPts val="600"/>
              </a:spcAft>
            </a:pPr>
            <a:r>
              <a:rPr lang="fr-FR" dirty="0"/>
              <a:t>MODULE IHM</a:t>
            </a:r>
          </a:p>
        </p:txBody>
      </p:sp>
      <p:sp>
        <p:nvSpPr>
          <p:cNvPr id="8" name="Espace réservé du numéro de diapositive 7">
            <a:extLst>
              <a:ext uri="{FF2B5EF4-FFF2-40B4-BE49-F238E27FC236}">
                <a16:creationId xmlns:a16="http://schemas.microsoft.com/office/drawing/2014/main" id="{EADA71FF-70B7-A549-8AC6-206E5A869C0B}"/>
              </a:ext>
            </a:extLst>
          </p:cNvPr>
          <p:cNvSpPr>
            <a:spLocks noGrp="1"/>
          </p:cNvSpPr>
          <p:nvPr>
            <p:ph type="sldNum" sz="quarter" idx="12"/>
          </p:nvPr>
        </p:nvSpPr>
        <p:spPr>
          <a:xfrm>
            <a:off x="8610600" y="6356350"/>
            <a:ext cx="2743200" cy="365125"/>
          </a:xfrm>
        </p:spPr>
        <p:txBody>
          <a:bodyPr>
            <a:normAutofit/>
          </a:bodyPr>
          <a:lstStyle/>
          <a:p>
            <a:pPr>
              <a:spcAft>
                <a:spcPts val="600"/>
              </a:spcAft>
            </a:pPr>
            <a:fld id="{1E415CF8-1919-7741-B18A-243CC21B2CD7}" type="slidenum">
              <a:rPr lang="fr-FR" smtClean="0"/>
              <a:pPr>
                <a:spcAft>
                  <a:spcPts val="600"/>
                </a:spcAft>
              </a:pPr>
              <a:t>4</a:t>
            </a:fld>
            <a:endParaRPr lang="fr-FR"/>
          </a:p>
        </p:txBody>
      </p:sp>
      <p:grpSp>
        <p:nvGrpSpPr>
          <p:cNvPr id="11" name="Groupe 10">
            <a:extLst>
              <a:ext uri="{FF2B5EF4-FFF2-40B4-BE49-F238E27FC236}">
                <a16:creationId xmlns:a16="http://schemas.microsoft.com/office/drawing/2014/main" id="{BB55F3DA-5791-410F-A23B-15B3C8856A52}"/>
              </a:ext>
            </a:extLst>
          </p:cNvPr>
          <p:cNvGrpSpPr/>
          <p:nvPr/>
        </p:nvGrpSpPr>
        <p:grpSpPr>
          <a:xfrm>
            <a:off x="5839061" y="821342"/>
            <a:ext cx="5321699" cy="5215316"/>
            <a:chOff x="5839061" y="821342"/>
            <a:chExt cx="5321699" cy="5215316"/>
          </a:xfrm>
        </p:grpSpPr>
        <p:pic>
          <p:nvPicPr>
            <p:cNvPr id="32" name="Image 31">
              <a:extLst>
                <a:ext uri="{FF2B5EF4-FFF2-40B4-BE49-F238E27FC236}">
                  <a16:creationId xmlns:a16="http://schemas.microsoft.com/office/drawing/2014/main" id="{52633DA0-4354-4BF8-AE20-12666FF4A631}"/>
                </a:ext>
              </a:extLst>
            </p:cNvPr>
            <p:cNvPicPr>
              <a:picLocks noChangeAspect="1"/>
            </p:cNvPicPr>
            <p:nvPr/>
          </p:nvPicPr>
          <p:blipFill>
            <a:blip r:embed="rId2"/>
            <a:stretch>
              <a:fillRect/>
            </a:stretch>
          </p:blipFill>
          <p:spPr>
            <a:xfrm>
              <a:off x="5854301" y="821342"/>
              <a:ext cx="5306459" cy="5194095"/>
            </a:xfrm>
            <a:prstGeom prst="rect">
              <a:avLst/>
            </a:prstGeom>
          </p:spPr>
        </p:pic>
        <p:sp>
          <p:nvSpPr>
            <p:cNvPr id="33" name="Rectangle 32">
              <a:extLst>
                <a:ext uri="{FF2B5EF4-FFF2-40B4-BE49-F238E27FC236}">
                  <a16:creationId xmlns:a16="http://schemas.microsoft.com/office/drawing/2014/main" id="{B28C521B-BC6D-4736-AC11-218B09FA16E7}"/>
                </a:ext>
              </a:extLst>
            </p:cNvPr>
            <p:cNvSpPr/>
            <p:nvPr/>
          </p:nvSpPr>
          <p:spPr>
            <a:xfrm>
              <a:off x="5839061" y="1431182"/>
              <a:ext cx="3911251" cy="4338066"/>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fr-CH" b="1" dirty="0">
                  <a:solidFill>
                    <a:srgbClr val="FF0000"/>
                  </a:solidFill>
                </a:rPr>
                <a:t>1</a:t>
              </a:r>
            </a:p>
          </p:txBody>
        </p:sp>
        <p:sp>
          <p:nvSpPr>
            <p:cNvPr id="34" name="Rectangle 33">
              <a:extLst>
                <a:ext uri="{FF2B5EF4-FFF2-40B4-BE49-F238E27FC236}">
                  <a16:creationId xmlns:a16="http://schemas.microsoft.com/office/drawing/2014/main" id="{957BDCB0-0ED2-4BB0-BEC7-3FC28CFD9808}"/>
                </a:ext>
              </a:extLst>
            </p:cNvPr>
            <p:cNvSpPr/>
            <p:nvPr/>
          </p:nvSpPr>
          <p:spPr>
            <a:xfrm>
              <a:off x="5839061" y="1164073"/>
              <a:ext cx="5306459" cy="246189"/>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fr-CH" b="1" dirty="0">
                  <a:solidFill>
                    <a:srgbClr val="00B050"/>
                  </a:solidFill>
                </a:rPr>
                <a:t>2</a:t>
              </a:r>
            </a:p>
          </p:txBody>
        </p:sp>
        <p:sp>
          <p:nvSpPr>
            <p:cNvPr id="45" name="Rectangle 44">
              <a:extLst>
                <a:ext uri="{FF2B5EF4-FFF2-40B4-BE49-F238E27FC236}">
                  <a16:creationId xmlns:a16="http://schemas.microsoft.com/office/drawing/2014/main" id="{254695E6-F1A9-421B-9615-E041CE97A228}"/>
                </a:ext>
              </a:extLst>
            </p:cNvPr>
            <p:cNvSpPr/>
            <p:nvPr/>
          </p:nvSpPr>
          <p:spPr>
            <a:xfrm>
              <a:off x="9765552" y="1431182"/>
              <a:ext cx="1379969" cy="4338066"/>
            </a:xfrm>
            <a:prstGeom prst="rect">
              <a:avLst/>
            </a:prstGeom>
            <a:noFill/>
            <a:ln w="28575"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fr-CH" b="1" dirty="0">
                  <a:solidFill>
                    <a:srgbClr val="0070C0"/>
                  </a:solidFill>
                </a:rPr>
                <a:t>3</a:t>
              </a:r>
            </a:p>
          </p:txBody>
        </p:sp>
        <p:sp>
          <p:nvSpPr>
            <p:cNvPr id="47" name="Rectangle 46">
              <a:extLst>
                <a:ext uri="{FF2B5EF4-FFF2-40B4-BE49-F238E27FC236}">
                  <a16:creationId xmlns:a16="http://schemas.microsoft.com/office/drawing/2014/main" id="{4F19717B-100D-4DA3-A3A0-81DBB240EF4A}"/>
                </a:ext>
              </a:extLst>
            </p:cNvPr>
            <p:cNvSpPr/>
            <p:nvPr/>
          </p:nvSpPr>
          <p:spPr>
            <a:xfrm>
              <a:off x="5839061" y="5790469"/>
              <a:ext cx="5306459" cy="246189"/>
            </a:xfrm>
            <a:prstGeom prst="rect">
              <a:avLst/>
            </a:prstGeom>
            <a:noFill/>
            <a:ln w="28575"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fr-CH" b="1" dirty="0">
                  <a:solidFill>
                    <a:srgbClr val="FFFF00"/>
                  </a:solidFill>
                </a:rPr>
                <a:t>4</a:t>
              </a:r>
            </a:p>
          </p:txBody>
        </p:sp>
      </p:grpSp>
    </p:spTree>
    <p:extLst>
      <p:ext uri="{BB962C8B-B14F-4D97-AF65-F5344CB8AC3E}">
        <p14:creationId xmlns:p14="http://schemas.microsoft.com/office/powerpoint/2010/main" val="3029809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E21C3B-AB17-5642-A0A1-B585738804ED}"/>
              </a:ext>
            </a:extLst>
          </p:cNvPr>
          <p:cNvSpPr>
            <a:spLocks noGrp="1"/>
          </p:cNvSpPr>
          <p:nvPr>
            <p:ph type="title"/>
          </p:nvPr>
        </p:nvSpPr>
        <p:spPr>
          <a:xfrm>
            <a:off x="838199" y="537883"/>
            <a:ext cx="4783697" cy="1942810"/>
          </a:xfrm>
        </p:spPr>
        <p:txBody>
          <a:bodyPr anchor="b">
            <a:normAutofit/>
          </a:bodyPr>
          <a:lstStyle/>
          <a:p>
            <a:r>
              <a:rPr lang="fr-FR" sz="4000" b="1" dirty="0" err="1">
                <a:latin typeface="Helvetica" pitchFamily="2" charset="0"/>
              </a:rPr>
              <a:t>BorderLayout</a:t>
            </a:r>
            <a:r>
              <a:rPr lang="fr-FR" sz="4000" b="1" dirty="0">
                <a:latin typeface="Helvetica" pitchFamily="2" charset="0"/>
              </a:rPr>
              <a:t> - CENTER</a:t>
            </a:r>
          </a:p>
        </p:txBody>
      </p:sp>
      <p:sp>
        <p:nvSpPr>
          <p:cNvPr id="31" name="Espace réservé du contenu 2">
            <a:extLst>
              <a:ext uri="{FF2B5EF4-FFF2-40B4-BE49-F238E27FC236}">
                <a16:creationId xmlns:a16="http://schemas.microsoft.com/office/drawing/2014/main" id="{236D7EC9-1580-7C44-9305-98DC0F334767}"/>
              </a:ext>
            </a:extLst>
          </p:cNvPr>
          <p:cNvSpPr>
            <a:spLocks noGrp="1"/>
          </p:cNvSpPr>
          <p:nvPr>
            <p:ph idx="1"/>
          </p:nvPr>
        </p:nvSpPr>
        <p:spPr>
          <a:xfrm>
            <a:off x="838199" y="2686323"/>
            <a:ext cx="4783697" cy="3140437"/>
          </a:xfrm>
        </p:spPr>
        <p:txBody>
          <a:bodyPr>
            <a:normAutofit/>
          </a:bodyPr>
          <a:lstStyle/>
          <a:p>
            <a:pPr marL="0" indent="0">
              <a:buNone/>
            </a:pPr>
            <a:r>
              <a:rPr lang="fr-CH" sz="1400" dirty="0">
                <a:latin typeface="Helvetica" pitchFamily="2" charset="0"/>
              </a:rPr>
              <a:t>La zone centrale est composée de 27 butons </a:t>
            </a:r>
            <a:r>
              <a:rPr lang="fr-CH" sz="1400" dirty="0" err="1">
                <a:latin typeface="Helvetica" pitchFamily="2" charset="0"/>
              </a:rPr>
              <a:t>diposés</a:t>
            </a:r>
            <a:r>
              <a:rPr lang="fr-CH" sz="1400" dirty="0">
                <a:latin typeface="Helvetica" pitchFamily="2" charset="0"/>
              </a:rPr>
              <a:t> sur 3 rangées et 9 colonnes. De plus, ces derniers sont stockés dans une liste à 3 dimensions pour les besoins ultérieurs de l’application. En effet, chaque dimension représente une rangée de bouton qui permet de définir si la ligne a été sélectionnée entièrement ou pas.</a:t>
            </a:r>
          </a:p>
          <a:p>
            <a:pPr marL="342900" indent="-342900">
              <a:buFont typeface="+mj-lt"/>
              <a:buAutoNum type="arabicPeriod"/>
            </a:pPr>
            <a:endParaRPr lang="fr-CH" sz="800" dirty="0">
              <a:latin typeface="Helvetica" pitchFamily="2" charset="0"/>
            </a:endParaRPr>
          </a:p>
          <a:p>
            <a:pPr marL="342900" indent="-342900">
              <a:buFont typeface="+mj-lt"/>
              <a:buAutoNum type="arabicPeriod"/>
            </a:pPr>
            <a:endParaRPr lang="fr-CH" sz="800" dirty="0">
              <a:latin typeface="Helvetica" pitchFamily="2" charset="0"/>
            </a:endParaRPr>
          </a:p>
          <a:p>
            <a:pPr marL="0" indent="0">
              <a:buNone/>
            </a:pPr>
            <a:endParaRPr lang="fr-CH" sz="800" dirty="0">
              <a:latin typeface="Helvetica" pitchFamily="2" charset="0"/>
            </a:endParaRPr>
          </a:p>
          <a:p>
            <a:pPr marL="342900" indent="-342900">
              <a:buFont typeface="+mj-lt"/>
              <a:buAutoNum type="arabicPeriod"/>
            </a:pPr>
            <a:endParaRPr lang="fr-CH" sz="800" dirty="0">
              <a:latin typeface="Helvetica" pitchFamily="2" charset="0"/>
            </a:endParaRPr>
          </a:p>
          <a:p>
            <a:pPr marL="0" indent="0">
              <a:buNone/>
            </a:pPr>
            <a:endParaRPr lang="fr-CH" sz="800" dirty="0">
              <a:latin typeface="Helvetica" pitchFamily="2" charset="0"/>
            </a:endParaRPr>
          </a:p>
          <a:p>
            <a:pPr marL="0" indent="0">
              <a:buNone/>
            </a:pPr>
            <a:r>
              <a:rPr lang="fr-FR" sz="800" dirty="0">
                <a:latin typeface="Helvetica" pitchFamily="2" charset="0"/>
              </a:rPr>
              <a:t>  </a:t>
            </a:r>
          </a:p>
        </p:txBody>
      </p:sp>
      <p:pic>
        <p:nvPicPr>
          <p:cNvPr id="12" name="Image 11">
            <a:extLst>
              <a:ext uri="{FF2B5EF4-FFF2-40B4-BE49-F238E27FC236}">
                <a16:creationId xmlns:a16="http://schemas.microsoft.com/office/drawing/2014/main" id="{3E600066-96A9-46CE-B1B6-F1F9B611CC39}"/>
              </a:ext>
            </a:extLst>
          </p:cNvPr>
          <p:cNvPicPr>
            <a:picLocks noChangeAspect="1"/>
          </p:cNvPicPr>
          <p:nvPr/>
        </p:nvPicPr>
        <p:blipFill rotWithShape="1">
          <a:blip r:embed="rId2"/>
          <a:srcRect t="11439" r="26114" b="4798"/>
          <a:stretch/>
        </p:blipFill>
        <p:spPr>
          <a:xfrm>
            <a:off x="5988424" y="880641"/>
            <a:ext cx="5365375" cy="4896504"/>
          </a:xfrm>
          <a:prstGeom prst="rect">
            <a:avLst/>
          </a:prstGeom>
        </p:spPr>
      </p:pic>
      <p:sp>
        <p:nvSpPr>
          <p:cNvPr id="7" name="Espace réservé de la date 6">
            <a:extLst>
              <a:ext uri="{FF2B5EF4-FFF2-40B4-BE49-F238E27FC236}">
                <a16:creationId xmlns:a16="http://schemas.microsoft.com/office/drawing/2014/main" id="{94C9C9D4-711C-E446-A401-8F671E529816}"/>
              </a:ext>
            </a:extLst>
          </p:cNvPr>
          <p:cNvSpPr>
            <a:spLocks noGrp="1"/>
          </p:cNvSpPr>
          <p:nvPr>
            <p:ph type="dt" sz="half" idx="10"/>
          </p:nvPr>
        </p:nvSpPr>
        <p:spPr>
          <a:xfrm>
            <a:off x="838200" y="6356350"/>
            <a:ext cx="2743200" cy="365125"/>
          </a:xfrm>
        </p:spPr>
        <p:txBody>
          <a:bodyPr>
            <a:normAutofit/>
          </a:bodyPr>
          <a:lstStyle/>
          <a:p>
            <a:pPr>
              <a:spcAft>
                <a:spcPts val="600"/>
              </a:spcAft>
            </a:pPr>
            <a:fld id="{4E70286C-9112-814D-8FD9-06C7A7E8EF85}" type="datetime6">
              <a:rPr lang="fr-CH" smtClean="0"/>
              <a:pPr>
                <a:spcAft>
                  <a:spcPts val="600"/>
                </a:spcAft>
              </a:pPr>
              <a:t>juin 22</a:t>
            </a:fld>
            <a:endParaRPr lang="fr-FR"/>
          </a:p>
        </p:txBody>
      </p:sp>
      <p:sp>
        <p:nvSpPr>
          <p:cNvPr id="9" name="Espace réservé du pied de page 8">
            <a:extLst>
              <a:ext uri="{FF2B5EF4-FFF2-40B4-BE49-F238E27FC236}">
                <a16:creationId xmlns:a16="http://schemas.microsoft.com/office/drawing/2014/main" id="{3D3A5E39-D9A1-F146-8FDC-D1EFB13632C9}"/>
              </a:ext>
            </a:extLst>
          </p:cNvPr>
          <p:cNvSpPr>
            <a:spLocks noGrp="1"/>
          </p:cNvSpPr>
          <p:nvPr>
            <p:ph type="ftr" sz="quarter" idx="11"/>
          </p:nvPr>
        </p:nvSpPr>
        <p:spPr>
          <a:xfrm>
            <a:off x="4038600" y="6356350"/>
            <a:ext cx="4114800" cy="365125"/>
          </a:xfrm>
        </p:spPr>
        <p:txBody>
          <a:bodyPr>
            <a:normAutofit/>
          </a:bodyPr>
          <a:lstStyle/>
          <a:p>
            <a:pPr>
              <a:spcAft>
                <a:spcPts val="600"/>
              </a:spcAft>
            </a:pPr>
            <a:r>
              <a:rPr lang="fr-FR" dirty="0"/>
              <a:t>MODULE IHM</a:t>
            </a:r>
          </a:p>
        </p:txBody>
      </p:sp>
      <p:sp>
        <p:nvSpPr>
          <p:cNvPr id="8" name="Espace réservé du numéro de diapositive 7">
            <a:extLst>
              <a:ext uri="{FF2B5EF4-FFF2-40B4-BE49-F238E27FC236}">
                <a16:creationId xmlns:a16="http://schemas.microsoft.com/office/drawing/2014/main" id="{EADA71FF-70B7-A549-8AC6-206E5A869C0B}"/>
              </a:ext>
            </a:extLst>
          </p:cNvPr>
          <p:cNvSpPr>
            <a:spLocks noGrp="1"/>
          </p:cNvSpPr>
          <p:nvPr>
            <p:ph type="sldNum" sz="quarter" idx="12"/>
          </p:nvPr>
        </p:nvSpPr>
        <p:spPr>
          <a:xfrm>
            <a:off x="8610600" y="6356350"/>
            <a:ext cx="2743200" cy="365125"/>
          </a:xfrm>
        </p:spPr>
        <p:txBody>
          <a:bodyPr>
            <a:normAutofit/>
          </a:bodyPr>
          <a:lstStyle/>
          <a:p>
            <a:pPr>
              <a:spcAft>
                <a:spcPts val="600"/>
              </a:spcAft>
            </a:pPr>
            <a:fld id="{1E415CF8-1919-7741-B18A-243CC21B2CD7}" type="slidenum">
              <a:rPr lang="fr-FR" smtClean="0"/>
              <a:pPr>
                <a:spcAft>
                  <a:spcPts val="600"/>
                </a:spcAft>
              </a:pPr>
              <a:t>5</a:t>
            </a:fld>
            <a:endParaRPr lang="fr-FR"/>
          </a:p>
        </p:txBody>
      </p:sp>
    </p:spTree>
    <p:extLst>
      <p:ext uri="{BB962C8B-B14F-4D97-AF65-F5344CB8AC3E}">
        <p14:creationId xmlns:p14="http://schemas.microsoft.com/office/powerpoint/2010/main" val="19494470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286</Words>
  <Application>Microsoft Office PowerPoint</Application>
  <PresentationFormat>Grand écran</PresentationFormat>
  <Paragraphs>57</Paragraphs>
  <Slides>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vt:i4>
      </vt:variant>
    </vt:vector>
  </HeadingPairs>
  <TitlesOfParts>
    <vt:vector size="10" baseType="lpstr">
      <vt:lpstr>Arial</vt:lpstr>
      <vt:lpstr>Calibri</vt:lpstr>
      <vt:lpstr>Calibri Light</vt:lpstr>
      <vt:lpstr>Helvetica</vt:lpstr>
      <vt:lpstr>Thème Office</vt:lpstr>
      <vt:lpstr> ASSISTANT JEUX LOTO</vt:lpstr>
      <vt:lpstr>Contexte</vt:lpstr>
      <vt:lpstr>Objectifs</vt:lpstr>
      <vt:lpstr>Présentation - BorderLayout</vt:lpstr>
      <vt:lpstr>BorderLayout - CENTER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KICKOFF</dc:title>
  <dc:creator>Ufuk</dc:creator>
  <cp:lastModifiedBy>Ufuk Arslan</cp:lastModifiedBy>
  <cp:revision>52</cp:revision>
  <cp:lastPrinted>2022-04-13T20:29:38Z</cp:lastPrinted>
  <dcterms:created xsi:type="dcterms:W3CDTF">2021-06-26T13:12:46Z</dcterms:created>
  <dcterms:modified xsi:type="dcterms:W3CDTF">2022-06-21T12:17:19Z</dcterms:modified>
</cp:coreProperties>
</file>