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Fira Sans Extra Condensed Medium"/>
      <p:regular r:id="rId36"/>
      <p:bold r:id="rId37"/>
      <p:italic r:id="rId38"/>
      <p:boldItalic r:id="rId39"/>
    </p:embeddedFont>
    <p:embeddedFont>
      <p:font typeface="Squada One"/>
      <p:regular r:id="rId40"/>
    </p:embeddedFont>
    <p:embeddedFont>
      <p:font typeface="Roboto Condensed Light"/>
      <p:regular r:id="rId41"/>
      <p:bold r:id="rId42"/>
      <p:italic r:id="rId43"/>
      <p:boldItalic r:id="rId44"/>
    </p:embeddedFont>
    <p:embeddedFont>
      <p:font typeface="Exo 2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quadaOne-regular.fntdata"/><Relationship Id="rId20" Type="http://schemas.openxmlformats.org/officeDocument/2006/relationships/slide" Target="slides/slide14.xml"/><Relationship Id="rId42" Type="http://schemas.openxmlformats.org/officeDocument/2006/relationships/font" Target="fonts/RobotoCondensedLight-bold.fntdata"/><Relationship Id="rId41" Type="http://schemas.openxmlformats.org/officeDocument/2006/relationships/font" Target="fonts/RobotoCondensedLight-regular.fntdata"/><Relationship Id="rId22" Type="http://schemas.openxmlformats.org/officeDocument/2006/relationships/slide" Target="slides/slide16.xml"/><Relationship Id="rId44" Type="http://schemas.openxmlformats.org/officeDocument/2006/relationships/font" Target="fonts/RobotoCondensed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CondensedLight-italic.fntdata"/><Relationship Id="rId24" Type="http://schemas.openxmlformats.org/officeDocument/2006/relationships/slide" Target="slides/slide18.xml"/><Relationship Id="rId46" Type="http://schemas.openxmlformats.org/officeDocument/2006/relationships/font" Target="fonts/Exo2-bold.fntdata"/><Relationship Id="rId23" Type="http://schemas.openxmlformats.org/officeDocument/2006/relationships/slide" Target="slides/slide17.xml"/><Relationship Id="rId45" Type="http://schemas.openxmlformats.org/officeDocument/2006/relationships/font" Target="fonts/Exo2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Exo2-boldItalic.fntdata"/><Relationship Id="rId25" Type="http://schemas.openxmlformats.org/officeDocument/2006/relationships/slide" Target="slides/slide19.xml"/><Relationship Id="rId47" Type="http://schemas.openxmlformats.org/officeDocument/2006/relationships/font" Target="fonts/Exo2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c3186992_2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9c3186992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c3186992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9c318699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c3186992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9c3186992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9c3186992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9c3186992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9c3186992_2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19c318699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c3186992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19c3186992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c3186992_2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19c3186992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9c3186992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19c3186992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9c3186992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19c3186992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c3186992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19c3186992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9c3186992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19c3186992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c3186992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9c318699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9c3186992_2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19c3186992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9c3186992_2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9c3186992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9c3186992_2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19c3186992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9c3186992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19c3186992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9c3186992_2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19c3186992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9c3186992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19c3186992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9c3186992_2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19c3186992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9c3186992_2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19c3186992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9c3186992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19c3186992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9c3186992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19c3186992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c3186992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9c318699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c3186992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9c318699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c3186992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9c3186992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c3186992_2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9c318699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c3186992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9c3186992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c3186992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9c3186992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c3186992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9c318699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5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 + Desig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 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Section 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 amt="50000"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web.njit.edu/~ronkowit/eliza.html" TargetMode="External"/><Relationship Id="rId7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C3996C"/>
                </a:solidFill>
              </a:rPr>
              <a:t>Veri Bilimi Bootcamp’i</a:t>
            </a:r>
            <a:br>
              <a:rPr lang="en">
                <a:solidFill>
                  <a:srgbClr val="C3996C"/>
                </a:solidFill>
              </a:rPr>
            </a:br>
            <a:r>
              <a:rPr lang="en">
                <a:solidFill>
                  <a:srgbClr val="C3996C"/>
                </a:solidFill>
              </a:rPr>
              <a:t>6. Hafta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3670681" y="3299973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www.CarbonConsulting.com</a:t>
            </a:r>
            <a:br>
              <a:rPr lang="en" u="sng"/>
            </a:br>
            <a:r>
              <a:rPr lang="en"/>
              <a:t>info@carbonconsulting.com</a:t>
            </a:r>
            <a:br>
              <a:rPr lang="en"/>
            </a:br>
            <a:br>
              <a:rPr lang="en"/>
            </a:br>
            <a:r>
              <a:rPr lang="en"/>
              <a:t>@ Meysam Asgari-Chenaghlu &amp; Nusret Özateş</a:t>
            </a:r>
            <a:endParaRPr/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497" y="3233712"/>
            <a:ext cx="132522" cy="13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497" y="3413919"/>
            <a:ext cx="132522" cy="13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11" name="Google Shape;21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12" name="Google Shape;212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32"/>
          <p:cNvSpPr txBox="1"/>
          <p:nvPr/>
        </p:nvSpPr>
        <p:spPr>
          <a:xfrm>
            <a:off x="557193" y="99343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Information Retrieval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Diagram&#10;&#10;Description automatically generated" id="214" name="Google Shape;21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4278" y="1595197"/>
            <a:ext cx="3755443" cy="29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33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23" name="Google Shape;22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24" name="Google Shape;224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33"/>
          <p:cNvSpPr txBox="1"/>
          <p:nvPr/>
        </p:nvSpPr>
        <p:spPr>
          <a:xfrm>
            <a:off x="605099" y="850000"/>
            <a:ext cx="68178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Sentiment Analysis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https://demo.allennlp.org/sentiment-analysis/glove-sentiment-analysis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https://huggingface.co/savasy/bert-base-turkish-sentiment-cased</a:t>
            </a:r>
            <a:endParaRPr/>
          </a:p>
        </p:txBody>
      </p:sp>
      <p:pic>
        <p:nvPicPr>
          <p:cNvPr descr="Chart&#10;&#10;Description automatically generated" id="226" name="Google Shape;22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4245" y="2077747"/>
            <a:ext cx="2713570" cy="277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34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35" name="Google Shape;23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36" name="Google Shape;236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34"/>
          <p:cNvSpPr txBox="1"/>
          <p:nvPr/>
        </p:nvSpPr>
        <p:spPr>
          <a:xfrm>
            <a:off x="557193" y="1041908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Question Answering</a:t>
            </a:r>
            <a:b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https://huggingface.co/ozcangundes/mt5-small-turkish-summarization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Graphical user interface, text, application, chat or text message, email&#10;&#10;Description automatically generated" id="238" name="Google Shape;23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4013" y="1872874"/>
            <a:ext cx="3182563" cy="302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5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47" name="Google Shape;24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48" name="Google Shape;248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35"/>
          <p:cNvSpPr txBox="1"/>
          <p:nvPr/>
        </p:nvSpPr>
        <p:spPr>
          <a:xfrm>
            <a:off x="557193" y="950343"/>
            <a:ext cx="68178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Named Entity Recognition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https://huggingface.co/savasy/bert-base-turkish-ner-cased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https://demo.allennlp.org/named-entity-recognition/named-entity-recognition</a:t>
            </a:r>
            <a:endParaRPr/>
          </a:p>
        </p:txBody>
      </p:sp>
      <p:pic>
        <p:nvPicPr>
          <p:cNvPr descr="Graphical user interface, text, application&#10;&#10;Description automatically generated" id="250" name="Google Shape;25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3423" y="2212197"/>
            <a:ext cx="5337153" cy="264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6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59" name="Google Shape;259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60" name="Google Shape;260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36"/>
          <p:cNvSpPr txBox="1"/>
          <p:nvPr/>
        </p:nvSpPr>
        <p:spPr>
          <a:xfrm>
            <a:off x="557193" y="950343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Named Entity Recognition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8136" y="1589899"/>
            <a:ext cx="6867728" cy="309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37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71" name="Google Shape;271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72" name="Google Shape;272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7"/>
          <p:cNvSpPr txBox="1"/>
          <p:nvPr/>
        </p:nvSpPr>
        <p:spPr>
          <a:xfrm>
            <a:off x="557225" y="136685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STT-TTS-ASR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Graphical user interface, application, website&#10;&#10;Description automatically generated" id="274" name="Google Shape;274;p37"/>
          <p:cNvPicPr preferRelativeResize="0"/>
          <p:nvPr/>
        </p:nvPicPr>
        <p:blipFill rotWithShape="1">
          <a:blip r:embed="rId6">
            <a:alphaModFix/>
          </a:blip>
          <a:srcRect b="56998" l="-2" r="-1383" t="5758"/>
          <a:stretch/>
        </p:blipFill>
        <p:spPr>
          <a:xfrm>
            <a:off x="3592969" y="950242"/>
            <a:ext cx="1958061" cy="390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0" name="Google Shape;280;p38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8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283" name="Google Shape;283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84" name="Google Shape;28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38"/>
          <p:cNvSpPr txBox="1"/>
          <p:nvPr/>
        </p:nvSpPr>
        <p:spPr>
          <a:xfrm>
            <a:off x="557225" y="1366850"/>
            <a:ext cx="68178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Chatbot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ELIZA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6"/>
              </a:rPr>
              <a:t>https://web.njit.edu/~ronkowit/eliza.html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A picture containing company name&#10;&#10;Description automatically generated" id="286" name="Google Shape;286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7396" y="1627281"/>
            <a:ext cx="4989005" cy="271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15 Dakika</a:t>
            </a:r>
            <a:endParaRPr/>
          </a:p>
        </p:txBody>
      </p:sp>
      <p:sp>
        <p:nvSpPr>
          <p:cNvPr id="292" name="Google Shape;292;p39"/>
          <p:cNvSpPr txBox="1"/>
          <p:nvPr>
            <p:ph type="ctrTitle"/>
          </p:nvPr>
        </p:nvSpPr>
        <p:spPr>
          <a:xfrm flipH="1">
            <a:off x="1766563" y="1703895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Çay/Kahve Molası</a:t>
            </a:r>
            <a:endParaRPr/>
          </a:p>
        </p:txBody>
      </p:sp>
      <p:cxnSp>
        <p:nvCxnSpPr>
          <p:cNvPr id="293" name="Google Shape;293;p39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39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098" y="850871"/>
            <a:ext cx="1099189" cy="130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838" y="89181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924838"/>
            <a:ext cx="2023331" cy="22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ctrTitle"/>
          </p:nvPr>
        </p:nvSpPr>
        <p:spPr>
          <a:xfrm flipH="1">
            <a:off x="194553" y="2635675"/>
            <a:ext cx="7748926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RNN, LSTM Nedir?</a:t>
            </a:r>
            <a:endParaRPr/>
          </a:p>
        </p:txBody>
      </p:sp>
      <p:sp>
        <p:nvSpPr>
          <p:cNvPr id="303" name="Google Shape;303;p40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>
                <a:solidFill>
                  <a:srgbClr val="C3996C"/>
                </a:solidFill>
              </a:rPr>
              <a:t>02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304" name="Google Shape;304;p40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45 Dakika</a:t>
            </a:r>
            <a:endParaRPr/>
          </a:p>
        </p:txBody>
      </p:sp>
      <p:sp>
        <p:nvSpPr>
          <p:cNvPr id="310" name="Google Shape;310;p41"/>
          <p:cNvSpPr txBox="1"/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Öğle Arası</a:t>
            </a:r>
            <a:endParaRPr/>
          </a:p>
        </p:txBody>
      </p:sp>
      <p:cxnSp>
        <p:nvCxnSpPr>
          <p:cNvPr id="311" name="Google Shape;311;p4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4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>
                <a:solidFill>
                  <a:schemeClr val="dk1"/>
                </a:solidFill>
              </a:rPr>
              <a:t>TABLE OF CONTENTS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12" name="Google Shape;112;p24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NLP Nedir?</a:t>
            </a:r>
            <a:endParaRPr/>
          </a:p>
        </p:txBody>
      </p:sp>
      <p:sp>
        <p:nvSpPr>
          <p:cNvPr id="113" name="Google Shape;113;p24"/>
          <p:cNvSpPr txBox="1"/>
          <p:nvPr>
            <p:ph idx="13" type="subTitle"/>
          </p:nvPr>
        </p:nvSpPr>
        <p:spPr>
          <a:xfrm>
            <a:off x="600636" y="1622677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/>
              <a:t>NLP nedir?</a:t>
            </a:r>
            <a:br>
              <a:rPr lang="en"/>
            </a:br>
            <a:r>
              <a:rPr lang="en"/>
              <a:t>Nerelerde kullanılır?</a:t>
            </a:r>
            <a:endParaRPr/>
          </a:p>
        </p:txBody>
      </p:sp>
      <p:sp>
        <p:nvSpPr>
          <p:cNvPr id="114" name="Google Shape;114;p24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C3996C"/>
                </a:solidFill>
              </a:rPr>
              <a:t>02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115" name="Google Shape;115;p24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116" name="Google Shape;116;p24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4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4"/>
          <p:cNvSpPr txBox="1"/>
          <p:nvPr>
            <p:ph idx="7" type="title"/>
          </p:nvPr>
        </p:nvSpPr>
        <p:spPr>
          <a:xfrm>
            <a:off x="5935213" y="222194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C3996C"/>
                </a:solidFill>
              </a:rPr>
              <a:t>03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119" name="Google Shape;119;p24"/>
          <p:cNvSpPr txBox="1"/>
          <p:nvPr>
            <p:ph idx="8" type="title"/>
          </p:nvPr>
        </p:nvSpPr>
        <p:spPr>
          <a:xfrm>
            <a:off x="5940585" y="323420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sp>
        <p:nvSpPr>
          <p:cNvPr id="120" name="Google Shape;120;p24"/>
          <p:cNvSpPr txBox="1"/>
          <p:nvPr>
            <p:ph idx="14" type="ctrTitle"/>
          </p:nvPr>
        </p:nvSpPr>
        <p:spPr>
          <a:xfrm>
            <a:off x="0" y="2141336"/>
            <a:ext cx="2364596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RNN, LSTM Nedir?</a:t>
            </a:r>
            <a:endParaRPr/>
          </a:p>
        </p:txBody>
      </p:sp>
      <p:sp>
        <p:nvSpPr>
          <p:cNvPr id="121" name="Google Shape;121;p24"/>
          <p:cNvSpPr txBox="1"/>
          <p:nvPr>
            <p:ph idx="15" type="subTitle"/>
          </p:nvPr>
        </p:nvSpPr>
        <p:spPr>
          <a:xfrm>
            <a:off x="600636" y="2596156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/>
              <a:t>Bu algoritmalar nelerdir?</a:t>
            </a:r>
            <a:br>
              <a:rPr lang="en"/>
            </a:br>
            <a:r>
              <a:rPr lang="en"/>
              <a:t>Nasıl kullanırız?</a:t>
            </a:r>
            <a:endParaRPr/>
          </a:p>
        </p:txBody>
      </p:sp>
      <p:sp>
        <p:nvSpPr>
          <p:cNvPr id="122" name="Google Shape;122;p24"/>
          <p:cNvSpPr txBox="1"/>
          <p:nvPr>
            <p:ph idx="18" type="ctrTitle"/>
          </p:nvPr>
        </p:nvSpPr>
        <p:spPr>
          <a:xfrm>
            <a:off x="6820708" y="190127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NLP Uygulaması</a:t>
            </a:r>
            <a:endParaRPr/>
          </a:p>
        </p:txBody>
      </p:sp>
      <p:sp>
        <p:nvSpPr>
          <p:cNvPr id="123" name="Google Shape;123;p24"/>
          <p:cNvSpPr txBox="1"/>
          <p:nvPr>
            <p:ph idx="19" type="subTitle"/>
          </p:nvPr>
        </p:nvSpPr>
        <p:spPr>
          <a:xfrm>
            <a:off x="6820708" y="235609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/>
              <a:t>NLP Uygulaması</a:t>
            </a:r>
            <a:endParaRPr/>
          </a:p>
        </p:txBody>
      </p:sp>
      <p:sp>
        <p:nvSpPr>
          <p:cNvPr id="124" name="Google Shape;124;p24"/>
          <p:cNvSpPr txBox="1"/>
          <p:nvPr>
            <p:ph idx="20" type="ctrTitle"/>
          </p:nvPr>
        </p:nvSpPr>
        <p:spPr>
          <a:xfrm>
            <a:off x="6820708" y="291352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Soru &amp; Cevap</a:t>
            </a:r>
            <a:endParaRPr/>
          </a:p>
        </p:txBody>
      </p:sp>
      <p:sp>
        <p:nvSpPr>
          <p:cNvPr id="125" name="Google Shape;125;p24"/>
          <p:cNvSpPr txBox="1"/>
          <p:nvPr>
            <p:ph idx="21" type="subTitle"/>
          </p:nvPr>
        </p:nvSpPr>
        <p:spPr>
          <a:xfrm>
            <a:off x="6820708" y="336834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/>
              <a:t>Soru &amp; Cevap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Kendinize iyi bakın ☺</a:t>
            </a:r>
            <a:endParaRPr/>
          </a:p>
        </p:txBody>
      </p:sp>
      <p:sp>
        <p:nvSpPr>
          <p:cNvPr id="318" name="Google Shape;318;p42"/>
          <p:cNvSpPr txBox="1"/>
          <p:nvPr>
            <p:ph type="ctrTitle"/>
          </p:nvPr>
        </p:nvSpPr>
        <p:spPr>
          <a:xfrm flipH="1">
            <a:off x="1183758" y="1694404"/>
            <a:ext cx="6556743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Yarın görüşmek üzere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NLP Uygulaması</a:t>
            </a:r>
            <a:endParaRPr/>
          </a:p>
        </p:txBody>
      </p:sp>
      <p:sp>
        <p:nvSpPr>
          <p:cNvPr id="326" name="Google Shape;326;p43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>
                <a:solidFill>
                  <a:srgbClr val="C3996C"/>
                </a:solidFill>
              </a:rPr>
              <a:t>03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327" name="Google Shape;327;p43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Birlikte #Kodluyoruz</a:t>
            </a:r>
            <a:endParaRPr/>
          </a:p>
        </p:txBody>
      </p:sp>
      <p:cxnSp>
        <p:nvCxnSpPr>
          <p:cNvPr id="333" name="Google Shape;333;p44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44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icon&#10;&#10;Description automatically generated" id="335" name="Google Shape;3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01062">
            <a:off x="7258681" y="1844285"/>
            <a:ext cx="740556" cy="74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15 Dakika</a:t>
            </a:r>
            <a:endParaRPr/>
          </a:p>
        </p:txBody>
      </p:sp>
      <p:sp>
        <p:nvSpPr>
          <p:cNvPr id="341" name="Google Shape;341;p45"/>
          <p:cNvSpPr txBox="1"/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Çay/Kahve Molası</a:t>
            </a:r>
            <a:endParaRPr/>
          </a:p>
        </p:txBody>
      </p:sp>
      <p:cxnSp>
        <p:nvCxnSpPr>
          <p:cNvPr id="342" name="Google Shape;342;p45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45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4" name="Google Shape;3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098" y="850871"/>
            <a:ext cx="1099189" cy="130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838" y="891811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Birlikte #Kodluyoruz</a:t>
            </a:r>
            <a:endParaRPr/>
          </a:p>
        </p:txBody>
      </p:sp>
      <p:cxnSp>
        <p:nvCxnSpPr>
          <p:cNvPr id="351" name="Google Shape;351;p4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4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icon&#10;&#10;Description automatically generated"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01062">
            <a:off x="7258681" y="1844285"/>
            <a:ext cx="740556" cy="74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45 Dakika</a:t>
            </a:r>
            <a:endParaRPr/>
          </a:p>
        </p:txBody>
      </p:sp>
      <p:sp>
        <p:nvSpPr>
          <p:cNvPr id="359" name="Google Shape;359;p47"/>
          <p:cNvSpPr txBox="1"/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Öğle Arası</a:t>
            </a:r>
            <a:endParaRPr/>
          </a:p>
        </p:txBody>
      </p:sp>
      <p:cxnSp>
        <p:nvCxnSpPr>
          <p:cNvPr id="360" name="Google Shape;360;p47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47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Birlikte #Kodluyoruz</a:t>
            </a:r>
            <a:endParaRPr/>
          </a:p>
        </p:txBody>
      </p:sp>
      <p:cxnSp>
        <p:nvCxnSpPr>
          <p:cNvPr id="367" name="Google Shape;367;p48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48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icon&#10;&#10;Description automatically generated" id="369" name="Google Shape;3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01062">
            <a:off x="7258681" y="1844285"/>
            <a:ext cx="740556" cy="74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ctrTitle"/>
          </p:nvPr>
        </p:nvSpPr>
        <p:spPr>
          <a:xfrm flipH="1">
            <a:off x="1180002" y="1347038"/>
            <a:ext cx="7172145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Soru &amp; Cevap</a:t>
            </a:r>
            <a:endParaRPr/>
          </a:p>
        </p:txBody>
      </p:sp>
      <p:sp>
        <p:nvSpPr>
          <p:cNvPr id="375" name="Google Shape;375;p49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376" name="Google Shape;376;p49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2" name="Google Shape;382;p50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Soru &amp; Cevap</a:t>
            </a:r>
            <a:endParaRPr/>
          </a:p>
        </p:txBody>
      </p:sp>
      <p:cxnSp>
        <p:nvCxnSpPr>
          <p:cNvPr id="383" name="Google Shape;383;p50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50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carbonconsulting.com</a:t>
            </a:r>
            <a:endParaRPr/>
          </a:p>
        </p:txBody>
      </p:sp>
      <p:sp>
        <p:nvSpPr>
          <p:cNvPr id="390" name="Google Shape;390;p51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391" name="Google Shape;391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 flipH="1">
            <a:off x="1147648" y="3085150"/>
            <a:ext cx="7891027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NLP nedir?</a:t>
            </a:r>
            <a:endParaRPr/>
          </a:p>
        </p:txBody>
      </p:sp>
      <p:sp>
        <p:nvSpPr>
          <p:cNvPr id="131" name="Google Shape;131;p25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6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41" name="Google Shape;14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42" name="Google Shape;14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6"/>
          <p:cNvSpPr txBox="1"/>
          <p:nvPr/>
        </p:nvSpPr>
        <p:spPr>
          <a:xfrm>
            <a:off x="557225" y="136685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NLP – Natural Language Processing – Doğal Dil İşleme nedir?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7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52" name="Google Shape;15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53" name="Google Shape;15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iagram&#10;&#10;Description automatically generated" id="154" name="Google Shape;15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5035" y="1323040"/>
            <a:ext cx="5493930" cy="308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8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63" name="Google Shape;16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64" name="Google Shape;164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8"/>
          <p:cNvSpPr txBox="1"/>
          <p:nvPr/>
        </p:nvSpPr>
        <p:spPr>
          <a:xfrm>
            <a:off x="557193" y="989935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Machine Translation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https://huggingface.co/Helsinki-NLP/opus-mt-tr-en</a:t>
            </a:r>
            <a:endParaRPr/>
          </a:p>
        </p:txBody>
      </p:sp>
      <p:pic>
        <p:nvPicPr>
          <p:cNvPr descr="Chart, box and whisker chart&#10;&#10;Description automatically generated" id="166" name="Google Shape;1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2268" y="1820901"/>
            <a:ext cx="6139464" cy="2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9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9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75" name="Google Shape;17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76" name="Google Shape;17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9"/>
          <p:cNvSpPr txBox="1"/>
          <p:nvPr/>
        </p:nvSpPr>
        <p:spPr>
          <a:xfrm>
            <a:off x="557193" y="998218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Summarization</a:t>
            </a:r>
            <a:b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https://huggingface.co/ozcangundes/mt5-small-turkish-summarization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Diagram&#10;&#10;Description automatically generated" id="178" name="Google Shape;17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8666" y="1939294"/>
            <a:ext cx="5066667" cy="23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0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87" name="Google Shape;18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188" name="Google Shape;18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0"/>
          <p:cNvSpPr txBox="1"/>
          <p:nvPr/>
        </p:nvSpPr>
        <p:spPr>
          <a:xfrm>
            <a:off x="557193" y="1104205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Keyword Extraction</a:t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Chart&#10;&#10;Description automatically generated" id="190" name="Google Shape;19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0017" y="1704601"/>
            <a:ext cx="4603966" cy="259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NLP Nedir?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31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31"/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descr="Icon&#10;&#10;Description automatically generated" id="199" name="Google Shape;19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101" y="-12481"/>
              <a:ext cx="288900" cy="2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sign&#10;&#10;Description automatically generated" id="200" name="Google Shape;20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01" y="191734"/>
              <a:ext cx="422700" cy="224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1"/>
          <p:cNvSpPr txBox="1"/>
          <p:nvPr/>
        </p:nvSpPr>
        <p:spPr>
          <a:xfrm>
            <a:off x="557193" y="928264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 of Speech Tagging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https://textanalysisonline.com/spacy-pos-tagging</a:t>
            </a:r>
            <a:endParaRPr/>
          </a:p>
        </p:txBody>
      </p:sp>
      <p:pic>
        <p:nvPicPr>
          <p:cNvPr descr="Timeline&#10;&#10;Description automatically generated" id="202" name="Google Shape;20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0446" y="1807955"/>
            <a:ext cx="6403108" cy="298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