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65" r:id="rId4"/>
    <p:sldId id="260" r:id="rId5"/>
    <p:sldId id="261" r:id="rId6"/>
    <p:sldId id="263" r:id="rId7"/>
    <p:sldId id="262" r:id="rId8"/>
    <p:sldId id="264" r:id="rId9"/>
    <p:sldId id="259" r:id="rId10"/>
    <p:sldId id="258"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6" y="2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JEWEL\Documents\data%20analysis%20class\Copy%20of%20Global_Tech_Gadget_Consumption.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Global_Tech_Gadget_Consumption.xlsx]Analysis!PivotTable1</c:name>
    <c:fmtId val="10"/>
  </c:pivotSource>
  <c:chart>
    <c:title>
      <c:tx>
        <c:rich>
          <a:bodyPr rot="0" spcFirstLastPara="1" vertOverflow="ellipsis" vert="horz" wrap="square" anchor="ctr" anchorCtr="1"/>
          <a:lstStyle/>
          <a:p>
            <a:pPr>
              <a:defRPr lang="en-US" sz="2000" b="1" i="0" u="none" strike="noStrike" kern="1200" spc="0" baseline="0">
                <a:solidFill>
                  <a:schemeClr val="tx1"/>
                </a:solidFill>
                <a:latin typeface="+mn-lt"/>
                <a:ea typeface="+mn-ea"/>
                <a:cs typeface="+mn-cs"/>
              </a:defRPr>
            </a:pPr>
            <a:r>
              <a:rPr lang="en-US" sz="2000" baseline="0" dirty="0"/>
              <a:t>E - WASTE BY COUNTRY</a:t>
            </a:r>
          </a:p>
        </c:rich>
      </c:tx>
      <c:overlay val="0"/>
      <c:spPr>
        <a:noFill/>
        <a:ln>
          <a:noFill/>
        </a:ln>
        <a:effectLst/>
      </c:spPr>
      <c:txPr>
        <a:bodyPr rot="0" spcFirstLastPara="1" vertOverflow="ellipsis" vert="horz" wrap="square" anchor="ctr" anchorCtr="1"/>
        <a:lstStyle/>
        <a:p>
          <a:pPr>
            <a:defRPr lang="en-US" sz="20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spc="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spc="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200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200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2000" b="1" i="0" u="none" strike="noStrike" kern="1200" spc="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631026384859786"/>
          <c:y val="0.10633564273153036"/>
          <c:w val="0.83248855131471389"/>
          <c:h val="0.84845708828607369"/>
        </c:manualLayout>
      </c:layout>
      <c:barChart>
        <c:barDir val="bar"/>
        <c:grouping val="clustered"/>
        <c:varyColors val="0"/>
        <c:ser>
          <c:idx val="0"/>
          <c:order val="0"/>
          <c:tx>
            <c:strRef>
              <c:f>Analysis!$B$2</c:f>
              <c:strCache>
                <c:ptCount val="1"/>
                <c:pt idx="0">
                  <c:v>Total</c:v>
                </c:pt>
              </c:strCache>
            </c:strRef>
          </c:tx>
          <c:spPr>
            <a:solidFill>
              <a:schemeClr val="accent5">
                <a:lumMod val="50000"/>
              </a:schemeClr>
            </a:solidFill>
            <a:ln>
              <a:noFill/>
            </a:ln>
            <a:effectLst/>
          </c:spPr>
          <c:invertIfNegative val="0"/>
          <c:cat>
            <c:strRef>
              <c:f>Analysis!$A$3:$A$12</c:f>
              <c:strCache>
                <c:ptCount val="10"/>
                <c:pt idx="0">
                  <c:v>Brazil</c:v>
                </c:pt>
                <c:pt idx="1">
                  <c:v>Canada</c:v>
                </c:pt>
                <c:pt idx="2">
                  <c:v>India</c:v>
                </c:pt>
                <c:pt idx="3">
                  <c:v>China</c:v>
                </c:pt>
                <c:pt idx="4">
                  <c:v>Japan</c:v>
                </c:pt>
                <c:pt idx="5">
                  <c:v>USA</c:v>
                </c:pt>
                <c:pt idx="6">
                  <c:v>South Korea</c:v>
                </c:pt>
                <c:pt idx="7">
                  <c:v>France</c:v>
                </c:pt>
                <c:pt idx="8">
                  <c:v>Germany</c:v>
                </c:pt>
                <c:pt idx="9">
                  <c:v>UK</c:v>
                </c:pt>
              </c:strCache>
            </c:strRef>
          </c:cat>
          <c:val>
            <c:numRef>
              <c:f>Analysis!$B$3:$B$12</c:f>
              <c:numCache>
                <c:formatCode>General</c:formatCode>
                <c:ptCount val="10"/>
                <c:pt idx="0">
                  <c:v>14535.91</c:v>
                </c:pt>
                <c:pt idx="1">
                  <c:v>13319.29</c:v>
                </c:pt>
                <c:pt idx="2">
                  <c:v>12107.63</c:v>
                </c:pt>
                <c:pt idx="3">
                  <c:v>12027.64</c:v>
                </c:pt>
                <c:pt idx="4">
                  <c:v>11408.310000000001</c:v>
                </c:pt>
                <c:pt idx="5">
                  <c:v>11158.329999999998</c:v>
                </c:pt>
                <c:pt idx="6">
                  <c:v>10640.47</c:v>
                </c:pt>
                <c:pt idx="7">
                  <c:v>10407.280000000001</c:v>
                </c:pt>
                <c:pt idx="8">
                  <c:v>9901.5300000000007</c:v>
                </c:pt>
                <c:pt idx="9">
                  <c:v>8382.3999999999978</c:v>
                </c:pt>
              </c:numCache>
            </c:numRef>
          </c:val>
          <c:extLst>
            <c:ext xmlns:c16="http://schemas.microsoft.com/office/drawing/2014/chart" uri="{C3380CC4-5D6E-409C-BE32-E72D297353CC}">
              <c16:uniqueId val="{00000000-E773-44D4-B7EA-297C9DCFF932}"/>
            </c:ext>
          </c:extLst>
        </c:ser>
        <c:dLbls>
          <c:showLegendKey val="0"/>
          <c:showVal val="0"/>
          <c:showCatName val="0"/>
          <c:showSerName val="0"/>
          <c:showPercent val="0"/>
          <c:showBubbleSize val="0"/>
        </c:dLbls>
        <c:gapWidth val="182"/>
        <c:axId val="1771321072"/>
        <c:axId val="1691570416"/>
      </c:barChart>
      <c:catAx>
        <c:axId val="17713210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500" b="1" i="0" u="none" strike="noStrike" kern="1200" spc="0" baseline="0">
                <a:solidFill>
                  <a:schemeClr val="tx1"/>
                </a:solidFill>
                <a:latin typeface="+mn-lt"/>
                <a:ea typeface="+mn-ea"/>
                <a:cs typeface="+mn-cs"/>
              </a:defRPr>
            </a:pPr>
            <a:endParaRPr lang="en-US"/>
          </a:p>
        </c:txPr>
        <c:crossAx val="1691570416"/>
        <c:crosses val="autoZero"/>
        <c:auto val="1"/>
        <c:lblAlgn val="ctr"/>
        <c:lblOffset val="100"/>
        <c:noMultiLvlLbl val="0"/>
      </c:catAx>
      <c:valAx>
        <c:axId val="16915704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500" b="1" i="0" u="none" strike="noStrike" kern="1200" spc="0" baseline="0">
                <a:solidFill>
                  <a:schemeClr val="tx1"/>
                </a:solidFill>
                <a:latin typeface="+mn-lt"/>
                <a:ea typeface="+mn-ea"/>
                <a:cs typeface="+mn-cs"/>
              </a:defRPr>
            </a:pPr>
            <a:endParaRPr lang="en-US"/>
          </a:p>
        </c:txPr>
        <c:crossAx val="1771321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2000" b="1" i="0" u="none" strike="noStrike" kern="1200" spc="0" baseline="0">
          <a:solidFill>
            <a:schemeClr val="tx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lang="en-US" sz="2000" b="1" i="0" u="none" strike="noStrike" kern="1200" spc="0" baseline="0">
                <a:solidFill>
                  <a:schemeClr val="tx1"/>
                </a:solidFill>
                <a:latin typeface="+mn-lt"/>
                <a:ea typeface="+mn-ea"/>
                <a:cs typeface="+mn-cs"/>
              </a:defRPr>
            </a:pPr>
            <a:r>
              <a:rPr lang="en-US" sz="2000" b="1" i="0" u="none" strike="noStrike" kern="1200" spc="0" baseline="0" dirty="0">
                <a:solidFill>
                  <a:schemeClr val="tx1"/>
                </a:solidFill>
                <a:latin typeface="+mn-lt"/>
                <a:ea typeface="+mn-ea"/>
                <a:cs typeface="+mn-cs"/>
              </a:rPr>
              <a:t>Plot of E-Waste Generated and Average gadget consumption</a:t>
            </a:r>
          </a:p>
        </c:rich>
      </c:tx>
      <c:overlay val="0"/>
      <c:spPr>
        <a:noFill/>
        <a:ln>
          <a:noFill/>
        </a:ln>
        <a:effectLst/>
      </c:spPr>
      <c:txPr>
        <a:bodyPr rot="0" spcFirstLastPara="1" vertOverflow="ellipsis" vert="horz" wrap="square" anchor="ctr" anchorCtr="1"/>
        <a:lstStyle/>
        <a:p>
          <a:pPr algn="ctr">
            <a:defRPr lang="en-US" sz="20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54820890744619"/>
          <c:y val="0.14975664052136334"/>
          <c:w val="0.82716037537538845"/>
          <c:h val="0.78549374112423587"/>
        </c:manualLayout>
      </c:layout>
      <c:scatterChart>
        <c:scatterStyle val="lineMarker"/>
        <c:varyColors val="0"/>
        <c:ser>
          <c:idx val="0"/>
          <c:order val="0"/>
          <c:tx>
            <c:strRef>
              <c:f>'Cleaned data '!$H$1</c:f>
              <c:strCache>
                <c:ptCount val="1"/>
                <c:pt idx="0">
                  <c:v>E-Waste Generated (Metric Tons)</c:v>
                </c:pt>
              </c:strCache>
            </c:strRef>
          </c:tx>
          <c:spPr>
            <a:ln w="19050" cap="rnd">
              <a:noFill/>
              <a:round/>
            </a:ln>
            <a:effectLst/>
          </c:spPr>
          <c:marker>
            <c:symbol val="circle"/>
            <c:size val="5"/>
            <c:spPr>
              <a:solidFill>
                <a:schemeClr val="accent5">
                  <a:lumMod val="50000"/>
                </a:schemeClr>
              </a:solidFill>
              <a:ln w="9525">
                <a:solidFill>
                  <a:schemeClr val="accent1"/>
                </a:solidFill>
              </a:ln>
              <a:effectLst/>
            </c:spPr>
          </c:marker>
          <c:xVal>
            <c:numRef>
              <c:f>'Cleaned data '!$G$2:$G$111</c:f>
              <c:numCache>
                <c:formatCode>"$"#,##0.00</c:formatCode>
                <c:ptCount val="110"/>
                <c:pt idx="0">
                  <c:v>1275.42</c:v>
                </c:pt>
                <c:pt idx="1">
                  <c:v>1872.46</c:v>
                </c:pt>
                <c:pt idx="2">
                  <c:v>1372.4</c:v>
                </c:pt>
                <c:pt idx="3">
                  <c:v>2765.28</c:v>
                </c:pt>
                <c:pt idx="4">
                  <c:v>2381.88</c:v>
                </c:pt>
                <c:pt idx="5">
                  <c:v>2404.2199999999998</c:v>
                </c:pt>
                <c:pt idx="6">
                  <c:v>449.1</c:v>
                </c:pt>
                <c:pt idx="7">
                  <c:v>2084.91</c:v>
                </c:pt>
                <c:pt idx="8">
                  <c:v>2580.06</c:v>
                </c:pt>
                <c:pt idx="9">
                  <c:v>225.38</c:v>
                </c:pt>
                <c:pt idx="10">
                  <c:v>806.79</c:v>
                </c:pt>
                <c:pt idx="11">
                  <c:v>2989.54</c:v>
                </c:pt>
                <c:pt idx="12">
                  <c:v>1792.64</c:v>
                </c:pt>
                <c:pt idx="13">
                  <c:v>2211.6</c:v>
                </c:pt>
                <c:pt idx="14">
                  <c:v>1602.85</c:v>
                </c:pt>
                <c:pt idx="15">
                  <c:v>1982.4</c:v>
                </c:pt>
                <c:pt idx="16">
                  <c:v>603.13</c:v>
                </c:pt>
                <c:pt idx="17">
                  <c:v>2376.46</c:v>
                </c:pt>
                <c:pt idx="18">
                  <c:v>2445.38</c:v>
                </c:pt>
                <c:pt idx="19">
                  <c:v>2653.45</c:v>
                </c:pt>
                <c:pt idx="20">
                  <c:v>816.45</c:v>
                </c:pt>
                <c:pt idx="21">
                  <c:v>2269.04</c:v>
                </c:pt>
                <c:pt idx="22">
                  <c:v>1050.9000000000001</c:v>
                </c:pt>
                <c:pt idx="23">
                  <c:v>220.09</c:v>
                </c:pt>
                <c:pt idx="24">
                  <c:v>1311.28</c:v>
                </c:pt>
                <c:pt idx="25">
                  <c:v>657.41</c:v>
                </c:pt>
                <c:pt idx="26">
                  <c:v>1107.74</c:v>
                </c:pt>
                <c:pt idx="27">
                  <c:v>1918.65</c:v>
                </c:pt>
                <c:pt idx="28">
                  <c:v>487.74</c:v>
                </c:pt>
                <c:pt idx="29">
                  <c:v>301.39</c:v>
                </c:pt>
                <c:pt idx="30">
                  <c:v>372.31</c:v>
                </c:pt>
                <c:pt idx="31">
                  <c:v>1001.54</c:v>
                </c:pt>
                <c:pt idx="32">
                  <c:v>339.59</c:v>
                </c:pt>
                <c:pt idx="33">
                  <c:v>2522.4899999999998</c:v>
                </c:pt>
                <c:pt idx="34">
                  <c:v>838.38</c:v>
                </c:pt>
                <c:pt idx="35">
                  <c:v>1804.6</c:v>
                </c:pt>
                <c:pt idx="36">
                  <c:v>1309.68</c:v>
                </c:pt>
                <c:pt idx="37">
                  <c:v>250.46</c:v>
                </c:pt>
                <c:pt idx="38">
                  <c:v>1026.01</c:v>
                </c:pt>
                <c:pt idx="39">
                  <c:v>2783.15</c:v>
                </c:pt>
                <c:pt idx="40">
                  <c:v>2966.44</c:v>
                </c:pt>
                <c:pt idx="41">
                  <c:v>458.93</c:v>
                </c:pt>
                <c:pt idx="42">
                  <c:v>2832.17</c:v>
                </c:pt>
                <c:pt idx="43">
                  <c:v>1949.03</c:v>
                </c:pt>
                <c:pt idx="44">
                  <c:v>1878.9</c:v>
                </c:pt>
                <c:pt idx="45">
                  <c:v>228.65</c:v>
                </c:pt>
                <c:pt idx="46">
                  <c:v>2611.6</c:v>
                </c:pt>
                <c:pt idx="47">
                  <c:v>380.56</c:v>
                </c:pt>
                <c:pt idx="48">
                  <c:v>1581.44</c:v>
                </c:pt>
                <c:pt idx="49">
                  <c:v>1843.64</c:v>
                </c:pt>
                <c:pt idx="50">
                  <c:v>2891.9</c:v>
                </c:pt>
                <c:pt idx="51">
                  <c:v>1244.47</c:v>
                </c:pt>
                <c:pt idx="52">
                  <c:v>1989.85</c:v>
                </c:pt>
                <c:pt idx="53">
                  <c:v>1006.76</c:v>
                </c:pt>
                <c:pt idx="54">
                  <c:v>1153</c:v>
                </c:pt>
                <c:pt idx="55">
                  <c:v>2018.37</c:v>
                </c:pt>
                <c:pt idx="56">
                  <c:v>2113.65</c:v>
                </c:pt>
                <c:pt idx="57">
                  <c:v>667.79</c:v>
                </c:pt>
                <c:pt idx="58">
                  <c:v>649.28</c:v>
                </c:pt>
                <c:pt idx="59">
                  <c:v>1770.03</c:v>
                </c:pt>
                <c:pt idx="60">
                  <c:v>1382.89</c:v>
                </c:pt>
                <c:pt idx="61">
                  <c:v>2784.25</c:v>
                </c:pt>
                <c:pt idx="62">
                  <c:v>2633.96</c:v>
                </c:pt>
                <c:pt idx="63">
                  <c:v>912.69</c:v>
                </c:pt>
                <c:pt idx="64">
                  <c:v>777.42</c:v>
                </c:pt>
                <c:pt idx="65">
                  <c:v>2535.5100000000002</c:v>
                </c:pt>
                <c:pt idx="66">
                  <c:v>1465.64</c:v>
                </c:pt>
                <c:pt idx="67">
                  <c:v>1016.61</c:v>
                </c:pt>
                <c:pt idx="68">
                  <c:v>593.73</c:v>
                </c:pt>
                <c:pt idx="69">
                  <c:v>1369.3</c:v>
                </c:pt>
                <c:pt idx="70">
                  <c:v>483.61</c:v>
                </c:pt>
                <c:pt idx="71">
                  <c:v>2149.04</c:v>
                </c:pt>
                <c:pt idx="72">
                  <c:v>1161.32</c:v>
                </c:pt>
                <c:pt idx="73">
                  <c:v>2614.9499999999998</c:v>
                </c:pt>
                <c:pt idx="74">
                  <c:v>1373.48</c:v>
                </c:pt>
                <c:pt idx="75">
                  <c:v>1122.06</c:v>
                </c:pt>
                <c:pt idx="76">
                  <c:v>517.6</c:v>
                </c:pt>
                <c:pt idx="77">
                  <c:v>780.8</c:v>
                </c:pt>
                <c:pt idx="78">
                  <c:v>1989.35</c:v>
                </c:pt>
                <c:pt idx="79">
                  <c:v>1119.3499999999999</c:v>
                </c:pt>
                <c:pt idx="80">
                  <c:v>1800.1</c:v>
                </c:pt>
                <c:pt idx="81">
                  <c:v>2707.97</c:v>
                </c:pt>
                <c:pt idx="82">
                  <c:v>369.56</c:v>
                </c:pt>
                <c:pt idx="83">
                  <c:v>2126.6</c:v>
                </c:pt>
                <c:pt idx="84">
                  <c:v>2763.54</c:v>
                </c:pt>
                <c:pt idx="85">
                  <c:v>470.41</c:v>
                </c:pt>
                <c:pt idx="86">
                  <c:v>1920.48</c:v>
                </c:pt>
                <c:pt idx="87">
                  <c:v>2840.47</c:v>
                </c:pt>
                <c:pt idx="88">
                  <c:v>311.20999999999998</c:v>
                </c:pt>
                <c:pt idx="89">
                  <c:v>2390.63</c:v>
                </c:pt>
                <c:pt idx="90">
                  <c:v>1845.58</c:v>
                </c:pt>
                <c:pt idx="91">
                  <c:v>1574.43</c:v>
                </c:pt>
                <c:pt idx="92">
                  <c:v>1883.37</c:v>
                </c:pt>
                <c:pt idx="93">
                  <c:v>1491.33</c:v>
                </c:pt>
                <c:pt idx="94">
                  <c:v>2740.43</c:v>
                </c:pt>
                <c:pt idx="95">
                  <c:v>1175.56</c:v>
                </c:pt>
                <c:pt idx="96">
                  <c:v>2061.9699999999998</c:v>
                </c:pt>
                <c:pt idx="97">
                  <c:v>1655</c:v>
                </c:pt>
                <c:pt idx="98">
                  <c:v>755.94</c:v>
                </c:pt>
                <c:pt idx="99">
                  <c:v>2025.31</c:v>
                </c:pt>
                <c:pt idx="100">
                  <c:v>1185.3599999999999</c:v>
                </c:pt>
                <c:pt idx="101">
                  <c:v>1863.44</c:v>
                </c:pt>
                <c:pt idx="102">
                  <c:v>1727.35</c:v>
                </c:pt>
                <c:pt idx="103">
                  <c:v>731.68</c:v>
                </c:pt>
                <c:pt idx="104">
                  <c:v>2476.34</c:v>
                </c:pt>
                <c:pt idx="105">
                  <c:v>1009.34</c:v>
                </c:pt>
                <c:pt idx="106">
                  <c:v>2804.31</c:v>
                </c:pt>
                <c:pt idx="107">
                  <c:v>2741.31</c:v>
                </c:pt>
                <c:pt idx="108">
                  <c:v>1156.52</c:v>
                </c:pt>
                <c:pt idx="109">
                  <c:v>1979.5</c:v>
                </c:pt>
              </c:numCache>
            </c:numRef>
          </c:xVal>
          <c:yVal>
            <c:numRef>
              <c:f>'Cleaned data '!$H$2:$H$111</c:f>
              <c:numCache>
                <c:formatCode>General</c:formatCode>
                <c:ptCount val="110"/>
                <c:pt idx="0">
                  <c:v>1450.58</c:v>
                </c:pt>
                <c:pt idx="1">
                  <c:v>111.47</c:v>
                </c:pt>
                <c:pt idx="2">
                  <c:v>1753.39</c:v>
                </c:pt>
                <c:pt idx="3">
                  <c:v>1954.06</c:v>
                </c:pt>
                <c:pt idx="4">
                  <c:v>821.56</c:v>
                </c:pt>
                <c:pt idx="5">
                  <c:v>872.52</c:v>
                </c:pt>
                <c:pt idx="6">
                  <c:v>826.85</c:v>
                </c:pt>
                <c:pt idx="7">
                  <c:v>1455.58</c:v>
                </c:pt>
                <c:pt idx="8">
                  <c:v>385.22</c:v>
                </c:pt>
                <c:pt idx="9">
                  <c:v>1517.83</c:v>
                </c:pt>
                <c:pt idx="10">
                  <c:v>496.94</c:v>
                </c:pt>
                <c:pt idx="11">
                  <c:v>898.48</c:v>
                </c:pt>
                <c:pt idx="12">
                  <c:v>1317.18</c:v>
                </c:pt>
                <c:pt idx="13">
                  <c:v>269</c:v>
                </c:pt>
                <c:pt idx="14">
                  <c:v>1482.32</c:v>
                </c:pt>
                <c:pt idx="15">
                  <c:v>1489.69</c:v>
                </c:pt>
                <c:pt idx="16">
                  <c:v>158.63999999999999</c:v>
                </c:pt>
                <c:pt idx="17">
                  <c:v>1414.84</c:v>
                </c:pt>
                <c:pt idx="18">
                  <c:v>281.04000000000002</c:v>
                </c:pt>
                <c:pt idx="19">
                  <c:v>1325.48</c:v>
                </c:pt>
                <c:pt idx="20">
                  <c:v>495.75</c:v>
                </c:pt>
                <c:pt idx="21">
                  <c:v>151.03</c:v>
                </c:pt>
                <c:pt idx="22">
                  <c:v>871.4</c:v>
                </c:pt>
                <c:pt idx="23">
                  <c:v>1913.13</c:v>
                </c:pt>
                <c:pt idx="24">
                  <c:v>788.59</c:v>
                </c:pt>
                <c:pt idx="25">
                  <c:v>414.1</c:v>
                </c:pt>
                <c:pt idx="26">
                  <c:v>1902.16</c:v>
                </c:pt>
                <c:pt idx="27">
                  <c:v>278.39</c:v>
                </c:pt>
                <c:pt idx="28">
                  <c:v>1454.07</c:v>
                </c:pt>
                <c:pt idx="29">
                  <c:v>1576.45</c:v>
                </c:pt>
                <c:pt idx="30">
                  <c:v>1707.08</c:v>
                </c:pt>
                <c:pt idx="31">
                  <c:v>1190.8699999999999</c:v>
                </c:pt>
                <c:pt idx="32">
                  <c:v>175</c:v>
                </c:pt>
                <c:pt idx="33">
                  <c:v>819.13</c:v>
                </c:pt>
                <c:pt idx="34">
                  <c:v>1589.3</c:v>
                </c:pt>
                <c:pt idx="35">
                  <c:v>183.51</c:v>
                </c:pt>
                <c:pt idx="36">
                  <c:v>842.08</c:v>
                </c:pt>
                <c:pt idx="37">
                  <c:v>1361.42</c:v>
                </c:pt>
                <c:pt idx="38">
                  <c:v>1111.27</c:v>
                </c:pt>
                <c:pt idx="39">
                  <c:v>1458.72</c:v>
                </c:pt>
                <c:pt idx="40">
                  <c:v>1833.82</c:v>
                </c:pt>
                <c:pt idx="41">
                  <c:v>1118.76</c:v>
                </c:pt>
                <c:pt idx="42">
                  <c:v>1229.28</c:v>
                </c:pt>
                <c:pt idx="43">
                  <c:v>1962.59</c:v>
                </c:pt>
                <c:pt idx="44">
                  <c:v>958.76</c:v>
                </c:pt>
                <c:pt idx="45">
                  <c:v>673.92</c:v>
                </c:pt>
                <c:pt idx="46">
                  <c:v>923.74</c:v>
                </c:pt>
                <c:pt idx="47">
                  <c:v>1113.3599999999999</c:v>
                </c:pt>
                <c:pt idx="48">
                  <c:v>1348.62</c:v>
                </c:pt>
                <c:pt idx="49">
                  <c:v>1116.3699999999999</c:v>
                </c:pt>
                <c:pt idx="50">
                  <c:v>142.36000000000001</c:v>
                </c:pt>
                <c:pt idx="51">
                  <c:v>479.54</c:v>
                </c:pt>
                <c:pt idx="52">
                  <c:v>1731.98</c:v>
                </c:pt>
                <c:pt idx="53">
                  <c:v>621.83000000000004</c:v>
                </c:pt>
                <c:pt idx="54">
                  <c:v>663.87</c:v>
                </c:pt>
                <c:pt idx="55">
                  <c:v>1187.1300000000001</c:v>
                </c:pt>
                <c:pt idx="56">
                  <c:v>1957.62</c:v>
                </c:pt>
                <c:pt idx="57">
                  <c:v>1859.55</c:v>
                </c:pt>
                <c:pt idx="58">
                  <c:v>389.65</c:v>
                </c:pt>
                <c:pt idx="59">
                  <c:v>1368.87</c:v>
                </c:pt>
                <c:pt idx="60">
                  <c:v>454.98</c:v>
                </c:pt>
                <c:pt idx="61">
                  <c:v>1365.17</c:v>
                </c:pt>
                <c:pt idx="62">
                  <c:v>1681.23</c:v>
                </c:pt>
                <c:pt idx="63">
                  <c:v>393.45</c:v>
                </c:pt>
                <c:pt idx="64">
                  <c:v>1939.39</c:v>
                </c:pt>
                <c:pt idx="65">
                  <c:v>589.29999999999995</c:v>
                </c:pt>
                <c:pt idx="66">
                  <c:v>1037.5</c:v>
                </c:pt>
                <c:pt idx="67">
                  <c:v>1024.0899999999999</c:v>
                </c:pt>
                <c:pt idx="68">
                  <c:v>136.97</c:v>
                </c:pt>
                <c:pt idx="69">
                  <c:v>336.19</c:v>
                </c:pt>
                <c:pt idx="70">
                  <c:v>716.4</c:v>
                </c:pt>
                <c:pt idx="71">
                  <c:v>1743.79</c:v>
                </c:pt>
                <c:pt idx="72">
                  <c:v>1635.14</c:v>
                </c:pt>
                <c:pt idx="73">
                  <c:v>998.97</c:v>
                </c:pt>
                <c:pt idx="74">
                  <c:v>1575.08</c:v>
                </c:pt>
                <c:pt idx="75">
                  <c:v>1902.52</c:v>
                </c:pt>
                <c:pt idx="76">
                  <c:v>742.94</c:v>
                </c:pt>
                <c:pt idx="77">
                  <c:v>170.48</c:v>
                </c:pt>
                <c:pt idx="78">
                  <c:v>1835.76</c:v>
                </c:pt>
                <c:pt idx="79">
                  <c:v>750.67</c:v>
                </c:pt>
                <c:pt idx="80">
                  <c:v>499.86</c:v>
                </c:pt>
                <c:pt idx="81">
                  <c:v>869.76</c:v>
                </c:pt>
                <c:pt idx="82">
                  <c:v>1511.64</c:v>
                </c:pt>
                <c:pt idx="83">
                  <c:v>938.92</c:v>
                </c:pt>
                <c:pt idx="84">
                  <c:v>1511.48</c:v>
                </c:pt>
                <c:pt idx="85">
                  <c:v>147.72999999999999</c:v>
                </c:pt>
                <c:pt idx="86">
                  <c:v>888.49</c:v>
                </c:pt>
                <c:pt idx="87">
                  <c:v>1022.45</c:v>
                </c:pt>
                <c:pt idx="88">
                  <c:v>939.89</c:v>
                </c:pt>
                <c:pt idx="89">
                  <c:v>1007.5</c:v>
                </c:pt>
                <c:pt idx="90">
                  <c:v>1250.45</c:v>
                </c:pt>
                <c:pt idx="91">
                  <c:v>620.9</c:v>
                </c:pt>
                <c:pt idx="92">
                  <c:v>1241.4100000000001</c:v>
                </c:pt>
                <c:pt idx="93">
                  <c:v>1825.14</c:v>
                </c:pt>
                <c:pt idx="94">
                  <c:v>251.69</c:v>
                </c:pt>
                <c:pt idx="95">
                  <c:v>415.64</c:v>
                </c:pt>
                <c:pt idx="96">
                  <c:v>1783.59</c:v>
                </c:pt>
                <c:pt idx="97">
                  <c:v>563.9</c:v>
                </c:pt>
                <c:pt idx="98">
                  <c:v>1270.77</c:v>
                </c:pt>
                <c:pt idx="99">
                  <c:v>234.75</c:v>
                </c:pt>
                <c:pt idx="100">
                  <c:v>1231.3699999999999</c:v>
                </c:pt>
                <c:pt idx="101">
                  <c:v>734.12</c:v>
                </c:pt>
                <c:pt idx="102">
                  <c:v>1886.61</c:v>
                </c:pt>
                <c:pt idx="103">
                  <c:v>131.72999999999999</c:v>
                </c:pt>
                <c:pt idx="104">
                  <c:v>1348.88</c:v>
                </c:pt>
                <c:pt idx="105">
                  <c:v>1517.56</c:v>
                </c:pt>
                <c:pt idx="106">
                  <c:v>744.28</c:v>
                </c:pt>
                <c:pt idx="107">
                  <c:v>1892.67</c:v>
                </c:pt>
                <c:pt idx="108">
                  <c:v>165.18</c:v>
                </c:pt>
                <c:pt idx="109">
                  <c:v>1162.67</c:v>
                </c:pt>
              </c:numCache>
            </c:numRef>
          </c:yVal>
          <c:smooth val="0"/>
          <c:extLst>
            <c:ext xmlns:c16="http://schemas.microsoft.com/office/drawing/2014/chart" uri="{C3380CC4-5D6E-409C-BE32-E72D297353CC}">
              <c16:uniqueId val="{00000000-7EED-48B8-8D36-7C1C21391AF5}"/>
            </c:ext>
          </c:extLst>
        </c:ser>
        <c:dLbls>
          <c:showLegendKey val="0"/>
          <c:showVal val="0"/>
          <c:showCatName val="0"/>
          <c:showSerName val="0"/>
          <c:showPercent val="0"/>
          <c:showBubbleSize val="0"/>
        </c:dLbls>
        <c:axId val="1693233087"/>
        <c:axId val="1693223007"/>
      </c:scatterChart>
      <c:valAx>
        <c:axId val="1693233087"/>
        <c:scaling>
          <c:orientation val="minMax"/>
        </c:scaling>
        <c:delete val="0"/>
        <c:axPos val="b"/>
        <c:majorGridlines>
          <c:spPr>
            <a:ln w="9525" cap="flat" cmpd="sng" algn="ctr">
              <a:solidFill>
                <a:schemeClr val="tx1">
                  <a:lumMod val="15000"/>
                  <a:lumOff val="85000"/>
                </a:schemeClr>
              </a:solidFill>
              <a:round/>
            </a:ln>
            <a:effectLst/>
          </c:spPr>
        </c:majorGridlines>
        <c:numFmt formatCode="&quot;$&quot;#,##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1693223007"/>
        <c:crosses val="autoZero"/>
        <c:crossBetween val="midCat"/>
      </c:valAx>
      <c:valAx>
        <c:axId val="1693223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1693233087"/>
        <c:crosses val="autoZero"/>
        <c:crossBetween val="midCat"/>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Global_Tech_Gadget_Consumption.xlsx]Analysis!PivotTable7</c:name>
    <c:fmtId val="9"/>
  </c:pivotSource>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b="1" dirty="0">
                <a:solidFill>
                  <a:schemeClr val="tx1"/>
                </a:solidFill>
              </a:rPr>
              <a:t>Trend</a:t>
            </a:r>
            <a:r>
              <a:rPr lang="en-US" sz="2000" b="1" baseline="0" dirty="0">
                <a:solidFill>
                  <a:schemeClr val="tx1"/>
                </a:solidFill>
              </a:rPr>
              <a:t> of E - Waste </a:t>
            </a:r>
            <a:endParaRPr lang="en-US" sz="2000" b="1" dirty="0">
              <a:solidFill>
                <a:schemeClr val="tx1"/>
              </a:solidFill>
            </a:endParaRPr>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7563281879272659E-2"/>
          <c:y val="6.4422209681371287E-2"/>
          <c:w val="0.94580007437365743"/>
          <c:h val="0.90779152328779111"/>
        </c:manualLayout>
      </c:layout>
      <c:lineChart>
        <c:grouping val="standard"/>
        <c:varyColors val="0"/>
        <c:ser>
          <c:idx val="0"/>
          <c:order val="0"/>
          <c:tx>
            <c:strRef>
              <c:f>Analysis!$E$4</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cat>
            <c:strRef>
              <c:f>Analysis!$D$5:$D$15</c:f>
              <c:strCache>
                <c:ptCount val="11"/>
                <c:pt idx="0">
                  <c:v>2015</c:v>
                </c:pt>
                <c:pt idx="1">
                  <c:v>2016</c:v>
                </c:pt>
                <c:pt idx="2">
                  <c:v>2017</c:v>
                </c:pt>
                <c:pt idx="3">
                  <c:v>2018</c:v>
                </c:pt>
                <c:pt idx="4">
                  <c:v>2019</c:v>
                </c:pt>
                <c:pt idx="5">
                  <c:v>2020</c:v>
                </c:pt>
                <c:pt idx="6">
                  <c:v>2021</c:v>
                </c:pt>
                <c:pt idx="7">
                  <c:v>2022</c:v>
                </c:pt>
                <c:pt idx="8">
                  <c:v>2023</c:v>
                </c:pt>
                <c:pt idx="9">
                  <c:v>2024</c:v>
                </c:pt>
                <c:pt idx="10">
                  <c:v>2025</c:v>
                </c:pt>
              </c:strCache>
            </c:strRef>
          </c:cat>
          <c:val>
            <c:numRef>
              <c:f>Analysis!$E$5:$E$15</c:f>
              <c:numCache>
                <c:formatCode>General</c:formatCode>
                <c:ptCount val="11"/>
                <c:pt idx="0">
                  <c:v>8817.2099999999991</c:v>
                </c:pt>
                <c:pt idx="1">
                  <c:v>10285.5</c:v>
                </c:pt>
                <c:pt idx="2">
                  <c:v>11065.61</c:v>
                </c:pt>
                <c:pt idx="3">
                  <c:v>13025.96</c:v>
                </c:pt>
                <c:pt idx="4">
                  <c:v>11873.94</c:v>
                </c:pt>
                <c:pt idx="5">
                  <c:v>9621.77</c:v>
                </c:pt>
                <c:pt idx="6">
                  <c:v>10763.369999999999</c:v>
                </c:pt>
                <c:pt idx="7">
                  <c:v>7647.3299999999981</c:v>
                </c:pt>
                <c:pt idx="8">
                  <c:v>9428.0000000000018</c:v>
                </c:pt>
                <c:pt idx="9">
                  <c:v>11228.14</c:v>
                </c:pt>
                <c:pt idx="10">
                  <c:v>10131.960000000001</c:v>
                </c:pt>
              </c:numCache>
            </c:numRef>
          </c:val>
          <c:smooth val="0"/>
          <c:extLst>
            <c:ext xmlns:c16="http://schemas.microsoft.com/office/drawing/2014/chart" uri="{C3380CC4-5D6E-409C-BE32-E72D297353CC}">
              <c16:uniqueId val="{00000001-F3AE-4FBE-B9D7-C206B76FA8DA}"/>
            </c:ext>
          </c:extLst>
        </c:ser>
        <c:dLbls>
          <c:showLegendKey val="0"/>
          <c:showVal val="0"/>
          <c:showCatName val="0"/>
          <c:showSerName val="0"/>
          <c:showPercent val="0"/>
          <c:showBubbleSize val="0"/>
        </c:dLbls>
        <c:marker val="1"/>
        <c:smooth val="0"/>
        <c:axId val="1782509408"/>
        <c:axId val="1782497888"/>
      </c:lineChart>
      <c:catAx>
        <c:axId val="1782509408"/>
        <c:scaling>
          <c:orientation val="minMax"/>
        </c:scaling>
        <c:delete val="0"/>
        <c:axPos val="b"/>
        <c:numFmt formatCode="General" sourceLinked="1"/>
        <c:majorTickMark val="none"/>
        <c:minorTickMark val="none"/>
        <c:tickLblPos val="nextTo"/>
        <c:spPr>
          <a:noFill/>
          <a:ln w="9525" cap="flat" cmpd="sng" algn="ctr">
            <a:solidFill>
              <a:schemeClr val="accent1">
                <a:shade val="15000"/>
              </a:schemeClr>
            </a:solidFill>
            <a:round/>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1782497888"/>
        <c:crosses val="autoZero"/>
        <c:auto val="1"/>
        <c:lblAlgn val="ctr"/>
        <c:lblOffset val="100"/>
        <c:tickMarkSkip val="2"/>
        <c:noMultiLvlLbl val="0"/>
      </c:catAx>
      <c:valAx>
        <c:axId val="1782497888"/>
        <c:scaling>
          <c:orientation val="minMax"/>
        </c:scaling>
        <c:delete val="0"/>
        <c:axPos val="l"/>
        <c:numFmt formatCode="General" sourceLinked="1"/>
        <c:majorTickMark val="none"/>
        <c:minorTickMark val="none"/>
        <c:tickLblPos val="nextTo"/>
        <c:spPr>
          <a:noFill/>
          <a:ln>
            <a:solidFill>
              <a:schemeClr val="accent1">
                <a:shade val="15000"/>
              </a:schemeClr>
            </a:solidFill>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17825094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Global_Tech_Gadget_Consumption.xlsx]Analysis!PivotTable5</c:name>
    <c:fmtId val="9"/>
  </c:pivotSource>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1" dirty="0">
                <a:solidFill>
                  <a:schemeClr val="tx1"/>
                </a:solidFill>
              </a:rPr>
              <a:t>Average</a:t>
            </a:r>
            <a:r>
              <a:rPr lang="en-US" sz="1800" b="1" baseline="0" dirty="0">
                <a:solidFill>
                  <a:schemeClr val="tx1"/>
                </a:solidFill>
              </a:rPr>
              <a:t> consumer spending on Gadgets by year</a:t>
            </a:r>
          </a:p>
        </c:rich>
      </c:tx>
      <c:layout>
        <c:manualLayout>
          <c:xMode val="edge"/>
          <c:yMode val="edge"/>
          <c:x val="0.26909847527468878"/>
          <c:y val="9.7474448285790605E-3"/>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708616496461576E-2"/>
          <c:y val="0.11430849141874791"/>
          <c:w val="0.85284706562086143"/>
          <c:h val="0.83906268819142671"/>
        </c:manualLayout>
      </c:layout>
      <c:barChart>
        <c:barDir val="bar"/>
        <c:grouping val="stacked"/>
        <c:varyColors val="0"/>
        <c:ser>
          <c:idx val="0"/>
          <c:order val="0"/>
          <c:tx>
            <c:strRef>
              <c:f>Analysis!$R$2</c:f>
              <c:strCache>
                <c:ptCount val="1"/>
                <c:pt idx="0">
                  <c:v>Total</c:v>
                </c:pt>
              </c:strCache>
            </c:strRef>
          </c:tx>
          <c:spPr>
            <a:solidFill>
              <a:schemeClr val="accent5">
                <a:lumMod val="50000"/>
              </a:schemeClr>
            </a:solidFill>
            <a:ln>
              <a:noFill/>
            </a:ln>
            <a:effectLst/>
          </c:spPr>
          <c:invertIfNegative val="0"/>
          <c:cat>
            <c:strRef>
              <c:f>Analysis!$Q$3:$Q$12</c:f>
              <c:strCache>
                <c:ptCount val="10"/>
                <c:pt idx="0">
                  <c:v>Brazil</c:v>
                </c:pt>
                <c:pt idx="1">
                  <c:v>Canada</c:v>
                </c:pt>
                <c:pt idx="2">
                  <c:v>China</c:v>
                </c:pt>
                <c:pt idx="3">
                  <c:v>France</c:v>
                </c:pt>
                <c:pt idx="4">
                  <c:v>Germany</c:v>
                </c:pt>
                <c:pt idx="5">
                  <c:v>India</c:v>
                </c:pt>
                <c:pt idx="6">
                  <c:v>Japan</c:v>
                </c:pt>
                <c:pt idx="7">
                  <c:v>South Korea</c:v>
                </c:pt>
                <c:pt idx="8">
                  <c:v>UK</c:v>
                </c:pt>
                <c:pt idx="9">
                  <c:v>USA</c:v>
                </c:pt>
              </c:strCache>
            </c:strRef>
          </c:cat>
          <c:val>
            <c:numRef>
              <c:f>Analysis!$R$3:$R$12</c:f>
              <c:numCache>
                <c:formatCode>"$"#,##0.00</c:formatCode>
                <c:ptCount val="10"/>
                <c:pt idx="0">
                  <c:v>18638.97</c:v>
                </c:pt>
                <c:pt idx="1">
                  <c:v>20386.270000000004</c:v>
                </c:pt>
                <c:pt idx="2">
                  <c:v>20098.82</c:v>
                </c:pt>
                <c:pt idx="3">
                  <c:v>17189.71</c:v>
                </c:pt>
                <c:pt idx="4">
                  <c:v>18251.7</c:v>
                </c:pt>
                <c:pt idx="5">
                  <c:v>17435.21</c:v>
                </c:pt>
                <c:pt idx="6">
                  <c:v>15899.89</c:v>
                </c:pt>
                <c:pt idx="7">
                  <c:v>17783.460000000003</c:v>
                </c:pt>
                <c:pt idx="8">
                  <c:v>13498.490000000002</c:v>
                </c:pt>
                <c:pt idx="9">
                  <c:v>13686.789999999997</c:v>
                </c:pt>
              </c:numCache>
            </c:numRef>
          </c:val>
          <c:extLst>
            <c:ext xmlns:c16="http://schemas.microsoft.com/office/drawing/2014/chart" uri="{C3380CC4-5D6E-409C-BE32-E72D297353CC}">
              <c16:uniqueId val="{00000000-D83D-4B97-907B-F3CF4F5A1C94}"/>
            </c:ext>
          </c:extLst>
        </c:ser>
        <c:dLbls>
          <c:showLegendKey val="0"/>
          <c:showVal val="0"/>
          <c:showCatName val="0"/>
          <c:showSerName val="0"/>
          <c:showPercent val="0"/>
          <c:showBubbleSize val="0"/>
        </c:dLbls>
        <c:gapWidth val="150"/>
        <c:overlap val="100"/>
        <c:axId val="2044106288"/>
        <c:axId val="2044105328"/>
      </c:barChart>
      <c:catAx>
        <c:axId val="20441062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2044105328"/>
        <c:crosses val="autoZero"/>
        <c:auto val="1"/>
        <c:lblAlgn val="ctr"/>
        <c:lblOffset val="100"/>
        <c:noMultiLvlLbl val="0"/>
      </c:catAx>
      <c:valAx>
        <c:axId val="2044105328"/>
        <c:scaling>
          <c:orientation val="minMax"/>
        </c:scaling>
        <c:delete val="0"/>
        <c:axPos val="b"/>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204410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Global_Tech_Gadget_Consumption.xlsx]Analysis!PivotTable3</c:name>
    <c:fmtId val="11"/>
  </c:pivotSource>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2400" b="1" i="0" baseline="0" dirty="0">
                <a:solidFill>
                  <a:schemeClr val="tx1"/>
                </a:solidFill>
              </a:rPr>
              <a:t>Gadget popularity by  country</a:t>
            </a:r>
          </a:p>
        </c:rich>
      </c:tx>
      <c:layout>
        <c:manualLayout>
          <c:xMode val="edge"/>
          <c:yMode val="edge"/>
          <c:x val="0.26753676250251984"/>
          <c:y val="1.3765990112886374E-2"/>
        </c:manualLayout>
      </c:layout>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5">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8600930508029695"/>
          <c:y val="8.4368531444486472E-2"/>
          <c:w val="0.93975777369222702"/>
          <c:h val="0.66495134614723383"/>
        </c:manualLayout>
      </c:layout>
      <c:barChart>
        <c:barDir val="col"/>
        <c:grouping val="clustered"/>
        <c:varyColors val="0"/>
        <c:ser>
          <c:idx val="0"/>
          <c:order val="0"/>
          <c:tx>
            <c:strRef>
              <c:f>Analysis!$H$2</c:f>
              <c:strCache>
                <c:ptCount val="1"/>
                <c:pt idx="0">
                  <c:v>Sum of Smartphone Sales </c:v>
                </c:pt>
              </c:strCache>
            </c:strRef>
          </c:tx>
          <c:spPr>
            <a:solidFill>
              <a:schemeClr val="accent5">
                <a:lumMod val="50000"/>
              </a:schemeClr>
            </a:solidFill>
            <a:ln>
              <a:noFill/>
            </a:ln>
            <a:effectLst/>
          </c:spPr>
          <c:invertIfNegative val="0"/>
          <c:cat>
            <c:strRef>
              <c:f>Analysis!$G$3:$G$12</c:f>
              <c:strCache>
                <c:ptCount val="10"/>
                <c:pt idx="0">
                  <c:v>Brazil</c:v>
                </c:pt>
                <c:pt idx="1">
                  <c:v>Canada</c:v>
                </c:pt>
                <c:pt idx="2">
                  <c:v>China</c:v>
                </c:pt>
                <c:pt idx="3">
                  <c:v>France</c:v>
                </c:pt>
                <c:pt idx="4">
                  <c:v>Germany</c:v>
                </c:pt>
                <c:pt idx="5">
                  <c:v>India</c:v>
                </c:pt>
                <c:pt idx="6">
                  <c:v>Japan</c:v>
                </c:pt>
                <c:pt idx="7">
                  <c:v>South Korea</c:v>
                </c:pt>
                <c:pt idx="8">
                  <c:v>UK</c:v>
                </c:pt>
                <c:pt idx="9">
                  <c:v>USA</c:v>
                </c:pt>
              </c:strCache>
            </c:strRef>
          </c:cat>
          <c:val>
            <c:numRef>
              <c:f>Analysis!$H$3:$H$12</c:f>
              <c:numCache>
                <c:formatCode>"$"#,##0.00"M"</c:formatCode>
                <c:ptCount val="10"/>
                <c:pt idx="0">
                  <c:v>3245.3</c:v>
                </c:pt>
                <c:pt idx="1">
                  <c:v>2589.0700000000006</c:v>
                </c:pt>
                <c:pt idx="2">
                  <c:v>3043.89</c:v>
                </c:pt>
                <c:pt idx="3">
                  <c:v>2755.07</c:v>
                </c:pt>
                <c:pt idx="4">
                  <c:v>2811.21</c:v>
                </c:pt>
                <c:pt idx="5">
                  <c:v>2852.7000000000003</c:v>
                </c:pt>
                <c:pt idx="6">
                  <c:v>3008.86</c:v>
                </c:pt>
                <c:pt idx="7">
                  <c:v>3141.74</c:v>
                </c:pt>
                <c:pt idx="8">
                  <c:v>3697.5999999999995</c:v>
                </c:pt>
                <c:pt idx="9">
                  <c:v>2455.0700000000002</c:v>
                </c:pt>
              </c:numCache>
            </c:numRef>
          </c:val>
          <c:extLst>
            <c:ext xmlns:c16="http://schemas.microsoft.com/office/drawing/2014/chart" uri="{C3380CC4-5D6E-409C-BE32-E72D297353CC}">
              <c16:uniqueId val="{00000000-029B-45E0-AA64-7F73F71B9797}"/>
            </c:ext>
          </c:extLst>
        </c:ser>
        <c:ser>
          <c:idx val="1"/>
          <c:order val="1"/>
          <c:tx>
            <c:strRef>
              <c:f>Analysis!$I$2</c:f>
              <c:strCache>
                <c:ptCount val="1"/>
                <c:pt idx="0">
                  <c:v>Sum of Laptop Shipments </c:v>
                </c:pt>
              </c:strCache>
            </c:strRef>
          </c:tx>
          <c:spPr>
            <a:solidFill>
              <a:schemeClr val="accent2"/>
            </a:solidFill>
            <a:ln>
              <a:noFill/>
            </a:ln>
            <a:effectLst/>
          </c:spPr>
          <c:invertIfNegative val="0"/>
          <c:cat>
            <c:strRef>
              <c:f>Analysis!$G$3:$G$12</c:f>
              <c:strCache>
                <c:ptCount val="10"/>
                <c:pt idx="0">
                  <c:v>Brazil</c:v>
                </c:pt>
                <c:pt idx="1">
                  <c:v>Canada</c:v>
                </c:pt>
                <c:pt idx="2">
                  <c:v>China</c:v>
                </c:pt>
                <c:pt idx="3">
                  <c:v>France</c:v>
                </c:pt>
                <c:pt idx="4">
                  <c:v>Germany</c:v>
                </c:pt>
                <c:pt idx="5">
                  <c:v>India</c:v>
                </c:pt>
                <c:pt idx="6">
                  <c:v>Japan</c:v>
                </c:pt>
                <c:pt idx="7">
                  <c:v>South Korea</c:v>
                </c:pt>
                <c:pt idx="8">
                  <c:v>UK</c:v>
                </c:pt>
                <c:pt idx="9">
                  <c:v>USA</c:v>
                </c:pt>
              </c:strCache>
            </c:strRef>
          </c:cat>
          <c:val>
            <c:numRef>
              <c:f>Analysis!$I$3:$I$12</c:f>
              <c:numCache>
                <c:formatCode>"$"#,##0.00"M"</c:formatCode>
                <c:ptCount val="10"/>
                <c:pt idx="0">
                  <c:v>1016.3700000000002</c:v>
                </c:pt>
                <c:pt idx="1">
                  <c:v>1038.54</c:v>
                </c:pt>
                <c:pt idx="2">
                  <c:v>1039.79</c:v>
                </c:pt>
                <c:pt idx="3">
                  <c:v>935.61999999999989</c:v>
                </c:pt>
                <c:pt idx="4">
                  <c:v>937.57</c:v>
                </c:pt>
                <c:pt idx="5">
                  <c:v>949.28</c:v>
                </c:pt>
                <c:pt idx="6">
                  <c:v>893.55000000000007</c:v>
                </c:pt>
                <c:pt idx="7">
                  <c:v>921.30000000000007</c:v>
                </c:pt>
                <c:pt idx="8">
                  <c:v>888.13999999999987</c:v>
                </c:pt>
                <c:pt idx="9">
                  <c:v>848.8599999999999</c:v>
                </c:pt>
              </c:numCache>
            </c:numRef>
          </c:val>
          <c:extLst>
            <c:ext xmlns:c16="http://schemas.microsoft.com/office/drawing/2014/chart" uri="{C3380CC4-5D6E-409C-BE32-E72D297353CC}">
              <c16:uniqueId val="{00000001-029B-45E0-AA64-7F73F71B9797}"/>
            </c:ext>
          </c:extLst>
        </c:ser>
        <c:ser>
          <c:idx val="2"/>
          <c:order val="2"/>
          <c:tx>
            <c:strRef>
              <c:f>Analysis!$J$2</c:f>
              <c:strCache>
                <c:ptCount val="1"/>
                <c:pt idx="0">
                  <c:v>Sum of Gaming Console Purchase Rate (%)</c:v>
                </c:pt>
              </c:strCache>
            </c:strRef>
          </c:tx>
          <c:spPr>
            <a:solidFill>
              <a:schemeClr val="accent3"/>
            </a:solidFill>
            <a:ln>
              <a:noFill/>
            </a:ln>
            <a:effectLst/>
          </c:spPr>
          <c:invertIfNegative val="0"/>
          <c:cat>
            <c:strRef>
              <c:f>Analysis!$G$3:$G$12</c:f>
              <c:strCache>
                <c:ptCount val="10"/>
                <c:pt idx="0">
                  <c:v>Brazil</c:v>
                </c:pt>
                <c:pt idx="1">
                  <c:v>Canada</c:v>
                </c:pt>
                <c:pt idx="2">
                  <c:v>China</c:v>
                </c:pt>
                <c:pt idx="3">
                  <c:v>France</c:v>
                </c:pt>
                <c:pt idx="4">
                  <c:v>Germany</c:v>
                </c:pt>
                <c:pt idx="5">
                  <c:v>India</c:v>
                </c:pt>
                <c:pt idx="6">
                  <c:v>Japan</c:v>
                </c:pt>
                <c:pt idx="7">
                  <c:v>South Korea</c:v>
                </c:pt>
                <c:pt idx="8">
                  <c:v>UK</c:v>
                </c:pt>
                <c:pt idx="9">
                  <c:v>USA</c:v>
                </c:pt>
              </c:strCache>
            </c:strRef>
          </c:cat>
          <c:val>
            <c:numRef>
              <c:f>Analysis!$J$3:$J$12</c:f>
              <c:numCache>
                <c:formatCode>General</c:formatCode>
                <c:ptCount val="10"/>
                <c:pt idx="0">
                  <c:v>219.17000000000002</c:v>
                </c:pt>
                <c:pt idx="1">
                  <c:v>310.02000000000004</c:v>
                </c:pt>
                <c:pt idx="2">
                  <c:v>224.13</c:v>
                </c:pt>
                <c:pt idx="3">
                  <c:v>198.99</c:v>
                </c:pt>
                <c:pt idx="4">
                  <c:v>261.58</c:v>
                </c:pt>
                <c:pt idx="5">
                  <c:v>264.01</c:v>
                </c:pt>
                <c:pt idx="6">
                  <c:v>258.76</c:v>
                </c:pt>
                <c:pt idx="7">
                  <c:v>251.06</c:v>
                </c:pt>
                <c:pt idx="8">
                  <c:v>199.20000000000002</c:v>
                </c:pt>
                <c:pt idx="9">
                  <c:v>205.97000000000003</c:v>
                </c:pt>
              </c:numCache>
            </c:numRef>
          </c:val>
          <c:extLst>
            <c:ext xmlns:c16="http://schemas.microsoft.com/office/drawing/2014/chart" uri="{C3380CC4-5D6E-409C-BE32-E72D297353CC}">
              <c16:uniqueId val="{00000002-029B-45E0-AA64-7F73F71B9797}"/>
            </c:ext>
          </c:extLst>
        </c:ser>
        <c:ser>
          <c:idx val="3"/>
          <c:order val="3"/>
          <c:tx>
            <c:strRef>
              <c:f>Analysis!$K$2</c:f>
              <c:strCache>
                <c:ptCount val="1"/>
                <c:pt idx="0">
                  <c:v>Sum of Smartwatch Useage (%)</c:v>
                </c:pt>
              </c:strCache>
            </c:strRef>
          </c:tx>
          <c:spPr>
            <a:solidFill>
              <a:schemeClr val="accent4"/>
            </a:solidFill>
            <a:ln>
              <a:noFill/>
            </a:ln>
            <a:effectLst/>
          </c:spPr>
          <c:invertIfNegative val="0"/>
          <c:cat>
            <c:strRef>
              <c:f>Analysis!$G$3:$G$12</c:f>
              <c:strCache>
                <c:ptCount val="10"/>
                <c:pt idx="0">
                  <c:v>Brazil</c:v>
                </c:pt>
                <c:pt idx="1">
                  <c:v>Canada</c:v>
                </c:pt>
                <c:pt idx="2">
                  <c:v>China</c:v>
                </c:pt>
                <c:pt idx="3">
                  <c:v>France</c:v>
                </c:pt>
                <c:pt idx="4">
                  <c:v>Germany</c:v>
                </c:pt>
                <c:pt idx="5">
                  <c:v>India</c:v>
                </c:pt>
                <c:pt idx="6">
                  <c:v>Japan</c:v>
                </c:pt>
                <c:pt idx="7">
                  <c:v>South Korea</c:v>
                </c:pt>
                <c:pt idx="8">
                  <c:v>UK</c:v>
                </c:pt>
                <c:pt idx="9">
                  <c:v>USA</c:v>
                </c:pt>
              </c:strCache>
            </c:strRef>
          </c:cat>
          <c:val>
            <c:numRef>
              <c:f>Analysis!$K$3:$K$12</c:f>
              <c:numCache>
                <c:formatCode>General</c:formatCode>
                <c:ptCount val="10"/>
                <c:pt idx="0">
                  <c:v>176.32999999999998</c:v>
                </c:pt>
                <c:pt idx="1">
                  <c:v>145.02000000000001</c:v>
                </c:pt>
                <c:pt idx="2">
                  <c:v>132.97999999999999</c:v>
                </c:pt>
                <c:pt idx="3">
                  <c:v>141.53</c:v>
                </c:pt>
                <c:pt idx="4">
                  <c:v>149.60999999999999</c:v>
                </c:pt>
                <c:pt idx="5">
                  <c:v>156.16</c:v>
                </c:pt>
                <c:pt idx="6">
                  <c:v>145.63</c:v>
                </c:pt>
                <c:pt idx="7">
                  <c:v>161.03</c:v>
                </c:pt>
                <c:pt idx="8">
                  <c:v>174.62</c:v>
                </c:pt>
                <c:pt idx="9">
                  <c:v>171.37</c:v>
                </c:pt>
              </c:numCache>
            </c:numRef>
          </c:val>
          <c:extLst>
            <c:ext xmlns:c16="http://schemas.microsoft.com/office/drawing/2014/chart" uri="{C3380CC4-5D6E-409C-BE32-E72D297353CC}">
              <c16:uniqueId val="{00000003-029B-45E0-AA64-7F73F71B9797}"/>
            </c:ext>
          </c:extLst>
        </c:ser>
        <c:dLbls>
          <c:showLegendKey val="0"/>
          <c:showVal val="0"/>
          <c:showCatName val="0"/>
          <c:showSerName val="0"/>
          <c:showPercent val="0"/>
          <c:showBubbleSize val="0"/>
        </c:dLbls>
        <c:gapWidth val="219"/>
        <c:overlap val="-27"/>
        <c:axId val="2041768224"/>
        <c:axId val="2041766784"/>
      </c:barChart>
      <c:catAx>
        <c:axId val="20417682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200" b="1" i="0" u="none" strike="noStrike" kern="1200" baseline="0">
                <a:solidFill>
                  <a:schemeClr val="tx1"/>
                </a:solidFill>
                <a:latin typeface="+mn-lt"/>
                <a:ea typeface="+mn-ea"/>
                <a:cs typeface="+mn-cs"/>
              </a:defRPr>
            </a:pPr>
            <a:endParaRPr lang="en-US"/>
          </a:p>
        </c:txPr>
        <c:crossAx val="2041766784"/>
        <c:crosses val="autoZero"/>
        <c:auto val="1"/>
        <c:lblAlgn val="ctr"/>
        <c:lblOffset val="100"/>
        <c:noMultiLvlLbl val="0"/>
      </c:catAx>
      <c:valAx>
        <c:axId val="2041766784"/>
        <c:scaling>
          <c:orientation val="minMax"/>
        </c:scaling>
        <c:delete val="0"/>
        <c:axPos val="l"/>
        <c:numFmt formatCode="&quot;$&quot;#,##0.00&quot;M&quot;"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2041768224"/>
        <c:crosses val="autoZero"/>
        <c:crossBetween val="between"/>
      </c:valAx>
      <c:spPr>
        <a:noFill/>
        <a:ln>
          <a:noFill/>
        </a:ln>
        <a:effectLst/>
      </c:spPr>
    </c:plotArea>
    <c:legend>
      <c:legendPos val="b"/>
      <c:layout>
        <c:manualLayout>
          <c:xMode val="edge"/>
          <c:yMode val="edge"/>
          <c:x val="0"/>
          <c:y val="0.8552652752467077"/>
          <c:w val="0.68479881777983742"/>
          <c:h val="0.1447347247532923"/>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Global_Tech_Gadget_Consumption.xlsx]Analysis!PivotTable8</c:name>
    <c:fmtId val="8"/>
  </c:pivotSource>
  <c:chart>
    <c:title>
      <c:tx>
        <c:rich>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r>
              <a:rPr lang="en-US" sz="2000" b="1" i="0" baseline="0" dirty="0">
                <a:solidFill>
                  <a:schemeClr val="tx1"/>
                </a:solidFill>
              </a:rPr>
              <a:t>Consumer preferences between smartphone and laptops</a:t>
            </a:r>
          </a:p>
        </c:rich>
      </c:tx>
      <c:overlay val="0"/>
      <c:spPr>
        <a:noFill/>
        <a:ln>
          <a:noFill/>
        </a:ln>
        <a:effectLst/>
      </c:spPr>
      <c:txPr>
        <a:bodyPr rot="0" spcFirstLastPara="1" vertOverflow="ellipsis" vert="horz" wrap="square" anchor="ctr" anchorCtr="1"/>
        <a:lstStyle/>
        <a:p>
          <a:pPr>
            <a:defRPr sz="20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4284839194061092E-2"/>
          <c:y val="0.11669550886765918"/>
          <c:w val="0.88445957203881764"/>
          <c:h val="0.78410731116173182"/>
        </c:manualLayout>
      </c:layout>
      <c:barChart>
        <c:barDir val="col"/>
        <c:grouping val="stacked"/>
        <c:varyColors val="0"/>
        <c:ser>
          <c:idx val="0"/>
          <c:order val="0"/>
          <c:tx>
            <c:strRef>
              <c:f>Analysis!$U$4</c:f>
              <c:strCache>
                <c:ptCount val="1"/>
                <c:pt idx="0">
                  <c:v>Sum of Laptop Shipments </c:v>
                </c:pt>
              </c:strCache>
            </c:strRef>
          </c:tx>
          <c:spPr>
            <a:solidFill>
              <a:schemeClr val="accent1"/>
            </a:solidFill>
            <a:ln>
              <a:noFill/>
            </a:ln>
            <a:effectLst/>
          </c:spPr>
          <c:invertIfNegative val="0"/>
          <c:cat>
            <c:strRef>
              <c:f>Analysis!$T$5:$T$114</c:f>
              <c:strCache>
                <c:ptCount val="110"/>
                <c:pt idx="0">
                  <c:v>$220.09</c:v>
                </c:pt>
                <c:pt idx="1">
                  <c:v>$225.38</c:v>
                </c:pt>
                <c:pt idx="2">
                  <c:v>$228.65</c:v>
                </c:pt>
                <c:pt idx="3">
                  <c:v>$250.46</c:v>
                </c:pt>
                <c:pt idx="4">
                  <c:v>$301.39</c:v>
                </c:pt>
                <c:pt idx="5">
                  <c:v>$311.21</c:v>
                </c:pt>
                <c:pt idx="6">
                  <c:v>$339.59</c:v>
                </c:pt>
                <c:pt idx="7">
                  <c:v>$369.56</c:v>
                </c:pt>
                <c:pt idx="8">
                  <c:v>$372.31</c:v>
                </c:pt>
                <c:pt idx="9">
                  <c:v>$380.56</c:v>
                </c:pt>
                <c:pt idx="10">
                  <c:v>$449.10</c:v>
                </c:pt>
                <c:pt idx="11">
                  <c:v>$458.93</c:v>
                </c:pt>
                <c:pt idx="12">
                  <c:v>$470.41</c:v>
                </c:pt>
                <c:pt idx="13">
                  <c:v>$483.61</c:v>
                </c:pt>
                <c:pt idx="14">
                  <c:v>$487.74</c:v>
                </c:pt>
                <c:pt idx="15">
                  <c:v>$517.60</c:v>
                </c:pt>
                <c:pt idx="16">
                  <c:v>$593.73</c:v>
                </c:pt>
                <c:pt idx="17">
                  <c:v>$603.13</c:v>
                </c:pt>
                <c:pt idx="18">
                  <c:v>$649.28</c:v>
                </c:pt>
                <c:pt idx="19">
                  <c:v>$657.41</c:v>
                </c:pt>
                <c:pt idx="20">
                  <c:v>$667.79</c:v>
                </c:pt>
                <c:pt idx="21">
                  <c:v>$731.68</c:v>
                </c:pt>
                <c:pt idx="22">
                  <c:v>$755.94</c:v>
                </c:pt>
                <c:pt idx="23">
                  <c:v>$777.42</c:v>
                </c:pt>
                <c:pt idx="24">
                  <c:v>$780.80</c:v>
                </c:pt>
                <c:pt idx="25">
                  <c:v>$806.79</c:v>
                </c:pt>
                <c:pt idx="26">
                  <c:v>$816.45</c:v>
                </c:pt>
                <c:pt idx="27">
                  <c:v>$838.38</c:v>
                </c:pt>
                <c:pt idx="28">
                  <c:v>$912.69</c:v>
                </c:pt>
                <c:pt idx="29">
                  <c:v>$1,001.54</c:v>
                </c:pt>
                <c:pt idx="30">
                  <c:v>$1,006.76</c:v>
                </c:pt>
                <c:pt idx="31">
                  <c:v>$1,009.34</c:v>
                </c:pt>
                <c:pt idx="32">
                  <c:v>$1,016.61</c:v>
                </c:pt>
                <c:pt idx="33">
                  <c:v>$1,026.01</c:v>
                </c:pt>
                <c:pt idx="34">
                  <c:v>$1,050.90</c:v>
                </c:pt>
                <c:pt idx="35">
                  <c:v>$1,107.74</c:v>
                </c:pt>
                <c:pt idx="36">
                  <c:v>$1,119.35</c:v>
                </c:pt>
                <c:pt idx="37">
                  <c:v>$1,122.06</c:v>
                </c:pt>
                <c:pt idx="38">
                  <c:v>$1,153.00</c:v>
                </c:pt>
                <c:pt idx="39">
                  <c:v>$1,156.52</c:v>
                </c:pt>
                <c:pt idx="40">
                  <c:v>$1,161.32</c:v>
                </c:pt>
                <c:pt idx="41">
                  <c:v>$1,175.56</c:v>
                </c:pt>
                <c:pt idx="42">
                  <c:v>$1,185.36</c:v>
                </c:pt>
                <c:pt idx="43">
                  <c:v>$1,244.47</c:v>
                </c:pt>
                <c:pt idx="44">
                  <c:v>$1,275.42</c:v>
                </c:pt>
                <c:pt idx="45">
                  <c:v>$1,309.68</c:v>
                </c:pt>
                <c:pt idx="46">
                  <c:v>$1,311.28</c:v>
                </c:pt>
                <c:pt idx="47">
                  <c:v>$1,369.30</c:v>
                </c:pt>
                <c:pt idx="48">
                  <c:v>$1,372.40</c:v>
                </c:pt>
                <c:pt idx="49">
                  <c:v>$1,373.48</c:v>
                </c:pt>
                <c:pt idx="50">
                  <c:v>$1,382.89</c:v>
                </c:pt>
                <c:pt idx="51">
                  <c:v>$1,465.64</c:v>
                </c:pt>
                <c:pt idx="52">
                  <c:v>$1,491.33</c:v>
                </c:pt>
                <c:pt idx="53">
                  <c:v>$1,574.43</c:v>
                </c:pt>
                <c:pt idx="54">
                  <c:v>$1,581.44</c:v>
                </c:pt>
                <c:pt idx="55">
                  <c:v>$1,602.85</c:v>
                </c:pt>
                <c:pt idx="56">
                  <c:v>$1,655.00</c:v>
                </c:pt>
                <c:pt idx="57">
                  <c:v>$1,727.35</c:v>
                </c:pt>
                <c:pt idx="58">
                  <c:v>$1,770.03</c:v>
                </c:pt>
                <c:pt idx="59">
                  <c:v>$1,792.64</c:v>
                </c:pt>
                <c:pt idx="60">
                  <c:v>$1,800.10</c:v>
                </c:pt>
                <c:pt idx="61">
                  <c:v>$1,804.60</c:v>
                </c:pt>
                <c:pt idx="62">
                  <c:v>$1,843.64</c:v>
                </c:pt>
                <c:pt idx="63">
                  <c:v>$1,845.58</c:v>
                </c:pt>
                <c:pt idx="64">
                  <c:v>$1,863.44</c:v>
                </c:pt>
                <c:pt idx="65">
                  <c:v>$1,872.46</c:v>
                </c:pt>
                <c:pt idx="66">
                  <c:v>$1,878.90</c:v>
                </c:pt>
                <c:pt idx="67">
                  <c:v>$1,883.37</c:v>
                </c:pt>
                <c:pt idx="68">
                  <c:v>$1,918.65</c:v>
                </c:pt>
                <c:pt idx="69">
                  <c:v>$1,920.48</c:v>
                </c:pt>
                <c:pt idx="70">
                  <c:v>$1,949.03</c:v>
                </c:pt>
                <c:pt idx="71">
                  <c:v>$1,979.50</c:v>
                </c:pt>
                <c:pt idx="72">
                  <c:v>$1,982.40</c:v>
                </c:pt>
                <c:pt idx="73">
                  <c:v>$1,989.35</c:v>
                </c:pt>
                <c:pt idx="74">
                  <c:v>$1,989.85</c:v>
                </c:pt>
                <c:pt idx="75">
                  <c:v>$2,018.37</c:v>
                </c:pt>
                <c:pt idx="76">
                  <c:v>$2,025.31</c:v>
                </c:pt>
                <c:pt idx="77">
                  <c:v>$2,061.97</c:v>
                </c:pt>
                <c:pt idx="78">
                  <c:v>$2,084.91</c:v>
                </c:pt>
                <c:pt idx="79">
                  <c:v>$2,113.65</c:v>
                </c:pt>
                <c:pt idx="80">
                  <c:v>$2,126.60</c:v>
                </c:pt>
                <c:pt idx="81">
                  <c:v>$2,149.04</c:v>
                </c:pt>
                <c:pt idx="82">
                  <c:v>$2,211.60</c:v>
                </c:pt>
                <c:pt idx="83">
                  <c:v>$2,269.04</c:v>
                </c:pt>
                <c:pt idx="84">
                  <c:v>$2,376.46</c:v>
                </c:pt>
                <c:pt idx="85">
                  <c:v>$2,381.88</c:v>
                </c:pt>
                <c:pt idx="86">
                  <c:v>$2,390.63</c:v>
                </c:pt>
                <c:pt idx="87">
                  <c:v>$2,404.22</c:v>
                </c:pt>
                <c:pt idx="88">
                  <c:v>$2,445.38</c:v>
                </c:pt>
                <c:pt idx="89">
                  <c:v>$2,476.34</c:v>
                </c:pt>
                <c:pt idx="90">
                  <c:v>$2,522.49</c:v>
                </c:pt>
                <c:pt idx="91">
                  <c:v>$2,535.51</c:v>
                </c:pt>
                <c:pt idx="92">
                  <c:v>$2,580.06</c:v>
                </c:pt>
                <c:pt idx="93">
                  <c:v>$2,611.60</c:v>
                </c:pt>
                <c:pt idx="94">
                  <c:v>$2,614.95</c:v>
                </c:pt>
                <c:pt idx="95">
                  <c:v>$2,633.96</c:v>
                </c:pt>
                <c:pt idx="96">
                  <c:v>$2,653.45</c:v>
                </c:pt>
                <c:pt idx="97">
                  <c:v>$2,707.97</c:v>
                </c:pt>
                <c:pt idx="98">
                  <c:v>$2,740.43</c:v>
                </c:pt>
                <c:pt idx="99">
                  <c:v>$2,741.31</c:v>
                </c:pt>
                <c:pt idx="100">
                  <c:v>$2,763.54</c:v>
                </c:pt>
                <c:pt idx="101">
                  <c:v>$2,765.28</c:v>
                </c:pt>
                <c:pt idx="102">
                  <c:v>$2,783.15</c:v>
                </c:pt>
                <c:pt idx="103">
                  <c:v>$2,784.25</c:v>
                </c:pt>
                <c:pt idx="104">
                  <c:v>$2,804.31</c:v>
                </c:pt>
                <c:pt idx="105">
                  <c:v>$2,832.17</c:v>
                </c:pt>
                <c:pt idx="106">
                  <c:v>$2,840.47</c:v>
                </c:pt>
                <c:pt idx="107">
                  <c:v>$2,891.90</c:v>
                </c:pt>
                <c:pt idx="108">
                  <c:v>$2,966.44</c:v>
                </c:pt>
                <c:pt idx="109">
                  <c:v>$2,989.54</c:v>
                </c:pt>
              </c:strCache>
            </c:strRef>
          </c:cat>
          <c:val>
            <c:numRef>
              <c:f>Analysis!$U$5:$U$114</c:f>
              <c:numCache>
                <c:formatCode>"$"#,##0.00"M"</c:formatCode>
                <c:ptCount val="110"/>
                <c:pt idx="0">
                  <c:v>56.45</c:v>
                </c:pt>
                <c:pt idx="1">
                  <c:v>30.55</c:v>
                </c:pt>
                <c:pt idx="2">
                  <c:v>77.260000000000005</c:v>
                </c:pt>
                <c:pt idx="3">
                  <c:v>65.27</c:v>
                </c:pt>
                <c:pt idx="4">
                  <c:v>62.5</c:v>
                </c:pt>
                <c:pt idx="5">
                  <c:v>123.63</c:v>
                </c:pt>
                <c:pt idx="6">
                  <c:v>63.46</c:v>
                </c:pt>
                <c:pt idx="7">
                  <c:v>114.65</c:v>
                </c:pt>
                <c:pt idx="8">
                  <c:v>62.89</c:v>
                </c:pt>
                <c:pt idx="9">
                  <c:v>79.17</c:v>
                </c:pt>
                <c:pt idx="10">
                  <c:v>27.25</c:v>
                </c:pt>
                <c:pt idx="11">
                  <c:v>72.650000000000006</c:v>
                </c:pt>
                <c:pt idx="12">
                  <c:v>116.14</c:v>
                </c:pt>
                <c:pt idx="13">
                  <c:v>102.1</c:v>
                </c:pt>
                <c:pt idx="14">
                  <c:v>60.98</c:v>
                </c:pt>
                <c:pt idx="15">
                  <c:v>107.03</c:v>
                </c:pt>
                <c:pt idx="16">
                  <c:v>100.59</c:v>
                </c:pt>
                <c:pt idx="17">
                  <c:v>43.47</c:v>
                </c:pt>
                <c:pt idx="18">
                  <c:v>89.39</c:v>
                </c:pt>
                <c:pt idx="19">
                  <c:v>58.25</c:v>
                </c:pt>
                <c:pt idx="20">
                  <c:v>87.92</c:v>
                </c:pt>
                <c:pt idx="21">
                  <c:v>142.4</c:v>
                </c:pt>
                <c:pt idx="22">
                  <c:v>140.19999999999999</c:v>
                </c:pt>
                <c:pt idx="23">
                  <c:v>97.81</c:v>
                </c:pt>
                <c:pt idx="24">
                  <c:v>107.09</c:v>
                </c:pt>
                <c:pt idx="25">
                  <c:v>30.57</c:v>
                </c:pt>
                <c:pt idx="26">
                  <c:v>46.53</c:v>
                </c:pt>
                <c:pt idx="27">
                  <c:v>64.14</c:v>
                </c:pt>
                <c:pt idx="28">
                  <c:v>97.39</c:v>
                </c:pt>
                <c:pt idx="29">
                  <c:v>63.17</c:v>
                </c:pt>
                <c:pt idx="30">
                  <c:v>87.22</c:v>
                </c:pt>
                <c:pt idx="31">
                  <c:v>145.02000000000001</c:v>
                </c:pt>
                <c:pt idx="32">
                  <c:v>99.54</c:v>
                </c:pt>
                <c:pt idx="33">
                  <c:v>67.510000000000005</c:v>
                </c:pt>
                <c:pt idx="34">
                  <c:v>54.61</c:v>
                </c:pt>
                <c:pt idx="35">
                  <c:v>58.6</c:v>
                </c:pt>
                <c:pt idx="36">
                  <c:v>110.49</c:v>
                </c:pt>
                <c:pt idx="37">
                  <c:v>104.62</c:v>
                </c:pt>
                <c:pt idx="38">
                  <c:v>87.32</c:v>
                </c:pt>
                <c:pt idx="39">
                  <c:v>148.29</c:v>
                </c:pt>
                <c:pt idx="40">
                  <c:v>103.08</c:v>
                </c:pt>
                <c:pt idx="41">
                  <c:v>133.04</c:v>
                </c:pt>
                <c:pt idx="42">
                  <c:v>140.79</c:v>
                </c:pt>
                <c:pt idx="43">
                  <c:v>81.790000000000006</c:v>
                </c:pt>
                <c:pt idx="44">
                  <c:v>20.79</c:v>
                </c:pt>
                <c:pt idx="45">
                  <c:v>65.040000000000006</c:v>
                </c:pt>
                <c:pt idx="46">
                  <c:v>57.47</c:v>
                </c:pt>
                <c:pt idx="47">
                  <c:v>101.7</c:v>
                </c:pt>
                <c:pt idx="48">
                  <c:v>23.41</c:v>
                </c:pt>
                <c:pt idx="49">
                  <c:v>103.99</c:v>
                </c:pt>
                <c:pt idx="50">
                  <c:v>92.5</c:v>
                </c:pt>
                <c:pt idx="51">
                  <c:v>99.05</c:v>
                </c:pt>
                <c:pt idx="52">
                  <c:v>130.87</c:v>
                </c:pt>
                <c:pt idx="53">
                  <c:v>126.48</c:v>
                </c:pt>
                <c:pt idx="54">
                  <c:v>79.489999999999995</c:v>
                </c:pt>
                <c:pt idx="55">
                  <c:v>40.42</c:v>
                </c:pt>
                <c:pt idx="56">
                  <c:v>137.35</c:v>
                </c:pt>
                <c:pt idx="57">
                  <c:v>141.36000000000001</c:v>
                </c:pt>
                <c:pt idx="58">
                  <c:v>90.87</c:v>
                </c:pt>
                <c:pt idx="59">
                  <c:v>32.81</c:v>
                </c:pt>
                <c:pt idx="60">
                  <c:v>111.5</c:v>
                </c:pt>
                <c:pt idx="61">
                  <c:v>64.959999999999994</c:v>
                </c:pt>
                <c:pt idx="62">
                  <c:v>80.02</c:v>
                </c:pt>
                <c:pt idx="63">
                  <c:v>125.19</c:v>
                </c:pt>
                <c:pt idx="64">
                  <c:v>141.03</c:v>
                </c:pt>
                <c:pt idx="65">
                  <c:v>21.29</c:v>
                </c:pt>
                <c:pt idx="66">
                  <c:v>76.790000000000006</c:v>
                </c:pt>
                <c:pt idx="67">
                  <c:v>129.28</c:v>
                </c:pt>
                <c:pt idx="68">
                  <c:v>58.89</c:v>
                </c:pt>
                <c:pt idx="69">
                  <c:v>117.16</c:v>
                </c:pt>
                <c:pt idx="70">
                  <c:v>76.3</c:v>
                </c:pt>
                <c:pt idx="71">
                  <c:v>149.21</c:v>
                </c:pt>
                <c:pt idx="72">
                  <c:v>42.42</c:v>
                </c:pt>
                <c:pt idx="73">
                  <c:v>107.51</c:v>
                </c:pt>
                <c:pt idx="74">
                  <c:v>86.03</c:v>
                </c:pt>
                <c:pt idx="75">
                  <c:v>87.58</c:v>
                </c:pt>
                <c:pt idx="76">
                  <c:v>140.33000000000001</c:v>
                </c:pt>
                <c:pt idx="77">
                  <c:v>135.66</c:v>
                </c:pt>
                <c:pt idx="78">
                  <c:v>28.04</c:v>
                </c:pt>
                <c:pt idx="79">
                  <c:v>87.59</c:v>
                </c:pt>
                <c:pt idx="80">
                  <c:v>115.12</c:v>
                </c:pt>
                <c:pt idx="81">
                  <c:v>102.42</c:v>
                </c:pt>
                <c:pt idx="82">
                  <c:v>34.69</c:v>
                </c:pt>
                <c:pt idx="83">
                  <c:v>47.83</c:v>
                </c:pt>
                <c:pt idx="84">
                  <c:v>44.12</c:v>
                </c:pt>
                <c:pt idx="85">
                  <c:v>26.7</c:v>
                </c:pt>
                <c:pt idx="86">
                  <c:v>124.26</c:v>
                </c:pt>
                <c:pt idx="87">
                  <c:v>26.75</c:v>
                </c:pt>
                <c:pt idx="88">
                  <c:v>45.2</c:v>
                </c:pt>
                <c:pt idx="89">
                  <c:v>142.58000000000001</c:v>
                </c:pt>
                <c:pt idx="90">
                  <c:v>63.99</c:v>
                </c:pt>
                <c:pt idx="91">
                  <c:v>98.82</c:v>
                </c:pt>
                <c:pt idx="92">
                  <c:v>29.73</c:v>
                </c:pt>
                <c:pt idx="93">
                  <c:v>78.09</c:v>
                </c:pt>
                <c:pt idx="94">
                  <c:v>103.96</c:v>
                </c:pt>
                <c:pt idx="95">
                  <c:v>95.83</c:v>
                </c:pt>
                <c:pt idx="96">
                  <c:v>45.72</c:v>
                </c:pt>
                <c:pt idx="97">
                  <c:v>111.91</c:v>
                </c:pt>
                <c:pt idx="98">
                  <c:v>132.44999999999999</c:v>
                </c:pt>
                <c:pt idx="99">
                  <c:v>148.27000000000001</c:v>
                </c:pt>
                <c:pt idx="100">
                  <c:v>115.64</c:v>
                </c:pt>
                <c:pt idx="101">
                  <c:v>25.18</c:v>
                </c:pt>
                <c:pt idx="102">
                  <c:v>69.94</c:v>
                </c:pt>
                <c:pt idx="103">
                  <c:v>92.69</c:v>
                </c:pt>
                <c:pt idx="104">
                  <c:v>146.61000000000001</c:v>
                </c:pt>
                <c:pt idx="105">
                  <c:v>74.040000000000006</c:v>
                </c:pt>
                <c:pt idx="106">
                  <c:v>118.43</c:v>
                </c:pt>
                <c:pt idx="107">
                  <c:v>80.760000000000005</c:v>
                </c:pt>
                <c:pt idx="108">
                  <c:v>71.459999999999994</c:v>
                </c:pt>
                <c:pt idx="109">
                  <c:v>32.630000000000003</c:v>
                </c:pt>
              </c:numCache>
            </c:numRef>
          </c:val>
          <c:extLst>
            <c:ext xmlns:c16="http://schemas.microsoft.com/office/drawing/2014/chart" uri="{C3380CC4-5D6E-409C-BE32-E72D297353CC}">
              <c16:uniqueId val="{00000000-5154-4112-AF1E-F3F582F1C611}"/>
            </c:ext>
          </c:extLst>
        </c:ser>
        <c:ser>
          <c:idx val="1"/>
          <c:order val="1"/>
          <c:tx>
            <c:strRef>
              <c:f>Analysis!$V$4</c:f>
              <c:strCache>
                <c:ptCount val="1"/>
                <c:pt idx="0">
                  <c:v>Sum of Smartphone Sales </c:v>
                </c:pt>
              </c:strCache>
            </c:strRef>
          </c:tx>
          <c:spPr>
            <a:solidFill>
              <a:schemeClr val="accent2"/>
            </a:solidFill>
            <a:ln>
              <a:noFill/>
            </a:ln>
            <a:effectLst/>
          </c:spPr>
          <c:invertIfNegative val="0"/>
          <c:cat>
            <c:strRef>
              <c:f>Analysis!$T$5:$T$114</c:f>
              <c:strCache>
                <c:ptCount val="110"/>
                <c:pt idx="0">
                  <c:v>$220.09</c:v>
                </c:pt>
                <c:pt idx="1">
                  <c:v>$225.38</c:v>
                </c:pt>
                <c:pt idx="2">
                  <c:v>$228.65</c:v>
                </c:pt>
                <c:pt idx="3">
                  <c:v>$250.46</c:v>
                </c:pt>
                <c:pt idx="4">
                  <c:v>$301.39</c:v>
                </c:pt>
                <c:pt idx="5">
                  <c:v>$311.21</c:v>
                </c:pt>
                <c:pt idx="6">
                  <c:v>$339.59</c:v>
                </c:pt>
                <c:pt idx="7">
                  <c:v>$369.56</c:v>
                </c:pt>
                <c:pt idx="8">
                  <c:v>$372.31</c:v>
                </c:pt>
                <c:pt idx="9">
                  <c:v>$380.56</c:v>
                </c:pt>
                <c:pt idx="10">
                  <c:v>$449.10</c:v>
                </c:pt>
                <c:pt idx="11">
                  <c:v>$458.93</c:v>
                </c:pt>
                <c:pt idx="12">
                  <c:v>$470.41</c:v>
                </c:pt>
                <c:pt idx="13">
                  <c:v>$483.61</c:v>
                </c:pt>
                <c:pt idx="14">
                  <c:v>$487.74</c:v>
                </c:pt>
                <c:pt idx="15">
                  <c:v>$517.60</c:v>
                </c:pt>
                <c:pt idx="16">
                  <c:v>$593.73</c:v>
                </c:pt>
                <c:pt idx="17">
                  <c:v>$603.13</c:v>
                </c:pt>
                <c:pt idx="18">
                  <c:v>$649.28</c:v>
                </c:pt>
                <c:pt idx="19">
                  <c:v>$657.41</c:v>
                </c:pt>
                <c:pt idx="20">
                  <c:v>$667.79</c:v>
                </c:pt>
                <c:pt idx="21">
                  <c:v>$731.68</c:v>
                </c:pt>
                <c:pt idx="22">
                  <c:v>$755.94</c:v>
                </c:pt>
                <c:pt idx="23">
                  <c:v>$777.42</c:v>
                </c:pt>
                <c:pt idx="24">
                  <c:v>$780.80</c:v>
                </c:pt>
                <c:pt idx="25">
                  <c:v>$806.79</c:v>
                </c:pt>
                <c:pt idx="26">
                  <c:v>$816.45</c:v>
                </c:pt>
                <c:pt idx="27">
                  <c:v>$838.38</c:v>
                </c:pt>
                <c:pt idx="28">
                  <c:v>$912.69</c:v>
                </c:pt>
                <c:pt idx="29">
                  <c:v>$1,001.54</c:v>
                </c:pt>
                <c:pt idx="30">
                  <c:v>$1,006.76</c:v>
                </c:pt>
                <c:pt idx="31">
                  <c:v>$1,009.34</c:v>
                </c:pt>
                <c:pt idx="32">
                  <c:v>$1,016.61</c:v>
                </c:pt>
                <c:pt idx="33">
                  <c:v>$1,026.01</c:v>
                </c:pt>
                <c:pt idx="34">
                  <c:v>$1,050.90</c:v>
                </c:pt>
                <c:pt idx="35">
                  <c:v>$1,107.74</c:v>
                </c:pt>
                <c:pt idx="36">
                  <c:v>$1,119.35</c:v>
                </c:pt>
                <c:pt idx="37">
                  <c:v>$1,122.06</c:v>
                </c:pt>
                <c:pt idx="38">
                  <c:v>$1,153.00</c:v>
                </c:pt>
                <c:pt idx="39">
                  <c:v>$1,156.52</c:v>
                </c:pt>
                <c:pt idx="40">
                  <c:v>$1,161.32</c:v>
                </c:pt>
                <c:pt idx="41">
                  <c:v>$1,175.56</c:v>
                </c:pt>
                <c:pt idx="42">
                  <c:v>$1,185.36</c:v>
                </c:pt>
                <c:pt idx="43">
                  <c:v>$1,244.47</c:v>
                </c:pt>
                <c:pt idx="44">
                  <c:v>$1,275.42</c:v>
                </c:pt>
                <c:pt idx="45">
                  <c:v>$1,309.68</c:v>
                </c:pt>
                <c:pt idx="46">
                  <c:v>$1,311.28</c:v>
                </c:pt>
                <c:pt idx="47">
                  <c:v>$1,369.30</c:v>
                </c:pt>
                <c:pt idx="48">
                  <c:v>$1,372.40</c:v>
                </c:pt>
                <c:pt idx="49">
                  <c:v>$1,373.48</c:v>
                </c:pt>
                <c:pt idx="50">
                  <c:v>$1,382.89</c:v>
                </c:pt>
                <c:pt idx="51">
                  <c:v>$1,465.64</c:v>
                </c:pt>
                <c:pt idx="52">
                  <c:v>$1,491.33</c:v>
                </c:pt>
                <c:pt idx="53">
                  <c:v>$1,574.43</c:v>
                </c:pt>
                <c:pt idx="54">
                  <c:v>$1,581.44</c:v>
                </c:pt>
                <c:pt idx="55">
                  <c:v>$1,602.85</c:v>
                </c:pt>
                <c:pt idx="56">
                  <c:v>$1,655.00</c:v>
                </c:pt>
                <c:pt idx="57">
                  <c:v>$1,727.35</c:v>
                </c:pt>
                <c:pt idx="58">
                  <c:v>$1,770.03</c:v>
                </c:pt>
                <c:pt idx="59">
                  <c:v>$1,792.64</c:v>
                </c:pt>
                <c:pt idx="60">
                  <c:v>$1,800.10</c:v>
                </c:pt>
                <c:pt idx="61">
                  <c:v>$1,804.60</c:v>
                </c:pt>
                <c:pt idx="62">
                  <c:v>$1,843.64</c:v>
                </c:pt>
                <c:pt idx="63">
                  <c:v>$1,845.58</c:v>
                </c:pt>
                <c:pt idx="64">
                  <c:v>$1,863.44</c:v>
                </c:pt>
                <c:pt idx="65">
                  <c:v>$1,872.46</c:v>
                </c:pt>
                <c:pt idx="66">
                  <c:v>$1,878.90</c:v>
                </c:pt>
                <c:pt idx="67">
                  <c:v>$1,883.37</c:v>
                </c:pt>
                <c:pt idx="68">
                  <c:v>$1,918.65</c:v>
                </c:pt>
                <c:pt idx="69">
                  <c:v>$1,920.48</c:v>
                </c:pt>
                <c:pt idx="70">
                  <c:v>$1,949.03</c:v>
                </c:pt>
                <c:pt idx="71">
                  <c:v>$1,979.50</c:v>
                </c:pt>
                <c:pt idx="72">
                  <c:v>$1,982.40</c:v>
                </c:pt>
                <c:pt idx="73">
                  <c:v>$1,989.35</c:v>
                </c:pt>
                <c:pt idx="74">
                  <c:v>$1,989.85</c:v>
                </c:pt>
                <c:pt idx="75">
                  <c:v>$2,018.37</c:v>
                </c:pt>
                <c:pt idx="76">
                  <c:v>$2,025.31</c:v>
                </c:pt>
                <c:pt idx="77">
                  <c:v>$2,061.97</c:v>
                </c:pt>
                <c:pt idx="78">
                  <c:v>$2,084.91</c:v>
                </c:pt>
                <c:pt idx="79">
                  <c:v>$2,113.65</c:v>
                </c:pt>
                <c:pt idx="80">
                  <c:v>$2,126.60</c:v>
                </c:pt>
                <c:pt idx="81">
                  <c:v>$2,149.04</c:v>
                </c:pt>
                <c:pt idx="82">
                  <c:v>$2,211.60</c:v>
                </c:pt>
                <c:pt idx="83">
                  <c:v>$2,269.04</c:v>
                </c:pt>
                <c:pt idx="84">
                  <c:v>$2,376.46</c:v>
                </c:pt>
                <c:pt idx="85">
                  <c:v>$2,381.88</c:v>
                </c:pt>
                <c:pt idx="86">
                  <c:v>$2,390.63</c:v>
                </c:pt>
                <c:pt idx="87">
                  <c:v>$2,404.22</c:v>
                </c:pt>
                <c:pt idx="88">
                  <c:v>$2,445.38</c:v>
                </c:pt>
                <c:pt idx="89">
                  <c:v>$2,476.34</c:v>
                </c:pt>
                <c:pt idx="90">
                  <c:v>$2,522.49</c:v>
                </c:pt>
                <c:pt idx="91">
                  <c:v>$2,535.51</c:v>
                </c:pt>
                <c:pt idx="92">
                  <c:v>$2,580.06</c:v>
                </c:pt>
                <c:pt idx="93">
                  <c:v>$2,611.60</c:v>
                </c:pt>
                <c:pt idx="94">
                  <c:v>$2,614.95</c:v>
                </c:pt>
                <c:pt idx="95">
                  <c:v>$2,633.96</c:v>
                </c:pt>
                <c:pt idx="96">
                  <c:v>$2,653.45</c:v>
                </c:pt>
                <c:pt idx="97">
                  <c:v>$2,707.97</c:v>
                </c:pt>
                <c:pt idx="98">
                  <c:v>$2,740.43</c:v>
                </c:pt>
                <c:pt idx="99">
                  <c:v>$2,741.31</c:v>
                </c:pt>
                <c:pt idx="100">
                  <c:v>$2,763.54</c:v>
                </c:pt>
                <c:pt idx="101">
                  <c:v>$2,765.28</c:v>
                </c:pt>
                <c:pt idx="102">
                  <c:v>$2,783.15</c:v>
                </c:pt>
                <c:pt idx="103">
                  <c:v>$2,784.25</c:v>
                </c:pt>
                <c:pt idx="104">
                  <c:v>$2,804.31</c:v>
                </c:pt>
                <c:pt idx="105">
                  <c:v>$2,832.17</c:v>
                </c:pt>
                <c:pt idx="106">
                  <c:v>$2,840.47</c:v>
                </c:pt>
                <c:pt idx="107">
                  <c:v>$2,891.90</c:v>
                </c:pt>
                <c:pt idx="108">
                  <c:v>$2,966.44</c:v>
                </c:pt>
                <c:pt idx="109">
                  <c:v>$2,989.54</c:v>
                </c:pt>
              </c:strCache>
            </c:strRef>
          </c:cat>
          <c:val>
            <c:numRef>
              <c:f>Analysis!$V$5:$V$114</c:f>
              <c:numCache>
                <c:formatCode>"$"#,##0.00"M"</c:formatCode>
                <c:ptCount val="110"/>
                <c:pt idx="0">
                  <c:v>296.16000000000003</c:v>
                </c:pt>
                <c:pt idx="1">
                  <c:v>95.47</c:v>
                </c:pt>
                <c:pt idx="2">
                  <c:v>385.96</c:v>
                </c:pt>
                <c:pt idx="3">
                  <c:v>224.65</c:v>
                </c:pt>
                <c:pt idx="4">
                  <c:v>156.86000000000001</c:v>
                </c:pt>
                <c:pt idx="5">
                  <c:v>111.37</c:v>
                </c:pt>
                <c:pt idx="6">
                  <c:v>239.21</c:v>
                </c:pt>
                <c:pt idx="7">
                  <c:v>234.01</c:v>
                </c:pt>
                <c:pt idx="8">
                  <c:v>114.85</c:v>
                </c:pt>
                <c:pt idx="9">
                  <c:v>170.19</c:v>
                </c:pt>
                <c:pt idx="10">
                  <c:v>453.75</c:v>
                </c:pt>
                <c:pt idx="11">
                  <c:v>238.54</c:v>
                </c:pt>
                <c:pt idx="12">
                  <c:v>241.26</c:v>
                </c:pt>
                <c:pt idx="13">
                  <c:v>444.2</c:v>
                </c:pt>
                <c:pt idx="14">
                  <c:v>218.89</c:v>
                </c:pt>
                <c:pt idx="15">
                  <c:v>438.43</c:v>
                </c:pt>
                <c:pt idx="16">
                  <c:v>300.49</c:v>
                </c:pt>
                <c:pt idx="17">
                  <c:v>349.91</c:v>
                </c:pt>
                <c:pt idx="18">
                  <c:v>411.94</c:v>
                </c:pt>
                <c:pt idx="19">
                  <c:v>267.07</c:v>
                </c:pt>
                <c:pt idx="20">
                  <c:v>447.89</c:v>
                </c:pt>
                <c:pt idx="21">
                  <c:v>112.33</c:v>
                </c:pt>
                <c:pt idx="22">
                  <c:v>234.44</c:v>
                </c:pt>
                <c:pt idx="23">
                  <c:v>83.93</c:v>
                </c:pt>
                <c:pt idx="24">
                  <c:v>484.23</c:v>
                </c:pt>
                <c:pt idx="25">
                  <c:v>252.77</c:v>
                </c:pt>
                <c:pt idx="26">
                  <c:v>258.61</c:v>
                </c:pt>
                <c:pt idx="27">
                  <c:v>117.55</c:v>
                </c:pt>
                <c:pt idx="28">
                  <c:v>373.42</c:v>
                </c:pt>
                <c:pt idx="29">
                  <c:v>370.91</c:v>
                </c:pt>
                <c:pt idx="30">
                  <c:v>145.26</c:v>
                </c:pt>
                <c:pt idx="31">
                  <c:v>334.36</c:v>
                </c:pt>
                <c:pt idx="32">
                  <c:v>324.14999999999998</c:v>
                </c:pt>
                <c:pt idx="33">
                  <c:v>174.81</c:v>
                </c:pt>
                <c:pt idx="34">
                  <c:v>480.5</c:v>
                </c:pt>
                <c:pt idx="35">
                  <c:v>444.57</c:v>
                </c:pt>
                <c:pt idx="36">
                  <c:v>474.94</c:v>
                </c:pt>
                <c:pt idx="37">
                  <c:v>136.62</c:v>
                </c:pt>
                <c:pt idx="38">
                  <c:v>261.02999999999997</c:v>
                </c:pt>
                <c:pt idx="39">
                  <c:v>194.84</c:v>
                </c:pt>
                <c:pt idx="40">
                  <c:v>275.85000000000002</c:v>
                </c:pt>
                <c:pt idx="41">
                  <c:v>175.04</c:v>
                </c:pt>
                <c:pt idx="42">
                  <c:v>83.3</c:v>
                </c:pt>
                <c:pt idx="43">
                  <c:v>92.85</c:v>
                </c:pt>
                <c:pt idx="44">
                  <c:v>248.46</c:v>
                </c:pt>
                <c:pt idx="45">
                  <c:v>322.77</c:v>
                </c:pt>
                <c:pt idx="46">
                  <c:v>321.55</c:v>
                </c:pt>
                <c:pt idx="47">
                  <c:v>177.61</c:v>
                </c:pt>
                <c:pt idx="48">
                  <c:v>157.06</c:v>
                </c:pt>
                <c:pt idx="49">
                  <c:v>432.38</c:v>
                </c:pt>
                <c:pt idx="50">
                  <c:v>450.75</c:v>
                </c:pt>
                <c:pt idx="51">
                  <c:v>499.89</c:v>
                </c:pt>
                <c:pt idx="52">
                  <c:v>254.1</c:v>
                </c:pt>
                <c:pt idx="53">
                  <c:v>497.64</c:v>
                </c:pt>
                <c:pt idx="54">
                  <c:v>214.97</c:v>
                </c:pt>
                <c:pt idx="55">
                  <c:v>104.51</c:v>
                </c:pt>
                <c:pt idx="56">
                  <c:v>93.38</c:v>
                </c:pt>
                <c:pt idx="57">
                  <c:v>429.4</c:v>
                </c:pt>
                <c:pt idx="58">
                  <c:v>82.4</c:v>
                </c:pt>
                <c:pt idx="59">
                  <c:v>123.54</c:v>
                </c:pt>
                <c:pt idx="60">
                  <c:v>352.69</c:v>
                </c:pt>
                <c:pt idx="61">
                  <c:v>328.38</c:v>
                </c:pt>
                <c:pt idx="62">
                  <c:v>296.16000000000003</c:v>
                </c:pt>
                <c:pt idx="63">
                  <c:v>397</c:v>
                </c:pt>
                <c:pt idx="64">
                  <c:v>64</c:v>
                </c:pt>
                <c:pt idx="65">
                  <c:v>111.02</c:v>
                </c:pt>
                <c:pt idx="66">
                  <c:v>248.61</c:v>
                </c:pt>
                <c:pt idx="67">
                  <c:v>148.1</c:v>
                </c:pt>
                <c:pt idx="68">
                  <c:v>211.25</c:v>
                </c:pt>
                <c:pt idx="69">
                  <c:v>250.08</c:v>
                </c:pt>
                <c:pt idx="70">
                  <c:v>292.39999999999998</c:v>
                </c:pt>
                <c:pt idx="71">
                  <c:v>279.7</c:v>
                </c:pt>
                <c:pt idx="72">
                  <c:v>283.3</c:v>
                </c:pt>
                <c:pt idx="73">
                  <c:v>148.41999999999999</c:v>
                </c:pt>
                <c:pt idx="74">
                  <c:v>153.43</c:v>
                </c:pt>
                <c:pt idx="75">
                  <c:v>77.62</c:v>
                </c:pt>
                <c:pt idx="76">
                  <c:v>230.77</c:v>
                </c:pt>
                <c:pt idx="77">
                  <c:v>382.35</c:v>
                </c:pt>
                <c:pt idx="78">
                  <c:v>137.11000000000001</c:v>
                </c:pt>
                <c:pt idx="79">
                  <c:v>327.88</c:v>
                </c:pt>
                <c:pt idx="80">
                  <c:v>177.82</c:v>
                </c:pt>
                <c:pt idx="81">
                  <c:v>222.51</c:v>
                </c:pt>
                <c:pt idx="82">
                  <c:v>274.60000000000002</c:v>
                </c:pt>
                <c:pt idx="83">
                  <c:v>335.8</c:v>
                </c:pt>
                <c:pt idx="84">
                  <c:v>102.28</c:v>
                </c:pt>
                <c:pt idx="85">
                  <c:v>177.97</c:v>
                </c:pt>
                <c:pt idx="86">
                  <c:v>438.16</c:v>
                </c:pt>
                <c:pt idx="87">
                  <c:v>102.12</c:v>
                </c:pt>
                <c:pt idx="88">
                  <c:v>276.79000000000002</c:v>
                </c:pt>
                <c:pt idx="89">
                  <c:v>329.09</c:v>
                </c:pt>
                <c:pt idx="90">
                  <c:v>104.79</c:v>
                </c:pt>
                <c:pt idx="91">
                  <c:v>225.73</c:v>
                </c:pt>
                <c:pt idx="92">
                  <c:v>463.34</c:v>
                </c:pt>
                <c:pt idx="93">
                  <c:v>367.74</c:v>
                </c:pt>
                <c:pt idx="94">
                  <c:v>367.68</c:v>
                </c:pt>
                <c:pt idx="95">
                  <c:v>487.73</c:v>
                </c:pt>
                <c:pt idx="96">
                  <c:v>478.75</c:v>
                </c:pt>
                <c:pt idx="97">
                  <c:v>377.2</c:v>
                </c:pt>
                <c:pt idx="98">
                  <c:v>124.51</c:v>
                </c:pt>
                <c:pt idx="99">
                  <c:v>200.11</c:v>
                </c:pt>
                <c:pt idx="100">
                  <c:v>380.98</c:v>
                </c:pt>
                <c:pt idx="101">
                  <c:v>458.94</c:v>
                </c:pt>
                <c:pt idx="102">
                  <c:v>79.66</c:v>
                </c:pt>
                <c:pt idx="103">
                  <c:v>434.29</c:v>
                </c:pt>
                <c:pt idx="104">
                  <c:v>216.96</c:v>
                </c:pt>
                <c:pt idx="105">
                  <c:v>158.13</c:v>
                </c:pt>
                <c:pt idx="106">
                  <c:v>82.81</c:v>
                </c:pt>
                <c:pt idx="107">
                  <c:v>444.6</c:v>
                </c:pt>
                <c:pt idx="108">
                  <c:v>388.74</c:v>
                </c:pt>
                <c:pt idx="109">
                  <c:v>462.59</c:v>
                </c:pt>
              </c:numCache>
            </c:numRef>
          </c:val>
          <c:extLst>
            <c:ext xmlns:c16="http://schemas.microsoft.com/office/drawing/2014/chart" uri="{C3380CC4-5D6E-409C-BE32-E72D297353CC}">
              <c16:uniqueId val="{00000001-5154-4112-AF1E-F3F582F1C611}"/>
            </c:ext>
          </c:extLst>
        </c:ser>
        <c:dLbls>
          <c:showLegendKey val="0"/>
          <c:showVal val="0"/>
          <c:showCatName val="0"/>
          <c:showSerName val="0"/>
          <c:showPercent val="0"/>
          <c:showBubbleSize val="0"/>
        </c:dLbls>
        <c:gapWidth val="150"/>
        <c:overlap val="100"/>
        <c:axId val="2044129328"/>
        <c:axId val="2044122128"/>
      </c:barChart>
      <c:catAx>
        <c:axId val="20441293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2044122128"/>
        <c:crosses val="autoZero"/>
        <c:auto val="1"/>
        <c:lblAlgn val="ctr"/>
        <c:lblOffset val="100"/>
        <c:noMultiLvlLbl val="0"/>
      </c:catAx>
      <c:valAx>
        <c:axId val="2044122128"/>
        <c:scaling>
          <c:orientation val="minMax"/>
        </c:scaling>
        <c:delete val="0"/>
        <c:axPos val="l"/>
        <c:numFmt formatCode="&quot;$&quot;#,##0.00&quot;M&quot;" sourceLinked="1"/>
        <c:majorTickMark val="none"/>
        <c:minorTickMark val="none"/>
        <c:tickLblPos val="nextTo"/>
        <c:spPr>
          <a:noFill/>
          <a:ln>
            <a:noFill/>
          </a:ln>
          <a:effectLst/>
        </c:spPr>
        <c:txPr>
          <a:bodyPr rot="-6000000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crossAx val="2044129328"/>
        <c:crosses val="autoZero"/>
        <c:crossBetween val="between"/>
      </c:valAx>
      <c:spPr>
        <a:noFill/>
        <a:ln>
          <a:noFill/>
        </a:ln>
        <a:effectLst/>
      </c:spPr>
    </c:plotArea>
    <c:legend>
      <c:legendPos val="t"/>
      <c:layout>
        <c:manualLayout>
          <c:xMode val="edge"/>
          <c:yMode val="edge"/>
          <c:x val="0.27662582916172856"/>
          <c:y val="0.13113119024204756"/>
          <c:w val="0.6473142887456127"/>
          <c:h val="7.7973413431386196E-2"/>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Global_Tech_Gadget_Consumption.xlsx]Analysis!PivotTable4</c:name>
    <c:fmtId val="9"/>
  </c:pivotSource>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000" b="1" dirty="0">
                <a:solidFill>
                  <a:schemeClr val="tx1"/>
                </a:solidFill>
              </a:rPr>
              <a:t>Trend</a:t>
            </a:r>
            <a:r>
              <a:rPr lang="en-US" sz="2000" b="1" baseline="0" dirty="0">
                <a:solidFill>
                  <a:schemeClr val="tx1"/>
                </a:solidFill>
              </a:rPr>
              <a:t> on Gaming Console Adoption  VS. Smartphone Usage</a:t>
            </a:r>
            <a:endParaRPr lang="en-US" sz="2000" b="1" dirty="0">
              <a:solidFill>
                <a:schemeClr val="tx1"/>
              </a:solidFill>
            </a:endParaRPr>
          </a:p>
        </c:rich>
      </c:tx>
      <c:layout>
        <c:manualLayout>
          <c:xMode val="edge"/>
          <c:yMode val="edge"/>
          <c:x val="0.1505656066754997"/>
          <c:y val="3.3157794578696574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pivotFmt>
      <c:pivotFmt>
        <c:idx val="4"/>
        <c:spPr>
          <a:solidFill>
            <a:schemeClr val="accent1"/>
          </a:solidFill>
          <a:ln>
            <a:noFill/>
          </a:ln>
          <a:effectLst/>
        </c:spPr>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pivotFmt>
      <c:pivotFmt>
        <c:idx val="28"/>
        <c:spPr>
          <a:solidFill>
            <a:schemeClr val="accent1"/>
          </a:solidFill>
          <a:ln>
            <a:noFill/>
          </a:ln>
          <a:effectLst/>
        </c:spPr>
      </c:pivotFmt>
      <c:pivotFmt>
        <c:idx val="29"/>
        <c:spPr>
          <a:solidFill>
            <a:schemeClr val="accent1"/>
          </a:solidFill>
          <a:ln>
            <a:noFill/>
          </a:ln>
          <a:effectLst/>
        </c:spPr>
      </c:pivotFmt>
      <c:pivotFmt>
        <c:idx val="30"/>
        <c:spPr>
          <a:solidFill>
            <a:schemeClr val="accent1"/>
          </a:solidFill>
          <a:ln>
            <a:noFill/>
          </a:ln>
          <a:effectLst/>
        </c:spPr>
      </c:pivotFmt>
      <c:pivotFmt>
        <c:idx val="31"/>
        <c:spPr>
          <a:solidFill>
            <a:schemeClr val="accent1"/>
          </a:solidFill>
          <a:ln>
            <a:noFill/>
          </a:ln>
          <a:effectLst/>
        </c:spPr>
      </c:pivotFmt>
      <c:pivotFmt>
        <c:idx val="32"/>
        <c:spPr>
          <a:solidFill>
            <a:schemeClr val="accent1"/>
          </a:solidFill>
          <a:ln>
            <a:noFill/>
          </a:ln>
          <a:effectLst/>
        </c:spPr>
      </c:pivotFmt>
      <c:pivotFmt>
        <c:idx val="33"/>
        <c:spPr>
          <a:solidFill>
            <a:schemeClr val="accent1"/>
          </a:solidFill>
          <a:ln>
            <a:noFill/>
          </a:ln>
          <a:effectLst/>
        </c:spPr>
      </c:pivotFmt>
      <c:pivotFmt>
        <c:idx val="34"/>
        <c:spPr>
          <a:solidFill>
            <a:schemeClr val="accent1"/>
          </a:solidFill>
          <a:ln>
            <a:noFill/>
          </a:ln>
          <a:effectLst/>
        </c:spPr>
      </c:pivotFmt>
      <c:pivotFmt>
        <c:idx val="35"/>
        <c:spPr>
          <a:solidFill>
            <a:schemeClr val="accent1"/>
          </a:solidFill>
          <a:ln>
            <a:noFill/>
          </a:ln>
          <a:effectLst/>
        </c:spPr>
      </c:pivotFmt>
      <c:pivotFmt>
        <c:idx val="36"/>
        <c:spPr>
          <a:solidFill>
            <a:schemeClr val="accent1"/>
          </a:solidFill>
          <a:ln>
            <a:noFill/>
          </a:ln>
          <a:effectLst/>
        </c:spPr>
      </c:pivotFmt>
      <c:pivotFmt>
        <c:idx val="37"/>
        <c:spPr>
          <a:solidFill>
            <a:schemeClr val="accent1"/>
          </a:solidFill>
          <a:ln>
            <a:noFill/>
          </a:ln>
          <a:effectLst/>
        </c:spPr>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pivotFmt>
      <c:pivotFmt>
        <c:idx val="40"/>
        <c:spPr>
          <a:solidFill>
            <a:schemeClr val="accent1"/>
          </a:solidFill>
          <a:ln>
            <a:noFill/>
          </a:ln>
          <a:effectLst/>
        </c:spPr>
      </c:pivotFmt>
      <c:pivotFmt>
        <c:idx val="41"/>
        <c:spPr>
          <a:solidFill>
            <a:schemeClr val="accent1"/>
          </a:solidFill>
          <a:ln>
            <a:noFill/>
          </a:ln>
          <a:effectLst/>
        </c:spPr>
      </c:pivotFmt>
      <c:pivotFmt>
        <c:idx val="42"/>
        <c:spPr>
          <a:solidFill>
            <a:schemeClr val="accent1"/>
          </a:solidFill>
          <a:ln>
            <a:noFill/>
          </a:ln>
          <a:effectLst/>
        </c:spPr>
      </c:pivotFmt>
      <c:pivotFmt>
        <c:idx val="43"/>
        <c:spPr>
          <a:solidFill>
            <a:schemeClr val="accent1"/>
          </a:solidFill>
          <a:ln>
            <a:noFill/>
          </a:ln>
          <a:effectLst/>
        </c:spPr>
      </c:pivotFmt>
      <c:pivotFmt>
        <c:idx val="44"/>
        <c:spPr>
          <a:solidFill>
            <a:schemeClr val="accent1"/>
          </a:solidFill>
          <a:ln>
            <a:noFill/>
          </a:ln>
          <a:effectLst/>
        </c:spPr>
      </c:pivotFmt>
      <c:pivotFmt>
        <c:idx val="45"/>
        <c:spPr>
          <a:solidFill>
            <a:schemeClr val="accent1"/>
          </a:solidFill>
          <a:ln>
            <a:noFill/>
          </a:ln>
          <a:effectLst/>
        </c:spPr>
      </c:pivotFmt>
      <c:pivotFmt>
        <c:idx val="46"/>
        <c:spPr>
          <a:solidFill>
            <a:schemeClr val="accent1"/>
          </a:solidFill>
          <a:ln>
            <a:noFill/>
          </a:ln>
          <a:effectLst/>
        </c:spPr>
      </c:pivotFmt>
      <c:pivotFmt>
        <c:idx val="47"/>
        <c:spPr>
          <a:solidFill>
            <a:schemeClr val="accent1"/>
          </a:solidFill>
          <a:ln>
            <a:noFill/>
          </a:ln>
          <a:effectLst/>
        </c:spPr>
      </c:pivotFmt>
      <c:pivotFmt>
        <c:idx val="48"/>
        <c:spPr>
          <a:solidFill>
            <a:schemeClr val="accent1"/>
          </a:solidFill>
          <a:ln>
            <a:noFill/>
          </a:ln>
          <a:effectLst/>
        </c:spPr>
      </c:pivotFmt>
      <c:pivotFmt>
        <c:idx val="49"/>
        <c:spPr>
          <a:solidFill>
            <a:schemeClr val="accent1"/>
          </a:solidFill>
          <a:ln>
            <a:noFill/>
          </a:ln>
          <a:effectLst/>
        </c:spPr>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pivotFmt>
      <c:pivotFmt>
        <c:idx val="52"/>
        <c:spPr>
          <a:solidFill>
            <a:schemeClr val="accent1"/>
          </a:solidFill>
          <a:ln>
            <a:noFill/>
          </a:ln>
          <a:effectLst/>
        </c:spPr>
      </c:pivotFmt>
      <c:pivotFmt>
        <c:idx val="53"/>
        <c:spPr>
          <a:solidFill>
            <a:schemeClr val="accent1"/>
          </a:solidFill>
          <a:ln>
            <a:noFill/>
          </a:ln>
          <a:effectLst/>
        </c:spPr>
      </c:pivotFmt>
      <c:pivotFmt>
        <c:idx val="54"/>
        <c:spPr>
          <a:solidFill>
            <a:schemeClr val="accent1"/>
          </a:solidFill>
          <a:ln>
            <a:noFill/>
          </a:ln>
          <a:effectLst/>
        </c:spPr>
      </c:pivotFmt>
      <c:pivotFmt>
        <c:idx val="55"/>
        <c:spPr>
          <a:solidFill>
            <a:schemeClr val="accent1"/>
          </a:solidFill>
          <a:ln>
            <a:noFill/>
          </a:ln>
          <a:effectLst/>
        </c:spPr>
      </c:pivotFmt>
      <c:pivotFmt>
        <c:idx val="56"/>
        <c:spPr>
          <a:solidFill>
            <a:schemeClr val="accent1"/>
          </a:solidFill>
          <a:ln>
            <a:noFill/>
          </a:ln>
          <a:effectLst/>
        </c:spPr>
      </c:pivotFmt>
      <c:pivotFmt>
        <c:idx val="57"/>
        <c:spPr>
          <a:solidFill>
            <a:schemeClr val="accent1"/>
          </a:solidFill>
          <a:ln>
            <a:noFill/>
          </a:ln>
          <a:effectLst/>
        </c:spPr>
      </c:pivotFmt>
      <c:pivotFmt>
        <c:idx val="58"/>
        <c:spPr>
          <a:solidFill>
            <a:schemeClr val="accent1"/>
          </a:solidFill>
          <a:ln>
            <a:noFill/>
          </a:ln>
          <a:effectLst/>
        </c:spPr>
      </c:pivotFmt>
      <c:pivotFmt>
        <c:idx val="59"/>
        <c:spPr>
          <a:solidFill>
            <a:schemeClr val="accent1"/>
          </a:solidFill>
          <a:ln>
            <a:noFill/>
          </a:ln>
          <a:effectLst/>
        </c:spPr>
      </c:pivotFmt>
      <c:pivotFmt>
        <c:idx val="60"/>
        <c:spPr>
          <a:solidFill>
            <a:schemeClr val="accent1"/>
          </a:solidFill>
          <a:ln>
            <a:noFill/>
          </a:ln>
          <a:effectLst/>
        </c:spPr>
      </c:pivotFmt>
      <c:pivotFmt>
        <c:idx val="61"/>
        <c:spPr>
          <a:solidFill>
            <a:schemeClr val="accent1"/>
          </a:solidFill>
          <a:ln>
            <a:noFill/>
          </a:ln>
          <a:effectLst/>
        </c:spPr>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pivotFmt>
      <c:pivotFmt>
        <c:idx val="64"/>
        <c:spPr>
          <a:solidFill>
            <a:schemeClr val="accent1"/>
          </a:solidFill>
          <a:ln>
            <a:noFill/>
          </a:ln>
          <a:effectLst/>
        </c:spPr>
      </c:pivotFmt>
      <c:pivotFmt>
        <c:idx val="65"/>
        <c:spPr>
          <a:solidFill>
            <a:schemeClr val="accent1"/>
          </a:solidFill>
          <a:ln>
            <a:noFill/>
          </a:ln>
          <a:effectLst/>
        </c:spPr>
      </c:pivotFmt>
      <c:pivotFmt>
        <c:idx val="66"/>
        <c:spPr>
          <a:solidFill>
            <a:schemeClr val="accent1"/>
          </a:solidFill>
          <a:ln>
            <a:noFill/>
          </a:ln>
          <a:effectLst/>
        </c:spPr>
      </c:pivotFmt>
      <c:pivotFmt>
        <c:idx val="67"/>
        <c:spPr>
          <a:solidFill>
            <a:schemeClr val="accent1"/>
          </a:solidFill>
          <a:ln>
            <a:noFill/>
          </a:ln>
          <a:effectLst/>
        </c:spPr>
      </c:pivotFmt>
      <c:pivotFmt>
        <c:idx val="68"/>
        <c:spPr>
          <a:solidFill>
            <a:schemeClr val="accent1"/>
          </a:solidFill>
          <a:ln>
            <a:noFill/>
          </a:ln>
          <a:effectLst/>
        </c:spPr>
      </c:pivotFmt>
      <c:pivotFmt>
        <c:idx val="69"/>
        <c:spPr>
          <a:solidFill>
            <a:schemeClr val="accent1"/>
          </a:solidFill>
          <a:ln>
            <a:noFill/>
          </a:ln>
          <a:effectLst/>
        </c:spPr>
      </c:pivotFmt>
      <c:pivotFmt>
        <c:idx val="70"/>
        <c:spPr>
          <a:solidFill>
            <a:schemeClr val="accent1"/>
          </a:solidFill>
          <a:ln>
            <a:noFill/>
          </a:ln>
          <a:effectLst/>
        </c:spPr>
      </c:pivotFmt>
      <c:pivotFmt>
        <c:idx val="71"/>
        <c:spPr>
          <a:solidFill>
            <a:schemeClr val="accent1"/>
          </a:solidFill>
          <a:ln>
            <a:noFill/>
          </a:ln>
          <a:effectLst/>
        </c:spPr>
      </c:pivotFmt>
      <c:pivotFmt>
        <c:idx val="72"/>
        <c:spPr>
          <a:solidFill>
            <a:schemeClr val="accent1"/>
          </a:solidFill>
          <a:ln>
            <a:noFill/>
          </a:ln>
          <a:effectLst/>
        </c:spPr>
      </c:pivotFmt>
      <c:pivotFmt>
        <c:idx val="73"/>
        <c:spPr>
          <a:solidFill>
            <a:schemeClr val="accent1"/>
          </a:solidFill>
          <a:ln>
            <a:noFill/>
          </a:ln>
          <a:effectLst/>
        </c:spPr>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pivotFmt>
      <c:pivotFmt>
        <c:idx val="76"/>
        <c:spPr>
          <a:solidFill>
            <a:schemeClr val="accent1"/>
          </a:solidFill>
          <a:ln>
            <a:noFill/>
          </a:ln>
          <a:effectLst/>
        </c:spPr>
      </c:pivotFmt>
      <c:pivotFmt>
        <c:idx val="77"/>
        <c:spPr>
          <a:solidFill>
            <a:schemeClr val="accent1"/>
          </a:solidFill>
          <a:ln>
            <a:noFill/>
          </a:ln>
          <a:effectLst/>
        </c:spPr>
      </c:pivotFmt>
      <c:pivotFmt>
        <c:idx val="78"/>
        <c:spPr>
          <a:solidFill>
            <a:schemeClr val="accent1"/>
          </a:solidFill>
          <a:ln>
            <a:noFill/>
          </a:ln>
          <a:effectLst/>
        </c:spPr>
      </c:pivotFmt>
      <c:pivotFmt>
        <c:idx val="79"/>
        <c:spPr>
          <a:solidFill>
            <a:schemeClr val="accent1"/>
          </a:solidFill>
          <a:ln>
            <a:noFill/>
          </a:ln>
          <a:effectLst/>
        </c:spPr>
      </c:pivotFmt>
      <c:pivotFmt>
        <c:idx val="80"/>
        <c:spPr>
          <a:solidFill>
            <a:schemeClr val="accent1"/>
          </a:solidFill>
          <a:ln>
            <a:noFill/>
          </a:ln>
          <a:effectLst/>
        </c:spPr>
      </c:pivotFmt>
      <c:pivotFmt>
        <c:idx val="81"/>
        <c:spPr>
          <a:solidFill>
            <a:schemeClr val="accent1"/>
          </a:solidFill>
          <a:ln>
            <a:noFill/>
          </a:ln>
          <a:effectLst/>
        </c:spPr>
      </c:pivotFmt>
      <c:pivotFmt>
        <c:idx val="82"/>
        <c:spPr>
          <a:solidFill>
            <a:schemeClr val="accent1"/>
          </a:solidFill>
          <a:ln>
            <a:noFill/>
          </a:ln>
          <a:effectLst/>
        </c:spPr>
      </c:pivotFmt>
      <c:pivotFmt>
        <c:idx val="83"/>
        <c:spPr>
          <a:solidFill>
            <a:schemeClr val="accent1"/>
          </a:solidFill>
          <a:ln>
            <a:noFill/>
          </a:ln>
          <a:effectLst/>
        </c:spPr>
      </c:pivotFmt>
      <c:pivotFmt>
        <c:idx val="84"/>
        <c:spPr>
          <a:solidFill>
            <a:schemeClr val="accent1"/>
          </a:solidFill>
          <a:ln>
            <a:noFill/>
          </a:ln>
          <a:effectLst/>
        </c:spPr>
      </c:pivotFmt>
      <c:pivotFmt>
        <c:idx val="85"/>
        <c:spPr>
          <a:solidFill>
            <a:schemeClr val="accent1"/>
          </a:solidFill>
          <a:ln>
            <a:noFill/>
          </a:ln>
          <a:effectLst/>
        </c:spPr>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pivotFmt>
      <c:pivotFmt>
        <c:idx val="88"/>
        <c:spPr>
          <a:solidFill>
            <a:schemeClr val="accent1"/>
          </a:solidFill>
          <a:ln>
            <a:noFill/>
          </a:ln>
          <a:effectLst/>
        </c:spPr>
      </c:pivotFmt>
      <c:pivotFmt>
        <c:idx val="89"/>
        <c:spPr>
          <a:solidFill>
            <a:schemeClr val="accent1"/>
          </a:solidFill>
          <a:ln>
            <a:noFill/>
          </a:ln>
          <a:effectLst/>
        </c:spPr>
      </c:pivotFmt>
      <c:pivotFmt>
        <c:idx val="90"/>
        <c:spPr>
          <a:solidFill>
            <a:schemeClr val="accent1"/>
          </a:solidFill>
          <a:ln>
            <a:noFill/>
          </a:ln>
          <a:effectLst/>
        </c:spPr>
      </c:pivotFmt>
      <c:pivotFmt>
        <c:idx val="91"/>
        <c:spPr>
          <a:solidFill>
            <a:schemeClr val="accent1"/>
          </a:solidFill>
          <a:ln>
            <a:noFill/>
          </a:ln>
          <a:effectLst/>
        </c:spPr>
      </c:pivotFmt>
      <c:pivotFmt>
        <c:idx val="92"/>
        <c:spPr>
          <a:solidFill>
            <a:schemeClr val="accent1"/>
          </a:solidFill>
          <a:ln>
            <a:noFill/>
          </a:ln>
          <a:effectLst/>
        </c:spPr>
      </c:pivotFmt>
      <c:pivotFmt>
        <c:idx val="93"/>
        <c:spPr>
          <a:solidFill>
            <a:schemeClr val="accent1"/>
          </a:solidFill>
          <a:ln>
            <a:noFill/>
          </a:ln>
          <a:effectLst/>
        </c:spPr>
      </c:pivotFmt>
      <c:pivotFmt>
        <c:idx val="94"/>
        <c:spPr>
          <a:solidFill>
            <a:schemeClr val="accent1"/>
          </a:solidFill>
          <a:ln>
            <a:noFill/>
          </a:ln>
          <a:effectLst/>
        </c:spPr>
      </c:pivotFmt>
      <c:pivotFmt>
        <c:idx val="95"/>
        <c:spPr>
          <a:solidFill>
            <a:schemeClr val="accent1"/>
          </a:solidFill>
          <a:ln>
            <a:noFill/>
          </a:ln>
          <a:effectLst/>
        </c:spPr>
      </c:pivotFmt>
      <c:pivotFmt>
        <c:idx val="96"/>
        <c:spPr>
          <a:solidFill>
            <a:schemeClr val="accent1"/>
          </a:solidFill>
          <a:ln>
            <a:noFill/>
          </a:ln>
          <a:effectLst/>
        </c:spPr>
      </c:pivotFmt>
      <c:pivotFmt>
        <c:idx val="97"/>
        <c:spPr>
          <a:solidFill>
            <a:schemeClr val="accent1"/>
          </a:solidFill>
          <a:ln>
            <a:noFill/>
          </a:ln>
          <a:effectLst/>
        </c:spPr>
      </c:pivotFmt>
    </c:pivotFmts>
    <c:plotArea>
      <c:layout>
        <c:manualLayout>
          <c:layoutTarget val="inner"/>
          <c:xMode val="edge"/>
          <c:yMode val="edge"/>
          <c:x val="0.23903839170881902"/>
          <c:y val="0.15090492419790813"/>
          <c:w val="0.56952562166070397"/>
          <c:h val="0.69614584557527326"/>
        </c:manualLayout>
      </c:layout>
      <c:doughnutChart>
        <c:varyColors val="1"/>
        <c:ser>
          <c:idx val="0"/>
          <c:order val="0"/>
          <c:tx>
            <c:strRef>
              <c:f>Analysis!$N$2</c:f>
              <c:strCache>
                <c:ptCount val="1"/>
                <c:pt idx="0">
                  <c:v>Sum of Gaming Console Purchase Rate (%)</c:v>
                </c:pt>
              </c:strCache>
            </c:strRef>
          </c:tx>
          <c:dPt>
            <c:idx val="0"/>
            <c:bubble3D val="0"/>
            <c:spPr>
              <a:solidFill>
                <a:schemeClr val="accent1"/>
              </a:solidFill>
              <a:ln>
                <a:noFill/>
              </a:ln>
              <a:effectLst/>
            </c:spPr>
            <c:extLst>
              <c:ext xmlns:c16="http://schemas.microsoft.com/office/drawing/2014/chart" uri="{C3380CC4-5D6E-409C-BE32-E72D297353CC}">
                <c16:uniqueId val="{00000001-1275-4CF8-BBE1-0181EC7B1583}"/>
              </c:ext>
            </c:extLst>
          </c:dPt>
          <c:dPt>
            <c:idx val="1"/>
            <c:bubble3D val="0"/>
            <c:spPr>
              <a:solidFill>
                <a:schemeClr val="accent2"/>
              </a:solidFill>
              <a:ln>
                <a:noFill/>
              </a:ln>
              <a:effectLst/>
            </c:spPr>
            <c:extLst>
              <c:ext xmlns:c16="http://schemas.microsoft.com/office/drawing/2014/chart" uri="{C3380CC4-5D6E-409C-BE32-E72D297353CC}">
                <c16:uniqueId val="{00000003-1275-4CF8-BBE1-0181EC7B1583}"/>
              </c:ext>
            </c:extLst>
          </c:dPt>
          <c:dPt>
            <c:idx val="2"/>
            <c:bubble3D val="0"/>
            <c:spPr>
              <a:solidFill>
                <a:schemeClr val="accent3"/>
              </a:solidFill>
              <a:ln>
                <a:noFill/>
              </a:ln>
              <a:effectLst/>
            </c:spPr>
            <c:extLst>
              <c:ext xmlns:c16="http://schemas.microsoft.com/office/drawing/2014/chart" uri="{C3380CC4-5D6E-409C-BE32-E72D297353CC}">
                <c16:uniqueId val="{00000005-1275-4CF8-BBE1-0181EC7B1583}"/>
              </c:ext>
            </c:extLst>
          </c:dPt>
          <c:dPt>
            <c:idx val="3"/>
            <c:bubble3D val="0"/>
            <c:spPr>
              <a:solidFill>
                <a:schemeClr val="accent4"/>
              </a:solidFill>
              <a:ln>
                <a:noFill/>
              </a:ln>
              <a:effectLst/>
            </c:spPr>
            <c:extLst>
              <c:ext xmlns:c16="http://schemas.microsoft.com/office/drawing/2014/chart" uri="{C3380CC4-5D6E-409C-BE32-E72D297353CC}">
                <c16:uniqueId val="{00000007-1275-4CF8-BBE1-0181EC7B1583}"/>
              </c:ext>
            </c:extLst>
          </c:dPt>
          <c:dPt>
            <c:idx val="4"/>
            <c:bubble3D val="0"/>
            <c:spPr>
              <a:solidFill>
                <a:schemeClr val="accent5"/>
              </a:solidFill>
              <a:ln>
                <a:noFill/>
              </a:ln>
              <a:effectLst/>
            </c:spPr>
            <c:extLst>
              <c:ext xmlns:c16="http://schemas.microsoft.com/office/drawing/2014/chart" uri="{C3380CC4-5D6E-409C-BE32-E72D297353CC}">
                <c16:uniqueId val="{00000009-1275-4CF8-BBE1-0181EC7B1583}"/>
              </c:ext>
            </c:extLst>
          </c:dPt>
          <c:dPt>
            <c:idx val="5"/>
            <c:bubble3D val="0"/>
            <c:spPr>
              <a:solidFill>
                <a:schemeClr val="accent6"/>
              </a:solidFill>
              <a:ln>
                <a:noFill/>
              </a:ln>
              <a:effectLst/>
            </c:spPr>
            <c:extLst>
              <c:ext xmlns:c16="http://schemas.microsoft.com/office/drawing/2014/chart" uri="{C3380CC4-5D6E-409C-BE32-E72D297353CC}">
                <c16:uniqueId val="{0000000B-1275-4CF8-BBE1-0181EC7B1583}"/>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0D-1275-4CF8-BBE1-0181EC7B1583}"/>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0F-1275-4CF8-BBE1-0181EC7B1583}"/>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11-1275-4CF8-BBE1-0181EC7B1583}"/>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13-1275-4CF8-BBE1-0181EC7B1583}"/>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15-1275-4CF8-BBE1-0181EC7B1583}"/>
              </c:ext>
            </c:extLst>
          </c:dPt>
          <c:cat>
            <c:strRef>
              <c:f>Analysis!$M$3:$M$13</c:f>
              <c:strCache>
                <c:ptCount val="11"/>
                <c:pt idx="0">
                  <c:v>2015</c:v>
                </c:pt>
                <c:pt idx="1">
                  <c:v>2016</c:v>
                </c:pt>
                <c:pt idx="2">
                  <c:v>2017</c:v>
                </c:pt>
                <c:pt idx="3">
                  <c:v>2018</c:v>
                </c:pt>
                <c:pt idx="4">
                  <c:v>2019</c:v>
                </c:pt>
                <c:pt idx="5">
                  <c:v>2020</c:v>
                </c:pt>
                <c:pt idx="6">
                  <c:v>2021</c:v>
                </c:pt>
                <c:pt idx="7">
                  <c:v>2022</c:v>
                </c:pt>
                <c:pt idx="8">
                  <c:v>2023</c:v>
                </c:pt>
                <c:pt idx="9">
                  <c:v>2024</c:v>
                </c:pt>
                <c:pt idx="10">
                  <c:v>2025</c:v>
                </c:pt>
              </c:strCache>
            </c:strRef>
          </c:cat>
          <c:val>
            <c:numRef>
              <c:f>Analysis!$N$3:$N$13</c:f>
              <c:numCache>
                <c:formatCode>General</c:formatCode>
                <c:ptCount val="11"/>
                <c:pt idx="0">
                  <c:v>210</c:v>
                </c:pt>
                <c:pt idx="1">
                  <c:v>178.68000000000004</c:v>
                </c:pt>
                <c:pt idx="2">
                  <c:v>187.51</c:v>
                </c:pt>
                <c:pt idx="3">
                  <c:v>262.45</c:v>
                </c:pt>
                <c:pt idx="4">
                  <c:v>220.97</c:v>
                </c:pt>
                <c:pt idx="5">
                  <c:v>278.2</c:v>
                </c:pt>
                <c:pt idx="6">
                  <c:v>193.49999999999997</c:v>
                </c:pt>
                <c:pt idx="7">
                  <c:v>186.18</c:v>
                </c:pt>
                <c:pt idx="8">
                  <c:v>259.56</c:v>
                </c:pt>
                <c:pt idx="9">
                  <c:v>184.07999999999998</c:v>
                </c:pt>
                <c:pt idx="10">
                  <c:v>231.76000000000002</c:v>
                </c:pt>
              </c:numCache>
            </c:numRef>
          </c:val>
          <c:extLst>
            <c:ext xmlns:c16="http://schemas.microsoft.com/office/drawing/2014/chart" uri="{C3380CC4-5D6E-409C-BE32-E72D297353CC}">
              <c16:uniqueId val="{00000016-1275-4CF8-BBE1-0181EC7B1583}"/>
            </c:ext>
          </c:extLst>
        </c:ser>
        <c:ser>
          <c:idx val="1"/>
          <c:order val="1"/>
          <c:tx>
            <c:strRef>
              <c:f>Analysis!$O$2</c:f>
              <c:strCache>
                <c:ptCount val="1"/>
                <c:pt idx="0">
                  <c:v>Sum of Smartwatch Useage (%)</c:v>
                </c:pt>
              </c:strCache>
            </c:strRef>
          </c:tx>
          <c:explosion val="13"/>
          <c:dPt>
            <c:idx val="0"/>
            <c:bubble3D val="0"/>
            <c:spPr>
              <a:solidFill>
                <a:schemeClr val="accent1"/>
              </a:solidFill>
              <a:ln>
                <a:noFill/>
              </a:ln>
              <a:effectLst/>
            </c:spPr>
            <c:extLst>
              <c:ext xmlns:c16="http://schemas.microsoft.com/office/drawing/2014/chart" uri="{C3380CC4-5D6E-409C-BE32-E72D297353CC}">
                <c16:uniqueId val="{00000018-1275-4CF8-BBE1-0181EC7B1583}"/>
              </c:ext>
            </c:extLst>
          </c:dPt>
          <c:dPt>
            <c:idx val="1"/>
            <c:bubble3D val="0"/>
            <c:spPr>
              <a:solidFill>
                <a:schemeClr val="accent2"/>
              </a:solidFill>
              <a:ln>
                <a:noFill/>
              </a:ln>
              <a:effectLst/>
            </c:spPr>
            <c:extLst>
              <c:ext xmlns:c16="http://schemas.microsoft.com/office/drawing/2014/chart" uri="{C3380CC4-5D6E-409C-BE32-E72D297353CC}">
                <c16:uniqueId val="{0000001A-1275-4CF8-BBE1-0181EC7B1583}"/>
              </c:ext>
            </c:extLst>
          </c:dPt>
          <c:dPt>
            <c:idx val="2"/>
            <c:bubble3D val="0"/>
            <c:spPr>
              <a:solidFill>
                <a:schemeClr val="accent3"/>
              </a:solidFill>
              <a:ln>
                <a:noFill/>
              </a:ln>
              <a:effectLst/>
            </c:spPr>
            <c:extLst>
              <c:ext xmlns:c16="http://schemas.microsoft.com/office/drawing/2014/chart" uri="{C3380CC4-5D6E-409C-BE32-E72D297353CC}">
                <c16:uniqueId val="{0000001C-1275-4CF8-BBE1-0181EC7B1583}"/>
              </c:ext>
            </c:extLst>
          </c:dPt>
          <c:dPt>
            <c:idx val="3"/>
            <c:bubble3D val="0"/>
            <c:spPr>
              <a:solidFill>
                <a:schemeClr val="accent4"/>
              </a:solidFill>
              <a:ln>
                <a:noFill/>
              </a:ln>
              <a:effectLst/>
            </c:spPr>
            <c:extLst>
              <c:ext xmlns:c16="http://schemas.microsoft.com/office/drawing/2014/chart" uri="{C3380CC4-5D6E-409C-BE32-E72D297353CC}">
                <c16:uniqueId val="{0000001E-1275-4CF8-BBE1-0181EC7B1583}"/>
              </c:ext>
            </c:extLst>
          </c:dPt>
          <c:dPt>
            <c:idx val="4"/>
            <c:bubble3D val="0"/>
            <c:spPr>
              <a:solidFill>
                <a:schemeClr val="accent5"/>
              </a:solidFill>
              <a:ln>
                <a:noFill/>
              </a:ln>
              <a:effectLst/>
            </c:spPr>
            <c:extLst>
              <c:ext xmlns:c16="http://schemas.microsoft.com/office/drawing/2014/chart" uri="{C3380CC4-5D6E-409C-BE32-E72D297353CC}">
                <c16:uniqueId val="{00000020-1275-4CF8-BBE1-0181EC7B1583}"/>
              </c:ext>
            </c:extLst>
          </c:dPt>
          <c:dPt>
            <c:idx val="5"/>
            <c:bubble3D val="0"/>
            <c:spPr>
              <a:solidFill>
                <a:schemeClr val="accent6"/>
              </a:solidFill>
              <a:ln>
                <a:noFill/>
              </a:ln>
              <a:effectLst/>
            </c:spPr>
            <c:extLst>
              <c:ext xmlns:c16="http://schemas.microsoft.com/office/drawing/2014/chart" uri="{C3380CC4-5D6E-409C-BE32-E72D297353CC}">
                <c16:uniqueId val="{00000022-1275-4CF8-BBE1-0181EC7B1583}"/>
              </c:ext>
            </c:extLst>
          </c:dPt>
          <c:dPt>
            <c:idx val="6"/>
            <c:bubble3D val="0"/>
            <c:spPr>
              <a:solidFill>
                <a:schemeClr val="accent1">
                  <a:lumMod val="60000"/>
                </a:schemeClr>
              </a:solidFill>
              <a:ln>
                <a:noFill/>
              </a:ln>
              <a:effectLst/>
            </c:spPr>
            <c:extLst>
              <c:ext xmlns:c16="http://schemas.microsoft.com/office/drawing/2014/chart" uri="{C3380CC4-5D6E-409C-BE32-E72D297353CC}">
                <c16:uniqueId val="{00000024-1275-4CF8-BBE1-0181EC7B1583}"/>
              </c:ext>
            </c:extLst>
          </c:dPt>
          <c:dPt>
            <c:idx val="7"/>
            <c:bubble3D val="0"/>
            <c:spPr>
              <a:solidFill>
                <a:schemeClr val="accent2">
                  <a:lumMod val="60000"/>
                </a:schemeClr>
              </a:solidFill>
              <a:ln>
                <a:noFill/>
              </a:ln>
              <a:effectLst/>
            </c:spPr>
            <c:extLst>
              <c:ext xmlns:c16="http://schemas.microsoft.com/office/drawing/2014/chart" uri="{C3380CC4-5D6E-409C-BE32-E72D297353CC}">
                <c16:uniqueId val="{00000026-1275-4CF8-BBE1-0181EC7B1583}"/>
              </c:ext>
            </c:extLst>
          </c:dPt>
          <c:dPt>
            <c:idx val="8"/>
            <c:bubble3D val="0"/>
            <c:spPr>
              <a:solidFill>
                <a:schemeClr val="accent3">
                  <a:lumMod val="60000"/>
                </a:schemeClr>
              </a:solidFill>
              <a:ln>
                <a:noFill/>
              </a:ln>
              <a:effectLst/>
            </c:spPr>
            <c:extLst>
              <c:ext xmlns:c16="http://schemas.microsoft.com/office/drawing/2014/chart" uri="{C3380CC4-5D6E-409C-BE32-E72D297353CC}">
                <c16:uniqueId val="{00000028-1275-4CF8-BBE1-0181EC7B1583}"/>
              </c:ext>
            </c:extLst>
          </c:dPt>
          <c:dPt>
            <c:idx val="9"/>
            <c:bubble3D val="0"/>
            <c:spPr>
              <a:solidFill>
                <a:schemeClr val="accent4">
                  <a:lumMod val="60000"/>
                </a:schemeClr>
              </a:solidFill>
              <a:ln>
                <a:noFill/>
              </a:ln>
              <a:effectLst/>
            </c:spPr>
            <c:extLst>
              <c:ext xmlns:c16="http://schemas.microsoft.com/office/drawing/2014/chart" uri="{C3380CC4-5D6E-409C-BE32-E72D297353CC}">
                <c16:uniqueId val="{0000002A-1275-4CF8-BBE1-0181EC7B1583}"/>
              </c:ext>
            </c:extLst>
          </c:dPt>
          <c:dPt>
            <c:idx val="10"/>
            <c:bubble3D val="0"/>
            <c:spPr>
              <a:solidFill>
                <a:schemeClr val="accent5">
                  <a:lumMod val="60000"/>
                </a:schemeClr>
              </a:solidFill>
              <a:ln>
                <a:noFill/>
              </a:ln>
              <a:effectLst/>
            </c:spPr>
            <c:extLst>
              <c:ext xmlns:c16="http://schemas.microsoft.com/office/drawing/2014/chart" uri="{C3380CC4-5D6E-409C-BE32-E72D297353CC}">
                <c16:uniqueId val="{0000002C-1275-4CF8-BBE1-0181EC7B1583}"/>
              </c:ext>
            </c:extLst>
          </c:dPt>
          <c:cat>
            <c:strRef>
              <c:f>Analysis!$M$3:$M$13</c:f>
              <c:strCache>
                <c:ptCount val="11"/>
                <c:pt idx="0">
                  <c:v>2015</c:v>
                </c:pt>
                <c:pt idx="1">
                  <c:v>2016</c:v>
                </c:pt>
                <c:pt idx="2">
                  <c:v>2017</c:v>
                </c:pt>
                <c:pt idx="3">
                  <c:v>2018</c:v>
                </c:pt>
                <c:pt idx="4">
                  <c:v>2019</c:v>
                </c:pt>
                <c:pt idx="5">
                  <c:v>2020</c:v>
                </c:pt>
                <c:pt idx="6">
                  <c:v>2021</c:v>
                </c:pt>
                <c:pt idx="7">
                  <c:v>2022</c:v>
                </c:pt>
                <c:pt idx="8">
                  <c:v>2023</c:v>
                </c:pt>
                <c:pt idx="9">
                  <c:v>2024</c:v>
                </c:pt>
                <c:pt idx="10">
                  <c:v>2025</c:v>
                </c:pt>
              </c:strCache>
            </c:strRef>
          </c:cat>
          <c:val>
            <c:numRef>
              <c:f>Analysis!$O$3:$O$13</c:f>
              <c:numCache>
                <c:formatCode>General</c:formatCode>
                <c:ptCount val="11"/>
                <c:pt idx="0">
                  <c:v>146.72</c:v>
                </c:pt>
                <c:pt idx="1">
                  <c:v>138.25</c:v>
                </c:pt>
                <c:pt idx="2">
                  <c:v>131.54999999999998</c:v>
                </c:pt>
                <c:pt idx="3">
                  <c:v>115.81</c:v>
                </c:pt>
                <c:pt idx="4">
                  <c:v>122.02999999999999</c:v>
                </c:pt>
                <c:pt idx="5">
                  <c:v>128.46</c:v>
                </c:pt>
                <c:pt idx="6">
                  <c:v>190.74</c:v>
                </c:pt>
                <c:pt idx="7">
                  <c:v>124.28</c:v>
                </c:pt>
                <c:pt idx="8">
                  <c:v>169.65999999999997</c:v>
                </c:pt>
                <c:pt idx="9">
                  <c:v>151.29</c:v>
                </c:pt>
                <c:pt idx="10">
                  <c:v>135.49</c:v>
                </c:pt>
              </c:numCache>
            </c:numRef>
          </c:val>
          <c:extLst>
            <c:ext xmlns:c16="http://schemas.microsoft.com/office/drawing/2014/chart" uri="{C3380CC4-5D6E-409C-BE32-E72D297353CC}">
              <c16:uniqueId val="{0000002D-1275-4CF8-BBE1-0181EC7B1583}"/>
            </c:ext>
          </c:extLst>
        </c:ser>
        <c:dLbls>
          <c:showLegendKey val="0"/>
          <c:showVal val="0"/>
          <c:showCatName val="0"/>
          <c:showSerName val="0"/>
          <c:showPercent val="0"/>
          <c:showBubbleSize val="0"/>
          <c:showLeaderLines val="1"/>
        </c:dLbls>
        <c:firstSliceAng val="0"/>
        <c:holeSize val="50"/>
      </c:doughnutChart>
      <c:spPr>
        <a:noFill/>
        <a:ln>
          <a:noFill/>
        </a:ln>
        <a:effectLst/>
      </c:spPr>
    </c:plotArea>
    <c:legend>
      <c:legendPos val="b"/>
      <c:layout>
        <c:manualLayout>
          <c:xMode val="edge"/>
          <c:yMode val="edge"/>
          <c:x val="0.16803980218131287"/>
          <c:y val="0.85688662984291142"/>
          <c:w val="0.79247465972871878"/>
          <c:h val="0.13252830336506444"/>
        </c:manualLayout>
      </c:layout>
      <c:overlay val="0"/>
      <c:spPr>
        <a:noFill/>
        <a:ln>
          <a:noFill/>
        </a:ln>
        <a:effectLst/>
      </c:spPr>
      <c:txPr>
        <a:bodyPr rot="0" spcFirstLastPara="1" vertOverflow="ellipsis" vert="horz" wrap="square" anchor="ctr" anchorCtr="1"/>
        <a:lstStyle/>
        <a:p>
          <a:pPr algn="ctr">
            <a:defRPr lang="en-US" sz="15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2385807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2189503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0686198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681406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1843184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148440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947510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594298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186847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083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737895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2311890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2570485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222905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152337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3658729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078175-F4B7-4086-A53D-96C2A829CE28}" type="datetimeFigureOut">
              <a:rPr lang="en-US" smtClean="0"/>
              <a:t>5/18/2025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612C8AD-939E-4ED0-B22C-75824D1B9EAA}" type="slidenum">
              <a:rPr lang="en-US" smtClean="0"/>
              <a:t>‹#›</a:t>
            </a:fld>
            <a:endParaRPr lang="en-US" dirty="0"/>
          </a:p>
        </p:txBody>
      </p:sp>
    </p:spTree>
    <p:extLst>
      <p:ext uri="{BB962C8B-B14F-4D97-AF65-F5344CB8AC3E}">
        <p14:creationId xmlns:p14="http://schemas.microsoft.com/office/powerpoint/2010/main" val="410024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9078175-F4B7-4086-A53D-96C2A829CE28}" type="datetimeFigureOut">
              <a:rPr lang="en-US" smtClean="0"/>
              <a:t>5/18/2025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12C8AD-939E-4ED0-B22C-75824D1B9EAA}" type="slidenum">
              <a:rPr lang="en-US" smtClean="0"/>
              <a:t>‹#›</a:t>
            </a:fld>
            <a:endParaRPr lang="en-US" dirty="0"/>
          </a:p>
        </p:txBody>
      </p:sp>
    </p:spTree>
    <p:extLst>
      <p:ext uri="{BB962C8B-B14F-4D97-AF65-F5344CB8AC3E}">
        <p14:creationId xmlns:p14="http://schemas.microsoft.com/office/powerpoint/2010/main" val="288226711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21B9A-CF29-4F4B-8EA5-D18DE338CCEE}"/>
              </a:ext>
            </a:extLst>
          </p:cNvPr>
          <p:cNvSpPr>
            <a:spLocks noGrp="1"/>
          </p:cNvSpPr>
          <p:nvPr>
            <p:ph type="ctrTitle"/>
          </p:nvPr>
        </p:nvSpPr>
        <p:spPr>
          <a:xfrm>
            <a:off x="2111655" y="598091"/>
            <a:ext cx="8574622" cy="1750216"/>
          </a:xfrm>
        </p:spPr>
        <p:txBody>
          <a:bodyPr>
            <a:normAutofit fontScale="90000"/>
          </a:bodyPr>
          <a:lstStyle/>
          <a:p>
            <a:pPr algn="ctr"/>
            <a:r>
              <a:rPr lang="en-US" sz="6000" b="1" dirty="0">
                <a:solidFill>
                  <a:schemeClr val="tx1"/>
                </a:solidFill>
              </a:rPr>
              <a:t>GLOBAL TECH GADGET CONSUMPTION ANALYSIS</a:t>
            </a:r>
            <a:endParaRPr lang="en-US" dirty="0"/>
          </a:p>
        </p:txBody>
      </p:sp>
      <p:sp>
        <p:nvSpPr>
          <p:cNvPr id="3" name="Subtitle 2">
            <a:extLst>
              <a:ext uri="{FF2B5EF4-FFF2-40B4-BE49-F238E27FC236}">
                <a16:creationId xmlns:a16="http://schemas.microsoft.com/office/drawing/2014/main" id="{4C9F1EC7-19A0-4A6A-82C6-E8CCF821FD90}"/>
              </a:ext>
            </a:extLst>
          </p:cNvPr>
          <p:cNvSpPr>
            <a:spLocks noGrp="1"/>
          </p:cNvSpPr>
          <p:nvPr>
            <p:ph type="subTitle" idx="1"/>
          </p:nvPr>
        </p:nvSpPr>
        <p:spPr>
          <a:xfrm>
            <a:off x="3423424" y="3121160"/>
            <a:ext cx="6987645" cy="1388534"/>
          </a:xfrm>
        </p:spPr>
        <p:txBody>
          <a:bodyPr>
            <a:normAutofit fontScale="92500" lnSpcReduction="10000"/>
          </a:bodyPr>
          <a:lstStyle/>
          <a:p>
            <a:pPr algn="ctr"/>
            <a:r>
              <a:rPr lang="en-US" sz="4000" b="1" dirty="0">
                <a:solidFill>
                  <a:schemeClr val="tx1"/>
                </a:solidFill>
              </a:rPr>
              <a:t>BY</a:t>
            </a:r>
          </a:p>
          <a:p>
            <a:pPr algn="ctr"/>
            <a:r>
              <a:rPr lang="en-US" sz="4000" b="1" dirty="0">
                <a:solidFill>
                  <a:schemeClr val="tx1"/>
                </a:solidFill>
              </a:rPr>
              <a:t>UFUOMA AVWORU</a:t>
            </a:r>
          </a:p>
          <a:p>
            <a:pPr algn="ctr"/>
            <a:endParaRPr lang="en-US" sz="3600" dirty="0"/>
          </a:p>
        </p:txBody>
      </p:sp>
    </p:spTree>
    <p:extLst>
      <p:ext uri="{BB962C8B-B14F-4D97-AF65-F5344CB8AC3E}">
        <p14:creationId xmlns:p14="http://schemas.microsoft.com/office/powerpoint/2010/main" val="3407659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EE29-06BD-405D-985B-583F64F6DB08}"/>
              </a:ext>
            </a:extLst>
          </p:cNvPr>
          <p:cNvSpPr>
            <a:spLocks noGrp="1"/>
          </p:cNvSpPr>
          <p:nvPr>
            <p:ph type="title"/>
          </p:nvPr>
        </p:nvSpPr>
        <p:spPr>
          <a:xfrm>
            <a:off x="1484312" y="1036320"/>
            <a:ext cx="4087918" cy="889000"/>
          </a:xfrm>
        </p:spPr>
        <p:txBody>
          <a:bodyPr>
            <a:normAutofit fontScale="90000"/>
          </a:bodyPr>
          <a:lstStyle/>
          <a:p>
            <a:r>
              <a:rPr lang="en-US" sz="2800" b="1" dirty="0"/>
              <a:t>Trends in Smartwatch &amp; Gaming Console Usage</a:t>
            </a:r>
          </a:p>
        </p:txBody>
      </p:sp>
      <p:sp>
        <p:nvSpPr>
          <p:cNvPr id="4" name="Text Placeholder 3">
            <a:extLst>
              <a:ext uri="{FF2B5EF4-FFF2-40B4-BE49-F238E27FC236}">
                <a16:creationId xmlns:a16="http://schemas.microsoft.com/office/drawing/2014/main" id="{DAC33A27-5284-4E50-93DF-DE7EE89D3788}"/>
              </a:ext>
            </a:extLst>
          </p:cNvPr>
          <p:cNvSpPr>
            <a:spLocks noGrp="1"/>
          </p:cNvSpPr>
          <p:nvPr>
            <p:ph type="body" sz="half" idx="2"/>
          </p:nvPr>
        </p:nvSpPr>
        <p:spPr>
          <a:xfrm>
            <a:off x="1484312" y="2092960"/>
            <a:ext cx="4317048" cy="2707640"/>
          </a:xfrm>
        </p:spPr>
        <p:txBody>
          <a:bodyPr>
            <a:normAutofit fontScale="92500"/>
          </a:bodyPr>
          <a:lstStyle/>
          <a:p>
            <a:pPr algn="l"/>
            <a:r>
              <a:rPr lang="en-US" sz="1800" dirty="0"/>
              <a:t>Consumer interest in </a:t>
            </a:r>
            <a:r>
              <a:rPr lang="en-US" sz="1800" b="1" dirty="0"/>
              <a:t>smartwatches and gaming consoles fluctuates</a:t>
            </a:r>
            <a:r>
              <a:rPr lang="en-US" sz="1800" dirty="0"/>
              <a:t> over time rather than following a steady upward or downward trend. Smartwatch and gaming console usage does not follow a constant growth pattern but fluctuates based on new product launches, technological advancements, and market demand. Gaming consoles, in particular, show clear cycles where sales peak during new releases and slow down afterward.</a:t>
            </a:r>
          </a:p>
        </p:txBody>
      </p:sp>
      <p:graphicFrame>
        <p:nvGraphicFramePr>
          <p:cNvPr id="9" name="Content Placeholder 8">
            <a:extLst>
              <a:ext uri="{FF2B5EF4-FFF2-40B4-BE49-F238E27FC236}">
                <a16:creationId xmlns:a16="http://schemas.microsoft.com/office/drawing/2014/main" id="{921B54E6-4357-40B8-A1CC-2D7021F65CCB}"/>
              </a:ext>
            </a:extLst>
          </p:cNvPr>
          <p:cNvGraphicFramePr>
            <a:graphicFrameLocks noGrp="1"/>
          </p:cNvGraphicFramePr>
          <p:nvPr>
            <p:ph idx="1"/>
            <p:extLst>
              <p:ext uri="{D42A27DB-BD31-4B8C-83A1-F6EECF244321}">
                <p14:modId xmlns:p14="http://schemas.microsoft.com/office/powerpoint/2010/main" val="2078811655"/>
              </p:ext>
            </p:extLst>
          </p:nvPr>
        </p:nvGraphicFramePr>
        <p:xfrm>
          <a:off x="5414963" y="419100"/>
          <a:ext cx="6240462" cy="5402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7962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70CE6D-814A-41DF-8A8A-4BC952DD0152}"/>
              </a:ext>
            </a:extLst>
          </p:cNvPr>
          <p:cNvSpPr>
            <a:spLocks noGrp="1"/>
          </p:cNvSpPr>
          <p:nvPr>
            <p:ph type="title"/>
          </p:nvPr>
        </p:nvSpPr>
        <p:spPr>
          <a:xfrm>
            <a:off x="1484311" y="381000"/>
            <a:ext cx="10018713" cy="990600"/>
          </a:xfrm>
        </p:spPr>
        <p:txBody>
          <a:bodyPr/>
          <a:lstStyle/>
          <a:p>
            <a:r>
              <a:rPr lang="en-US" b="1" dirty="0"/>
              <a:t>RECOMMENDATION</a:t>
            </a:r>
          </a:p>
        </p:txBody>
      </p:sp>
      <p:sp>
        <p:nvSpPr>
          <p:cNvPr id="6" name="Content Placeholder 5">
            <a:extLst>
              <a:ext uri="{FF2B5EF4-FFF2-40B4-BE49-F238E27FC236}">
                <a16:creationId xmlns:a16="http://schemas.microsoft.com/office/drawing/2014/main" id="{354052F8-0CBC-4BFF-8F74-8759F42BD3F2}"/>
              </a:ext>
            </a:extLst>
          </p:cNvPr>
          <p:cNvSpPr>
            <a:spLocks noGrp="1"/>
          </p:cNvSpPr>
          <p:nvPr>
            <p:ph idx="1"/>
          </p:nvPr>
        </p:nvSpPr>
        <p:spPr>
          <a:xfrm>
            <a:off x="1484311" y="1212783"/>
            <a:ext cx="10517190" cy="4984817"/>
          </a:xfrm>
        </p:spPr>
        <p:txBody>
          <a:bodyPr>
            <a:normAutofit lnSpcReduction="10000"/>
          </a:bodyPr>
          <a:lstStyle/>
          <a:p>
            <a:pPr marL="0" indent="0">
              <a:buNone/>
            </a:pPr>
            <a:r>
              <a:rPr lang="en-US" sz="1600" dirty="0"/>
              <a:t>To address the growing concerns surrounding e-waste, it is essential to strengthen recycling and responsible disposal programs. Many electronic devices end up in landfills, contributing to environmental hazards and resource wastage. Manufacturers should implement sustainable product lifecycle management strategies, ensuring devices are built for durability and recyclability. Additionally, raising consumer awareness about proper e-waste disposal and providing accessible recycling options can significantly reduce the negative impact of discarded electronics.</a:t>
            </a:r>
          </a:p>
          <a:p>
            <a:pPr marL="0" indent="0">
              <a:buNone/>
            </a:pPr>
            <a:r>
              <a:rPr lang="en-US" sz="1600" dirty="0"/>
              <a:t>Second-hand tech exports play a crucial role in global digital consumption, particularly in regions like Nigeria, where refurbished devices from the UK dominate the market. Reviewing trade policies between the UK and Nigeria can help create ethical and sustainable practices for these exports. Quality control measures must be reinforced to ensure that refurbished devices meet usability standards, preventing the influx of outdated or non-functional electronics. By establishing better tracking and regulation, authorities can mitigate the risks of mass dumping while promoting a thriving second-hand tech industry that benefits consumers and the environment.</a:t>
            </a:r>
          </a:p>
          <a:p>
            <a:pPr marL="0" indent="0">
              <a:buNone/>
            </a:pPr>
            <a:r>
              <a:rPr lang="en-US" sz="1600" dirty="0"/>
              <a:t>Looking ahead, future market considerations should focus on understanding emerging technology preferences and their sustainability. Devices like augmented reality (AR) and virtual reality (VR) products are gaining traction, and assessing their environmental footprint is vital. Manufacturers and policymakers should evaluate whether upcoming gadgets align with global environmental goals, emphasizing eco-friendly materials and energy-efficient designs. Advocacy for innovation in sustainable technology can help ensure that the next wave of digital advancements does not exacerbate existing e-waste issues.</a:t>
            </a:r>
          </a:p>
          <a:p>
            <a:pPr marL="0" indent="0">
              <a:buNone/>
            </a:pPr>
            <a:r>
              <a:rPr lang="en-US" sz="1600" dirty="0"/>
              <a:t>By implementing these strategies, countries can move towards more responsible tech consumption, ethical trade policies, and sustainable innovation. The balance between technological progress and environmental protection must be carefully managed to ensure a future where digital advancements coexist harmoniously with sustainability efforts.</a:t>
            </a:r>
          </a:p>
        </p:txBody>
      </p:sp>
    </p:spTree>
    <p:extLst>
      <p:ext uri="{BB962C8B-B14F-4D97-AF65-F5344CB8AC3E}">
        <p14:creationId xmlns:p14="http://schemas.microsoft.com/office/powerpoint/2010/main" val="3431655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8EA4B-648C-49BF-BA1A-64E0B7D2E2F2}"/>
              </a:ext>
            </a:extLst>
          </p:cNvPr>
          <p:cNvSpPr>
            <a:spLocks noGrp="1"/>
          </p:cNvSpPr>
          <p:nvPr>
            <p:ph type="title"/>
          </p:nvPr>
        </p:nvSpPr>
        <p:spPr>
          <a:xfrm>
            <a:off x="1484311" y="685801"/>
            <a:ext cx="10018713" cy="983202"/>
          </a:xfrm>
        </p:spPr>
        <p:txBody>
          <a:bodyPr>
            <a:normAutofit fontScale="90000"/>
          </a:bodyPr>
          <a:lstStyle/>
          <a:p>
            <a:r>
              <a:rPr lang="en-US" sz="6000" b="1" dirty="0"/>
              <a:t>INTRODUCTION</a:t>
            </a:r>
          </a:p>
        </p:txBody>
      </p:sp>
      <p:sp>
        <p:nvSpPr>
          <p:cNvPr id="3" name="Content Placeholder 2">
            <a:extLst>
              <a:ext uri="{FF2B5EF4-FFF2-40B4-BE49-F238E27FC236}">
                <a16:creationId xmlns:a16="http://schemas.microsoft.com/office/drawing/2014/main" id="{5EDF96D6-8B41-4053-BD49-0EEF33266238}"/>
              </a:ext>
            </a:extLst>
          </p:cNvPr>
          <p:cNvSpPr>
            <a:spLocks noGrp="1"/>
          </p:cNvSpPr>
          <p:nvPr>
            <p:ph idx="1"/>
          </p:nvPr>
        </p:nvSpPr>
        <p:spPr>
          <a:xfrm>
            <a:off x="1484310" y="1846555"/>
            <a:ext cx="10018713" cy="3944645"/>
          </a:xfrm>
        </p:spPr>
        <p:txBody>
          <a:bodyPr>
            <a:normAutofit lnSpcReduction="10000"/>
          </a:bodyPr>
          <a:lstStyle/>
          <a:p>
            <a:pPr marL="0" indent="0">
              <a:buNone/>
            </a:pPr>
            <a:r>
              <a:rPr lang="en-US" dirty="0"/>
              <a:t>E-waste has become a major global issue as rapid tech advancements lead to frequent device upgrades and disposal. While some countries enforce strict recycling laws, others struggle with mismanaged electronic waste, impacting environmental sustainability.</a:t>
            </a:r>
          </a:p>
          <a:p>
            <a:pPr marL="0" indent="0">
              <a:buNone/>
            </a:pPr>
            <a:r>
              <a:rPr lang="en-US" dirty="0"/>
              <a:t>Digital consumption varies by region, influenced by economic factors, consumer trends, and technological infrastructure. Countries like Canada and the USA lead in tech spending, while nations like Brazil and India see increasing gadget adoption at lower costs.</a:t>
            </a:r>
          </a:p>
          <a:p>
            <a:pPr marL="0" indent="0">
              <a:buNone/>
            </a:pPr>
            <a:r>
              <a:rPr lang="en-US" dirty="0"/>
              <a:t>This trend highlights global trade dynamics, sustainability efforts, and the impact of second-hand tech markets on digital accessibility.</a:t>
            </a:r>
          </a:p>
          <a:p>
            <a:pPr marL="0" indent="0">
              <a:buNone/>
            </a:pPr>
            <a:endParaRPr lang="en-US" dirty="0"/>
          </a:p>
        </p:txBody>
      </p:sp>
    </p:spTree>
    <p:extLst>
      <p:ext uri="{BB962C8B-B14F-4D97-AF65-F5344CB8AC3E}">
        <p14:creationId xmlns:p14="http://schemas.microsoft.com/office/powerpoint/2010/main" val="4581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B40A9-4516-43F3-84A9-9DF832495D33}"/>
              </a:ext>
            </a:extLst>
          </p:cNvPr>
          <p:cNvSpPr>
            <a:spLocks noGrp="1"/>
          </p:cNvSpPr>
          <p:nvPr>
            <p:ph type="title"/>
          </p:nvPr>
        </p:nvSpPr>
        <p:spPr>
          <a:xfrm>
            <a:off x="1484310" y="406400"/>
            <a:ext cx="10018713" cy="1122680"/>
          </a:xfrm>
        </p:spPr>
        <p:txBody>
          <a:bodyPr/>
          <a:lstStyle/>
          <a:p>
            <a:r>
              <a:rPr lang="en-US" dirty="0"/>
              <a:t>Data overview</a:t>
            </a:r>
          </a:p>
        </p:txBody>
      </p:sp>
      <p:sp>
        <p:nvSpPr>
          <p:cNvPr id="3" name="Content Placeholder 2">
            <a:extLst>
              <a:ext uri="{FF2B5EF4-FFF2-40B4-BE49-F238E27FC236}">
                <a16:creationId xmlns:a16="http://schemas.microsoft.com/office/drawing/2014/main" id="{96CED15B-85E5-425C-9E47-1DDE8635E40D}"/>
              </a:ext>
            </a:extLst>
          </p:cNvPr>
          <p:cNvSpPr>
            <a:spLocks noGrp="1"/>
          </p:cNvSpPr>
          <p:nvPr>
            <p:ph idx="1"/>
          </p:nvPr>
        </p:nvSpPr>
        <p:spPr>
          <a:xfrm>
            <a:off x="1484310" y="1397000"/>
            <a:ext cx="10529890" cy="5054600"/>
          </a:xfrm>
        </p:spPr>
        <p:txBody>
          <a:bodyPr>
            <a:normAutofit fontScale="85000" lnSpcReduction="20000"/>
          </a:bodyPr>
          <a:lstStyle/>
          <a:p>
            <a:pPr marL="0" marR="0" indent="0">
              <a:lnSpc>
                <a:spcPct val="115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800"/>
              </a:spcAft>
              <a:buNone/>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The data  contains the following columns: Country (Brazil, Canada, China, France, South Korea, Germany, India, Japan, UK, USA), Year (2015 – 2025), Smartphone Sales, Laptop Shipments, Gaming Console Purchase Rate (%), Smartwatch Usage (%), Average Consumer Spending on Gadgets, E-Waste Generated (Metric Tons). </a:t>
            </a:r>
          </a:p>
          <a:p>
            <a:pPr marL="0" marR="0" indent="0">
              <a:lnSpc>
                <a:spcPct val="115000"/>
              </a:lnSpc>
              <a:spcBef>
                <a:spcPts val="0"/>
              </a:spcBef>
              <a:spcAft>
                <a:spcPts val="800"/>
              </a:spcAft>
              <a:buNone/>
            </a:pPr>
            <a:r>
              <a:rPr lang="en-US" sz="1700" b="1" kern="100" dirty="0">
                <a:latin typeface="Calibri" panose="020F0502020204030204" pitchFamily="34" charset="0"/>
                <a:ea typeface="Calibri" panose="020F0502020204030204" pitchFamily="34" charset="0"/>
                <a:cs typeface="Times New Roman" panose="02020603050405020304" pitchFamily="18" charset="0"/>
              </a:rPr>
              <a:t>This project aims to answer the following analytical questions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Which countries generate the most e-waste?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Is there a relationship between gadget consumption and e-waste generation,?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Has e-waste generation increased over the years in any region?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What gadgets are most popular by region?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Are there trends in smartwatch or gaming console usage over time? </a:t>
            </a: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Which country shows the highest consumer spending on tech gadgets? </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800"/>
              </a:spcAft>
              <a:tabLst>
                <a:tab pos="457200" algn="l"/>
              </a:tabLst>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Is there a shift in consumer preference between smartphones and laptops? </a:t>
            </a:r>
          </a:p>
          <a:p>
            <a:pPr marL="0" marR="0" indent="0">
              <a:lnSpc>
                <a:spcPct val="115000"/>
              </a:lnSpc>
              <a:spcBef>
                <a:spcPts val="0"/>
              </a:spcBef>
              <a:spcAft>
                <a:spcPts val="800"/>
              </a:spcAft>
              <a:buNone/>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E-waste has become a major global issue as rapid tech advancements lead to frequent device upgrades and disposal. While some countries enforce strict recycling laws, others struggle with mismanaged electronic waste, impacting environmental sustainability.</a:t>
            </a:r>
          </a:p>
          <a:p>
            <a:pPr marL="0" marR="0" indent="0">
              <a:lnSpc>
                <a:spcPct val="115000"/>
              </a:lnSpc>
              <a:spcBef>
                <a:spcPts val="0"/>
              </a:spcBef>
              <a:spcAft>
                <a:spcPts val="800"/>
              </a:spcAft>
              <a:buNone/>
            </a:pPr>
            <a:endParaRPr lang="en-US" sz="17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15000"/>
              </a:lnSpc>
              <a:spcBef>
                <a:spcPts val="0"/>
              </a:spcBef>
              <a:spcAft>
                <a:spcPts val="800"/>
              </a:spcAft>
              <a:buNone/>
            </a:pPr>
            <a:r>
              <a:rPr lang="en-US" sz="1700" b="1" kern="100" dirty="0">
                <a:effectLst/>
                <a:latin typeface="Calibri" panose="020F0502020204030204" pitchFamily="34" charset="0"/>
                <a:ea typeface="Calibri" panose="020F0502020204030204" pitchFamily="34" charset="0"/>
                <a:cs typeface="Times New Roman" panose="02020603050405020304" pitchFamily="18" charset="0"/>
              </a:rPr>
              <a:t>Digital consumption varies by region, influenced by economic factors, consumer trends, and technological infrastructure. Countries like Canada and the USA lead in tech spending, while nations like Brazil and India see increasing gadget adoption at lower costs.</a:t>
            </a:r>
          </a:p>
          <a:p>
            <a:pPr marL="0" marR="0" indent="0">
              <a:lnSpc>
                <a:spcPct val="115000"/>
              </a:lnSpc>
              <a:spcBef>
                <a:spcPts val="0"/>
              </a:spcBef>
              <a:spcAft>
                <a:spcPts val="800"/>
              </a:spcAft>
              <a:buNone/>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9065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48FFF-98C1-4CC6-B20D-D6A61EF02C38}"/>
              </a:ext>
            </a:extLst>
          </p:cNvPr>
          <p:cNvSpPr>
            <a:spLocks noGrp="1"/>
          </p:cNvSpPr>
          <p:nvPr>
            <p:ph type="title"/>
          </p:nvPr>
        </p:nvSpPr>
        <p:spPr>
          <a:xfrm>
            <a:off x="1491721" y="685800"/>
            <a:ext cx="3549121" cy="955040"/>
          </a:xfrm>
        </p:spPr>
        <p:txBody>
          <a:bodyPr>
            <a:normAutofit fontScale="90000"/>
          </a:bodyPr>
          <a:lstStyle/>
          <a:p>
            <a:r>
              <a:rPr lang="en-US" sz="2000" b="1" baseline="0" dirty="0"/>
              <a:t>E – WASTE GENERATED BY COUNTRY</a:t>
            </a:r>
            <a:br>
              <a:rPr lang="en-US" sz="2400" baseline="0" dirty="0"/>
            </a:br>
            <a:endParaRPr lang="en-US" dirty="0"/>
          </a:p>
        </p:txBody>
      </p:sp>
      <p:sp>
        <p:nvSpPr>
          <p:cNvPr id="4" name="Text Placeholder 3">
            <a:extLst>
              <a:ext uri="{FF2B5EF4-FFF2-40B4-BE49-F238E27FC236}">
                <a16:creationId xmlns:a16="http://schemas.microsoft.com/office/drawing/2014/main" id="{B9C3B2BC-9348-4385-A3E3-B1124EA716E1}"/>
              </a:ext>
            </a:extLst>
          </p:cNvPr>
          <p:cNvSpPr>
            <a:spLocks noGrp="1"/>
          </p:cNvSpPr>
          <p:nvPr>
            <p:ph type="body" sz="half" idx="2"/>
          </p:nvPr>
        </p:nvSpPr>
        <p:spPr>
          <a:xfrm>
            <a:off x="1270000" y="1818640"/>
            <a:ext cx="3992563" cy="2981960"/>
          </a:xfrm>
        </p:spPr>
        <p:txBody>
          <a:bodyPr>
            <a:normAutofit lnSpcReduction="10000"/>
          </a:bodyPr>
          <a:lstStyle/>
          <a:p>
            <a:pPr algn="l"/>
            <a:r>
              <a:rPr lang="en-US" dirty="0"/>
              <a:t>Brazil generates the most e-waste possibly due to high consumer tech turnover, limited recycling infrastructure, and a growing economy that drives frequent gadget upgrades. In contrast, the UK produces the least e-waste, most likely benefiting from strict recycling policies, a strong second-hand electronics market, and government regulations that promote sustainable tech disposal. While Brazil struggles with proper waste management, the UK exports refurbished devices, extending their lifespan and reducing domestic e-waste levels</a:t>
            </a:r>
          </a:p>
        </p:txBody>
      </p:sp>
      <p:graphicFrame>
        <p:nvGraphicFramePr>
          <p:cNvPr id="6" name="Content Placeholder 5">
            <a:extLst>
              <a:ext uri="{FF2B5EF4-FFF2-40B4-BE49-F238E27FC236}">
                <a16:creationId xmlns:a16="http://schemas.microsoft.com/office/drawing/2014/main" id="{379CC6A8-5602-4E3D-AE0C-7BD6F88E294B}"/>
              </a:ext>
            </a:extLst>
          </p:cNvPr>
          <p:cNvGraphicFramePr>
            <a:graphicFrameLocks noGrp="1"/>
          </p:cNvGraphicFramePr>
          <p:nvPr>
            <p:ph idx="1"/>
          </p:nvPr>
        </p:nvGraphicFramePr>
        <p:xfrm>
          <a:off x="5262563" y="685800"/>
          <a:ext cx="6240462"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27383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013B3-E1A2-4F81-8629-9ACD95FAF274}"/>
              </a:ext>
            </a:extLst>
          </p:cNvPr>
          <p:cNvSpPr>
            <a:spLocks noGrp="1"/>
          </p:cNvSpPr>
          <p:nvPr>
            <p:ph type="title"/>
          </p:nvPr>
        </p:nvSpPr>
        <p:spPr>
          <a:xfrm>
            <a:off x="1484312" y="855980"/>
            <a:ext cx="3778251" cy="1082040"/>
          </a:xfrm>
        </p:spPr>
        <p:txBody>
          <a:bodyPr>
            <a:normAutofit fontScale="90000"/>
          </a:bodyPr>
          <a:lstStyle/>
          <a:p>
            <a:r>
              <a:rPr lang="en-US" b="1" dirty="0"/>
              <a:t>Relationship Between Gadget Consumption &amp; E-Waste Generation</a:t>
            </a:r>
          </a:p>
        </p:txBody>
      </p:sp>
      <p:sp>
        <p:nvSpPr>
          <p:cNvPr id="4" name="Text Placeholder 3">
            <a:extLst>
              <a:ext uri="{FF2B5EF4-FFF2-40B4-BE49-F238E27FC236}">
                <a16:creationId xmlns:a16="http://schemas.microsoft.com/office/drawing/2014/main" id="{AC5CF949-10D2-488E-B995-DA4F897DBBEC}"/>
              </a:ext>
            </a:extLst>
          </p:cNvPr>
          <p:cNvSpPr>
            <a:spLocks noGrp="1"/>
          </p:cNvSpPr>
          <p:nvPr>
            <p:ph type="body" sz="half" idx="2"/>
          </p:nvPr>
        </p:nvSpPr>
        <p:spPr>
          <a:xfrm>
            <a:off x="1311592" y="2021840"/>
            <a:ext cx="3778251" cy="3525520"/>
          </a:xfrm>
        </p:spPr>
        <p:txBody>
          <a:bodyPr>
            <a:normAutofit fontScale="92500"/>
          </a:bodyPr>
          <a:lstStyle/>
          <a:p>
            <a:pPr algn="l"/>
            <a:r>
              <a:rPr lang="en-US" sz="1800" dirty="0"/>
              <a:t>There is no clear link between gadget consumption and e-waste generation. While some countries buy more tech, they do not necessarily produce more waste. The scatter plot analysis shows that e-waste levels depend more on disposal practices, device longevity, and recycling policies rather than sheer ownership numbers. This insight highlights that responsible e-waste management is crucial in addressing digital waste rather than just focusing on how many gadgets are purchased.  </a:t>
            </a:r>
          </a:p>
        </p:txBody>
      </p:sp>
      <p:graphicFrame>
        <p:nvGraphicFramePr>
          <p:cNvPr id="5" name="Content Placeholder 4">
            <a:extLst>
              <a:ext uri="{FF2B5EF4-FFF2-40B4-BE49-F238E27FC236}">
                <a16:creationId xmlns:a16="http://schemas.microsoft.com/office/drawing/2014/main" id="{F98506B7-E21C-4A4F-8343-808FD22EE63C}"/>
              </a:ext>
            </a:extLst>
          </p:cNvPr>
          <p:cNvGraphicFramePr>
            <a:graphicFrameLocks noGrp="1"/>
          </p:cNvGraphicFramePr>
          <p:nvPr>
            <p:ph idx="1"/>
          </p:nvPr>
        </p:nvGraphicFramePr>
        <p:xfrm>
          <a:off x="5262563" y="685800"/>
          <a:ext cx="6240462"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5615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45DEE-0609-45AD-815C-73C87722402A}"/>
              </a:ext>
            </a:extLst>
          </p:cNvPr>
          <p:cNvSpPr>
            <a:spLocks noGrp="1"/>
          </p:cNvSpPr>
          <p:nvPr>
            <p:ph type="title"/>
          </p:nvPr>
        </p:nvSpPr>
        <p:spPr>
          <a:xfrm>
            <a:off x="1484312" y="1259840"/>
            <a:ext cx="3549121" cy="604520"/>
          </a:xfrm>
        </p:spPr>
        <p:txBody>
          <a:bodyPr>
            <a:normAutofit fontScale="90000"/>
          </a:bodyPr>
          <a:lstStyle/>
          <a:p>
            <a:r>
              <a:rPr lang="en-US" b="1" dirty="0"/>
              <a:t>E-Waste Trends Over Time</a:t>
            </a:r>
          </a:p>
        </p:txBody>
      </p:sp>
      <p:sp>
        <p:nvSpPr>
          <p:cNvPr id="4" name="Text Placeholder 3">
            <a:extLst>
              <a:ext uri="{FF2B5EF4-FFF2-40B4-BE49-F238E27FC236}">
                <a16:creationId xmlns:a16="http://schemas.microsoft.com/office/drawing/2014/main" id="{467ACD3F-87F6-4FA6-ACD3-CB615EED388D}"/>
              </a:ext>
            </a:extLst>
          </p:cNvPr>
          <p:cNvSpPr>
            <a:spLocks noGrp="1"/>
          </p:cNvSpPr>
          <p:nvPr>
            <p:ph type="body" sz="half" idx="2"/>
          </p:nvPr>
        </p:nvSpPr>
        <p:spPr>
          <a:xfrm>
            <a:off x="1280160" y="2072640"/>
            <a:ext cx="3753273" cy="3271520"/>
          </a:xfrm>
        </p:spPr>
        <p:txBody>
          <a:bodyPr>
            <a:normAutofit/>
          </a:bodyPr>
          <a:lstStyle/>
          <a:p>
            <a:pPr algn="l"/>
            <a:r>
              <a:rPr lang="en-US" sz="1800" dirty="0"/>
              <a:t>E-waste production does not follow a steady increase but fluctuates annually due to regulatory changes, recycling habits, and waste disposal methods. Some years see higher waste accumulation due to relaxed policies, while improved sustainability efforts in other years contribute to lower figures. Understanding these trends is crucial in shaping global e-waste management strategies.</a:t>
            </a:r>
          </a:p>
        </p:txBody>
      </p:sp>
      <p:graphicFrame>
        <p:nvGraphicFramePr>
          <p:cNvPr id="5" name="Content Placeholder 4">
            <a:extLst>
              <a:ext uri="{FF2B5EF4-FFF2-40B4-BE49-F238E27FC236}">
                <a16:creationId xmlns:a16="http://schemas.microsoft.com/office/drawing/2014/main" id="{B53DB370-708A-4D35-A71D-7BE7DA7896B1}"/>
              </a:ext>
            </a:extLst>
          </p:cNvPr>
          <p:cNvGraphicFramePr>
            <a:graphicFrameLocks noGrp="1"/>
          </p:cNvGraphicFramePr>
          <p:nvPr>
            <p:ph idx="1"/>
            <p:extLst>
              <p:ext uri="{D42A27DB-BD31-4B8C-83A1-F6EECF244321}">
                <p14:modId xmlns:p14="http://schemas.microsoft.com/office/powerpoint/2010/main" val="3297543144"/>
              </p:ext>
            </p:extLst>
          </p:nvPr>
        </p:nvGraphicFramePr>
        <p:xfrm>
          <a:off x="5262563" y="685800"/>
          <a:ext cx="6240462"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1093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27B8-DAB3-4F83-853F-98CA2664DF31}"/>
              </a:ext>
            </a:extLst>
          </p:cNvPr>
          <p:cNvSpPr>
            <a:spLocks noGrp="1"/>
          </p:cNvSpPr>
          <p:nvPr>
            <p:ph type="title"/>
          </p:nvPr>
        </p:nvSpPr>
        <p:spPr>
          <a:xfrm>
            <a:off x="1484312" y="812800"/>
            <a:ext cx="3900488" cy="868680"/>
          </a:xfrm>
        </p:spPr>
        <p:txBody>
          <a:bodyPr/>
          <a:lstStyle/>
          <a:p>
            <a:r>
              <a:rPr lang="en-US" b="1" dirty="0"/>
              <a:t>Countries with Highest Consumer Spending</a:t>
            </a:r>
          </a:p>
        </p:txBody>
      </p:sp>
      <p:sp>
        <p:nvSpPr>
          <p:cNvPr id="4" name="Text Placeholder 3">
            <a:extLst>
              <a:ext uri="{FF2B5EF4-FFF2-40B4-BE49-F238E27FC236}">
                <a16:creationId xmlns:a16="http://schemas.microsoft.com/office/drawing/2014/main" id="{AD367EB9-1782-4404-9615-F0D6DD44006A}"/>
              </a:ext>
            </a:extLst>
          </p:cNvPr>
          <p:cNvSpPr>
            <a:spLocks noGrp="1"/>
          </p:cNvSpPr>
          <p:nvPr>
            <p:ph type="body" sz="half" idx="2"/>
          </p:nvPr>
        </p:nvSpPr>
        <p:spPr>
          <a:xfrm>
            <a:off x="1484312" y="1808480"/>
            <a:ext cx="3778251" cy="2992120"/>
          </a:xfrm>
        </p:spPr>
        <p:txBody>
          <a:bodyPr>
            <a:normAutofit/>
          </a:bodyPr>
          <a:lstStyle/>
          <a:p>
            <a:pPr algn="l"/>
            <a:r>
              <a:rPr lang="en-US" dirty="0"/>
              <a:t>Among the analyzed countries, </a:t>
            </a:r>
            <a:r>
              <a:rPr lang="en-US" b="1" dirty="0"/>
              <a:t>Canada leads in tech gadget purchases</a:t>
            </a:r>
            <a:r>
              <a:rPr lang="en-US" dirty="0"/>
              <a:t>, consistently showing higher consumer spending on devices such as smartphones, laptops, gaming consoles, and smartwatches. The country’s thriving tech industry, widespread internet access, and smart home adoption contribute to increased spending. The chart visually highlight Canada’s position as the highest spender compared to other nations.</a:t>
            </a:r>
          </a:p>
        </p:txBody>
      </p:sp>
      <p:graphicFrame>
        <p:nvGraphicFramePr>
          <p:cNvPr id="5" name="Content Placeholder 4">
            <a:extLst>
              <a:ext uri="{FF2B5EF4-FFF2-40B4-BE49-F238E27FC236}">
                <a16:creationId xmlns:a16="http://schemas.microsoft.com/office/drawing/2014/main" id="{D1D6DDAB-D6F1-419C-B130-E93E5260CDDB}"/>
              </a:ext>
            </a:extLst>
          </p:cNvPr>
          <p:cNvGraphicFramePr>
            <a:graphicFrameLocks noGrp="1"/>
          </p:cNvGraphicFramePr>
          <p:nvPr>
            <p:ph idx="1"/>
            <p:extLst>
              <p:ext uri="{D42A27DB-BD31-4B8C-83A1-F6EECF244321}">
                <p14:modId xmlns:p14="http://schemas.microsoft.com/office/powerpoint/2010/main" val="254468514"/>
              </p:ext>
            </p:extLst>
          </p:nvPr>
        </p:nvGraphicFramePr>
        <p:xfrm>
          <a:off x="5262563" y="685800"/>
          <a:ext cx="6240462" cy="5105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04352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0C324-494F-4E58-A900-9FA14A9653D6}"/>
              </a:ext>
            </a:extLst>
          </p:cNvPr>
          <p:cNvSpPr>
            <a:spLocks noGrp="1"/>
          </p:cNvSpPr>
          <p:nvPr>
            <p:ph type="title"/>
          </p:nvPr>
        </p:nvSpPr>
        <p:spPr>
          <a:xfrm>
            <a:off x="1484311" y="883920"/>
            <a:ext cx="3549121" cy="919480"/>
          </a:xfrm>
        </p:spPr>
        <p:txBody>
          <a:bodyPr/>
          <a:lstStyle/>
          <a:p>
            <a:r>
              <a:rPr lang="en-US" b="1" dirty="0"/>
              <a:t>Most Popular Gadgets by Region</a:t>
            </a:r>
          </a:p>
        </p:txBody>
      </p:sp>
      <p:sp>
        <p:nvSpPr>
          <p:cNvPr id="4" name="Text Placeholder 3">
            <a:extLst>
              <a:ext uri="{FF2B5EF4-FFF2-40B4-BE49-F238E27FC236}">
                <a16:creationId xmlns:a16="http://schemas.microsoft.com/office/drawing/2014/main" id="{DE44B242-0C41-48A3-AA1C-5271472D0910}"/>
              </a:ext>
            </a:extLst>
          </p:cNvPr>
          <p:cNvSpPr>
            <a:spLocks noGrp="1"/>
          </p:cNvSpPr>
          <p:nvPr>
            <p:ph type="body" sz="half" idx="2"/>
          </p:nvPr>
        </p:nvSpPr>
        <p:spPr>
          <a:xfrm>
            <a:off x="1295874" y="1803400"/>
            <a:ext cx="3925993" cy="3688080"/>
          </a:xfrm>
        </p:spPr>
        <p:txBody>
          <a:bodyPr>
            <a:noAutofit/>
          </a:bodyPr>
          <a:lstStyle/>
          <a:p>
            <a:pPr algn="l"/>
            <a:r>
              <a:rPr lang="en-US" dirty="0"/>
              <a:t>Across all analyzed countries, </a:t>
            </a:r>
            <a:r>
              <a:rPr lang="en-US" b="1" dirty="0"/>
              <a:t>smartphones remain the most widely used and preferred tech gadget</a:t>
            </a:r>
            <a:r>
              <a:rPr lang="en-US" dirty="0"/>
              <a:t>. Despite the availability of laptops, gaming consoles, and smartwatches, smartphone are the most popular gadgets globally, consistently ranking above laptops, gaming consoles, and smartwatches. Their dominance is driven by their versatility, affordability, and the increasing reliance on mobile-first digital services. As technology advances, smartphones remain essential for communication, productivity, and entertainment across all regions.</a:t>
            </a:r>
          </a:p>
        </p:txBody>
      </p:sp>
      <p:graphicFrame>
        <p:nvGraphicFramePr>
          <p:cNvPr id="5" name="Content Placeholder 4">
            <a:extLst>
              <a:ext uri="{FF2B5EF4-FFF2-40B4-BE49-F238E27FC236}">
                <a16:creationId xmlns:a16="http://schemas.microsoft.com/office/drawing/2014/main" id="{9582A8E3-732E-4F55-A93B-9C2540DD07CA}"/>
              </a:ext>
            </a:extLst>
          </p:cNvPr>
          <p:cNvGraphicFramePr>
            <a:graphicFrameLocks noGrp="1"/>
          </p:cNvGraphicFramePr>
          <p:nvPr>
            <p:ph idx="1"/>
            <p:extLst>
              <p:ext uri="{D42A27DB-BD31-4B8C-83A1-F6EECF244321}">
                <p14:modId xmlns:p14="http://schemas.microsoft.com/office/powerpoint/2010/main" val="3751617232"/>
              </p:ext>
            </p:extLst>
          </p:nvPr>
        </p:nvGraphicFramePr>
        <p:xfrm>
          <a:off x="5262563" y="223520"/>
          <a:ext cx="6240462" cy="62788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026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82B6-8FB6-48E4-AB92-C621ED371276}"/>
              </a:ext>
            </a:extLst>
          </p:cNvPr>
          <p:cNvSpPr>
            <a:spLocks noGrp="1"/>
          </p:cNvSpPr>
          <p:nvPr>
            <p:ph type="title"/>
          </p:nvPr>
        </p:nvSpPr>
        <p:spPr>
          <a:xfrm>
            <a:off x="1145062" y="1016000"/>
            <a:ext cx="3624349" cy="943746"/>
          </a:xfrm>
        </p:spPr>
        <p:txBody>
          <a:bodyPr>
            <a:normAutofit/>
          </a:bodyPr>
          <a:lstStyle/>
          <a:p>
            <a:pPr marL="0" marR="0" lvl="0" indent="0" defTabSz="914400" rtl="0" eaLnBrk="0" fontAlgn="base" latinLnBrk="0" hangingPunct="0">
              <a:lnSpc>
                <a:spcPct val="100000"/>
              </a:lnSpc>
              <a:spcBef>
                <a:spcPct val="0"/>
              </a:spcBef>
              <a:spcAft>
                <a:spcPct val="0"/>
              </a:spcAft>
              <a:tabLst/>
            </a:pPr>
            <a:r>
              <a:rPr lang="en-US" b="1" dirty="0"/>
              <a:t>Smartphone vs. Laptop Preferences</a:t>
            </a:r>
          </a:p>
        </p:txBody>
      </p:sp>
      <p:sp>
        <p:nvSpPr>
          <p:cNvPr id="4" name="Text Placeholder 3">
            <a:extLst>
              <a:ext uri="{FF2B5EF4-FFF2-40B4-BE49-F238E27FC236}">
                <a16:creationId xmlns:a16="http://schemas.microsoft.com/office/drawing/2014/main" id="{E952D8F8-A936-43D6-A6DA-37B240758C61}"/>
              </a:ext>
            </a:extLst>
          </p:cNvPr>
          <p:cNvSpPr>
            <a:spLocks noGrp="1"/>
          </p:cNvSpPr>
          <p:nvPr>
            <p:ph type="body" sz="half" idx="2"/>
          </p:nvPr>
        </p:nvSpPr>
        <p:spPr>
          <a:xfrm>
            <a:off x="1182677" y="2103120"/>
            <a:ext cx="3549121" cy="4094480"/>
          </a:xfrm>
        </p:spPr>
        <p:txBody>
          <a:bodyPr>
            <a:noAutofit/>
          </a:bodyPr>
          <a:lstStyle/>
          <a:p>
            <a:pPr algn="l"/>
            <a:r>
              <a:rPr lang="en-US" dirty="0"/>
              <a:t>Smartphones are preferred over laptops across all regions due to their mobility, versatility, and affordability. As digital experiences shift to mobile-first platforms, consumers rely more on smartphones for communication, entertainment, and work, making them the dominant tech choice globally. Also  </a:t>
            </a:r>
            <a:r>
              <a:rPr kumimoji="0" lang="en-US" altLang="en-US" b="0" i="0" u="none" strike="noStrike" cap="none" normalizeH="0" baseline="0" dirty="0">
                <a:ln>
                  <a:noFill/>
                </a:ln>
                <a:solidFill>
                  <a:schemeClr val="tx1"/>
                </a:solidFill>
                <a:effectLst/>
              </a:rPr>
              <a:t>Entry-level smartphones are often more budget-friendly than laptops, making them accessible to a wider audience while </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High-performance laptops can be costly, whereas smartphones provide powerful computing at a more economical price</a:t>
            </a:r>
            <a:endParaRPr lang="en-US" dirty="0"/>
          </a:p>
        </p:txBody>
      </p:sp>
      <p:graphicFrame>
        <p:nvGraphicFramePr>
          <p:cNvPr id="5" name="Content Placeholder 4">
            <a:extLst>
              <a:ext uri="{FF2B5EF4-FFF2-40B4-BE49-F238E27FC236}">
                <a16:creationId xmlns:a16="http://schemas.microsoft.com/office/drawing/2014/main" id="{5C383452-A15C-4293-A59C-A260451C8475}"/>
              </a:ext>
            </a:extLst>
          </p:cNvPr>
          <p:cNvGraphicFramePr>
            <a:graphicFrameLocks noGrp="1"/>
          </p:cNvGraphicFramePr>
          <p:nvPr>
            <p:ph idx="1"/>
            <p:extLst>
              <p:ext uri="{D42A27DB-BD31-4B8C-83A1-F6EECF244321}">
                <p14:modId xmlns:p14="http://schemas.microsoft.com/office/powerpoint/2010/main" val="1010233265"/>
              </p:ext>
            </p:extLst>
          </p:nvPr>
        </p:nvGraphicFramePr>
        <p:xfrm>
          <a:off x="4731798" y="266331"/>
          <a:ext cx="7066625" cy="585926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22981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97</TotalTime>
  <Words>1250</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GLOBAL TECH GADGET CONSUMPTION ANALYSIS</vt:lpstr>
      <vt:lpstr>INTRODUCTION</vt:lpstr>
      <vt:lpstr>Data overview</vt:lpstr>
      <vt:lpstr>E – WASTE GENERATED BY COUNTRY </vt:lpstr>
      <vt:lpstr>Relationship Between Gadget Consumption &amp; E-Waste Generation</vt:lpstr>
      <vt:lpstr>E-Waste Trends Over Time</vt:lpstr>
      <vt:lpstr>Countries with Highest Consumer Spending</vt:lpstr>
      <vt:lpstr>Most Popular Gadgets by Region</vt:lpstr>
      <vt:lpstr>Smartphone vs. Laptop Preferences</vt:lpstr>
      <vt:lpstr>Trends in Smartwatch &amp; Gaming Console Usage</vt:lpstr>
      <vt:lpstr>RECOMMENDATION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TECH GADGET CONSUMPTION ANALYSIS</dc:title>
  <dc:creator>Ufuoma Avworu</dc:creator>
  <cp:lastModifiedBy>Ufuoma Avworu</cp:lastModifiedBy>
  <cp:revision>12</cp:revision>
  <dcterms:created xsi:type="dcterms:W3CDTF">2025-05-18T13:29:44Z</dcterms:created>
  <dcterms:modified xsi:type="dcterms:W3CDTF">2025-05-18T15:07:33Z</dcterms:modified>
</cp:coreProperties>
</file>