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163" y="1390618"/>
            <a:ext cx="7622540" cy="2997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8144" y="3351517"/>
            <a:ext cx="14171710" cy="372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 </a:t>
            </a:r>
            <a:r>
              <a:rPr dirty="0" spc="-20"/>
              <a:t>and </a:t>
            </a:r>
            <a:r>
              <a:rPr dirty="0"/>
              <a:t>Privacy </a:t>
            </a:r>
            <a:r>
              <a:rPr dirty="0" spc="-1605"/>
              <a:t> </a:t>
            </a:r>
            <a:r>
              <a:rPr dirty="0" spc="30"/>
              <a:t>Concerns </a:t>
            </a:r>
            <a:r>
              <a:rPr dirty="0" spc="-30"/>
              <a:t>about </a:t>
            </a:r>
            <a:r>
              <a:rPr dirty="0" spc="-25"/>
              <a:t> </a:t>
            </a:r>
            <a:r>
              <a:rPr dirty="0" spc="15"/>
              <a:t>Electronic</a:t>
            </a:r>
            <a:r>
              <a:rPr dirty="0" spc="-15"/>
              <a:t> </a:t>
            </a:r>
            <a:r>
              <a:rPr dirty="0"/>
              <a:t>Voting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163" y="1003331"/>
            <a:ext cx="33153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0" b="1">
                <a:solidFill>
                  <a:srgbClr val="FFBD58"/>
                </a:solidFill>
                <a:latin typeface="Roboto"/>
                <a:cs typeface="Roboto"/>
              </a:rPr>
              <a:t>PRESENTATION</a:t>
            </a:r>
            <a:r>
              <a:rPr dirty="0" sz="2800" spc="70" b="1">
                <a:solidFill>
                  <a:srgbClr val="FFBD58"/>
                </a:solidFill>
                <a:latin typeface="Roboto"/>
                <a:cs typeface="Roboto"/>
              </a:rPr>
              <a:t> </a:t>
            </a:r>
            <a:r>
              <a:rPr dirty="0" sz="2800" spc="30" b="1">
                <a:solidFill>
                  <a:srgbClr val="FFBD58"/>
                </a:solidFill>
                <a:latin typeface="Roboto"/>
                <a:cs typeface="Roboto"/>
              </a:rPr>
              <a:t>ON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7075" y="7146861"/>
            <a:ext cx="4508500" cy="2087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065"/>
              </a:lnSpc>
              <a:spcBef>
                <a:spcPts val="100"/>
              </a:spcBef>
            </a:pPr>
            <a:r>
              <a:rPr dirty="0" sz="3400" spc="15" b="1">
                <a:solidFill>
                  <a:srgbClr val="FFBD58"/>
                </a:solidFill>
                <a:latin typeface="Roboto"/>
                <a:cs typeface="Roboto"/>
              </a:rPr>
              <a:t>PRESENTED</a:t>
            </a:r>
            <a:r>
              <a:rPr dirty="0" sz="3400" spc="-35" b="1">
                <a:solidFill>
                  <a:srgbClr val="FFBD58"/>
                </a:solidFill>
                <a:latin typeface="Roboto"/>
                <a:cs typeface="Roboto"/>
              </a:rPr>
              <a:t> </a:t>
            </a:r>
            <a:r>
              <a:rPr dirty="0" sz="3400" spc="-65" b="1">
                <a:solidFill>
                  <a:srgbClr val="FFBD58"/>
                </a:solidFill>
                <a:latin typeface="Roboto"/>
                <a:cs typeface="Roboto"/>
              </a:rPr>
              <a:t>BY:-</a:t>
            </a:r>
            <a:endParaRPr sz="3400">
              <a:latin typeface="Roboto"/>
              <a:cs typeface="Roboto"/>
            </a:endParaRPr>
          </a:p>
          <a:p>
            <a:pPr marL="1576070" marR="5080" indent="4445">
              <a:lnSpc>
                <a:spcPts val="4050"/>
              </a:lnSpc>
              <a:spcBef>
                <a:spcPts val="114"/>
              </a:spcBef>
            </a:pPr>
            <a:r>
              <a:rPr dirty="0" sz="3400" spc="-5" b="1">
                <a:solidFill>
                  <a:srgbClr val="FFFFFF"/>
                </a:solidFill>
                <a:latin typeface="Roboto"/>
                <a:cs typeface="Roboto"/>
              </a:rPr>
              <a:t>UDIT </a:t>
            </a:r>
            <a:r>
              <a:rPr dirty="0" sz="3400" spc="45" b="1">
                <a:solidFill>
                  <a:srgbClr val="FFFFFF"/>
                </a:solidFill>
                <a:latin typeface="Roboto"/>
                <a:cs typeface="Roboto"/>
              </a:rPr>
              <a:t>GUPTA </a:t>
            </a:r>
            <a:r>
              <a:rPr dirty="0" sz="3400" spc="5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30" b="1">
                <a:solidFill>
                  <a:srgbClr val="FFFFFF"/>
                </a:solidFill>
                <a:latin typeface="Roboto"/>
                <a:cs typeface="Roboto"/>
              </a:rPr>
              <a:t>NEHA</a:t>
            </a:r>
            <a:r>
              <a:rPr dirty="0" sz="3400" spc="-6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35" b="1">
                <a:solidFill>
                  <a:srgbClr val="FFFFFF"/>
                </a:solidFill>
                <a:latin typeface="Roboto"/>
                <a:cs typeface="Roboto"/>
              </a:rPr>
              <a:t>SAXENA </a:t>
            </a:r>
            <a:r>
              <a:rPr dirty="0" sz="3400" spc="-8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15" b="1">
                <a:solidFill>
                  <a:srgbClr val="FFFFFF"/>
                </a:solidFill>
                <a:latin typeface="Roboto"/>
                <a:cs typeface="Roboto"/>
              </a:rPr>
              <a:t>SPARSH</a:t>
            </a:r>
            <a:r>
              <a:rPr dirty="0" sz="3400" spc="-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25" b="1">
                <a:solidFill>
                  <a:srgbClr val="FFFFFF"/>
                </a:solidFill>
                <a:latin typeface="Roboto"/>
                <a:cs typeface="Roboto"/>
              </a:rPr>
              <a:t>JAIN</a:t>
            </a:r>
            <a:endParaRPr sz="3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024" y="4013232"/>
            <a:ext cx="6444615" cy="1046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700" spc="220">
                <a:solidFill>
                  <a:srgbClr val="FFBE40"/>
                </a:solidFill>
              </a:rPr>
              <a:t>INTRODUCTION</a:t>
            </a:r>
            <a:endParaRPr sz="67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00129" y="2673842"/>
          <a:ext cx="8640445" cy="735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535"/>
                <a:gridCol w="7769225"/>
              </a:tblGrid>
              <a:tr h="1838324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2600" spc="-5" b="1">
                          <a:solidFill>
                            <a:srgbClr val="FFBE40"/>
                          </a:solidFill>
                          <a:latin typeface="Roboto"/>
                          <a:cs typeface="Roboto"/>
                        </a:rPr>
                        <a:t>01</a:t>
                      </a:r>
                      <a:endParaRPr sz="2600">
                        <a:latin typeface="Roboto"/>
                        <a:cs typeface="Roboto"/>
                      </a:endParaRPr>
                    </a:p>
                  </a:txBody>
                  <a:tcPr marL="0" marR="0" marB="0" marT="178435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208915" marR="323850">
                        <a:lnSpc>
                          <a:spcPct val="115399"/>
                        </a:lnSpc>
                        <a:spcBef>
                          <a:spcPts val="935"/>
                        </a:spcBef>
                      </a:pPr>
                      <a:r>
                        <a:rPr dirty="0" sz="2600" spc="-1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Electronic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voting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systems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have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gained significant </a:t>
                      </a:r>
                      <a:r>
                        <a:rPr dirty="0" sz="2600" spc="-6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popularity </a:t>
                      </a:r>
                      <a:r>
                        <a:rPr dirty="0" sz="2600" spc="-4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in </a:t>
                      </a:r>
                      <a:r>
                        <a:rPr dirty="0" sz="2600" spc="-2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recent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years </a:t>
                      </a:r>
                      <a:r>
                        <a:rPr dirty="0" sz="2600" spc="-2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due </a:t>
                      </a:r>
                      <a:r>
                        <a:rPr dirty="0" sz="2600" spc="-1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to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their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potential </a:t>
                      </a:r>
                      <a:r>
                        <a:rPr dirty="0" sz="2600" spc="-1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to 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enhance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the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voting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1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process.</a:t>
                      </a:r>
                      <a:endParaRPr sz="2600">
                        <a:latin typeface="Roboto"/>
                        <a:cs typeface="Roboto"/>
                      </a:endParaRPr>
                    </a:p>
                  </a:txBody>
                  <a:tcPr marL="0" marR="0" marB="0" marT="118745">
                    <a:lnL w="38100">
                      <a:solidFill>
                        <a:srgbClr val="090909"/>
                      </a:solidFill>
                      <a:prstDash val="solid"/>
                    </a:lnL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838324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2600" spc="-5" b="1">
                          <a:solidFill>
                            <a:srgbClr val="FFBE40"/>
                          </a:solidFill>
                          <a:latin typeface="Roboto"/>
                          <a:cs typeface="Roboto"/>
                        </a:rPr>
                        <a:t>02</a:t>
                      </a:r>
                      <a:endParaRPr sz="2600">
                        <a:latin typeface="Roboto"/>
                        <a:cs typeface="Roboto"/>
                      </a:endParaRPr>
                    </a:p>
                  </a:txBody>
                  <a:tcPr marL="0" marR="0" marB="0" marT="178435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8915" marR="467359">
                        <a:lnSpc>
                          <a:spcPct val="115399"/>
                        </a:lnSpc>
                        <a:spcBef>
                          <a:spcPts val="935"/>
                        </a:spcBef>
                      </a:pP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However,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along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with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their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1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benefits,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there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1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are 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inherent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security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privacy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concerns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that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need </a:t>
                      </a:r>
                      <a:r>
                        <a:rPr dirty="0" sz="2600" spc="-6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1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be </a:t>
                      </a:r>
                      <a:r>
                        <a:rPr dirty="0" sz="2600" spc="-1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addressed.</a:t>
                      </a:r>
                      <a:endParaRPr sz="2600">
                        <a:latin typeface="Roboto"/>
                        <a:cs typeface="Roboto"/>
                      </a:endParaRPr>
                    </a:p>
                  </a:txBody>
                  <a:tcPr marL="0" marR="0" marB="0" marT="118745">
                    <a:lnL w="38100">
                      <a:solidFill>
                        <a:srgbClr val="090909"/>
                      </a:solidFill>
                      <a:prstDash val="solid"/>
                    </a:lnL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37267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2600" spc="-5" b="1">
                          <a:solidFill>
                            <a:srgbClr val="FFBE40"/>
                          </a:solidFill>
                          <a:latin typeface="Roboto"/>
                          <a:cs typeface="Roboto"/>
                        </a:rPr>
                        <a:t>03</a:t>
                      </a:r>
                      <a:endParaRPr sz="2600">
                        <a:latin typeface="Roboto"/>
                        <a:cs typeface="Roboto"/>
                      </a:endParaRPr>
                    </a:p>
                  </a:txBody>
                  <a:tcPr marL="0" marR="0" marB="0" marT="178435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8915" marR="296545">
                        <a:lnSpc>
                          <a:spcPct val="115399"/>
                        </a:lnSpc>
                        <a:spcBef>
                          <a:spcPts val="935"/>
                        </a:spcBef>
                      </a:pPr>
                      <a:r>
                        <a:rPr dirty="0" sz="2600" spc="4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We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will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discuss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potential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threats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and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vulnerabilities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that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can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compromise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the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accuracy, </a:t>
                      </a:r>
                      <a:r>
                        <a:rPr dirty="0" sz="2600" spc="-6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transparency,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privacy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2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dirty="0" sz="2600" spc="-1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the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voting</a:t>
                      </a:r>
                      <a:r>
                        <a:rPr dirty="0" sz="2600" spc="-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600" spc="-15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process.</a:t>
                      </a:r>
                      <a:endParaRPr sz="2600">
                        <a:latin typeface="Roboto"/>
                        <a:cs typeface="Roboto"/>
                      </a:endParaRPr>
                    </a:p>
                  </a:txBody>
                  <a:tcPr marL="0" marR="0" marB="0" marT="118745">
                    <a:lnL w="38100">
                      <a:solidFill>
                        <a:srgbClr val="090909"/>
                      </a:solidFill>
                      <a:prstDash val="solid"/>
                    </a:lnL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80149" y="5000234"/>
            <a:ext cx="6982459" cy="229235"/>
            <a:chOff x="580149" y="5000234"/>
            <a:chExt cx="6982459" cy="229235"/>
          </a:xfrm>
        </p:grpSpPr>
        <p:sp>
          <p:nvSpPr>
            <p:cNvPr id="5" name="object 5"/>
            <p:cNvSpPr/>
            <p:nvPr/>
          </p:nvSpPr>
          <p:spPr>
            <a:xfrm>
              <a:off x="608724" y="5095875"/>
              <a:ext cx="6925309" cy="19050"/>
            </a:xfrm>
            <a:custGeom>
              <a:avLst/>
              <a:gdLst/>
              <a:ahLst/>
              <a:cxnLst/>
              <a:rect l="l" t="t" r="r" b="b"/>
              <a:pathLst>
                <a:path w="6925309" h="19050">
                  <a:moveTo>
                    <a:pt x="0" y="0"/>
                  </a:moveTo>
                  <a:lnTo>
                    <a:pt x="6924695" y="18976"/>
                  </a:lnTo>
                </a:path>
              </a:pathLst>
            </a:custGeom>
            <a:ln w="57149">
              <a:solidFill>
                <a:srgbClr val="FFB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18855" y="5028815"/>
              <a:ext cx="114935" cy="171450"/>
            </a:xfrm>
            <a:custGeom>
              <a:avLst/>
              <a:gdLst/>
              <a:ahLst/>
              <a:cxnLst/>
              <a:rect l="l" t="t" r="r" b="b"/>
              <a:pathLst>
                <a:path w="114934" h="171450">
                  <a:moveTo>
                    <a:pt x="469" y="0"/>
                  </a:moveTo>
                  <a:lnTo>
                    <a:pt x="114566" y="86037"/>
                  </a:lnTo>
                  <a:lnTo>
                    <a:pt x="0" y="171449"/>
                  </a:lnTo>
                </a:path>
              </a:pathLst>
            </a:custGeom>
            <a:ln w="57160">
              <a:solidFill>
                <a:srgbClr val="FFBE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1"/>
            <a:ext cx="2279015" cy="3088005"/>
            <a:chOff x="0" y="1"/>
            <a:chExt cx="2279015" cy="3088005"/>
          </a:xfrm>
        </p:grpSpPr>
        <p:sp>
          <p:nvSpPr>
            <p:cNvPr id="8" name="object 8"/>
            <p:cNvSpPr/>
            <p:nvPr/>
          </p:nvSpPr>
          <p:spPr>
            <a:xfrm>
              <a:off x="0" y="1"/>
              <a:ext cx="2279015" cy="3088005"/>
            </a:xfrm>
            <a:custGeom>
              <a:avLst/>
              <a:gdLst/>
              <a:ahLst/>
              <a:cxnLst/>
              <a:rect l="l" t="t" r="r" b="b"/>
              <a:pathLst>
                <a:path w="2279015" h="3088005">
                  <a:moveTo>
                    <a:pt x="238859" y="3087939"/>
                  </a:moveTo>
                  <a:lnTo>
                    <a:pt x="0" y="3087939"/>
                  </a:lnTo>
                  <a:lnTo>
                    <a:pt x="0" y="0"/>
                  </a:lnTo>
                  <a:lnTo>
                    <a:pt x="2128601" y="0"/>
                  </a:lnTo>
                  <a:lnTo>
                    <a:pt x="2141253" y="39940"/>
                  </a:lnTo>
                  <a:lnTo>
                    <a:pt x="2156507" y="78040"/>
                  </a:lnTo>
                  <a:lnTo>
                    <a:pt x="2170912" y="116140"/>
                  </a:lnTo>
                  <a:lnTo>
                    <a:pt x="2184461" y="166940"/>
                  </a:lnTo>
                  <a:lnTo>
                    <a:pt x="2197141" y="205040"/>
                  </a:lnTo>
                  <a:lnTo>
                    <a:pt x="2208944" y="255840"/>
                  </a:lnTo>
                  <a:lnTo>
                    <a:pt x="2219859" y="293940"/>
                  </a:lnTo>
                  <a:lnTo>
                    <a:pt x="2229877" y="344740"/>
                  </a:lnTo>
                  <a:lnTo>
                    <a:pt x="2238988" y="395540"/>
                  </a:lnTo>
                  <a:lnTo>
                    <a:pt x="2247182" y="433640"/>
                  </a:lnTo>
                  <a:lnTo>
                    <a:pt x="2254449" y="484440"/>
                  </a:lnTo>
                  <a:lnTo>
                    <a:pt x="2260779" y="535240"/>
                  </a:lnTo>
                  <a:lnTo>
                    <a:pt x="2266163" y="573340"/>
                  </a:lnTo>
                  <a:lnTo>
                    <a:pt x="2270589" y="624140"/>
                  </a:lnTo>
                  <a:lnTo>
                    <a:pt x="2274050" y="674940"/>
                  </a:lnTo>
                  <a:lnTo>
                    <a:pt x="2276533" y="725740"/>
                  </a:lnTo>
                  <a:lnTo>
                    <a:pt x="2278031" y="763840"/>
                  </a:lnTo>
                  <a:lnTo>
                    <a:pt x="2278532" y="814637"/>
                  </a:lnTo>
                  <a:lnTo>
                    <a:pt x="2278031" y="865440"/>
                  </a:lnTo>
                  <a:lnTo>
                    <a:pt x="2276533" y="916240"/>
                  </a:lnTo>
                  <a:lnTo>
                    <a:pt x="2274050" y="954340"/>
                  </a:lnTo>
                  <a:lnTo>
                    <a:pt x="2270589" y="1005140"/>
                  </a:lnTo>
                  <a:lnTo>
                    <a:pt x="2266163" y="1055940"/>
                  </a:lnTo>
                  <a:lnTo>
                    <a:pt x="2260779" y="1106740"/>
                  </a:lnTo>
                  <a:lnTo>
                    <a:pt x="2254449" y="1144840"/>
                  </a:lnTo>
                  <a:lnTo>
                    <a:pt x="2247182" y="1195640"/>
                  </a:lnTo>
                  <a:lnTo>
                    <a:pt x="2238988" y="1246440"/>
                  </a:lnTo>
                  <a:lnTo>
                    <a:pt x="2229877" y="1284540"/>
                  </a:lnTo>
                  <a:lnTo>
                    <a:pt x="2219859" y="1335340"/>
                  </a:lnTo>
                  <a:lnTo>
                    <a:pt x="2208944" y="1373440"/>
                  </a:lnTo>
                  <a:lnTo>
                    <a:pt x="2197141" y="1424240"/>
                  </a:lnTo>
                  <a:lnTo>
                    <a:pt x="2184461" y="1462340"/>
                  </a:lnTo>
                  <a:lnTo>
                    <a:pt x="2170912" y="1513140"/>
                  </a:lnTo>
                  <a:lnTo>
                    <a:pt x="2156507" y="1551240"/>
                  </a:lnTo>
                  <a:lnTo>
                    <a:pt x="2141253" y="1602040"/>
                  </a:lnTo>
                  <a:lnTo>
                    <a:pt x="2125161" y="1640140"/>
                  </a:lnTo>
                  <a:lnTo>
                    <a:pt x="2108241" y="1678240"/>
                  </a:lnTo>
                  <a:lnTo>
                    <a:pt x="2090503" y="1729040"/>
                  </a:lnTo>
                  <a:lnTo>
                    <a:pt x="2071957" y="1767140"/>
                  </a:lnTo>
                  <a:lnTo>
                    <a:pt x="2052612" y="1805240"/>
                  </a:lnTo>
                  <a:lnTo>
                    <a:pt x="2032479" y="1843340"/>
                  </a:lnTo>
                  <a:lnTo>
                    <a:pt x="2011567" y="1881440"/>
                  </a:lnTo>
                  <a:lnTo>
                    <a:pt x="1989886" y="1932240"/>
                  </a:lnTo>
                  <a:lnTo>
                    <a:pt x="1967446" y="1970340"/>
                  </a:lnTo>
                  <a:lnTo>
                    <a:pt x="1944257" y="2008440"/>
                  </a:lnTo>
                  <a:lnTo>
                    <a:pt x="1920329" y="2046540"/>
                  </a:lnTo>
                  <a:lnTo>
                    <a:pt x="1895672" y="2084640"/>
                  </a:lnTo>
                  <a:lnTo>
                    <a:pt x="1870295" y="2122740"/>
                  </a:lnTo>
                  <a:lnTo>
                    <a:pt x="1844209" y="2148140"/>
                  </a:lnTo>
                  <a:lnTo>
                    <a:pt x="1817424" y="2186240"/>
                  </a:lnTo>
                  <a:lnTo>
                    <a:pt x="1789948" y="2224340"/>
                  </a:lnTo>
                  <a:lnTo>
                    <a:pt x="1761793" y="2262440"/>
                  </a:lnTo>
                  <a:lnTo>
                    <a:pt x="1732968" y="2300540"/>
                  </a:lnTo>
                  <a:lnTo>
                    <a:pt x="1703483" y="2325940"/>
                  </a:lnTo>
                  <a:lnTo>
                    <a:pt x="1673347" y="2364040"/>
                  </a:lnTo>
                  <a:lnTo>
                    <a:pt x="1642572" y="2389440"/>
                  </a:lnTo>
                  <a:lnTo>
                    <a:pt x="1611166" y="2427540"/>
                  </a:lnTo>
                  <a:lnTo>
                    <a:pt x="1579139" y="2452940"/>
                  </a:lnTo>
                  <a:lnTo>
                    <a:pt x="1546502" y="2491040"/>
                  </a:lnTo>
                  <a:lnTo>
                    <a:pt x="1513264" y="2516440"/>
                  </a:lnTo>
                  <a:lnTo>
                    <a:pt x="1479435" y="2554540"/>
                  </a:lnTo>
                  <a:lnTo>
                    <a:pt x="1445025" y="2579940"/>
                  </a:lnTo>
                  <a:lnTo>
                    <a:pt x="1410045" y="2605340"/>
                  </a:lnTo>
                  <a:lnTo>
                    <a:pt x="1374503" y="2630740"/>
                  </a:lnTo>
                  <a:lnTo>
                    <a:pt x="1338409" y="2656140"/>
                  </a:lnTo>
                  <a:lnTo>
                    <a:pt x="1264608" y="2706940"/>
                  </a:lnTo>
                  <a:lnTo>
                    <a:pt x="1188720" y="2757740"/>
                  </a:lnTo>
                  <a:lnTo>
                    <a:pt x="1110825" y="2808540"/>
                  </a:lnTo>
                  <a:lnTo>
                    <a:pt x="1071149" y="2821240"/>
                  </a:lnTo>
                  <a:lnTo>
                    <a:pt x="990391" y="2872040"/>
                  </a:lnTo>
                  <a:lnTo>
                    <a:pt x="949328" y="2884740"/>
                  </a:lnTo>
                  <a:lnTo>
                    <a:pt x="907823" y="2910140"/>
                  </a:lnTo>
                  <a:lnTo>
                    <a:pt x="823524" y="2935540"/>
                  </a:lnTo>
                  <a:lnTo>
                    <a:pt x="780750" y="2960940"/>
                  </a:lnTo>
                  <a:lnTo>
                    <a:pt x="470603" y="3049840"/>
                  </a:lnTo>
                  <a:lnTo>
                    <a:pt x="424882" y="3049840"/>
                  </a:lnTo>
                  <a:lnTo>
                    <a:pt x="332477" y="3075240"/>
                  </a:lnTo>
                  <a:lnTo>
                    <a:pt x="285814" y="3075240"/>
                  </a:lnTo>
                  <a:lnTo>
                    <a:pt x="238859" y="3087939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"/>
              <a:ext cx="1883410" cy="2693035"/>
            </a:xfrm>
            <a:custGeom>
              <a:avLst/>
              <a:gdLst/>
              <a:ahLst/>
              <a:cxnLst/>
              <a:rect l="l" t="t" r="r" b="b"/>
              <a:pathLst>
                <a:path w="1883410" h="2693035">
                  <a:moveTo>
                    <a:pt x="192553" y="2692663"/>
                  </a:moveTo>
                  <a:lnTo>
                    <a:pt x="0" y="2692663"/>
                  </a:lnTo>
                  <a:lnTo>
                    <a:pt x="0" y="0"/>
                  </a:lnTo>
                  <a:lnTo>
                    <a:pt x="1697406" y="0"/>
                  </a:lnTo>
                  <a:lnTo>
                    <a:pt x="1716895" y="38363"/>
                  </a:lnTo>
                  <a:lnTo>
                    <a:pt x="1735260" y="76463"/>
                  </a:lnTo>
                  <a:lnTo>
                    <a:pt x="1752627" y="127263"/>
                  </a:lnTo>
                  <a:lnTo>
                    <a:pt x="1768981" y="165363"/>
                  </a:lnTo>
                  <a:lnTo>
                    <a:pt x="1784306" y="216163"/>
                  </a:lnTo>
                  <a:lnTo>
                    <a:pt x="1798589" y="254263"/>
                  </a:lnTo>
                  <a:lnTo>
                    <a:pt x="1811814" y="305063"/>
                  </a:lnTo>
                  <a:lnTo>
                    <a:pt x="1823966" y="343163"/>
                  </a:lnTo>
                  <a:lnTo>
                    <a:pt x="1835032" y="393963"/>
                  </a:lnTo>
                  <a:lnTo>
                    <a:pt x="1844995" y="432063"/>
                  </a:lnTo>
                  <a:lnTo>
                    <a:pt x="1853842" y="482863"/>
                  </a:lnTo>
                  <a:lnTo>
                    <a:pt x="1861557" y="533663"/>
                  </a:lnTo>
                  <a:lnTo>
                    <a:pt x="1868125" y="571763"/>
                  </a:lnTo>
                  <a:lnTo>
                    <a:pt x="1873533" y="622563"/>
                  </a:lnTo>
                  <a:lnTo>
                    <a:pt x="1877765" y="673363"/>
                  </a:lnTo>
                  <a:lnTo>
                    <a:pt x="1880806" y="724163"/>
                  </a:lnTo>
                  <a:lnTo>
                    <a:pt x="1882641" y="762263"/>
                  </a:lnTo>
                  <a:lnTo>
                    <a:pt x="1883256" y="813063"/>
                  </a:lnTo>
                  <a:lnTo>
                    <a:pt x="1882641" y="863863"/>
                  </a:lnTo>
                  <a:lnTo>
                    <a:pt x="1880806" y="914663"/>
                  </a:lnTo>
                  <a:lnTo>
                    <a:pt x="1877765" y="965463"/>
                  </a:lnTo>
                  <a:lnTo>
                    <a:pt x="1873533" y="1003563"/>
                  </a:lnTo>
                  <a:lnTo>
                    <a:pt x="1868125" y="1054363"/>
                  </a:lnTo>
                  <a:lnTo>
                    <a:pt x="1861557" y="1105163"/>
                  </a:lnTo>
                  <a:lnTo>
                    <a:pt x="1853842" y="1143263"/>
                  </a:lnTo>
                  <a:lnTo>
                    <a:pt x="1844995" y="1194063"/>
                  </a:lnTo>
                  <a:lnTo>
                    <a:pt x="1835032" y="1244863"/>
                  </a:lnTo>
                  <a:lnTo>
                    <a:pt x="1823966" y="1282963"/>
                  </a:lnTo>
                  <a:lnTo>
                    <a:pt x="1811814" y="1333763"/>
                  </a:lnTo>
                  <a:lnTo>
                    <a:pt x="1798589" y="1371863"/>
                  </a:lnTo>
                  <a:lnTo>
                    <a:pt x="1784306" y="1422663"/>
                  </a:lnTo>
                  <a:lnTo>
                    <a:pt x="1768981" y="1460763"/>
                  </a:lnTo>
                  <a:lnTo>
                    <a:pt x="1752627" y="1511563"/>
                  </a:lnTo>
                  <a:lnTo>
                    <a:pt x="1735260" y="1549663"/>
                  </a:lnTo>
                  <a:lnTo>
                    <a:pt x="1716895" y="1587763"/>
                  </a:lnTo>
                  <a:lnTo>
                    <a:pt x="1697547" y="1638563"/>
                  </a:lnTo>
                  <a:lnTo>
                    <a:pt x="1677229" y="1676663"/>
                  </a:lnTo>
                  <a:lnTo>
                    <a:pt x="1655957" y="1714763"/>
                  </a:lnTo>
                  <a:lnTo>
                    <a:pt x="1633746" y="1752863"/>
                  </a:lnTo>
                  <a:lnTo>
                    <a:pt x="1610611" y="1790963"/>
                  </a:lnTo>
                  <a:lnTo>
                    <a:pt x="1586566" y="1829063"/>
                  </a:lnTo>
                  <a:lnTo>
                    <a:pt x="1561625" y="1867163"/>
                  </a:lnTo>
                  <a:lnTo>
                    <a:pt x="1535805" y="1905263"/>
                  </a:lnTo>
                  <a:lnTo>
                    <a:pt x="1509120" y="1943363"/>
                  </a:lnTo>
                  <a:lnTo>
                    <a:pt x="1481584" y="1981463"/>
                  </a:lnTo>
                  <a:lnTo>
                    <a:pt x="1453212" y="2019563"/>
                  </a:lnTo>
                  <a:lnTo>
                    <a:pt x="1424019" y="2044963"/>
                  </a:lnTo>
                  <a:lnTo>
                    <a:pt x="1394020" y="2083063"/>
                  </a:lnTo>
                  <a:lnTo>
                    <a:pt x="1363230" y="2121163"/>
                  </a:lnTo>
                  <a:lnTo>
                    <a:pt x="1331663" y="2146563"/>
                  </a:lnTo>
                  <a:lnTo>
                    <a:pt x="1299334" y="2184663"/>
                  </a:lnTo>
                  <a:lnTo>
                    <a:pt x="1266259" y="2210063"/>
                  </a:lnTo>
                  <a:lnTo>
                    <a:pt x="1232451" y="2235463"/>
                  </a:lnTo>
                  <a:lnTo>
                    <a:pt x="1197926" y="2273563"/>
                  </a:lnTo>
                  <a:lnTo>
                    <a:pt x="1162698" y="2298963"/>
                  </a:lnTo>
                  <a:lnTo>
                    <a:pt x="1126782" y="2324363"/>
                  </a:lnTo>
                  <a:lnTo>
                    <a:pt x="1090193" y="2349763"/>
                  </a:lnTo>
                  <a:lnTo>
                    <a:pt x="1052946" y="2375163"/>
                  </a:lnTo>
                  <a:lnTo>
                    <a:pt x="1015056" y="2400563"/>
                  </a:lnTo>
                  <a:lnTo>
                    <a:pt x="976537" y="2425963"/>
                  </a:lnTo>
                  <a:lnTo>
                    <a:pt x="897671" y="2476763"/>
                  </a:lnTo>
                  <a:lnTo>
                    <a:pt x="857355" y="2489463"/>
                  </a:lnTo>
                  <a:lnTo>
                    <a:pt x="816469" y="2514863"/>
                  </a:lnTo>
                  <a:lnTo>
                    <a:pt x="775029" y="2527563"/>
                  </a:lnTo>
                  <a:lnTo>
                    <a:pt x="733048" y="2552963"/>
                  </a:lnTo>
                  <a:lnTo>
                    <a:pt x="690542" y="2565663"/>
                  </a:lnTo>
                  <a:lnTo>
                    <a:pt x="647526" y="2591063"/>
                  </a:lnTo>
                  <a:lnTo>
                    <a:pt x="425309" y="2654563"/>
                  </a:lnTo>
                  <a:lnTo>
                    <a:pt x="379541" y="2654563"/>
                  </a:lnTo>
                  <a:lnTo>
                    <a:pt x="286801" y="2679963"/>
                  </a:lnTo>
                  <a:lnTo>
                    <a:pt x="239857" y="2679963"/>
                  </a:lnTo>
                  <a:lnTo>
                    <a:pt x="192553" y="2692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6453555" y="8586293"/>
            <a:ext cx="1834514" cy="1701164"/>
            <a:chOff x="16453555" y="8586293"/>
            <a:chExt cx="1834514" cy="1701164"/>
          </a:xfrm>
        </p:grpSpPr>
        <p:sp>
          <p:nvSpPr>
            <p:cNvPr id="11" name="object 11"/>
            <p:cNvSpPr/>
            <p:nvPr/>
          </p:nvSpPr>
          <p:spPr>
            <a:xfrm>
              <a:off x="16453555" y="8586293"/>
              <a:ext cx="1834514" cy="1701164"/>
            </a:xfrm>
            <a:custGeom>
              <a:avLst/>
              <a:gdLst/>
              <a:ahLst/>
              <a:cxnLst/>
              <a:rect l="l" t="t" r="r" b="b"/>
              <a:pathLst>
                <a:path w="1834515" h="1701165">
                  <a:moveTo>
                    <a:pt x="1834444" y="1700705"/>
                  </a:moveTo>
                  <a:lnTo>
                    <a:pt x="0" y="1700705"/>
                  </a:lnTo>
                  <a:lnTo>
                    <a:pt x="3325" y="1689099"/>
                  </a:lnTo>
                  <a:lnTo>
                    <a:pt x="15127" y="1638299"/>
                  </a:lnTo>
                  <a:lnTo>
                    <a:pt x="27808" y="1600199"/>
                  </a:lnTo>
                  <a:lnTo>
                    <a:pt x="41356" y="1549399"/>
                  </a:lnTo>
                  <a:lnTo>
                    <a:pt x="55762" y="1511299"/>
                  </a:lnTo>
                  <a:lnTo>
                    <a:pt x="71016" y="1473199"/>
                  </a:lnTo>
                  <a:lnTo>
                    <a:pt x="87107" y="1422399"/>
                  </a:lnTo>
                  <a:lnTo>
                    <a:pt x="104027" y="1384299"/>
                  </a:lnTo>
                  <a:lnTo>
                    <a:pt x="121765" y="1346199"/>
                  </a:lnTo>
                  <a:lnTo>
                    <a:pt x="140312" y="1295399"/>
                  </a:lnTo>
                  <a:lnTo>
                    <a:pt x="159656" y="1257299"/>
                  </a:lnTo>
                  <a:lnTo>
                    <a:pt x="179790" y="1219199"/>
                  </a:lnTo>
                  <a:lnTo>
                    <a:pt x="200702" y="1181099"/>
                  </a:lnTo>
                  <a:lnTo>
                    <a:pt x="222383" y="1142999"/>
                  </a:lnTo>
                  <a:lnTo>
                    <a:pt x="244823" y="1104899"/>
                  </a:lnTo>
                  <a:lnTo>
                    <a:pt x="268011" y="1054099"/>
                  </a:lnTo>
                  <a:lnTo>
                    <a:pt x="291939" y="1015999"/>
                  </a:lnTo>
                  <a:lnTo>
                    <a:pt x="316597" y="990599"/>
                  </a:lnTo>
                  <a:lnTo>
                    <a:pt x="341973" y="952499"/>
                  </a:lnTo>
                  <a:lnTo>
                    <a:pt x="368059" y="914399"/>
                  </a:lnTo>
                  <a:lnTo>
                    <a:pt x="394845" y="876299"/>
                  </a:lnTo>
                  <a:lnTo>
                    <a:pt x="422320" y="838199"/>
                  </a:lnTo>
                  <a:lnTo>
                    <a:pt x="450475" y="800099"/>
                  </a:lnTo>
                  <a:lnTo>
                    <a:pt x="479301" y="774699"/>
                  </a:lnTo>
                  <a:lnTo>
                    <a:pt x="508786" y="736599"/>
                  </a:lnTo>
                  <a:lnTo>
                    <a:pt x="538921" y="698499"/>
                  </a:lnTo>
                  <a:lnTo>
                    <a:pt x="569697" y="673099"/>
                  </a:lnTo>
                  <a:lnTo>
                    <a:pt x="601103" y="634999"/>
                  </a:lnTo>
                  <a:lnTo>
                    <a:pt x="633129" y="609599"/>
                  </a:lnTo>
                  <a:lnTo>
                    <a:pt x="665767" y="571499"/>
                  </a:lnTo>
                  <a:lnTo>
                    <a:pt x="699004" y="546099"/>
                  </a:lnTo>
                  <a:lnTo>
                    <a:pt x="732833" y="520699"/>
                  </a:lnTo>
                  <a:lnTo>
                    <a:pt x="767243" y="482599"/>
                  </a:lnTo>
                  <a:lnTo>
                    <a:pt x="802224" y="457199"/>
                  </a:lnTo>
                  <a:lnTo>
                    <a:pt x="837766" y="431799"/>
                  </a:lnTo>
                  <a:lnTo>
                    <a:pt x="873859" y="406399"/>
                  </a:lnTo>
                  <a:lnTo>
                    <a:pt x="947660" y="355599"/>
                  </a:lnTo>
                  <a:lnTo>
                    <a:pt x="1023548" y="304799"/>
                  </a:lnTo>
                  <a:lnTo>
                    <a:pt x="1101443" y="253999"/>
                  </a:lnTo>
                  <a:lnTo>
                    <a:pt x="1141119" y="241299"/>
                  </a:lnTo>
                  <a:lnTo>
                    <a:pt x="1221877" y="190499"/>
                  </a:lnTo>
                  <a:lnTo>
                    <a:pt x="1262940" y="177799"/>
                  </a:lnTo>
                  <a:lnTo>
                    <a:pt x="1304446" y="152399"/>
                  </a:lnTo>
                  <a:lnTo>
                    <a:pt x="1388744" y="126999"/>
                  </a:lnTo>
                  <a:lnTo>
                    <a:pt x="1431518" y="101599"/>
                  </a:lnTo>
                  <a:lnTo>
                    <a:pt x="1696278" y="25399"/>
                  </a:lnTo>
                  <a:lnTo>
                    <a:pt x="1741666" y="25399"/>
                  </a:lnTo>
                  <a:lnTo>
                    <a:pt x="1833432" y="0"/>
                  </a:lnTo>
                  <a:lnTo>
                    <a:pt x="1834444" y="0"/>
                  </a:lnTo>
                  <a:lnTo>
                    <a:pt x="1834444" y="1700705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863804" y="8990644"/>
              <a:ext cx="1424305" cy="1296670"/>
            </a:xfrm>
            <a:custGeom>
              <a:avLst/>
              <a:gdLst/>
              <a:ahLst/>
              <a:cxnLst/>
              <a:rect l="l" t="t" r="r" b="b"/>
              <a:pathLst>
                <a:path w="1424305" h="1296670">
                  <a:moveTo>
                    <a:pt x="1424195" y="1296355"/>
                  </a:moveTo>
                  <a:lnTo>
                    <a:pt x="0" y="1296355"/>
                  </a:lnTo>
                  <a:lnTo>
                    <a:pt x="3432" y="1283172"/>
                  </a:lnTo>
                  <a:lnTo>
                    <a:pt x="17714" y="1245072"/>
                  </a:lnTo>
                  <a:lnTo>
                    <a:pt x="33040" y="1194272"/>
                  </a:lnTo>
                  <a:lnTo>
                    <a:pt x="49393" y="1156172"/>
                  </a:lnTo>
                  <a:lnTo>
                    <a:pt x="66760" y="1105372"/>
                  </a:lnTo>
                  <a:lnTo>
                    <a:pt x="85125" y="1067272"/>
                  </a:lnTo>
                  <a:lnTo>
                    <a:pt x="104474" y="1029172"/>
                  </a:lnTo>
                  <a:lnTo>
                    <a:pt x="124791" y="991072"/>
                  </a:lnTo>
                  <a:lnTo>
                    <a:pt x="146063" y="952972"/>
                  </a:lnTo>
                  <a:lnTo>
                    <a:pt x="168274" y="902172"/>
                  </a:lnTo>
                  <a:lnTo>
                    <a:pt x="191410" y="864072"/>
                  </a:lnTo>
                  <a:lnTo>
                    <a:pt x="215455" y="825972"/>
                  </a:lnTo>
                  <a:lnTo>
                    <a:pt x="240395" y="787872"/>
                  </a:lnTo>
                  <a:lnTo>
                    <a:pt x="266215" y="749772"/>
                  </a:lnTo>
                  <a:lnTo>
                    <a:pt x="292901" y="711672"/>
                  </a:lnTo>
                  <a:lnTo>
                    <a:pt x="320437" y="686272"/>
                  </a:lnTo>
                  <a:lnTo>
                    <a:pt x="348808" y="648172"/>
                  </a:lnTo>
                  <a:lnTo>
                    <a:pt x="378001" y="610072"/>
                  </a:lnTo>
                  <a:lnTo>
                    <a:pt x="408000" y="584672"/>
                  </a:lnTo>
                  <a:lnTo>
                    <a:pt x="438790" y="546572"/>
                  </a:lnTo>
                  <a:lnTo>
                    <a:pt x="470357" y="508472"/>
                  </a:lnTo>
                  <a:lnTo>
                    <a:pt x="502686" y="483072"/>
                  </a:lnTo>
                  <a:lnTo>
                    <a:pt x="535762" y="444971"/>
                  </a:lnTo>
                  <a:lnTo>
                    <a:pt x="569569" y="419571"/>
                  </a:lnTo>
                  <a:lnTo>
                    <a:pt x="604095" y="394171"/>
                  </a:lnTo>
                  <a:lnTo>
                    <a:pt x="639323" y="368771"/>
                  </a:lnTo>
                  <a:lnTo>
                    <a:pt x="675238" y="330671"/>
                  </a:lnTo>
                  <a:lnTo>
                    <a:pt x="711827" y="305271"/>
                  </a:lnTo>
                  <a:lnTo>
                    <a:pt x="749074" y="279871"/>
                  </a:lnTo>
                  <a:lnTo>
                    <a:pt x="786965" y="254471"/>
                  </a:lnTo>
                  <a:lnTo>
                    <a:pt x="825484" y="229071"/>
                  </a:lnTo>
                  <a:lnTo>
                    <a:pt x="864617" y="216371"/>
                  </a:lnTo>
                  <a:lnTo>
                    <a:pt x="944665" y="165571"/>
                  </a:lnTo>
                  <a:lnTo>
                    <a:pt x="985551" y="152871"/>
                  </a:lnTo>
                  <a:lnTo>
                    <a:pt x="1026992" y="127471"/>
                  </a:lnTo>
                  <a:lnTo>
                    <a:pt x="1068972" y="114771"/>
                  </a:lnTo>
                  <a:lnTo>
                    <a:pt x="1111478" y="89371"/>
                  </a:lnTo>
                  <a:lnTo>
                    <a:pt x="1424195" y="0"/>
                  </a:lnTo>
                  <a:lnTo>
                    <a:pt x="1424195" y="1296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5614" y="560465"/>
            <a:ext cx="17145000" cy="9268460"/>
            <a:chOff x="585614" y="560465"/>
            <a:chExt cx="17145000" cy="9268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316" y="2819408"/>
              <a:ext cx="8115299" cy="5410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2301" y="627151"/>
              <a:ext cx="17011650" cy="9134475"/>
            </a:xfrm>
            <a:custGeom>
              <a:avLst/>
              <a:gdLst/>
              <a:ahLst/>
              <a:cxnLst/>
              <a:rect l="l" t="t" r="r" b="b"/>
              <a:pathLst>
                <a:path w="17011650" h="9134475">
                  <a:moveTo>
                    <a:pt x="0" y="0"/>
                  </a:moveTo>
                  <a:lnTo>
                    <a:pt x="17011539" y="0"/>
                  </a:lnTo>
                  <a:lnTo>
                    <a:pt x="17011539" y="9134474"/>
                  </a:lnTo>
                  <a:lnTo>
                    <a:pt x="0" y="9134474"/>
                  </a:lnTo>
                  <a:lnTo>
                    <a:pt x="0" y="0"/>
                  </a:lnTo>
                </a:path>
              </a:pathLst>
            </a:custGeom>
            <a:ln w="133372">
              <a:solidFill>
                <a:srgbClr val="FFBD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43040"/>
            <a:ext cx="16041369" cy="1473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0" spc="35">
                <a:solidFill>
                  <a:srgbClr val="090909"/>
                </a:solidFill>
              </a:rPr>
              <a:t>Overview</a:t>
            </a:r>
            <a:r>
              <a:rPr dirty="0" sz="9500" spc="-5">
                <a:solidFill>
                  <a:srgbClr val="090909"/>
                </a:solidFill>
              </a:rPr>
              <a:t> </a:t>
            </a:r>
            <a:r>
              <a:rPr dirty="0" sz="9500" spc="45">
                <a:solidFill>
                  <a:srgbClr val="090909"/>
                </a:solidFill>
              </a:rPr>
              <a:t>of</a:t>
            </a:r>
            <a:r>
              <a:rPr dirty="0" sz="9500">
                <a:solidFill>
                  <a:srgbClr val="090909"/>
                </a:solidFill>
              </a:rPr>
              <a:t> </a:t>
            </a:r>
            <a:r>
              <a:rPr dirty="0" sz="9500" spc="20">
                <a:solidFill>
                  <a:srgbClr val="090909"/>
                </a:solidFill>
              </a:rPr>
              <a:t>Electronic</a:t>
            </a:r>
            <a:r>
              <a:rPr dirty="0" sz="9500">
                <a:solidFill>
                  <a:srgbClr val="090909"/>
                </a:solidFill>
              </a:rPr>
              <a:t> </a:t>
            </a:r>
            <a:r>
              <a:rPr dirty="0" sz="9500" spc="5">
                <a:solidFill>
                  <a:srgbClr val="090909"/>
                </a:solidFill>
              </a:rPr>
              <a:t>Voting</a:t>
            </a:r>
            <a:endParaRPr sz="9500"/>
          </a:p>
        </p:txBody>
      </p:sp>
      <p:sp>
        <p:nvSpPr>
          <p:cNvPr id="6" name="object 6"/>
          <p:cNvSpPr txBox="1"/>
          <p:nvPr/>
        </p:nvSpPr>
        <p:spPr>
          <a:xfrm>
            <a:off x="10770246" y="2733319"/>
            <a:ext cx="6264910" cy="543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0410" indent="-728345">
              <a:lnSpc>
                <a:spcPct val="100000"/>
              </a:lnSpc>
              <a:spcBef>
                <a:spcPts val="100"/>
              </a:spcBef>
              <a:buClr>
                <a:srgbClr val="FFBE40"/>
              </a:buClr>
              <a:buAutoNum type="arabicPeriod"/>
              <a:tabLst>
                <a:tab pos="740410" algn="l"/>
                <a:tab pos="741045" algn="l"/>
              </a:tabLst>
            </a:pPr>
            <a:r>
              <a:rPr dirty="0" sz="3000" spc="-20" b="1">
                <a:solidFill>
                  <a:srgbClr val="090909"/>
                </a:solidFill>
                <a:latin typeface="Roboto"/>
                <a:cs typeface="Roboto"/>
              </a:rPr>
              <a:t>What</a:t>
            </a:r>
            <a:r>
              <a:rPr dirty="0" sz="3000" spc="-5" b="1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3000" spc="-10" b="1">
                <a:solidFill>
                  <a:srgbClr val="090909"/>
                </a:solidFill>
                <a:latin typeface="Roboto"/>
                <a:cs typeface="Roboto"/>
              </a:rPr>
              <a:t>is</a:t>
            </a:r>
            <a:r>
              <a:rPr dirty="0" sz="3000" spc="-5" b="1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3000" spc="5" b="1">
                <a:solidFill>
                  <a:srgbClr val="090909"/>
                </a:solidFill>
                <a:latin typeface="Roboto"/>
                <a:cs typeface="Roboto"/>
              </a:rPr>
              <a:t>Electronic</a:t>
            </a:r>
            <a:r>
              <a:rPr dirty="0" sz="3000" b="1">
                <a:solidFill>
                  <a:srgbClr val="090909"/>
                </a:solidFill>
                <a:latin typeface="Roboto"/>
                <a:cs typeface="Roboto"/>
              </a:rPr>
              <a:t> Voting?</a:t>
            </a:r>
            <a:endParaRPr sz="3000">
              <a:latin typeface="Roboto"/>
              <a:cs typeface="Roboto"/>
            </a:endParaRPr>
          </a:p>
          <a:p>
            <a:pPr algn="just" marL="740410" marR="22860">
              <a:lnSpc>
                <a:spcPct val="100000"/>
              </a:lnSpc>
              <a:spcBef>
                <a:spcPts val="2190"/>
              </a:spcBef>
            </a:pP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Electronic</a:t>
            </a:r>
            <a:r>
              <a:rPr dirty="0" sz="2500" spc="-1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090909"/>
                </a:solidFill>
                <a:latin typeface="Roboto"/>
                <a:cs typeface="Roboto"/>
              </a:rPr>
              <a:t>voting,</a:t>
            </a: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 also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30">
                <a:solidFill>
                  <a:srgbClr val="090909"/>
                </a:solidFill>
                <a:latin typeface="Roboto"/>
                <a:cs typeface="Roboto"/>
              </a:rPr>
              <a:t>known</a:t>
            </a:r>
            <a:r>
              <a:rPr dirty="0" sz="2500" spc="-2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as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215">
                <a:solidFill>
                  <a:srgbClr val="090909"/>
                </a:solidFill>
                <a:latin typeface="Roboto"/>
                <a:cs typeface="Roboto"/>
              </a:rPr>
              <a:t>e- </a:t>
            </a:r>
            <a:r>
              <a:rPr dirty="0" sz="2500" spc="-21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090909"/>
                </a:solidFill>
                <a:latin typeface="Roboto"/>
                <a:cs typeface="Roboto"/>
              </a:rPr>
              <a:t>voting, </a:t>
            </a:r>
            <a:r>
              <a:rPr dirty="0" sz="2500" spc="-5">
                <a:solidFill>
                  <a:srgbClr val="090909"/>
                </a:solidFill>
                <a:latin typeface="Roboto"/>
                <a:cs typeface="Roboto"/>
              </a:rPr>
              <a:t>refers 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to </a:t>
            </a: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the use </a:t>
            </a:r>
            <a:r>
              <a:rPr dirty="0" sz="2500" spc="20">
                <a:solidFill>
                  <a:srgbClr val="090909"/>
                </a:solidFill>
                <a:latin typeface="Roboto"/>
                <a:cs typeface="Roboto"/>
              </a:rPr>
              <a:t>of 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electronic </a:t>
            </a:r>
            <a:r>
              <a:rPr dirty="0" sz="2500" spc="-1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090909"/>
                </a:solidFill>
                <a:latin typeface="Roboto"/>
                <a:cs typeface="Roboto"/>
              </a:rPr>
              <a:t>systems</a:t>
            </a: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30">
                <a:solidFill>
                  <a:srgbClr val="090909"/>
                </a:solidFill>
                <a:latin typeface="Roboto"/>
                <a:cs typeface="Roboto"/>
              </a:rPr>
              <a:t>and</a:t>
            </a:r>
            <a:r>
              <a:rPr dirty="0" sz="2500" spc="-25">
                <a:solidFill>
                  <a:srgbClr val="090909"/>
                </a:solidFill>
                <a:latin typeface="Roboto"/>
                <a:cs typeface="Roboto"/>
              </a:rPr>
              <a:t> technology</a:t>
            </a: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to</a:t>
            </a:r>
            <a:r>
              <a:rPr dirty="0" sz="2500" spc="-1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facilitate </a:t>
            </a:r>
            <a:r>
              <a:rPr dirty="0" sz="2500" spc="-1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the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090909"/>
                </a:solidFill>
                <a:latin typeface="Roboto"/>
                <a:cs typeface="Roboto"/>
              </a:rPr>
              <a:t>casting</a:t>
            </a: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30">
                <a:solidFill>
                  <a:srgbClr val="090909"/>
                </a:solidFill>
                <a:latin typeface="Roboto"/>
                <a:cs typeface="Roboto"/>
              </a:rPr>
              <a:t>and</a:t>
            </a:r>
            <a:r>
              <a:rPr dirty="0" sz="2500" spc="-2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30">
                <a:solidFill>
                  <a:srgbClr val="090909"/>
                </a:solidFill>
                <a:latin typeface="Roboto"/>
                <a:cs typeface="Roboto"/>
              </a:rPr>
              <a:t>counting</a:t>
            </a:r>
            <a:r>
              <a:rPr dirty="0" sz="2500" spc="-2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20">
                <a:solidFill>
                  <a:srgbClr val="090909"/>
                </a:solidFill>
                <a:latin typeface="Roboto"/>
                <a:cs typeface="Roboto"/>
              </a:rPr>
              <a:t>of </a:t>
            </a: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votes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35">
                <a:solidFill>
                  <a:srgbClr val="090909"/>
                </a:solidFill>
                <a:latin typeface="Roboto"/>
                <a:cs typeface="Roboto"/>
              </a:rPr>
              <a:t>in </a:t>
            </a:r>
            <a:r>
              <a:rPr dirty="0" sz="2500" spc="-3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elections.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Roboto"/>
              <a:cs typeface="Roboto"/>
            </a:endParaRPr>
          </a:p>
          <a:p>
            <a:pPr marL="740410" indent="-728345">
              <a:lnSpc>
                <a:spcPct val="100000"/>
              </a:lnSpc>
              <a:spcBef>
                <a:spcPts val="5"/>
              </a:spcBef>
              <a:buClr>
                <a:srgbClr val="FFBE40"/>
              </a:buClr>
              <a:buAutoNum type="arabicPeriod" startAt="2"/>
              <a:tabLst>
                <a:tab pos="740410" algn="l"/>
                <a:tab pos="741045" algn="l"/>
              </a:tabLst>
            </a:pPr>
            <a:r>
              <a:rPr dirty="0" sz="3000" spc="10" b="1">
                <a:solidFill>
                  <a:srgbClr val="090909"/>
                </a:solidFill>
                <a:latin typeface="Roboto"/>
                <a:cs typeface="Roboto"/>
              </a:rPr>
              <a:t>Advantages</a:t>
            </a:r>
            <a:r>
              <a:rPr dirty="0" sz="3000" spc="-10" b="1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3000" spc="15" b="1">
                <a:solidFill>
                  <a:srgbClr val="090909"/>
                </a:solidFill>
                <a:latin typeface="Roboto"/>
                <a:cs typeface="Roboto"/>
              </a:rPr>
              <a:t>of</a:t>
            </a:r>
            <a:r>
              <a:rPr dirty="0" sz="3000" spc="-5" b="1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3000" spc="5" b="1">
                <a:solidFill>
                  <a:srgbClr val="090909"/>
                </a:solidFill>
                <a:latin typeface="Roboto"/>
                <a:cs typeface="Roboto"/>
              </a:rPr>
              <a:t>Electronic</a:t>
            </a:r>
            <a:r>
              <a:rPr dirty="0" sz="3000" spc="-10" b="1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3000" b="1">
                <a:solidFill>
                  <a:srgbClr val="090909"/>
                </a:solidFill>
                <a:latin typeface="Roboto"/>
                <a:cs typeface="Roboto"/>
              </a:rPr>
              <a:t>Voting</a:t>
            </a:r>
            <a:endParaRPr sz="3000">
              <a:latin typeface="Roboto"/>
              <a:cs typeface="Roboto"/>
            </a:endParaRPr>
          </a:p>
          <a:p>
            <a:pPr lvl="1" marL="1015365" indent="-275590">
              <a:lnSpc>
                <a:spcPct val="100000"/>
              </a:lnSpc>
              <a:spcBef>
                <a:spcPts val="2225"/>
              </a:spcBef>
              <a:buClr>
                <a:srgbClr val="FFBD58"/>
              </a:buClr>
              <a:buFont typeface="Roboto"/>
              <a:buAutoNum type="romanLcParenR"/>
              <a:tabLst>
                <a:tab pos="1016000" algn="l"/>
              </a:tabLst>
            </a:pP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Increased</a:t>
            </a:r>
            <a:r>
              <a:rPr dirty="0" sz="2500" spc="-1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090909"/>
                </a:solidFill>
                <a:latin typeface="Roboto"/>
                <a:cs typeface="Roboto"/>
              </a:rPr>
              <a:t>accessibility</a:t>
            </a:r>
            <a:endParaRPr sz="2500">
              <a:latin typeface="Roboto"/>
              <a:cs typeface="Roboto"/>
            </a:endParaRPr>
          </a:p>
          <a:p>
            <a:pPr lvl="1" marL="1099820" indent="-360045">
              <a:lnSpc>
                <a:spcPct val="100000"/>
              </a:lnSpc>
              <a:spcBef>
                <a:spcPts val="2075"/>
              </a:spcBef>
              <a:buClr>
                <a:srgbClr val="FFBD58"/>
              </a:buClr>
              <a:buFont typeface="Roboto"/>
              <a:buAutoNum type="romanLcParenR"/>
              <a:tabLst>
                <a:tab pos="1100455" algn="l"/>
              </a:tabLst>
            </a:pP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Enhanced</a:t>
            </a:r>
            <a:r>
              <a:rPr dirty="0" sz="2500" spc="-4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10">
                <a:solidFill>
                  <a:srgbClr val="090909"/>
                </a:solidFill>
                <a:latin typeface="Roboto"/>
                <a:cs typeface="Roboto"/>
              </a:rPr>
              <a:t>efficiency</a:t>
            </a:r>
            <a:endParaRPr sz="2500">
              <a:latin typeface="Roboto"/>
              <a:cs typeface="Roboto"/>
            </a:endParaRPr>
          </a:p>
          <a:p>
            <a:pPr lvl="1" marL="1183640" indent="-443865">
              <a:lnSpc>
                <a:spcPct val="100000"/>
              </a:lnSpc>
              <a:spcBef>
                <a:spcPts val="2100"/>
              </a:spcBef>
              <a:buClr>
                <a:srgbClr val="FFBD58"/>
              </a:buClr>
              <a:buFont typeface="Roboto"/>
              <a:buAutoNum type="romanLcParenR"/>
              <a:tabLst>
                <a:tab pos="1184275" algn="l"/>
              </a:tabLst>
            </a:pPr>
            <a:r>
              <a:rPr dirty="0" sz="2500" spc="-20">
                <a:solidFill>
                  <a:srgbClr val="090909"/>
                </a:solidFill>
                <a:latin typeface="Roboto"/>
                <a:cs typeface="Roboto"/>
              </a:rPr>
              <a:t>Improved</a:t>
            </a:r>
            <a:r>
              <a:rPr dirty="0" sz="2500" spc="-45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2500" spc="-30">
                <a:solidFill>
                  <a:srgbClr val="090909"/>
                </a:solidFill>
                <a:latin typeface="Roboto"/>
                <a:cs typeface="Roboto"/>
              </a:rPr>
              <a:t>accuracy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5506" y="0"/>
            <a:ext cx="12973050" cy="10287000"/>
            <a:chOff x="5315506" y="0"/>
            <a:chExt cx="12973050" cy="10287000"/>
          </a:xfrm>
        </p:grpSpPr>
        <p:sp>
          <p:nvSpPr>
            <p:cNvPr id="3" name="object 3"/>
            <p:cNvSpPr/>
            <p:nvPr/>
          </p:nvSpPr>
          <p:spPr>
            <a:xfrm>
              <a:off x="9143999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4556" y="2217797"/>
              <a:ext cx="6601459" cy="29209"/>
            </a:xfrm>
            <a:custGeom>
              <a:avLst/>
              <a:gdLst/>
              <a:ahLst/>
              <a:cxnLst/>
              <a:rect l="l" t="t" r="r" b="b"/>
              <a:pathLst>
                <a:path w="6601459" h="29210">
                  <a:moveTo>
                    <a:pt x="0" y="0"/>
                  </a:moveTo>
                  <a:lnTo>
                    <a:pt x="6600883" y="2859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4323" y="2193984"/>
              <a:ext cx="4324985" cy="5080"/>
            </a:xfrm>
            <a:custGeom>
              <a:avLst/>
              <a:gdLst/>
              <a:ahLst/>
              <a:cxnLst/>
              <a:rect l="l" t="t" r="r" b="b"/>
              <a:pathLst>
                <a:path w="4324984" h="5080">
                  <a:moveTo>
                    <a:pt x="0" y="4763"/>
                  </a:moveTo>
                  <a:lnTo>
                    <a:pt x="4324397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663361" y="953816"/>
            <a:ext cx="2044064" cy="1798955"/>
            <a:chOff x="1663361" y="953816"/>
            <a:chExt cx="2044064" cy="1798955"/>
          </a:xfrm>
        </p:grpSpPr>
        <p:sp>
          <p:nvSpPr>
            <p:cNvPr id="7" name="object 7"/>
            <p:cNvSpPr/>
            <p:nvPr/>
          </p:nvSpPr>
          <p:spPr>
            <a:xfrm>
              <a:off x="1663361" y="953816"/>
              <a:ext cx="2044064" cy="1798955"/>
            </a:xfrm>
            <a:custGeom>
              <a:avLst/>
              <a:gdLst/>
              <a:ahLst/>
              <a:cxnLst/>
              <a:rect l="l" t="t" r="r" b="b"/>
              <a:pathLst>
                <a:path w="2044064" h="1798955">
                  <a:moveTo>
                    <a:pt x="1946212" y="1798909"/>
                  </a:moveTo>
                  <a:lnTo>
                    <a:pt x="92219" y="1798863"/>
                  </a:lnTo>
                  <a:lnTo>
                    <a:pt x="43647" y="1780596"/>
                  </a:lnTo>
                  <a:lnTo>
                    <a:pt x="8625" y="1740414"/>
                  </a:lnTo>
                  <a:lnTo>
                    <a:pt x="0" y="1701523"/>
                  </a:lnTo>
                  <a:lnTo>
                    <a:pt x="3478" y="1673750"/>
                  </a:lnTo>
                  <a:lnTo>
                    <a:pt x="16792" y="1641556"/>
                  </a:lnTo>
                  <a:lnTo>
                    <a:pt x="266847" y="1199246"/>
                  </a:lnTo>
                  <a:lnTo>
                    <a:pt x="862975" y="145817"/>
                  </a:lnTo>
                  <a:lnTo>
                    <a:pt x="900899" y="79340"/>
                  </a:lnTo>
                  <a:lnTo>
                    <a:pt x="930136" y="39272"/>
                  </a:lnTo>
                  <a:lnTo>
                    <a:pt x="960078" y="15073"/>
                  </a:lnTo>
                  <a:lnTo>
                    <a:pt x="988783" y="3173"/>
                  </a:lnTo>
                  <a:lnTo>
                    <a:pt x="1014273" y="0"/>
                  </a:lnTo>
                  <a:lnTo>
                    <a:pt x="1040442" y="3373"/>
                  </a:lnTo>
                  <a:lnTo>
                    <a:pt x="1070077" y="16010"/>
                  </a:lnTo>
                  <a:lnTo>
                    <a:pt x="1101227" y="41686"/>
                  </a:lnTo>
                  <a:lnTo>
                    <a:pt x="1131940" y="84177"/>
                  </a:lnTo>
                  <a:lnTo>
                    <a:pt x="1166054" y="143739"/>
                  </a:lnTo>
                  <a:lnTo>
                    <a:pt x="1014889" y="143739"/>
                  </a:lnTo>
                  <a:lnTo>
                    <a:pt x="1013553" y="145862"/>
                  </a:lnTo>
                  <a:lnTo>
                    <a:pt x="417108" y="1199246"/>
                  </a:lnTo>
                  <a:lnTo>
                    <a:pt x="152896" y="1666523"/>
                  </a:lnTo>
                  <a:lnTo>
                    <a:pt x="2034382" y="1666569"/>
                  </a:lnTo>
                  <a:lnTo>
                    <a:pt x="2039629" y="1678812"/>
                  </a:lnTo>
                  <a:lnTo>
                    <a:pt x="2043936" y="1710251"/>
                  </a:lnTo>
                  <a:lnTo>
                    <a:pt x="2039955" y="1735770"/>
                  </a:lnTo>
                  <a:lnTo>
                    <a:pt x="2012434" y="1777061"/>
                  </a:lnTo>
                  <a:lnTo>
                    <a:pt x="1965506" y="1797625"/>
                  </a:lnTo>
                  <a:lnTo>
                    <a:pt x="1942332" y="1798772"/>
                  </a:lnTo>
                  <a:lnTo>
                    <a:pt x="1946212" y="1798909"/>
                  </a:lnTo>
                  <a:close/>
                </a:path>
                <a:path w="2044064" h="1798955">
                  <a:moveTo>
                    <a:pt x="2034382" y="1666569"/>
                  </a:moveTo>
                  <a:lnTo>
                    <a:pt x="1887254" y="1666569"/>
                  </a:lnTo>
                  <a:lnTo>
                    <a:pt x="1619719" y="1199246"/>
                  </a:lnTo>
                  <a:lnTo>
                    <a:pt x="1019214" y="150608"/>
                  </a:lnTo>
                  <a:lnTo>
                    <a:pt x="1017641" y="147815"/>
                  </a:lnTo>
                  <a:lnTo>
                    <a:pt x="1016257" y="145817"/>
                  </a:lnTo>
                  <a:lnTo>
                    <a:pt x="1014889" y="143739"/>
                  </a:lnTo>
                  <a:lnTo>
                    <a:pt x="1166054" y="143739"/>
                  </a:lnTo>
                  <a:lnTo>
                    <a:pt x="1770457" y="1199246"/>
                  </a:lnTo>
                  <a:lnTo>
                    <a:pt x="2023605" y="1641420"/>
                  </a:lnTo>
                  <a:lnTo>
                    <a:pt x="2034382" y="1666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3652" y="2314025"/>
              <a:ext cx="203443" cy="2103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38445" y="1493826"/>
              <a:ext cx="294005" cy="761365"/>
            </a:xfrm>
            <a:custGeom>
              <a:avLst/>
              <a:gdLst/>
              <a:ahLst/>
              <a:cxnLst/>
              <a:rect l="l" t="t" r="r" b="b"/>
              <a:pathLst>
                <a:path w="294005" h="761364">
                  <a:moveTo>
                    <a:pt x="146966" y="761102"/>
                  </a:moveTo>
                  <a:lnTo>
                    <a:pt x="94720" y="738407"/>
                  </a:lnTo>
                  <a:lnTo>
                    <a:pt x="69530" y="681047"/>
                  </a:lnTo>
                  <a:lnTo>
                    <a:pt x="0" y="151948"/>
                  </a:lnTo>
                  <a:lnTo>
                    <a:pt x="4102" y="107261"/>
                  </a:lnTo>
                  <a:lnTo>
                    <a:pt x="24538" y="65968"/>
                  </a:lnTo>
                  <a:lnTo>
                    <a:pt x="57619" y="31823"/>
                  </a:lnTo>
                  <a:lnTo>
                    <a:pt x="99659" y="8581"/>
                  </a:lnTo>
                  <a:lnTo>
                    <a:pt x="146969" y="0"/>
                  </a:lnTo>
                  <a:lnTo>
                    <a:pt x="194253" y="8581"/>
                  </a:lnTo>
                  <a:lnTo>
                    <a:pt x="236271" y="31822"/>
                  </a:lnTo>
                  <a:lnTo>
                    <a:pt x="269340" y="65967"/>
                  </a:lnTo>
                  <a:lnTo>
                    <a:pt x="289776" y="107261"/>
                  </a:lnTo>
                  <a:lnTo>
                    <a:pt x="293896" y="151948"/>
                  </a:lnTo>
                  <a:lnTo>
                    <a:pt x="224401" y="681047"/>
                  </a:lnTo>
                  <a:lnTo>
                    <a:pt x="215459" y="713055"/>
                  </a:lnTo>
                  <a:lnTo>
                    <a:pt x="199179" y="738407"/>
                  </a:lnTo>
                  <a:lnTo>
                    <a:pt x="176152" y="755093"/>
                  </a:lnTo>
                  <a:lnTo>
                    <a:pt x="146966" y="761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6499" y="957085"/>
            <a:ext cx="2105724" cy="21970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96790" y="3325071"/>
            <a:ext cx="507619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5" b="1">
                <a:solidFill>
                  <a:srgbClr val="090909"/>
                </a:solidFill>
                <a:latin typeface="Roboto"/>
                <a:cs typeface="Roboto"/>
              </a:rPr>
              <a:t>Common </a:t>
            </a:r>
            <a:r>
              <a:rPr dirty="0" sz="5000" b="1">
                <a:solidFill>
                  <a:srgbClr val="090909"/>
                </a:solidFill>
                <a:latin typeface="Roboto"/>
                <a:cs typeface="Roboto"/>
              </a:rPr>
              <a:t>security </a:t>
            </a:r>
            <a:r>
              <a:rPr dirty="0" sz="5000" spc="-1235" b="1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5000" spc="15" b="1">
                <a:solidFill>
                  <a:srgbClr val="090909"/>
                </a:solidFill>
                <a:latin typeface="Roboto"/>
                <a:cs typeface="Roboto"/>
              </a:rPr>
              <a:t>concerns</a:t>
            </a:r>
            <a:r>
              <a:rPr dirty="0" sz="5000" spc="-90" b="1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dirty="0" sz="5000" b="1">
                <a:solidFill>
                  <a:srgbClr val="090909"/>
                </a:solidFill>
                <a:latin typeface="Roboto"/>
                <a:cs typeface="Roboto"/>
              </a:rPr>
              <a:t>include:</a:t>
            </a:r>
            <a:endParaRPr sz="5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74509" y="3325071"/>
            <a:ext cx="516509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-5" b="1">
                <a:solidFill>
                  <a:srgbClr val="FFFFFF"/>
                </a:solidFill>
                <a:latin typeface="Roboto"/>
                <a:cs typeface="Roboto"/>
              </a:rPr>
              <a:t>Security </a:t>
            </a:r>
            <a:r>
              <a:rPr dirty="0" sz="5000" spc="20" b="1">
                <a:solidFill>
                  <a:srgbClr val="FFFFFF"/>
                </a:solidFill>
                <a:latin typeface="Roboto"/>
                <a:cs typeface="Roboto"/>
              </a:rPr>
              <a:t>breaches </a:t>
            </a:r>
            <a:r>
              <a:rPr dirty="0" sz="5000" spc="-123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5000" spc="-5" b="1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dirty="0" sz="5000" spc="-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5000" spc="10" b="1">
                <a:solidFill>
                  <a:srgbClr val="FFFFFF"/>
                </a:solidFill>
                <a:latin typeface="Roboto"/>
                <a:cs typeface="Roboto"/>
              </a:rPr>
              <a:t>lead</a:t>
            </a:r>
            <a:r>
              <a:rPr dirty="0" sz="5000" spc="-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5000" spc="-25" b="1">
                <a:solidFill>
                  <a:srgbClr val="FFFFFF"/>
                </a:solidFill>
                <a:latin typeface="Roboto"/>
                <a:cs typeface="Roboto"/>
              </a:rPr>
              <a:t>to:</a:t>
            </a:r>
            <a:endParaRPr sz="500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58779" y="879250"/>
            <a:ext cx="8046084" cy="1183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600">
                <a:solidFill>
                  <a:srgbClr val="000000"/>
                </a:solidFill>
              </a:rPr>
              <a:t>Security</a:t>
            </a:r>
            <a:r>
              <a:rPr dirty="0" sz="7600" spc="520">
                <a:solidFill>
                  <a:srgbClr val="000000"/>
                </a:solidFill>
              </a:rPr>
              <a:t> </a:t>
            </a:r>
            <a:r>
              <a:rPr dirty="0" sz="7600" spc="35"/>
              <a:t>Concerns</a:t>
            </a:r>
            <a:endParaRPr sz="7600"/>
          </a:p>
        </p:txBody>
      </p:sp>
      <p:sp>
        <p:nvSpPr>
          <p:cNvPr id="14" name="object 14"/>
          <p:cNvSpPr txBox="1"/>
          <p:nvPr/>
        </p:nvSpPr>
        <p:spPr>
          <a:xfrm>
            <a:off x="1796790" y="5500185"/>
            <a:ext cx="2359025" cy="270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FFBD58"/>
              </a:buClr>
              <a:buAutoNum type="alphaLcPeriod"/>
              <a:tabLst>
                <a:tab pos="354330" algn="l"/>
              </a:tabLst>
            </a:pPr>
            <a:r>
              <a:rPr dirty="0" sz="2500" spc="-5" b="1">
                <a:latin typeface="Roboto"/>
                <a:cs typeface="Roboto"/>
              </a:rPr>
              <a:t>Hacking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BD58"/>
              </a:buClr>
              <a:buFont typeface="Roboto"/>
              <a:buAutoNum type="alphaLcPeriod"/>
            </a:pPr>
            <a:endParaRPr sz="2900">
              <a:latin typeface="Roboto"/>
              <a:cs typeface="Roboto"/>
            </a:endParaRPr>
          </a:p>
          <a:p>
            <a:pPr marL="362585" indent="-350520">
              <a:lnSpc>
                <a:spcPct val="100000"/>
              </a:lnSpc>
              <a:spcBef>
                <a:spcPts val="2545"/>
              </a:spcBef>
              <a:buClr>
                <a:srgbClr val="FFBD58"/>
              </a:buClr>
              <a:buAutoNum type="alphaLcPeriod"/>
              <a:tabLst>
                <a:tab pos="363220" algn="l"/>
              </a:tabLst>
            </a:pPr>
            <a:r>
              <a:rPr dirty="0" sz="2500" spc="15" b="1">
                <a:latin typeface="Roboto"/>
                <a:cs typeface="Roboto"/>
              </a:rPr>
              <a:t>Tampering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BD58"/>
              </a:buClr>
              <a:buFont typeface="Roboto"/>
              <a:buAutoNum type="alphaLcPeriod"/>
            </a:pPr>
            <a:endParaRPr sz="2900">
              <a:latin typeface="Roboto"/>
              <a:cs typeface="Roboto"/>
            </a:endParaRPr>
          </a:p>
          <a:p>
            <a:pPr marL="349250" indent="-337185">
              <a:lnSpc>
                <a:spcPct val="100000"/>
              </a:lnSpc>
              <a:spcBef>
                <a:spcPts val="2550"/>
              </a:spcBef>
              <a:buClr>
                <a:srgbClr val="FFBD58"/>
              </a:buClr>
              <a:buAutoNum type="alphaLcPeriod"/>
              <a:tabLst>
                <a:tab pos="349885" algn="l"/>
              </a:tabLst>
            </a:pPr>
            <a:r>
              <a:rPr dirty="0" sz="2500" b="1">
                <a:latin typeface="Roboto"/>
                <a:cs typeface="Roboto"/>
              </a:rPr>
              <a:t>Insider</a:t>
            </a:r>
            <a:r>
              <a:rPr dirty="0" sz="2500" spc="-60" b="1">
                <a:latin typeface="Roboto"/>
                <a:cs typeface="Roboto"/>
              </a:rPr>
              <a:t> </a:t>
            </a:r>
            <a:r>
              <a:rPr dirty="0" sz="2500" spc="5" b="1">
                <a:latin typeface="Roboto"/>
                <a:cs typeface="Roboto"/>
              </a:rPr>
              <a:t>Attack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74509" y="5503358"/>
            <a:ext cx="6525895" cy="33782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54"/>
              </a:spcBef>
              <a:buClr>
                <a:srgbClr val="FFBD58"/>
              </a:buClr>
              <a:buFont typeface="Roboto"/>
              <a:buAutoNum type="alphaLcPeriod"/>
              <a:tabLst>
                <a:tab pos="354330" algn="l"/>
              </a:tabLst>
            </a:pP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Compromised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Roboto"/>
                <a:cs typeface="Roboto"/>
              </a:rPr>
              <a:t>election</a:t>
            </a:r>
            <a:r>
              <a:rPr dirty="0" sz="25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Roboto"/>
                <a:cs typeface="Roboto"/>
              </a:rPr>
              <a:t>results,</a:t>
            </a:r>
            <a:r>
              <a:rPr dirty="0" sz="25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affecting</a:t>
            </a:r>
            <a:r>
              <a:rPr dirty="0" sz="25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dirty="0" sz="2500" spc="-60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Roboto"/>
                <a:cs typeface="Roboto"/>
              </a:rPr>
              <a:t>legitimacy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Roboto"/>
                <a:cs typeface="Roboto"/>
              </a:rPr>
              <a:t>democratic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Roboto"/>
                <a:cs typeface="Roboto"/>
              </a:rPr>
              <a:t>process.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BD58"/>
              </a:buClr>
              <a:buFont typeface="Roboto"/>
              <a:buAutoNum type="alphaLcPeriod"/>
            </a:pPr>
            <a:endParaRPr sz="2400">
              <a:latin typeface="Roboto"/>
              <a:cs typeface="Roboto"/>
            </a:endParaRPr>
          </a:p>
          <a:p>
            <a:pPr marL="12700" marR="337185">
              <a:lnSpc>
                <a:spcPts val="2930"/>
              </a:lnSpc>
              <a:buClr>
                <a:srgbClr val="FFBD58"/>
              </a:buClr>
              <a:buFont typeface="Roboto"/>
              <a:buAutoNum type="alphaLcPeriod"/>
              <a:tabLst>
                <a:tab pos="363220" algn="l"/>
              </a:tabLst>
            </a:pP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Loss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Roboto"/>
                <a:cs typeface="Roboto"/>
              </a:rPr>
              <a:t>public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Roboto"/>
                <a:cs typeface="Roboto"/>
              </a:rPr>
              <a:t>trust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confidence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dirty="0" sz="2500" spc="-6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Roboto"/>
                <a:cs typeface="Roboto"/>
              </a:rPr>
              <a:t>electoral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Roboto"/>
                <a:cs typeface="Roboto"/>
              </a:rPr>
              <a:t>system.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BD58"/>
              </a:buClr>
              <a:buFont typeface="Roboto"/>
              <a:buAutoNum type="alphaLcPeriod"/>
            </a:pPr>
            <a:endParaRPr sz="2400">
              <a:latin typeface="Roboto"/>
              <a:cs typeface="Roboto"/>
            </a:endParaRPr>
          </a:p>
          <a:p>
            <a:pPr marL="12700" marR="495934">
              <a:lnSpc>
                <a:spcPts val="2930"/>
              </a:lnSpc>
              <a:spcBef>
                <a:spcPts val="5"/>
              </a:spcBef>
              <a:buClr>
                <a:srgbClr val="FFBD58"/>
              </a:buClr>
              <a:buFont typeface="Roboto"/>
              <a:buAutoNum type="alphaLcPeriod"/>
              <a:tabLst>
                <a:tab pos="349885" algn="l"/>
              </a:tabLst>
            </a:pP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Potential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legal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political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implications, </a:t>
            </a:r>
            <a:r>
              <a:rPr dirty="0" sz="2500" spc="-6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leading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challenges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Roboto"/>
                <a:cs typeface="Roboto"/>
              </a:rPr>
              <a:t>disputes</a:t>
            </a:r>
            <a:r>
              <a:rPr dirty="0" sz="25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Roboto"/>
                <a:cs typeface="Roboto"/>
              </a:rPr>
              <a:t>over </a:t>
            </a:r>
            <a:r>
              <a:rPr dirty="0" sz="2500" spc="-15">
                <a:solidFill>
                  <a:srgbClr val="FFFFFF"/>
                </a:solidFill>
                <a:latin typeface="Roboto"/>
                <a:cs typeface="Roboto"/>
              </a:rPr>
              <a:t> election</a:t>
            </a:r>
            <a:r>
              <a:rPr dirty="0" sz="25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Roboto"/>
                <a:cs typeface="Roboto"/>
              </a:rPr>
              <a:t>outcomes.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1022330" cy="10161905"/>
            <a:chOff x="0" y="2"/>
            <a:chExt cx="11022330" cy="10161905"/>
          </a:xfrm>
        </p:grpSpPr>
        <p:sp>
          <p:nvSpPr>
            <p:cNvPr id="3" name="object 3"/>
            <p:cNvSpPr/>
            <p:nvPr/>
          </p:nvSpPr>
          <p:spPr>
            <a:xfrm>
              <a:off x="0" y="2"/>
              <a:ext cx="8458200" cy="10161905"/>
            </a:xfrm>
            <a:custGeom>
              <a:avLst/>
              <a:gdLst/>
              <a:ahLst/>
              <a:cxnLst/>
              <a:rect l="l" t="t" r="r" b="b"/>
              <a:pathLst>
                <a:path w="8458200" h="10161905">
                  <a:moveTo>
                    <a:pt x="8458199" y="10161415"/>
                  </a:moveTo>
                  <a:lnTo>
                    <a:pt x="0" y="10161415"/>
                  </a:lnTo>
                  <a:lnTo>
                    <a:pt x="0" y="0"/>
                  </a:lnTo>
                  <a:lnTo>
                    <a:pt x="8458199" y="0"/>
                  </a:lnTo>
                  <a:lnTo>
                    <a:pt x="8458199" y="10161415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40475" y="2103503"/>
              <a:ext cx="6162675" cy="52705"/>
            </a:xfrm>
            <a:custGeom>
              <a:avLst/>
              <a:gdLst/>
              <a:ahLst/>
              <a:cxnLst/>
              <a:rect l="l" t="t" r="r" b="b"/>
              <a:pathLst>
                <a:path w="6162675" h="52705">
                  <a:moveTo>
                    <a:pt x="0" y="0"/>
                  </a:moveTo>
                  <a:lnTo>
                    <a:pt x="6162487" y="52365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722250" y="3108258"/>
            <a:ext cx="507619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5" b="1">
                <a:solidFill>
                  <a:srgbClr val="FFFFFF"/>
                </a:solidFill>
                <a:latin typeface="Roboto"/>
                <a:cs typeface="Roboto"/>
              </a:rPr>
              <a:t>Key </a:t>
            </a:r>
            <a:r>
              <a:rPr dirty="0" sz="5000" spc="-5" b="1">
                <a:solidFill>
                  <a:srgbClr val="FFFFFF"/>
                </a:solidFill>
                <a:latin typeface="Roboto"/>
                <a:cs typeface="Roboto"/>
              </a:rPr>
              <a:t>privacy </a:t>
            </a:r>
            <a:r>
              <a:rPr dirty="0" sz="500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5000" spc="15" b="1">
                <a:solidFill>
                  <a:srgbClr val="FFFFFF"/>
                </a:solidFill>
                <a:latin typeface="Roboto"/>
                <a:cs typeface="Roboto"/>
              </a:rPr>
              <a:t>concerns</a:t>
            </a:r>
            <a:r>
              <a:rPr dirty="0" sz="5000" spc="-9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5000" b="1">
                <a:solidFill>
                  <a:srgbClr val="FFFFFF"/>
                </a:solidFill>
                <a:latin typeface="Roboto"/>
                <a:cs typeface="Roboto"/>
              </a:rPr>
              <a:t>include:</a:t>
            </a:r>
            <a:endParaRPr sz="5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3561" y="2917046"/>
            <a:ext cx="626935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15" b="1">
                <a:latin typeface="Roboto"/>
                <a:cs typeface="Roboto"/>
              </a:rPr>
              <a:t>Compromised</a:t>
            </a:r>
            <a:r>
              <a:rPr dirty="0" sz="5000" spc="-85" b="1">
                <a:latin typeface="Roboto"/>
                <a:cs typeface="Roboto"/>
              </a:rPr>
              <a:t> </a:t>
            </a:r>
            <a:r>
              <a:rPr dirty="0" sz="5000" spc="-5" b="1">
                <a:latin typeface="Roboto"/>
                <a:cs typeface="Roboto"/>
              </a:rPr>
              <a:t>privacy </a:t>
            </a:r>
            <a:r>
              <a:rPr dirty="0" sz="5000" spc="-1230" b="1">
                <a:latin typeface="Roboto"/>
                <a:cs typeface="Roboto"/>
              </a:rPr>
              <a:t> </a:t>
            </a:r>
            <a:r>
              <a:rPr dirty="0" sz="5000" spc="-5" b="1">
                <a:latin typeface="Roboto"/>
                <a:cs typeface="Roboto"/>
              </a:rPr>
              <a:t>can</a:t>
            </a:r>
            <a:r>
              <a:rPr dirty="0" sz="5000" spc="-10" b="1">
                <a:latin typeface="Roboto"/>
                <a:cs typeface="Roboto"/>
              </a:rPr>
              <a:t> </a:t>
            </a:r>
            <a:r>
              <a:rPr dirty="0" sz="5000" spc="5" b="1">
                <a:latin typeface="Roboto"/>
                <a:cs typeface="Roboto"/>
              </a:rPr>
              <a:t>result</a:t>
            </a:r>
            <a:r>
              <a:rPr dirty="0" sz="5000" spc="-10" b="1">
                <a:latin typeface="Roboto"/>
                <a:cs typeface="Roboto"/>
              </a:rPr>
              <a:t> </a:t>
            </a:r>
            <a:r>
              <a:rPr dirty="0" sz="5000" spc="-20" b="1">
                <a:latin typeface="Roboto"/>
                <a:cs typeface="Roboto"/>
              </a:rPr>
              <a:t>in:</a:t>
            </a:r>
            <a:endParaRPr sz="50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11371" y="879254"/>
            <a:ext cx="7588884" cy="1183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96" sz="11400" spc="7"/>
              <a:t>Privacy</a:t>
            </a:r>
            <a:r>
              <a:rPr dirty="0" baseline="1096" sz="11400" spc="-472"/>
              <a:t> </a:t>
            </a:r>
            <a:r>
              <a:rPr dirty="0" u="heavy" sz="7600" spc="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Concerns</a:t>
            </a:r>
            <a:endParaRPr sz="7600"/>
          </a:p>
        </p:txBody>
      </p:sp>
      <p:sp>
        <p:nvSpPr>
          <p:cNvPr id="8" name="object 8"/>
          <p:cNvSpPr txBox="1"/>
          <p:nvPr/>
        </p:nvSpPr>
        <p:spPr>
          <a:xfrm>
            <a:off x="1722250" y="5283366"/>
            <a:ext cx="3700145" cy="182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FFBD58"/>
              </a:buClr>
              <a:buAutoNum type="alphaLcPeriod"/>
              <a:tabLst>
                <a:tab pos="354330" algn="l"/>
              </a:tabLst>
            </a:pPr>
            <a:r>
              <a:rPr dirty="0" sz="2500" b="1">
                <a:solidFill>
                  <a:srgbClr val="FFFFFF"/>
                </a:solidFill>
                <a:latin typeface="Roboto"/>
                <a:cs typeface="Roboto"/>
              </a:rPr>
              <a:t>Collection</a:t>
            </a:r>
            <a:r>
              <a:rPr dirty="0" sz="2500" spc="-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10" b="1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2500" spc="-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b="1">
                <a:solidFill>
                  <a:srgbClr val="FFFFFF"/>
                </a:solidFill>
                <a:latin typeface="Roboto"/>
                <a:cs typeface="Roboto"/>
              </a:rPr>
              <a:t>voter</a:t>
            </a:r>
            <a:r>
              <a:rPr dirty="0" sz="2500" spc="-15" b="1">
                <a:solidFill>
                  <a:srgbClr val="FFFFFF"/>
                </a:solidFill>
                <a:latin typeface="Roboto"/>
                <a:cs typeface="Roboto"/>
              </a:rPr>
              <a:t> data</a:t>
            </a:r>
            <a:endParaRPr sz="2500">
              <a:latin typeface="Roboto"/>
              <a:cs typeface="Roboto"/>
            </a:endParaRPr>
          </a:p>
          <a:p>
            <a:pPr marL="362585" indent="-350520">
              <a:lnSpc>
                <a:spcPct val="100000"/>
              </a:lnSpc>
              <a:spcBef>
                <a:spcPts val="2575"/>
              </a:spcBef>
              <a:buClr>
                <a:srgbClr val="FFBD58"/>
              </a:buClr>
              <a:buAutoNum type="alphaLcPeriod"/>
              <a:tabLst>
                <a:tab pos="363220" algn="l"/>
              </a:tabLst>
            </a:pPr>
            <a:r>
              <a:rPr dirty="0" sz="2500" spc="-5" b="1">
                <a:solidFill>
                  <a:srgbClr val="FFFFFF"/>
                </a:solidFill>
                <a:latin typeface="Roboto"/>
                <a:cs typeface="Roboto"/>
              </a:rPr>
              <a:t>Anonymity</a:t>
            </a:r>
            <a:endParaRPr sz="2500">
              <a:latin typeface="Roboto"/>
              <a:cs typeface="Roboto"/>
            </a:endParaRPr>
          </a:p>
          <a:p>
            <a:pPr marL="349250" indent="-337185">
              <a:lnSpc>
                <a:spcPct val="100000"/>
              </a:lnSpc>
              <a:spcBef>
                <a:spcPts val="2575"/>
              </a:spcBef>
              <a:buClr>
                <a:srgbClr val="FFBD58"/>
              </a:buClr>
              <a:buAutoNum type="alphaLcPeriod"/>
              <a:tabLst>
                <a:tab pos="349885" algn="l"/>
              </a:tabLst>
            </a:pPr>
            <a:r>
              <a:rPr dirty="0" sz="2500" spc="15" b="1">
                <a:solidFill>
                  <a:srgbClr val="FFFFFF"/>
                </a:solidFill>
                <a:latin typeface="Roboto"/>
                <a:cs typeface="Roboto"/>
              </a:rPr>
              <a:t>Voter</a:t>
            </a:r>
            <a:r>
              <a:rPr dirty="0" sz="2500" spc="-4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5" b="1">
                <a:solidFill>
                  <a:srgbClr val="FFFFFF"/>
                </a:solidFill>
                <a:latin typeface="Roboto"/>
                <a:cs typeface="Roboto"/>
              </a:rPr>
              <a:t>identification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13561" y="5099084"/>
            <a:ext cx="6042025" cy="37496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12700" marR="5080">
              <a:lnSpc>
                <a:spcPts val="2930"/>
              </a:lnSpc>
              <a:spcBef>
                <a:spcPts val="254"/>
              </a:spcBef>
              <a:buClr>
                <a:srgbClr val="FFBD58"/>
              </a:buClr>
              <a:buFont typeface="Roboto"/>
              <a:buAutoNum type="alphaLcPeriod"/>
              <a:tabLst>
                <a:tab pos="478155" algn="l"/>
              </a:tabLst>
            </a:pPr>
            <a:r>
              <a:rPr dirty="0" sz="2500" spc="-10">
                <a:latin typeface="Roboto"/>
                <a:cs typeface="Roboto"/>
              </a:rPr>
              <a:t>Voter</a:t>
            </a:r>
            <a:r>
              <a:rPr dirty="0" sz="2500" spc="-5">
                <a:latin typeface="Roboto"/>
                <a:cs typeface="Roboto"/>
              </a:rPr>
              <a:t> </a:t>
            </a:r>
            <a:r>
              <a:rPr dirty="0" sz="2500" spc="-20">
                <a:latin typeface="Roboto"/>
                <a:cs typeface="Roboto"/>
              </a:rPr>
              <a:t>profiling</a:t>
            </a:r>
            <a:r>
              <a:rPr dirty="0" sz="2500" spc="-15">
                <a:latin typeface="Roboto"/>
                <a:cs typeface="Roboto"/>
              </a:rPr>
              <a:t> </a:t>
            </a:r>
            <a:r>
              <a:rPr dirty="0" sz="2500" spc="-30">
                <a:latin typeface="Roboto"/>
                <a:cs typeface="Roboto"/>
              </a:rPr>
              <a:t>and</a:t>
            </a:r>
            <a:r>
              <a:rPr dirty="0" sz="2500" spc="-25">
                <a:latin typeface="Roboto"/>
                <a:cs typeface="Roboto"/>
              </a:rPr>
              <a:t> </a:t>
            </a:r>
            <a:r>
              <a:rPr dirty="0" sz="2500" spc="-15">
                <a:latin typeface="Roboto"/>
                <a:cs typeface="Roboto"/>
              </a:rPr>
              <a:t>targeted</a:t>
            </a:r>
            <a:r>
              <a:rPr dirty="0" sz="2500" spc="-10">
                <a:latin typeface="Roboto"/>
                <a:cs typeface="Roboto"/>
              </a:rPr>
              <a:t> </a:t>
            </a:r>
            <a:r>
              <a:rPr dirty="0" sz="2500" spc="-20">
                <a:latin typeface="Roboto"/>
                <a:cs typeface="Roboto"/>
              </a:rPr>
              <a:t>political </a:t>
            </a:r>
            <a:r>
              <a:rPr dirty="0" sz="2500" spc="-15">
                <a:latin typeface="Roboto"/>
                <a:cs typeface="Roboto"/>
              </a:rPr>
              <a:t> </a:t>
            </a:r>
            <a:r>
              <a:rPr dirty="0" sz="2500" spc="-25">
                <a:latin typeface="Roboto"/>
                <a:cs typeface="Roboto"/>
              </a:rPr>
              <a:t>advertising</a:t>
            </a:r>
            <a:r>
              <a:rPr dirty="0" sz="2500" spc="-10">
                <a:latin typeface="Roboto"/>
                <a:cs typeface="Roboto"/>
              </a:rPr>
              <a:t> </a:t>
            </a:r>
            <a:r>
              <a:rPr dirty="0" sz="2500" spc="-15">
                <a:latin typeface="Roboto"/>
                <a:cs typeface="Roboto"/>
              </a:rPr>
              <a:t>based</a:t>
            </a:r>
            <a:r>
              <a:rPr dirty="0" sz="2500" spc="-10">
                <a:latin typeface="Roboto"/>
                <a:cs typeface="Roboto"/>
              </a:rPr>
              <a:t> </a:t>
            </a:r>
            <a:r>
              <a:rPr dirty="0" sz="2500" spc="-25">
                <a:latin typeface="Roboto"/>
                <a:cs typeface="Roboto"/>
              </a:rPr>
              <a:t>on</a:t>
            </a:r>
            <a:r>
              <a:rPr dirty="0" sz="2500" spc="-5">
                <a:latin typeface="Roboto"/>
                <a:cs typeface="Roboto"/>
              </a:rPr>
              <a:t> </a:t>
            </a:r>
            <a:r>
              <a:rPr dirty="0" sz="2500" spc="-10">
                <a:latin typeface="Roboto"/>
                <a:cs typeface="Roboto"/>
              </a:rPr>
              <a:t>collected </a:t>
            </a:r>
            <a:r>
              <a:rPr dirty="0" sz="2500" spc="-20">
                <a:latin typeface="Roboto"/>
                <a:cs typeface="Roboto"/>
              </a:rPr>
              <a:t>data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BD58"/>
              </a:buClr>
              <a:buFont typeface="Roboto"/>
              <a:buAutoNum type="alphaLcPeriod"/>
            </a:pPr>
            <a:endParaRPr sz="2400">
              <a:latin typeface="Roboto"/>
              <a:cs typeface="Roboto"/>
            </a:endParaRPr>
          </a:p>
          <a:p>
            <a:pPr algn="just" marL="12700" marR="6350">
              <a:lnSpc>
                <a:spcPts val="2930"/>
              </a:lnSpc>
              <a:buClr>
                <a:srgbClr val="FFBD58"/>
              </a:buClr>
              <a:buFont typeface="Roboto"/>
              <a:buAutoNum type="alphaLcPeriod"/>
              <a:tabLst>
                <a:tab pos="420370" algn="l"/>
              </a:tabLst>
            </a:pPr>
            <a:r>
              <a:rPr dirty="0" sz="2500" spc="-10">
                <a:latin typeface="Roboto"/>
                <a:cs typeface="Roboto"/>
              </a:rPr>
              <a:t>Coercion </a:t>
            </a:r>
            <a:r>
              <a:rPr dirty="0" sz="2500" spc="-15">
                <a:latin typeface="Roboto"/>
                <a:cs typeface="Roboto"/>
              </a:rPr>
              <a:t>or </a:t>
            </a:r>
            <a:r>
              <a:rPr dirty="0" sz="2500" spc="-25">
                <a:latin typeface="Roboto"/>
                <a:cs typeface="Roboto"/>
              </a:rPr>
              <a:t>intimidation</a:t>
            </a:r>
            <a:r>
              <a:rPr dirty="0" sz="2500" spc="-20">
                <a:latin typeface="Roboto"/>
                <a:cs typeface="Roboto"/>
              </a:rPr>
              <a:t> </a:t>
            </a:r>
            <a:r>
              <a:rPr dirty="0" sz="2500" spc="20">
                <a:latin typeface="Roboto"/>
                <a:cs typeface="Roboto"/>
              </a:rPr>
              <a:t>of </a:t>
            </a:r>
            <a:r>
              <a:rPr dirty="0" sz="2500" spc="-20">
                <a:latin typeface="Roboto"/>
                <a:cs typeface="Roboto"/>
              </a:rPr>
              <a:t>voters</a:t>
            </a:r>
            <a:r>
              <a:rPr dirty="0" sz="2500" spc="580">
                <a:latin typeface="Roboto"/>
                <a:cs typeface="Roboto"/>
              </a:rPr>
              <a:t> </a:t>
            </a:r>
            <a:r>
              <a:rPr dirty="0" sz="2500" spc="-20">
                <a:latin typeface="Roboto"/>
                <a:cs typeface="Roboto"/>
              </a:rPr>
              <a:t>due </a:t>
            </a:r>
            <a:r>
              <a:rPr dirty="0" sz="2500" spc="-15">
                <a:latin typeface="Roboto"/>
                <a:cs typeface="Roboto"/>
              </a:rPr>
              <a:t> to</a:t>
            </a:r>
            <a:r>
              <a:rPr dirty="0" sz="2500" spc="595">
                <a:latin typeface="Roboto"/>
                <a:cs typeface="Roboto"/>
              </a:rPr>
              <a:t> </a:t>
            </a:r>
            <a:r>
              <a:rPr dirty="0" sz="2500" spc="-20">
                <a:latin typeface="Roboto"/>
                <a:cs typeface="Roboto"/>
              </a:rPr>
              <a:t>the</a:t>
            </a:r>
            <a:r>
              <a:rPr dirty="0" sz="2500" spc="-15">
                <a:latin typeface="Roboto"/>
                <a:cs typeface="Roboto"/>
              </a:rPr>
              <a:t> </a:t>
            </a:r>
            <a:r>
              <a:rPr dirty="0" sz="2500" spc="-20">
                <a:latin typeface="Roboto"/>
                <a:cs typeface="Roboto"/>
              </a:rPr>
              <a:t>potential</a:t>
            </a:r>
            <a:r>
              <a:rPr dirty="0" sz="2500" spc="-15">
                <a:latin typeface="Roboto"/>
                <a:cs typeface="Roboto"/>
              </a:rPr>
              <a:t> </a:t>
            </a:r>
            <a:r>
              <a:rPr dirty="0" sz="2500" spc="-20">
                <a:latin typeface="Roboto"/>
                <a:cs typeface="Roboto"/>
              </a:rPr>
              <a:t>disclosure</a:t>
            </a:r>
            <a:r>
              <a:rPr dirty="0" sz="2500" spc="-15">
                <a:latin typeface="Roboto"/>
                <a:cs typeface="Roboto"/>
              </a:rPr>
              <a:t> </a:t>
            </a:r>
            <a:r>
              <a:rPr dirty="0" sz="2500" spc="20">
                <a:latin typeface="Roboto"/>
                <a:cs typeface="Roboto"/>
              </a:rPr>
              <a:t>of</a:t>
            </a:r>
            <a:r>
              <a:rPr dirty="0" sz="2500" spc="25">
                <a:latin typeface="Roboto"/>
                <a:cs typeface="Roboto"/>
              </a:rPr>
              <a:t> </a:t>
            </a:r>
            <a:r>
              <a:rPr dirty="0" sz="2500" spc="-30">
                <a:latin typeface="Roboto"/>
                <a:cs typeface="Roboto"/>
              </a:rPr>
              <a:t>voting </a:t>
            </a:r>
            <a:r>
              <a:rPr dirty="0" sz="2500" spc="-25">
                <a:latin typeface="Roboto"/>
                <a:cs typeface="Roboto"/>
              </a:rPr>
              <a:t> </a:t>
            </a:r>
            <a:r>
              <a:rPr dirty="0" sz="2500" spc="-10">
                <a:latin typeface="Roboto"/>
                <a:cs typeface="Roboto"/>
              </a:rPr>
              <a:t>preferences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BD58"/>
              </a:buClr>
              <a:buFont typeface="Roboto"/>
              <a:buAutoNum type="alphaLcPeriod"/>
            </a:pPr>
            <a:endParaRPr sz="2400">
              <a:latin typeface="Roboto"/>
              <a:cs typeface="Roboto"/>
            </a:endParaRPr>
          </a:p>
          <a:p>
            <a:pPr algn="just" marL="12700" marR="6985">
              <a:lnSpc>
                <a:spcPts val="2930"/>
              </a:lnSpc>
              <a:spcBef>
                <a:spcPts val="5"/>
              </a:spcBef>
              <a:buClr>
                <a:srgbClr val="FFBD58"/>
              </a:buClr>
              <a:buFont typeface="Roboto"/>
              <a:buAutoNum type="alphaLcPeriod"/>
              <a:tabLst>
                <a:tab pos="416559" algn="l"/>
              </a:tabLst>
            </a:pPr>
            <a:r>
              <a:rPr dirty="0" sz="2500" spc="-35">
                <a:latin typeface="Roboto"/>
                <a:cs typeface="Roboto"/>
              </a:rPr>
              <a:t>Distrust</a:t>
            </a:r>
            <a:r>
              <a:rPr dirty="0" sz="2500" spc="-30">
                <a:latin typeface="Roboto"/>
                <a:cs typeface="Roboto"/>
              </a:rPr>
              <a:t> and </a:t>
            </a:r>
            <a:r>
              <a:rPr dirty="0" sz="2500" spc="-15">
                <a:latin typeface="Roboto"/>
                <a:cs typeface="Roboto"/>
              </a:rPr>
              <a:t>skepticism </a:t>
            </a:r>
            <a:r>
              <a:rPr dirty="0" sz="2500" spc="-20">
                <a:latin typeface="Roboto"/>
                <a:cs typeface="Roboto"/>
              </a:rPr>
              <a:t>among voters </a:t>
            </a:r>
            <a:r>
              <a:rPr dirty="0" sz="2500" spc="-15">
                <a:latin typeface="Roboto"/>
                <a:cs typeface="Roboto"/>
              </a:rPr>
              <a:t> </a:t>
            </a:r>
            <a:r>
              <a:rPr dirty="0" sz="2500" spc="-25">
                <a:latin typeface="Roboto"/>
                <a:cs typeface="Roboto"/>
              </a:rPr>
              <a:t>regarding </a:t>
            </a:r>
            <a:r>
              <a:rPr dirty="0" sz="2500" spc="-20">
                <a:latin typeface="Roboto"/>
                <a:cs typeface="Roboto"/>
              </a:rPr>
              <a:t>the protection </a:t>
            </a:r>
            <a:r>
              <a:rPr dirty="0" sz="2500" spc="20">
                <a:latin typeface="Roboto"/>
                <a:cs typeface="Roboto"/>
              </a:rPr>
              <a:t>of </a:t>
            </a:r>
            <a:r>
              <a:rPr dirty="0" sz="2500" spc="-25">
                <a:latin typeface="Roboto"/>
                <a:cs typeface="Roboto"/>
              </a:rPr>
              <a:t>their </a:t>
            </a:r>
            <a:r>
              <a:rPr dirty="0" sz="2500" spc="-20">
                <a:latin typeface="Roboto"/>
                <a:cs typeface="Roboto"/>
              </a:rPr>
              <a:t>personal </a:t>
            </a:r>
            <a:r>
              <a:rPr dirty="0" sz="2500" spc="-15">
                <a:latin typeface="Roboto"/>
                <a:cs typeface="Roboto"/>
              </a:rPr>
              <a:t> information.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27824"/>
            <a:ext cx="1195070" cy="2447925"/>
          </a:xfrm>
          <a:custGeom>
            <a:avLst/>
            <a:gdLst/>
            <a:ahLst/>
            <a:cxnLst/>
            <a:rect l="l" t="t" r="r" b="b"/>
            <a:pathLst>
              <a:path w="1195070" h="2447925">
                <a:moveTo>
                  <a:pt x="420890" y="1453832"/>
                </a:moveTo>
                <a:lnTo>
                  <a:pt x="418084" y="1405890"/>
                </a:lnTo>
                <a:lnTo>
                  <a:pt x="409867" y="1359636"/>
                </a:lnTo>
                <a:lnTo>
                  <a:pt x="396582" y="1315364"/>
                </a:lnTo>
                <a:lnTo>
                  <a:pt x="378536" y="1273403"/>
                </a:lnTo>
                <a:lnTo>
                  <a:pt x="356057" y="1234059"/>
                </a:lnTo>
                <a:lnTo>
                  <a:pt x="329463" y="1197648"/>
                </a:lnTo>
                <a:lnTo>
                  <a:pt x="299072" y="1164475"/>
                </a:lnTo>
                <a:lnTo>
                  <a:pt x="299072" y="1087056"/>
                </a:lnTo>
                <a:lnTo>
                  <a:pt x="299072" y="888809"/>
                </a:lnTo>
                <a:lnTo>
                  <a:pt x="295198" y="840701"/>
                </a:lnTo>
                <a:lnTo>
                  <a:pt x="283984" y="795058"/>
                </a:lnTo>
                <a:lnTo>
                  <a:pt x="266039" y="752500"/>
                </a:lnTo>
                <a:lnTo>
                  <a:pt x="241985" y="713638"/>
                </a:lnTo>
                <a:lnTo>
                  <a:pt x="233400" y="703618"/>
                </a:lnTo>
                <a:lnTo>
                  <a:pt x="212407" y="679069"/>
                </a:lnTo>
                <a:lnTo>
                  <a:pt x="177927" y="649427"/>
                </a:lnTo>
                <a:lnTo>
                  <a:pt x="139153" y="625297"/>
                </a:lnTo>
                <a:lnTo>
                  <a:pt x="96697" y="607314"/>
                </a:lnTo>
                <a:lnTo>
                  <a:pt x="51168" y="596074"/>
                </a:lnTo>
                <a:lnTo>
                  <a:pt x="3175" y="592188"/>
                </a:lnTo>
                <a:lnTo>
                  <a:pt x="0" y="592455"/>
                </a:lnTo>
                <a:lnTo>
                  <a:pt x="0" y="704037"/>
                </a:lnTo>
                <a:lnTo>
                  <a:pt x="3175" y="703618"/>
                </a:lnTo>
                <a:lnTo>
                  <a:pt x="52273" y="710234"/>
                </a:lnTo>
                <a:lnTo>
                  <a:pt x="96393" y="728916"/>
                </a:lnTo>
                <a:lnTo>
                  <a:pt x="133794" y="757872"/>
                </a:lnTo>
                <a:lnTo>
                  <a:pt x="162687" y="795362"/>
                </a:lnTo>
                <a:lnTo>
                  <a:pt x="181317" y="839597"/>
                </a:lnTo>
                <a:lnTo>
                  <a:pt x="187921" y="888809"/>
                </a:lnTo>
                <a:lnTo>
                  <a:pt x="187706" y="888809"/>
                </a:lnTo>
                <a:lnTo>
                  <a:pt x="187706" y="1087056"/>
                </a:lnTo>
                <a:lnTo>
                  <a:pt x="147916" y="1070978"/>
                </a:lnTo>
                <a:lnTo>
                  <a:pt x="106108" y="1059180"/>
                </a:lnTo>
                <a:lnTo>
                  <a:pt x="62547" y="1051902"/>
                </a:lnTo>
                <a:lnTo>
                  <a:pt x="17475" y="1049426"/>
                </a:lnTo>
                <a:lnTo>
                  <a:pt x="0" y="1050582"/>
                </a:lnTo>
                <a:lnTo>
                  <a:pt x="0" y="1285849"/>
                </a:lnTo>
                <a:lnTo>
                  <a:pt x="17475" y="1282319"/>
                </a:lnTo>
                <a:lnTo>
                  <a:pt x="56565" y="1290231"/>
                </a:lnTo>
                <a:lnTo>
                  <a:pt x="88506" y="1311821"/>
                </a:lnTo>
                <a:lnTo>
                  <a:pt x="110045" y="1343850"/>
                </a:lnTo>
                <a:lnTo>
                  <a:pt x="117944" y="1383042"/>
                </a:lnTo>
                <a:lnTo>
                  <a:pt x="113982" y="1411211"/>
                </a:lnTo>
                <a:lnTo>
                  <a:pt x="102806" y="1436268"/>
                </a:lnTo>
                <a:lnTo>
                  <a:pt x="85547" y="1457109"/>
                </a:lnTo>
                <a:lnTo>
                  <a:pt x="63334" y="1472653"/>
                </a:lnTo>
                <a:lnTo>
                  <a:pt x="98755" y="1683727"/>
                </a:lnTo>
                <a:lnTo>
                  <a:pt x="0" y="1683727"/>
                </a:lnTo>
                <a:lnTo>
                  <a:pt x="0" y="1857222"/>
                </a:lnTo>
                <a:lnTo>
                  <a:pt x="17475" y="1858238"/>
                </a:lnTo>
                <a:lnTo>
                  <a:pt x="64503" y="1855508"/>
                </a:lnTo>
                <a:lnTo>
                  <a:pt x="109943" y="1847545"/>
                </a:lnTo>
                <a:lnTo>
                  <a:pt x="153492" y="1834654"/>
                </a:lnTo>
                <a:lnTo>
                  <a:pt x="194843" y="1817116"/>
                </a:lnTo>
                <a:lnTo>
                  <a:pt x="233705" y="1795259"/>
                </a:lnTo>
                <a:lnTo>
                  <a:pt x="269748" y="1769364"/>
                </a:lnTo>
                <a:lnTo>
                  <a:pt x="302704" y="1739760"/>
                </a:lnTo>
                <a:lnTo>
                  <a:pt x="332232" y="1706727"/>
                </a:lnTo>
                <a:lnTo>
                  <a:pt x="358063" y="1670596"/>
                </a:lnTo>
                <a:lnTo>
                  <a:pt x="379869" y="1631645"/>
                </a:lnTo>
                <a:lnTo>
                  <a:pt x="397357" y="1590192"/>
                </a:lnTo>
                <a:lnTo>
                  <a:pt x="410222" y="1546529"/>
                </a:lnTo>
                <a:lnTo>
                  <a:pt x="418172" y="1500974"/>
                </a:lnTo>
                <a:lnTo>
                  <a:pt x="420890" y="1453832"/>
                </a:lnTo>
                <a:close/>
              </a:path>
              <a:path w="1195070" h="2447925">
                <a:moveTo>
                  <a:pt x="1194892" y="678802"/>
                </a:moveTo>
                <a:lnTo>
                  <a:pt x="1194650" y="626198"/>
                </a:lnTo>
                <a:lnTo>
                  <a:pt x="1194231" y="587273"/>
                </a:lnTo>
                <a:lnTo>
                  <a:pt x="1192314" y="517232"/>
                </a:lnTo>
                <a:lnTo>
                  <a:pt x="1176134" y="457517"/>
                </a:lnTo>
                <a:lnTo>
                  <a:pt x="1115250" y="440296"/>
                </a:lnTo>
                <a:lnTo>
                  <a:pt x="1086485" y="437781"/>
                </a:lnTo>
                <a:lnTo>
                  <a:pt x="1036002" y="431228"/>
                </a:lnTo>
                <a:lnTo>
                  <a:pt x="985710" y="423443"/>
                </a:lnTo>
                <a:lnTo>
                  <a:pt x="935609" y="414439"/>
                </a:lnTo>
                <a:lnTo>
                  <a:pt x="885736" y="404241"/>
                </a:lnTo>
                <a:lnTo>
                  <a:pt x="836117" y="392849"/>
                </a:lnTo>
                <a:lnTo>
                  <a:pt x="786790" y="380263"/>
                </a:lnTo>
                <a:lnTo>
                  <a:pt x="737768" y="366522"/>
                </a:lnTo>
                <a:lnTo>
                  <a:pt x="689076" y="351612"/>
                </a:lnTo>
                <a:lnTo>
                  <a:pt x="640753" y="335559"/>
                </a:lnTo>
                <a:lnTo>
                  <a:pt x="592823" y="318363"/>
                </a:lnTo>
                <a:lnTo>
                  <a:pt x="545312" y="300037"/>
                </a:lnTo>
                <a:lnTo>
                  <a:pt x="498233" y="280606"/>
                </a:lnTo>
                <a:lnTo>
                  <a:pt x="451624" y="260070"/>
                </a:lnTo>
                <a:lnTo>
                  <a:pt x="405523" y="238429"/>
                </a:lnTo>
                <a:lnTo>
                  <a:pt x="359930" y="215722"/>
                </a:lnTo>
                <a:lnTo>
                  <a:pt x="350367" y="210667"/>
                </a:lnTo>
                <a:lnTo>
                  <a:pt x="314896" y="191935"/>
                </a:lnTo>
                <a:lnTo>
                  <a:pt x="270433" y="167093"/>
                </a:lnTo>
                <a:lnTo>
                  <a:pt x="226580" y="141198"/>
                </a:lnTo>
                <a:lnTo>
                  <a:pt x="183349" y="114261"/>
                </a:lnTo>
                <a:lnTo>
                  <a:pt x="140779" y="86309"/>
                </a:lnTo>
                <a:lnTo>
                  <a:pt x="98882" y="57327"/>
                </a:lnTo>
                <a:lnTo>
                  <a:pt x="57708" y="27355"/>
                </a:lnTo>
                <a:lnTo>
                  <a:pt x="21971" y="0"/>
                </a:lnTo>
                <a:lnTo>
                  <a:pt x="12674" y="0"/>
                </a:lnTo>
                <a:lnTo>
                  <a:pt x="0" y="9982"/>
                </a:lnTo>
                <a:lnTo>
                  <a:pt x="0" y="224523"/>
                </a:lnTo>
                <a:lnTo>
                  <a:pt x="20027" y="210667"/>
                </a:lnTo>
                <a:lnTo>
                  <a:pt x="61798" y="239674"/>
                </a:lnTo>
                <a:lnTo>
                  <a:pt x="104203" y="267716"/>
                </a:lnTo>
                <a:lnTo>
                  <a:pt x="147231" y="294779"/>
                </a:lnTo>
                <a:lnTo>
                  <a:pt x="190868" y="320878"/>
                </a:lnTo>
                <a:lnTo>
                  <a:pt x="235077" y="345973"/>
                </a:lnTo>
                <a:lnTo>
                  <a:pt x="279831" y="370078"/>
                </a:lnTo>
                <a:lnTo>
                  <a:pt x="325132" y="393153"/>
                </a:lnTo>
                <a:lnTo>
                  <a:pt x="370928" y="415213"/>
                </a:lnTo>
                <a:lnTo>
                  <a:pt x="417195" y="436245"/>
                </a:lnTo>
                <a:lnTo>
                  <a:pt x="463931" y="456222"/>
                </a:lnTo>
                <a:lnTo>
                  <a:pt x="511111" y="475145"/>
                </a:lnTo>
                <a:lnTo>
                  <a:pt x="558685" y="493014"/>
                </a:lnTo>
                <a:lnTo>
                  <a:pt x="606666" y="509790"/>
                </a:lnTo>
                <a:lnTo>
                  <a:pt x="654989" y="525487"/>
                </a:lnTo>
                <a:lnTo>
                  <a:pt x="703668" y="540080"/>
                </a:lnTo>
                <a:lnTo>
                  <a:pt x="752665" y="553567"/>
                </a:lnTo>
                <a:lnTo>
                  <a:pt x="801954" y="565937"/>
                </a:lnTo>
                <a:lnTo>
                  <a:pt x="851509" y="577176"/>
                </a:lnTo>
                <a:lnTo>
                  <a:pt x="901319" y="587273"/>
                </a:lnTo>
                <a:lnTo>
                  <a:pt x="955052" y="595642"/>
                </a:lnTo>
                <a:lnTo>
                  <a:pt x="982522" y="602754"/>
                </a:lnTo>
                <a:lnTo>
                  <a:pt x="1004785" y="614438"/>
                </a:lnTo>
                <a:lnTo>
                  <a:pt x="1014793" y="627799"/>
                </a:lnTo>
                <a:lnTo>
                  <a:pt x="1018298" y="644055"/>
                </a:lnTo>
                <a:lnTo>
                  <a:pt x="1018247" y="661593"/>
                </a:lnTo>
                <a:lnTo>
                  <a:pt x="1017587" y="678802"/>
                </a:lnTo>
                <a:lnTo>
                  <a:pt x="1017092" y="729094"/>
                </a:lnTo>
                <a:lnTo>
                  <a:pt x="1015606" y="780122"/>
                </a:lnTo>
                <a:lnTo>
                  <a:pt x="1013079" y="830795"/>
                </a:lnTo>
                <a:lnTo>
                  <a:pt x="1009510" y="881430"/>
                </a:lnTo>
                <a:lnTo>
                  <a:pt x="1004862" y="931989"/>
                </a:lnTo>
                <a:lnTo>
                  <a:pt x="999096" y="982433"/>
                </a:lnTo>
                <a:lnTo>
                  <a:pt x="992187" y="1032713"/>
                </a:lnTo>
                <a:lnTo>
                  <a:pt x="984123" y="1082814"/>
                </a:lnTo>
                <a:lnTo>
                  <a:pt x="974864" y="1132687"/>
                </a:lnTo>
                <a:lnTo>
                  <a:pt x="964374" y="1182306"/>
                </a:lnTo>
                <a:lnTo>
                  <a:pt x="952652" y="1231607"/>
                </a:lnTo>
                <a:lnTo>
                  <a:pt x="939647" y="1280591"/>
                </a:lnTo>
                <a:lnTo>
                  <a:pt x="925334" y="1329182"/>
                </a:lnTo>
                <a:lnTo>
                  <a:pt x="909688" y="1377365"/>
                </a:lnTo>
                <a:lnTo>
                  <a:pt x="892695" y="1425105"/>
                </a:lnTo>
                <a:lnTo>
                  <a:pt x="874306" y="1472361"/>
                </a:lnTo>
                <a:lnTo>
                  <a:pt x="854506" y="1519085"/>
                </a:lnTo>
                <a:lnTo>
                  <a:pt x="833259" y="1565249"/>
                </a:lnTo>
                <a:lnTo>
                  <a:pt x="810679" y="1610537"/>
                </a:lnTo>
                <a:lnTo>
                  <a:pt x="786599" y="1655114"/>
                </a:lnTo>
                <a:lnTo>
                  <a:pt x="761072" y="1698917"/>
                </a:lnTo>
                <a:lnTo>
                  <a:pt x="734085" y="1741855"/>
                </a:lnTo>
                <a:lnTo>
                  <a:pt x="705700" y="1783892"/>
                </a:lnTo>
                <a:lnTo>
                  <a:pt x="675919" y="1824926"/>
                </a:lnTo>
                <a:lnTo>
                  <a:pt x="644766" y="1864906"/>
                </a:lnTo>
                <a:lnTo>
                  <a:pt x="612292" y="1903755"/>
                </a:lnTo>
                <a:lnTo>
                  <a:pt x="578510" y="1941410"/>
                </a:lnTo>
                <a:lnTo>
                  <a:pt x="543433" y="1977796"/>
                </a:lnTo>
                <a:lnTo>
                  <a:pt x="507098" y="2012835"/>
                </a:lnTo>
                <a:lnTo>
                  <a:pt x="469531" y="2046465"/>
                </a:lnTo>
                <a:lnTo>
                  <a:pt x="430771" y="2078621"/>
                </a:lnTo>
                <a:lnTo>
                  <a:pt x="390817" y="2109228"/>
                </a:lnTo>
                <a:lnTo>
                  <a:pt x="349707" y="2138210"/>
                </a:lnTo>
                <a:lnTo>
                  <a:pt x="307479" y="2165502"/>
                </a:lnTo>
                <a:lnTo>
                  <a:pt x="264147" y="2191042"/>
                </a:lnTo>
                <a:lnTo>
                  <a:pt x="219735" y="2214740"/>
                </a:lnTo>
                <a:lnTo>
                  <a:pt x="174269" y="2236546"/>
                </a:lnTo>
                <a:lnTo>
                  <a:pt x="136804" y="2252522"/>
                </a:lnTo>
                <a:lnTo>
                  <a:pt x="98374" y="2265819"/>
                </a:lnTo>
                <a:lnTo>
                  <a:pt x="59067" y="2275078"/>
                </a:lnTo>
                <a:lnTo>
                  <a:pt x="18961" y="2278900"/>
                </a:lnTo>
                <a:lnTo>
                  <a:pt x="0" y="2277478"/>
                </a:lnTo>
                <a:lnTo>
                  <a:pt x="0" y="2447925"/>
                </a:lnTo>
                <a:lnTo>
                  <a:pt x="94119" y="2447925"/>
                </a:lnTo>
                <a:lnTo>
                  <a:pt x="137172" y="2439682"/>
                </a:lnTo>
                <a:lnTo>
                  <a:pt x="189153" y="2424265"/>
                </a:lnTo>
                <a:lnTo>
                  <a:pt x="239953" y="2404465"/>
                </a:lnTo>
                <a:lnTo>
                  <a:pt x="289445" y="2381173"/>
                </a:lnTo>
                <a:lnTo>
                  <a:pt x="337477" y="2355240"/>
                </a:lnTo>
                <a:lnTo>
                  <a:pt x="380022" y="2330069"/>
                </a:lnTo>
                <a:lnTo>
                  <a:pt x="421627" y="2303462"/>
                </a:lnTo>
                <a:lnTo>
                  <a:pt x="457276" y="2278900"/>
                </a:lnTo>
                <a:lnTo>
                  <a:pt x="462254" y="2275471"/>
                </a:lnTo>
                <a:lnTo>
                  <a:pt x="501891" y="2246134"/>
                </a:lnTo>
                <a:lnTo>
                  <a:pt x="540537" y="2215502"/>
                </a:lnTo>
                <a:lnTo>
                  <a:pt x="578180" y="2183612"/>
                </a:lnTo>
                <a:lnTo>
                  <a:pt x="614794" y="2150529"/>
                </a:lnTo>
                <a:lnTo>
                  <a:pt x="650354" y="2116290"/>
                </a:lnTo>
                <a:lnTo>
                  <a:pt x="684872" y="2080945"/>
                </a:lnTo>
                <a:lnTo>
                  <a:pt x="718324" y="2044534"/>
                </a:lnTo>
                <a:lnTo>
                  <a:pt x="750697" y="2007108"/>
                </a:lnTo>
                <a:lnTo>
                  <a:pt x="781977" y="1968715"/>
                </a:lnTo>
                <a:lnTo>
                  <a:pt x="812139" y="1929396"/>
                </a:lnTo>
                <a:lnTo>
                  <a:pt x="841184" y="1889201"/>
                </a:lnTo>
                <a:lnTo>
                  <a:pt x="869099" y="1848180"/>
                </a:lnTo>
                <a:lnTo>
                  <a:pt x="895858" y="1806371"/>
                </a:lnTo>
                <a:lnTo>
                  <a:pt x="921448" y="1763826"/>
                </a:lnTo>
                <a:lnTo>
                  <a:pt x="945857" y="1720608"/>
                </a:lnTo>
                <a:lnTo>
                  <a:pt x="969086" y="1676730"/>
                </a:lnTo>
                <a:lnTo>
                  <a:pt x="991095" y="1632267"/>
                </a:lnTo>
                <a:lnTo>
                  <a:pt x="1011885" y="1587246"/>
                </a:lnTo>
                <a:lnTo>
                  <a:pt x="1031443" y="1541729"/>
                </a:lnTo>
                <a:lnTo>
                  <a:pt x="1032941" y="1538084"/>
                </a:lnTo>
                <a:lnTo>
                  <a:pt x="1034643" y="1534236"/>
                </a:lnTo>
                <a:lnTo>
                  <a:pt x="1054811" y="1482623"/>
                </a:lnTo>
                <a:lnTo>
                  <a:pt x="1072235" y="1434388"/>
                </a:lnTo>
                <a:lnTo>
                  <a:pt x="1088415" y="1385747"/>
                </a:lnTo>
                <a:lnTo>
                  <a:pt x="1103388" y="1336700"/>
                </a:lnTo>
                <a:lnTo>
                  <a:pt x="1117142" y="1287310"/>
                </a:lnTo>
                <a:lnTo>
                  <a:pt x="1129715" y="1237589"/>
                </a:lnTo>
                <a:lnTo>
                  <a:pt x="1141120" y="1187577"/>
                </a:lnTo>
                <a:lnTo>
                  <a:pt x="1151369" y="1137323"/>
                </a:lnTo>
                <a:lnTo>
                  <a:pt x="1160487" y="1086827"/>
                </a:lnTo>
                <a:lnTo>
                  <a:pt x="1168488" y="1036154"/>
                </a:lnTo>
                <a:lnTo>
                  <a:pt x="1175397" y="985316"/>
                </a:lnTo>
                <a:lnTo>
                  <a:pt x="1181214" y="934364"/>
                </a:lnTo>
                <a:lnTo>
                  <a:pt x="1186014" y="883183"/>
                </a:lnTo>
                <a:lnTo>
                  <a:pt x="1189761" y="831900"/>
                </a:lnTo>
                <a:lnTo>
                  <a:pt x="1192491" y="780516"/>
                </a:lnTo>
                <a:lnTo>
                  <a:pt x="1194193" y="729449"/>
                </a:lnTo>
                <a:lnTo>
                  <a:pt x="1194892" y="678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093069" y="524064"/>
            <a:ext cx="1195070" cy="2447925"/>
          </a:xfrm>
          <a:custGeom>
            <a:avLst/>
            <a:gdLst/>
            <a:ahLst/>
            <a:cxnLst/>
            <a:rect l="l" t="t" r="r" b="b"/>
            <a:pathLst>
              <a:path w="1195069" h="2447925">
                <a:moveTo>
                  <a:pt x="1194917" y="592455"/>
                </a:moveTo>
                <a:lnTo>
                  <a:pt x="1143723" y="596074"/>
                </a:lnTo>
                <a:lnTo>
                  <a:pt x="1098194" y="607326"/>
                </a:lnTo>
                <a:lnTo>
                  <a:pt x="1055738" y="625309"/>
                </a:lnTo>
                <a:lnTo>
                  <a:pt x="1016965" y="649427"/>
                </a:lnTo>
                <a:lnTo>
                  <a:pt x="982484" y="679081"/>
                </a:lnTo>
                <a:lnTo>
                  <a:pt x="961491" y="703618"/>
                </a:lnTo>
                <a:lnTo>
                  <a:pt x="952906" y="713638"/>
                </a:lnTo>
                <a:lnTo>
                  <a:pt x="928852" y="752513"/>
                </a:lnTo>
                <a:lnTo>
                  <a:pt x="910907" y="795070"/>
                </a:lnTo>
                <a:lnTo>
                  <a:pt x="899693" y="840701"/>
                </a:lnTo>
                <a:lnTo>
                  <a:pt x="895819" y="888822"/>
                </a:lnTo>
                <a:lnTo>
                  <a:pt x="895819" y="1087069"/>
                </a:lnTo>
                <a:lnTo>
                  <a:pt x="895819" y="1164488"/>
                </a:lnTo>
                <a:lnTo>
                  <a:pt x="865428" y="1197648"/>
                </a:lnTo>
                <a:lnTo>
                  <a:pt x="838835" y="1234059"/>
                </a:lnTo>
                <a:lnTo>
                  <a:pt x="816356" y="1273403"/>
                </a:lnTo>
                <a:lnTo>
                  <a:pt x="798309" y="1315377"/>
                </a:lnTo>
                <a:lnTo>
                  <a:pt x="785025" y="1359636"/>
                </a:lnTo>
                <a:lnTo>
                  <a:pt x="776808" y="1405902"/>
                </a:lnTo>
                <a:lnTo>
                  <a:pt x="774001" y="1453832"/>
                </a:lnTo>
                <a:lnTo>
                  <a:pt x="776719" y="1500987"/>
                </a:lnTo>
                <a:lnTo>
                  <a:pt x="784669" y="1546542"/>
                </a:lnTo>
                <a:lnTo>
                  <a:pt x="797534" y="1590192"/>
                </a:lnTo>
                <a:lnTo>
                  <a:pt x="815022" y="1631645"/>
                </a:lnTo>
                <a:lnTo>
                  <a:pt x="836828" y="1670596"/>
                </a:lnTo>
                <a:lnTo>
                  <a:pt x="862660" y="1706740"/>
                </a:lnTo>
                <a:lnTo>
                  <a:pt x="892200" y="1739760"/>
                </a:lnTo>
                <a:lnTo>
                  <a:pt x="925144" y="1769376"/>
                </a:lnTo>
                <a:lnTo>
                  <a:pt x="961186" y="1795259"/>
                </a:lnTo>
                <a:lnTo>
                  <a:pt x="1000048" y="1817128"/>
                </a:lnTo>
                <a:lnTo>
                  <a:pt x="1041400" y="1834654"/>
                </a:lnTo>
                <a:lnTo>
                  <a:pt x="1084948" y="1847557"/>
                </a:lnTo>
                <a:lnTo>
                  <a:pt x="1130388" y="1855520"/>
                </a:lnTo>
                <a:lnTo>
                  <a:pt x="1177417" y="1858238"/>
                </a:lnTo>
                <a:lnTo>
                  <a:pt x="1194917" y="1857222"/>
                </a:lnTo>
                <a:lnTo>
                  <a:pt x="1194917" y="1683727"/>
                </a:lnTo>
                <a:lnTo>
                  <a:pt x="1096137" y="1683727"/>
                </a:lnTo>
                <a:lnTo>
                  <a:pt x="1131557" y="1472653"/>
                </a:lnTo>
                <a:lnTo>
                  <a:pt x="1109345" y="1457121"/>
                </a:lnTo>
                <a:lnTo>
                  <a:pt x="1092085" y="1436268"/>
                </a:lnTo>
                <a:lnTo>
                  <a:pt x="1080909" y="1411211"/>
                </a:lnTo>
                <a:lnTo>
                  <a:pt x="1076947" y="1383042"/>
                </a:lnTo>
                <a:lnTo>
                  <a:pt x="1084846" y="1343850"/>
                </a:lnTo>
                <a:lnTo>
                  <a:pt x="1106385" y="1311833"/>
                </a:lnTo>
                <a:lnTo>
                  <a:pt x="1138326" y="1290243"/>
                </a:lnTo>
                <a:lnTo>
                  <a:pt x="1177417" y="1282319"/>
                </a:lnTo>
                <a:lnTo>
                  <a:pt x="1194917" y="1285862"/>
                </a:lnTo>
                <a:lnTo>
                  <a:pt x="1194917" y="1050582"/>
                </a:lnTo>
                <a:lnTo>
                  <a:pt x="1132344" y="1051915"/>
                </a:lnTo>
                <a:lnTo>
                  <a:pt x="1088783" y="1059180"/>
                </a:lnTo>
                <a:lnTo>
                  <a:pt x="1046975" y="1070991"/>
                </a:lnTo>
                <a:lnTo>
                  <a:pt x="1007186" y="1087069"/>
                </a:lnTo>
                <a:lnTo>
                  <a:pt x="1007186" y="888822"/>
                </a:lnTo>
                <a:lnTo>
                  <a:pt x="1006970" y="888822"/>
                </a:lnTo>
                <a:lnTo>
                  <a:pt x="1013574" y="839609"/>
                </a:lnTo>
                <a:lnTo>
                  <a:pt x="1032205" y="795375"/>
                </a:lnTo>
                <a:lnTo>
                  <a:pt x="1061097" y="757885"/>
                </a:lnTo>
                <a:lnTo>
                  <a:pt x="1098499" y="728916"/>
                </a:lnTo>
                <a:lnTo>
                  <a:pt x="1142619" y="710234"/>
                </a:lnTo>
                <a:lnTo>
                  <a:pt x="1191717" y="703618"/>
                </a:lnTo>
                <a:lnTo>
                  <a:pt x="1194917" y="704049"/>
                </a:lnTo>
                <a:lnTo>
                  <a:pt x="1194917" y="592455"/>
                </a:lnTo>
                <a:close/>
              </a:path>
              <a:path w="1195069" h="2447925">
                <a:moveTo>
                  <a:pt x="1194917" y="10007"/>
                </a:moveTo>
                <a:lnTo>
                  <a:pt x="1182230" y="0"/>
                </a:lnTo>
                <a:lnTo>
                  <a:pt x="1172908" y="0"/>
                </a:lnTo>
                <a:lnTo>
                  <a:pt x="1137183" y="27355"/>
                </a:lnTo>
                <a:lnTo>
                  <a:pt x="1096010" y="57340"/>
                </a:lnTo>
                <a:lnTo>
                  <a:pt x="1054112" y="86309"/>
                </a:lnTo>
                <a:lnTo>
                  <a:pt x="1011542" y="114274"/>
                </a:lnTo>
                <a:lnTo>
                  <a:pt x="968311" y="141198"/>
                </a:lnTo>
                <a:lnTo>
                  <a:pt x="924458" y="167093"/>
                </a:lnTo>
                <a:lnTo>
                  <a:pt x="879995" y="191947"/>
                </a:lnTo>
                <a:lnTo>
                  <a:pt x="844524" y="210680"/>
                </a:lnTo>
                <a:lnTo>
                  <a:pt x="789368" y="238442"/>
                </a:lnTo>
                <a:lnTo>
                  <a:pt x="743267" y="260070"/>
                </a:lnTo>
                <a:lnTo>
                  <a:pt x="696658" y="280619"/>
                </a:lnTo>
                <a:lnTo>
                  <a:pt x="649579" y="300050"/>
                </a:lnTo>
                <a:lnTo>
                  <a:pt x="602068" y="318363"/>
                </a:lnTo>
                <a:lnTo>
                  <a:pt x="554139" y="335559"/>
                </a:lnTo>
                <a:lnTo>
                  <a:pt x="505815" y="351624"/>
                </a:lnTo>
                <a:lnTo>
                  <a:pt x="457123" y="366522"/>
                </a:lnTo>
                <a:lnTo>
                  <a:pt x="408101" y="380276"/>
                </a:lnTo>
                <a:lnTo>
                  <a:pt x="358775" y="392849"/>
                </a:lnTo>
                <a:lnTo>
                  <a:pt x="309156" y="404253"/>
                </a:lnTo>
                <a:lnTo>
                  <a:pt x="259283" y="414451"/>
                </a:lnTo>
                <a:lnTo>
                  <a:pt x="209181" y="423456"/>
                </a:lnTo>
                <a:lnTo>
                  <a:pt x="158889" y="431228"/>
                </a:lnTo>
                <a:lnTo>
                  <a:pt x="108407" y="437794"/>
                </a:lnTo>
                <a:lnTo>
                  <a:pt x="79641" y="440309"/>
                </a:lnTo>
                <a:lnTo>
                  <a:pt x="46647" y="445389"/>
                </a:lnTo>
                <a:lnTo>
                  <a:pt x="5359" y="481203"/>
                </a:lnTo>
                <a:lnTo>
                  <a:pt x="1206" y="553618"/>
                </a:lnTo>
                <a:lnTo>
                  <a:pt x="241" y="626198"/>
                </a:lnTo>
                <a:lnTo>
                  <a:pt x="0" y="678815"/>
                </a:lnTo>
                <a:lnTo>
                  <a:pt x="698" y="729449"/>
                </a:lnTo>
                <a:lnTo>
                  <a:pt x="2400" y="780529"/>
                </a:lnTo>
                <a:lnTo>
                  <a:pt x="5130" y="831900"/>
                </a:lnTo>
                <a:lnTo>
                  <a:pt x="8877" y="883196"/>
                </a:lnTo>
                <a:lnTo>
                  <a:pt x="13677" y="934377"/>
                </a:lnTo>
                <a:lnTo>
                  <a:pt x="19494" y="985329"/>
                </a:lnTo>
                <a:lnTo>
                  <a:pt x="26403" y="1036154"/>
                </a:lnTo>
                <a:lnTo>
                  <a:pt x="34404" y="1086840"/>
                </a:lnTo>
                <a:lnTo>
                  <a:pt x="43522" y="1137323"/>
                </a:lnTo>
                <a:lnTo>
                  <a:pt x="53771" y="1187589"/>
                </a:lnTo>
                <a:lnTo>
                  <a:pt x="65176" y="1237602"/>
                </a:lnTo>
                <a:lnTo>
                  <a:pt x="77749" y="1287310"/>
                </a:lnTo>
                <a:lnTo>
                  <a:pt x="91516" y="1336713"/>
                </a:lnTo>
                <a:lnTo>
                  <a:pt x="106476" y="1385747"/>
                </a:lnTo>
                <a:lnTo>
                  <a:pt x="122656" y="1434401"/>
                </a:lnTo>
                <a:lnTo>
                  <a:pt x="140081" y="1482623"/>
                </a:lnTo>
                <a:lnTo>
                  <a:pt x="160248" y="1534248"/>
                </a:lnTo>
                <a:lnTo>
                  <a:pt x="161950" y="1538097"/>
                </a:lnTo>
                <a:lnTo>
                  <a:pt x="163449" y="1541729"/>
                </a:lnTo>
                <a:lnTo>
                  <a:pt x="183007" y="1587246"/>
                </a:lnTo>
                <a:lnTo>
                  <a:pt x="203796" y="1632267"/>
                </a:lnTo>
                <a:lnTo>
                  <a:pt x="225818" y="1676742"/>
                </a:lnTo>
                <a:lnTo>
                  <a:pt x="249034" y="1720608"/>
                </a:lnTo>
                <a:lnTo>
                  <a:pt x="273443" y="1763839"/>
                </a:lnTo>
                <a:lnTo>
                  <a:pt x="299034" y="1806384"/>
                </a:lnTo>
                <a:lnTo>
                  <a:pt x="325793" y="1848180"/>
                </a:lnTo>
                <a:lnTo>
                  <a:pt x="353707" y="1889213"/>
                </a:lnTo>
                <a:lnTo>
                  <a:pt x="382752" y="1929396"/>
                </a:lnTo>
                <a:lnTo>
                  <a:pt x="412915" y="1968715"/>
                </a:lnTo>
                <a:lnTo>
                  <a:pt x="444195" y="2007108"/>
                </a:lnTo>
                <a:lnTo>
                  <a:pt x="476567" y="2044534"/>
                </a:lnTo>
                <a:lnTo>
                  <a:pt x="510019" y="2080945"/>
                </a:lnTo>
                <a:lnTo>
                  <a:pt x="544537" y="2116302"/>
                </a:lnTo>
                <a:lnTo>
                  <a:pt x="580097" y="2150541"/>
                </a:lnTo>
                <a:lnTo>
                  <a:pt x="616712" y="2183625"/>
                </a:lnTo>
                <a:lnTo>
                  <a:pt x="654354" y="2215502"/>
                </a:lnTo>
                <a:lnTo>
                  <a:pt x="693000" y="2246134"/>
                </a:lnTo>
                <a:lnTo>
                  <a:pt x="732637" y="2275471"/>
                </a:lnTo>
                <a:lnTo>
                  <a:pt x="737616" y="2278900"/>
                </a:lnTo>
                <a:lnTo>
                  <a:pt x="773264" y="2303475"/>
                </a:lnTo>
                <a:lnTo>
                  <a:pt x="814870" y="2330081"/>
                </a:lnTo>
                <a:lnTo>
                  <a:pt x="857415" y="2355253"/>
                </a:lnTo>
                <a:lnTo>
                  <a:pt x="905446" y="2381173"/>
                </a:lnTo>
                <a:lnTo>
                  <a:pt x="954938" y="2404478"/>
                </a:lnTo>
                <a:lnTo>
                  <a:pt x="1005738" y="2424277"/>
                </a:lnTo>
                <a:lnTo>
                  <a:pt x="1057719" y="2439682"/>
                </a:lnTo>
                <a:lnTo>
                  <a:pt x="1100785" y="2447925"/>
                </a:lnTo>
                <a:lnTo>
                  <a:pt x="1194917" y="2447925"/>
                </a:lnTo>
                <a:lnTo>
                  <a:pt x="1194917" y="2277478"/>
                </a:lnTo>
                <a:lnTo>
                  <a:pt x="1175931" y="2278900"/>
                </a:lnTo>
                <a:lnTo>
                  <a:pt x="1135824" y="2275078"/>
                </a:lnTo>
                <a:lnTo>
                  <a:pt x="1096518" y="2265832"/>
                </a:lnTo>
                <a:lnTo>
                  <a:pt x="1058087" y="2252522"/>
                </a:lnTo>
                <a:lnTo>
                  <a:pt x="1020622" y="2236559"/>
                </a:lnTo>
                <a:lnTo>
                  <a:pt x="975156" y="2214753"/>
                </a:lnTo>
                <a:lnTo>
                  <a:pt x="930744" y="2191042"/>
                </a:lnTo>
                <a:lnTo>
                  <a:pt x="887412" y="2165502"/>
                </a:lnTo>
                <a:lnTo>
                  <a:pt x="845185" y="2138210"/>
                </a:lnTo>
                <a:lnTo>
                  <a:pt x="804075" y="2109228"/>
                </a:lnTo>
                <a:lnTo>
                  <a:pt x="764120" y="2078621"/>
                </a:lnTo>
                <a:lnTo>
                  <a:pt x="725360" y="2046478"/>
                </a:lnTo>
                <a:lnTo>
                  <a:pt x="687793" y="2012835"/>
                </a:lnTo>
                <a:lnTo>
                  <a:pt x="651459" y="1977796"/>
                </a:lnTo>
                <a:lnTo>
                  <a:pt x="616394" y="1941423"/>
                </a:lnTo>
                <a:lnTo>
                  <a:pt x="582599" y="1903768"/>
                </a:lnTo>
                <a:lnTo>
                  <a:pt x="550125" y="1864918"/>
                </a:lnTo>
                <a:lnTo>
                  <a:pt x="518972" y="1824939"/>
                </a:lnTo>
                <a:lnTo>
                  <a:pt x="489204" y="1783892"/>
                </a:lnTo>
                <a:lnTo>
                  <a:pt x="460806" y="1741868"/>
                </a:lnTo>
                <a:lnTo>
                  <a:pt x="433832" y="1698917"/>
                </a:lnTo>
                <a:lnTo>
                  <a:pt x="408292" y="1655114"/>
                </a:lnTo>
                <a:lnTo>
                  <a:pt x="384213" y="1610537"/>
                </a:lnTo>
                <a:lnTo>
                  <a:pt x="361632" y="1565249"/>
                </a:lnTo>
                <a:lnTo>
                  <a:pt x="340385" y="1519085"/>
                </a:lnTo>
                <a:lnTo>
                  <a:pt x="320586" y="1472361"/>
                </a:lnTo>
                <a:lnTo>
                  <a:pt x="302196" y="1425117"/>
                </a:lnTo>
                <a:lnTo>
                  <a:pt x="285203" y="1377378"/>
                </a:lnTo>
                <a:lnTo>
                  <a:pt x="269557" y="1329194"/>
                </a:lnTo>
                <a:lnTo>
                  <a:pt x="255244" y="1280591"/>
                </a:lnTo>
                <a:lnTo>
                  <a:pt x="242239" y="1231620"/>
                </a:lnTo>
                <a:lnTo>
                  <a:pt x="230517" y="1182306"/>
                </a:lnTo>
                <a:lnTo>
                  <a:pt x="220027" y="1132700"/>
                </a:lnTo>
                <a:lnTo>
                  <a:pt x="210769" y="1082827"/>
                </a:lnTo>
                <a:lnTo>
                  <a:pt x="202704" y="1032725"/>
                </a:lnTo>
                <a:lnTo>
                  <a:pt x="195795" y="982433"/>
                </a:lnTo>
                <a:lnTo>
                  <a:pt x="190030" y="931989"/>
                </a:lnTo>
                <a:lnTo>
                  <a:pt x="185381" y="881443"/>
                </a:lnTo>
                <a:lnTo>
                  <a:pt x="181813" y="830808"/>
                </a:lnTo>
                <a:lnTo>
                  <a:pt x="179285" y="780135"/>
                </a:lnTo>
                <a:lnTo>
                  <a:pt x="177800" y="729094"/>
                </a:lnTo>
                <a:lnTo>
                  <a:pt x="177304" y="678815"/>
                </a:lnTo>
                <a:lnTo>
                  <a:pt x="176644" y="661593"/>
                </a:lnTo>
                <a:lnTo>
                  <a:pt x="190106" y="614438"/>
                </a:lnTo>
                <a:lnTo>
                  <a:pt x="239839" y="595642"/>
                </a:lnTo>
                <a:lnTo>
                  <a:pt x="293573" y="587273"/>
                </a:lnTo>
                <a:lnTo>
                  <a:pt x="343382" y="577176"/>
                </a:lnTo>
                <a:lnTo>
                  <a:pt x="392938" y="565950"/>
                </a:lnTo>
                <a:lnTo>
                  <a:pt x="442226" y="553580"/>
                </a:lnTo>
                <a:lnTo>
                  <a:pt x="491223" y="540092"/>
                </a:lnTo>
                <a:lnTo>
                  <a:pt x="539902" y="525487"/>
                </a:lnTo>
                <a:lnTo>
                  <a:pt x="588225" y="509803"/>
                </a:lnTo>
                <a:lnTo>
                  <a:pt x="636206" y="493014"/>
                </a:lnTo>
                <a:lnTo>
                  <a:pt x="683780" y="475157"/>
                </a:lnTo>
                <a:lnTo>
                  <a:pt x="730961" y="456234"/>
                </a:lnTo>
                <a:lnTo>
                  <a:pt x="777697" y="436245"/>
                </a:lnTo>
                <a:lnTo>
                  <a:pt x="823976" y="415226"/>
                </a:lnTo>
                <a:lnTo>
                  <a:pt x="869759" y="393166"/>
                </a:lnTo>
                <a:lnTo>
                  <a:pt x="915060" y="370078"/>
                </a:lnTo>
                <a:lnTo>
                  <a:pt x="959815" y="345986"/>
                </a:lnTo>
                <a:lnTo>
                  <a:pt x="1004023" y="320878"/>
                </a:lnTo>
                <a:lnTo>
                  <a:pt x="1047661" y="294792"/>
                </a:lnTo>
                <a:lnTo>
                  <a:pt x="1090688" y="267716"/>
                </a:lnTo>
                <a:lnTo>
                  <a:pt x="1133094" y="239674"/>
                </a:lnTo>
                <a:lnTo>
                  <a:pt x="1174864" y="210680"/>
                </a:lnTo>
                <a:lnTo>
                  <a:pt x="1194917" y="224548"/>
                </a:lnTo>
                <a:lnTo>
                  <a:pt x="1194917" y="10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518" y="2600004"/>
            <a:ext cx="172807" cy="1728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518" y="3409707"/>
            <a:ext cx="172807" cy="1728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518" y="4219409"/>
            <a:ext cx="172807" cy="1728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362949" cy="10039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300" y="965231"/>
            <a:ext cx="4965700" cy="1235075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265"/>
              </a:spcBef>
            </a:pPr>
            <a:r>
              <a:rPr dirty="0" sz="4000" spc="-5"/>
              <a:t>Enhancing</a:t>
            </a:r>
            <a:r>
              <a:rPr dirty="0" sz="4000" spc="-50"/>
              <a:t> </a:t>
            </a:r>
            <a:r>
              <a:rPr dirty="0" sz="4000"/>
              <a:t>Security</a:t>
            </a:r>
            <a:r>
              <a:rPr dirty="0" sz="4000" spc="-50"/>
              <a:t> </a:t>
            </a:r>
            <a:r>
              <a:rPr dirty="0" sz="4000" spc="-15"/>
              <a:t>in </a:t>
            </a:r>
            <a:r>
              <a:rPr dirty="0" sz="4000" spc="-985"/>
              <a:t> </a:t>
            </a:r>
            <a:r>
              <a:rPr dirty="0" sz="4000" spc="5"/>
              <a:t>Electronic</a:t>
            </a:r>
            <a:r>
              <a:rPr dirty="0" sz="4000" spc="-10"/>
              <a:t> </a:t>
            </a:r>
            <a:r>
              <a:rPr dirty="0" sz="4000"/>
              <a:t>Voting</a:t>
            </a:r>
            <a:endParaRPr sz="40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518" y="6982262"/>
            <a:ext cx="172807" cy="1728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518" y="7795062"/>
            <a:ext cx="172807" cy="1728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3518" y="8607863"/>
            <a:ext cx="172807" cy="1728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131300" y="2451491"/>
            <a:ext cx="6430010" cy="641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223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solidFill>
                  <a:srgbClr val="FFFFFF"/>
                </a:solidFill>
                <a:latin typeface="Roboto"/>
                <a:cs typeface="Roboto"/>
              </a:rPr>
              <a:t>Encryption</a:t>
            </a:r>
            <a:endParaRPr sz="2500">
              <a:latin typeface="Roboto"/>
              <a:cs typeface="Roboto"/>
            </a:endParaRPr>
          </a:p>
          <a:p>
            <a:pPr marL="1332230" marR="604520">
              <a:lnSpc>
                <a:spcPct val="212500"/>
              </a:lnSpc>
            </a:pPr>
            <a:r>
              <a:rPr dirty="0" sz="2500" spc="10" b="1">
                <a:solidFill>
                  <a:srgbClr val="FFFFFF"/>
                </a:solidFill>
                <a:latin typeface="Roboto"/>
                <a:cs typeface="Roboto"/>
              </a:rPr>
              <a:t>Secure </a:t>
            </a:r>
            <a:r>
              <a:rPr dirty="0" sz="2500" b="1">
                <a:solidFill>
                  <a:srgbClr val="FFFFFF"/>
                </a:solidFill>
                <a:latin typeface="Roboto"/>
                <a:cs typeface="Roboto"/>
              </a:rPr>
              <a:t>Transmission Protocols </a:t>
            </a:r>
            <a:r>
              <a:rPr dirty="0" sz="2500" spc="-6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5" b="1">
                <a:solidFill>
                  <a:srgbClr val="FFFFFF"/>
                </a:solidFill>
                <a:latin typeface="Roboto"/>
                <a:cs typeface="Roboto"/>
              </a:rPr>
              <a:t>Audit</a:t>
            </a:r>
            <a:r>
              <a:rPr dirty="0" sz="2500" spc="-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15" b="1">
                <a:solidFill>
                  <a:srgbClr val="FFFFFF"/>
                </a:solidFill>
                <a:latin typeface="Roboto"/>
                <a:cs typeface="Roboto"/>
              </a:rPr>
              <a:t>Trails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Roboto"/>
              <a:cs typeface="Roboto"/>
            </a:endParaRPr>
          </a:p>
          <a:p>
            <a:pPr marL="12700" marR="2030730">
              <a:lnSpc>
                <a:spcPts val="4730"/>
              </a:lnSpc>
              <a:spcBef>
                <a:spcPts val="5"/>
              </a:spcBef>
            </a:pPr>
            <a:r>
              <a:rPr dirty="0" sz="4000" b="1">
                <a:solidFill>
                  <a:srgbClr val="FFFFFF"/>
                </a:solidFill>
                <a:latin typeface="Roboto"/>
                <a:cs typeface="Roboto"/>
              </a:rPr>
              <a:t>Ensuring</a:t>
            </a:r>
            <a:r>
              <a:rPr dirty="0" sz="4000" spc="-4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000" b="1">
                <a:solidFill>
                  <a:srgbClr val="FFFFFF"/>
                </a:solidFill>
                <a:latin typeface="Roboto"/>
                <a:cs typeface="Roboto"/>
              </a:rPr>
              <a:t>Privacy</a:t>
            </a:r>
            <a:r>
              <a:rPr dirty="0" sz="4000" spc="-4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000" spc="-15" b="1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dirty="0" sz="4000" spc="-98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000" spc="5" b="1">
                <a:solidFill>
                  <a:srgbClr val="FFFFFF"/>
                </a:solidFill>
                <a:latin typeface="Roboto"/>
                <a:cs typeface="Roboto"/>
              </a:rPr>
              <a:t>Electronic</a:t>
            </a:r>
            <a:r>
              <a:rPr dirty="0" sz="4000" spc="-2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4000" b="1">
                <a:solidFill>
                  <a:srgbClr val="FFFFFF"/>
                </a:solidFill>
                <a:latin typeface="Roboto"/>
                <a:cs typeface="Roboto"/>
              </a:rPr>
              <a:t>Voting:</a:t>
            </a:r>
            <a:endParaRPr sz="4000">
              <a:latin typeface="Roboto"/>
              <a:cs typeface="Roboto"/>
            </a:endParaRPr>
          </a:p>
          <a:p>
            <a:pPr marL="1332230">
              <a:lnSpc>
                <a:spcPct val="100000"/>
              </a:lnSpc>
              <a:spcBef>
                <a:spcPts val="1995"/>
              </a:spcBef>
            </a:pPr>
            <a:r>
              <a:rPr dirty="0" sz="2500" spc="-5" b="1">
                <a:solidFill>
                  <a:srgbClr val="FFFFFF"/>
                </a:solidFill>
                <a:latin typeface="Roboto"/>
                <a:cs typeface="Roboto"/>
              </a:rPr>
              <a:t>Privacy</a:t>
            </a:r>
            <a:r>
              <a:rPr dirty="0" sz="2500" spc="-20" b="1">
                <a:solidFill>
                  <a:srgbClr val="FFFFFF"/>
                </a:solidFill>
                <a:latin typeface="Roboto"/>
                <a:cs typeface="Roboto"/>
              </a:rPr>
              <a:t> by</a:t>
            </a:r>
            <a:r>
              <a:rPr dirty="0" sz="2500" spc="-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5" b="1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Roboto"/>
              <a:cs typeface="Roboto"/>
            </a:endParaRPr>
          </a:p>
          <a:p>
            <a:pPr marL="1332230">
              <a:lnSpc>
                <a:spcPct val="100000"/>
              </a:lnSpc>
            </a:pPr>
            <a:r>
              <a:rPr dirty="0" sz="2500" spc="-5" b="1">
                <a:solidFill>
                  <a:srgbClr val="FFFFFF"/>
                </a:solidFill>
                <a:latin typeface="Roboto"/>
                <a:cs typeface="Roboto"/>
              </a:rPr>
              <a:t>Anonymization</a:t>
            </a:r>
            <a:r>
              <a:rPr dirty="0" sz="2500" spc="-3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10" b="1">
                <a:solidFill>
                  <a:srgbClr val="FFFFFF"/>
                </a:solidFill>
                <a:latin typeface="Roboto"/>
                <a:cs typeface="Roboto"/>
              </a:rPr>
              <a:t>Techniques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Roboto"/>
              <a:cs typeface="Roboto"/>
            </a:endParaRPr>
          </a:p>
          <a:p>
            <a:pPr marL="1332230">
              <a:lnSpc>
                <a:spcPct val="100000"/>
              </a:lnSpc>
            </a:pPr>
            <a:r>
              <a:rPr dirty="0" sz="2500" spc="20" b="1">
                <a:solidFill>
                  <a:srgbClr val="FFFFFF"/>
                </a:solidFill>
                <a:latin typeface="Roboto"/>
                <a:cs typeface="Roboto"/>
              </a:rPr>
              <a:t>Access</a:t>
            </a:r>
            <a:r>
              <a:rPr dirty="0" sz="2500" spc="-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b="1">
                <a:solidFill>
                  <a:srgbClr val="FFFFFF"/>
                </a:solidFill>
                <a:latin typeface="Roboto"/>
                <a:cs typeface="Roboto"/>
              </a:rPr>
              <a:t>Control</a:t>
            </a:r>
            <a:r>
              <a:rPr dirty="0" sz="2500" spc="-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500" spc="-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spc="-20" b="1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dirty="0" sz="2500" spc="-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500" b="1">
                <a:solidFill>
                  <a:srgbClr val="FFFFFF"/>
                </a:solidFill>
                <a:latin typeface="Roboto"/>
                <a:cs typeface="Roboto"/>
              </a:rPr>
              <a:t>Protection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4" y="3659626"/>
              <a:ext cx="114300" cy="114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4" y="5726551"/>
              <a:ext cx="114300" cy="1142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058144" y="3351517"/>
            <a:ext cx="9730105" cy="372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1430">
              <a:lnSpc>
                <a:spcPct val="114900"/>
              </a:lnSpc>
              <a:spcBef>
                <a:spcPts val="100"/>
              </a:spcBef>
            </a:pP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Addressing </a:t>
            </a:r>
            <a:r>
              <a:rPr dirty="0" sz="3100" spc="-35">
                <a:solidFill>
                  <a:srgbClr val="FFFFFF"/>
                </a:solidFill>
                <a:latin typeface="Roboto"/>
                <a:cs typeface="Roboto"/>
              </a:rPr>
              <a:t>security and </a:t>
            </a:r>
            <a:r>
              <a:rPr dirty="0" sz="3100" spc="-40">
                <a:solidFill>
                  <a:srgbClr val="FFFFFF"/>
                </a:solidFill>
                <a:latin typeface="Roboto"/>
                <a:cs typeface="Roboto"/>
              </a:rPr>
              <a:t>privacy 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concerns </a:t>
            </a:r>
            <a:r>
              <a:rPr dirty="0" sz="3100" spc="-45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electronic </a:t>
            </a:r>
            <a:r>
              <a:rPr dirty="0" sz="31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Roboto"/>
                <a:cs typeface="Roboto"/>
              </a:rPr>
              <a:t>voting</a:t>
            </a:r>
            <a:r>
              <a:rPr dirty="0" sz="3100" spc="-30">
                <a:solidFill>
                  <a:srgbClr val="FFFFFF"/>
                </a:solidFill>
                <a:latin typeface="Roboto"/>
                <a:cs typeface="Roboto"/>
              </a:rPr>
              <a:t> is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Roboto"/>
                <a:cs typeface="Roboto"/>
              </a:rPr>
              <a:t>crucial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dirty="0" sz="310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Roboto"/>
                <a:cs typeface="Roboto"/>
              </a:rPr>
              <a:t>maintaining</a:t>
            </a:r>
            <a:r>
              <a:rPr dirty="0" sz="31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Roboto"/>
                <a:cs typeface="Roboto"/>
              </a:rPr>
              <a:t>integrity</a:t>
            </a:r>
            <a:r>
              <a:rPr dirty="0" sz="3100" spc="69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dirty="0" sz="31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Roboto"/>
                <a:cs typeface="Roboto"/>
              </a:rPr>
              <a:t>trustworthiness</a:t>
            </a:r>
            <a:r>
              <a:rPr dirty="0" sz="31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25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31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elections.</a:t>
            </a:r>
            <a:endParaRPr sz="3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Roboto"/>
              <a:cs typeface="Roboto"/>
            </a:endParaRPr>
          </a:p>
          <a:p>
            <a:pPr algn="just" marL="12700" marR="5080">
              <a:lnSpc>
                <a:spcPct val="114900"/>
              </a:lnSpc>
            </a:pPr>
            <a:r>
              <a:rPr dirty="0" sz="3100" spc="-40">
                <a:solidFill>
                  <a:srgbClr val="FFFFFF"/>
                </a:solidFill>
                <a:latin typeface="Roboto"/>
                <a:cs typeface="Roboto"/>
              </a:rPr>
              <a:t>Robust</a:t>
            </a:r>
            <a:r>
              <a:rPr dirty="0" sz="3100" spc="-35">
                <a:solidFill>
                  <a:srgbClr val="FFFFFF"/>
                </a:solidFill>
                <a:latin typeface="Roboto"/>
                <a:cs typeface="Roboto"/>
              </a:rPr>
              <a:t> security</a:t>
            </a:r>
            <a:r>
              <a:rPr dirty="0" sz="31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measures,</a:t>
            </a:r>
            <a:r>
              <a:rPr dirty="0" sz="31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Roboto"/>
                <a:cs typeface="Roboto"/>
              </a:rPr>
              <a:t>encryption,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secure </a:t>
            </a:r>
            <a:r>
              <a:rPr dirty="0" sz="31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Roboto"/>
                <a:cs typeface="Roboto"/>
              </a:rPr>
              <a:t>transmission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protocols,</a:t>
            </a:r>
            <a:r>
              <a:rPr dirty="0" sz="310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31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Roboto"/>
                <a:cs typeface="Roboto"/>
              </a:rPr>
              <a:t>audit</a:t>
            </a:r>
            <a:r>
              <a:rPr dirty="0" sz="3100" spc="-30">
                <a:solidFill>
                  <a:srgbClr val="FFFFFF"/>
                </a:solidFill>
                <a:latin typeface="Roboto"/>
                <a:cs typeface="Roboto"/>
              </a:rPr>
              <a:t> trails</a:t>
            </a:r>
            <a:r>
              <a:rPr dirty="0" sz="3100" spc="7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15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dirty="0" sz="3100" spc="7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essential </a:t>
            </a:r>
            <a:r>
              <a:rPr dirty="0" sz="3100" spc="-7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dirty="0" sz="3100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protecting</a:t>
            </a:r>
            <a:r>
              <a:rPr dirty="0" sz="31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31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Roboto"/>
                <a:cs typeface="Roboto"/>
              </a:rPr>
              <a:t>voting</a:t>
            </a:r>
            <a:r>
              <a:rPr dirty="0" sz="310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Roboto"/>
                <a:cs typeface="Roboto"/>
              </a:rPr>
              <a:t>process.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714564"/>
            <a:ext cx="537210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>
                <a:solidFill>
                  <a:srgbClr val="FFBE40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uditgg0510</dc:creator>
  <cp:keywords>DAFjpll2CBA,BAFSxujnKvc</cp:keywords>
  <dc:title>Black Yellow Dark Simple Digital  Technology in Education Technology Presentation</dc:title>
  <dcterms:created xsi:type="dcterms:W3CDTF">2023-05-22T20:15:33Z</dcterms:created>
  <dcterms:modified xsi:type="dcterms:W3CDTF">2023-05-22T20:15:33Z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2023-05-22T00:00:00Z</vt:filetime>
  </property>
</Properties>
</file>