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0865" y="6994059"/>
            <a:ext cx="4024610" cy="32929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555" y="4552011"/>
            <a:ext cx="120970" cy="12097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555" y="5015732"/>
            <a:ext cx="120970" cy="12097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555" y="5943174"/>
            <a:ext cx="120970" cy="12097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4555" y="6870615"/>
            <a:ext cx="120970" cy="12097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4555" y="7798057"/>
            <a:ext cx="120970" cy="12097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4555" y="8725498"/>
            <a:ext cx="120970" cy="1209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8268" y="2260463"/>
            <a:ext cx="6279731" cy="58458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0895" y="0"/>
            <a:ext cx="3590924" cy="22649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38964" y="630334"/>
            <a:ext cx="4010071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1219" y="1575324"/>
            <a:ext cx="15125560" cy="702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8268" y="2260461"/>
            <a:ext cx="6279731" cy="58458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0895" y="0"/>
            <a:ext cx="3590924" cy="22649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0072" y="4961057"/>
            <a:ext cx="4095749" cy="40957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2512518"/>
            <a:ext cx="111791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125" b="1">
                <a:latin typeface="Tahoma"/>
                <a:cs typeface="Tahoma"/>
              </a:rPr>
              <a:t>Seminar</a:t>
            </a:r>
            <a:r>
              <a:rPr dirty="0" sz="4500" spc="20" b="1">
                <a:latin typeface="Tahoma"/>
                <a:cs typeface="Tahoma"/>
              </a:rPr>
              <a:t> Field </a:t>
            </a:r>
            <a:r>
              <a:rPr dirty="0" sz="4500" spc="-30" b="1">
                <a:latin typeface="Tahoma"/>
                <a:cs typeface="Tahoma"/>
              </a:rPr>
              <a:t>Project</a:t>
            </a:r>
            <a:r>
              <a:rPr dirty="0" sz="4500" spc="20" b="1">
                <a:latin typeface="Tahoma"/>
                <a:cs typeface="Tahoma"/>
              </a:rPr>
              <a:t> </a:t>
            </a:r>
            <a:r>
              <a:rPr dirty="0" sz="4500" spc="85" b="1">
                <a:latin typeface="Tahoma"/>
                <a:cs typeface="Tahoma"/>
              </a:rPr>
              <a:t>presentation</a:t>
            </a:r>
            <a:r>
              <a:rPr dirty="0" sz="4500" spc="25" b="1">
                <a:latin typeface="Tahoma"/>
                <a:cs typeface="Tahoma"/>
              </a:rPr>
              <a:t> </a:t>
            </a:r>
            <a:r>
              <a:rPr dirty="0" sz="4500" spc="130" b="1">
                <a:latin typeface="Tahoma"/>
                <a:cs typeface="Tahoma"/>
              </a:rPr>
              <a:t>on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6530" y="3544894"/>
            <a:ext cx="916241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85" b="1">
                <a:solidFill>
                  <a:srgbClr val="FFFFFF"/>
                </a:solidFill>
                <a:latin typeface="Tahoma"/>
                <a:cs typeface="Tahoma"/>
              </a:rPr>
              <a:t>Touchless</a:t>
            </a:r>
            <a:r>
              <a:rPr dirty="0" sz="3900" spc="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00" b="1">
                <a:solidFill>
                  <a:srgbClr val="FFFFFF"/>
                </a:solidFill>
                <a:latin typeface="Tahoma"/>
                <a:cs typeface="Tahoma"/>
              </a:rPr>
              <a:t>Touchscreen</a:t>
            </a:r>
            <a:r>
              <a:rPr dirty="0" sz="3900" spc="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100" b="1">
                <a:solidFill>
                  <a:srgbClr val="FFFFFF"/>
                </a:solidFill>
                <a:latin typeface="Tahoma"/>
                <a:cs typeface="Tahoma"/>
              </a:rPr>
              <a:t>Technology</a:t>
            </a:r>
            <a:endParaRPr sz="3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4112" y="7916005"/>
            <a:ext cx="8256905" cy="1705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480"/>
              </a:lnSpc>
              <a:spcBef>
                <a:spcPts val="100"/>
              </a:spcBef>
            </a:pPr>
            <a:r>
              <a:rPr dirty="0" sz="3900" spc="45" b="1">
                <a:solidFill>
                  <a:srgbClr val="FFFFFF"/>
                </a:solidFill>
                <a:latin typeface="Tahoma"/>
                <a:cs typeface="Tahoma"/>
              </a:rPr>
              <a:t>Presented</a:t>
            </a:r>
            <a:r>
              <a:rPr dirty="0" sz="39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45" b="1">
                <a:solidFill>
                  <a:srgbClr val="FFFFFF"/>
                </a:solidFill>
                <a:latin typeface="Tahoma"/>
                <a:cs typeface="Tahoma"/>
              </a:rPr>
              <a:t>by:</a:t>
            </a:r>
            <a:endParaRPr sz="3900">
              <a:latin typeface="Tahoma"/>
              <a:cs typeface="Tahoma"/>
            </a:endParaRPr>
          </a:p>
          <a:p>
            <a:pPr marL="12700" marR="5080">
              <a:lnSpc>
                <a:spcPts val="4280"/>
              </a:lnSpc>
              <a:spcBef>
                <a:spcPts val="270"/>
              </a:spcBef>
            </a:pPr>
            <a:r>
              <a:rPr dirty="0" sz="3900" spc="-10" b="1">
                <a:solidFill>
                  <a:srgbClr val="FFFFFF"/>
                </a:solidFill>
                <a:latin typeface="Tahoma"/>
                <a:cs typeface="Tahoma"/>
              </a:rPr>
              <a:t>Udit</a:t>
            </a:r>
            <a:r>
              <a:rPr dirty="0" sz="3900" spc="22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85" b="1">
                <a:solidFill>
                  <a:srgbClr val="FFFFFF"/>
                </a:solidFill>
                <a:latin typeface="Tahoma"/>
                <a:cs typeface="Tahoma"/>
              </a:rPr>
              <a:t>Gupta(TCA2009044) </a:t>
            </a:r>
            <a:r>
              <a:rPr dirty="0" sz="3900" spc="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45" b="1">
                <a:solidFill>
                  <a:srgbClr val="FFFFFF"/>
                </a:solidFill>
                <a:latin typeface="Tahoma"/>
                <a:cs typeface="Tahoma"/>
              </a:rPr>
              <a:t>Sofiya</a:t>
            </a:r>
            <a:r>
              <a:rPr dirty="0" sz="39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900" spc="65" b="1">
                <a:solidFill>
                  <a:srgbClr val="FFFFFF"/>
                </a:solidFill>
                <a:latin typeface="Tahoma"/>
                <a:cs typeface="Tahoma"/>
              </a:rPr>
              <a:t>Chaudhary(TCA2009041)</a:t>
            </a:r>
            <a:endParaRPr sz="3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1623" y="6994064"/>
            <a:ext cx="3786376" cy="32929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32021" y="357063"/>
            <a:ext cx="1920239" cy="63373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950" spc="-409" b="1">
                <a:latin typeface="Verdana"/>
                <a:cs typeface="Verdana"/>
              </a:rPr>
              <a:t>F</a:t>
            </a:r>
            <a:r>
              <a:rPr dirty="0" sz="3950" spc="-385" b="1">
                <a:latin typeface="Verdana"/>
                <a:cs typeface="Verdana"/>
              </a:rPr>
              <a:t>U</a:t>
            </a:r>
            <a:r>
              <a:rPr dirty="0" sz="3950" spc="-370" b="1">
                <a:latin typeface="Verdana"/>
                <a:cs typeface="Verdana"/>
              </a:rPr>
              <a:t>T</a:t>
            </a:r>
            <a:r>
              <a:rPr dirty="0" sz="3950" spc="-385" b="1">
                <a:latin typeface="Verdana"/>
                <a:cs typeface="Verdana"/>
              </a:rPr>
              <a:t>U</a:t>
            </a:r>
            <a:r>
              <a:rPr dirty="0" sz="3950" spc="-509" b="1">
                <a:latin typeface="Verdana"/>
                <a:cs typeface="Verdana"/>
              </a:rPr>
              <a:t>R</a:t>
            </a:r>
            <a:r>
              <a:rPr dirty="0" sz="3950" spc="-520" b="1">
                <a:latin typeface="Verdana"/>
                <a:cs typeface="Verdana"/>
              </a:rPr>
              <a:t>E</a:t>
            </a:r>
            <a:endParaRPr sz="39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399" y="1711451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399" y="3111626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399" y="4978526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399" y="6845426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399" y="8712326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86160" y="1480077"/>
            <a:ext cx="14855190" cy="795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65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touchless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touchscreen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2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5">
                <a:solidFill>
                  <a:srgbClr val="FFFFFF"/>
                </a:solidFill>
                <a:latin typeface="Verdana"/>
                <a:cs typeface="Verdana"/>
              </a:rPr>
              <a:t>promising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95">
                <a:solidFill>
                  <a:srgbClr val="FFFFFF"/>
                </a:solidFill>
                <a:latin typeface="Verdana"/>
                <a:cs typeface="Verdana"/>
              </a:rPr>
              <a:t>future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1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15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5">
                <a:solidFill>
                  <a:srgbClr val="FFFFFF"/>
                </a:solidFill>
                <a:latin typeface="Verdana"/>
                <a:cs typeface="Verdana"/>
              </a:rPr>
              <a:t>wide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Verdana"/>
                <a:cs typeface="Verdana"/>
              </a:rPr>
              <a:t>range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industries </a:t>
            </a:r>
            <a:r>
              <a:rPr dirty="0" sz="2650" spc="-91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5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healthcare,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5">
                <a:solidFill>
                  <a:srgbClr val="FFFFFF"/>
                </a:solidFill>
                <a:latin typeface="Verdana"/>
                <a:cs typeface="Verdana"/>
              </a:rPr>
              <a:t>hospitality,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45">
                <a:solidFill>
                  <a:srgbClr val="FFFFFF"/>
                </a:solidFill>
                <a:latin typeface="Verdana"/>
                <a:cs typeface="Verdana"/>
              </a:rPr>
              <a:t>retail,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40">
                <a:solidFill>
                  <a:srgbClr val="FFFFFF"/>
                </a:solidFill>
                <a:latin typeface="Verdana"/>
                <a:cs typeface="Verdana"/>
              </a:rPr>
              <a:t>automotive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0">
                <a:solidFill>
                  <a:srgbClr val="FFFFFF"/>
                </a:solidFill>
                <a:latin typeface="Verdana"/>
                <a:cs typeface="Verdana"/>
              </a:rPr>
              <a:t>sectors.</a:t>
            </a:r>
            <a:endParaRPr sz="2650">
              <a:latin typeface="Verdana"/>
              <a:cs typeface="Verdana"/>
            </a:endParaRPr>
          </a:p>
          <a:p>
            <a:pPr algn="just" marL="12700" marR="162560">
              <a:lnSpc>
                <a:spcPct val="115599"/>
              </a:lnSpc>
              <a:spcBef>
                <a:spcPts val="3675"/>
              </a:spcBef>
            </a:pPr>
            <a:r>
              <a:rPr dirty="0" sz="2650" spc="-114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advancements </a:t>
            </a:r>
            <a:r>
              <a:rPr dirty="0" sz="2650" spc="-11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artificial </a:t>
            </a:r>
            <a:r>
              <a:rPr dirty="0" sz="2650" spc="-50">
                <a:solidFill>
                  <a:srgbClr val="FFFFFF"/>
                </a:solidFill>
                <a:latin typeface="Verdana"/>
                <a:cs typeface="Verdana"/>
              </a:rPr>
              <a:t>intelligence </a:t>
            </a:r>
            <a:r>
              <a:rPr dirty="0" sz="2650" spc="5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dirty="0" sz="2650" spc="-105">
                <a:solidFill>
                  <a:srgbClr val="FFFFFF"/>
                </a:solidFill>
                <a:latin typeface="Verdana"/>
                <a:cs typeface="Verdana"/>
              </a:rPr>
              <a:t>learning,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touchless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touchscreen </a:t>
            </a:r>
            <a:r>
              <a:rPr dirty="0" sz="2650" spc="-91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8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likely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70">
                <a:solidFill>
                  <a:srgbClr val="FFFFFF"/>
                </a:solidFill>
                <a:latin typeface="Verdana"/>
                <a:cs typeface="Verdana"/>
              </a:rPr>
              <a:t>become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20">
                <a:solidFill>
                  <a:srgbClr val="FFFFFF"/>
                </a:solidFill>
                <a:latin typeface="Verdana"/>
                <a:cs typeface="Verdana"/>
              </a:rPr>
              <a:t>intuitive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35">
                <a:solidFill>
                  <a:srgbClr val="FFFFFF"/>
                </a:solidFill>
                <a:latin typeface="Verdana"/>
                <a:cs typeface="Verdana"/>
              </a:rPr>
              <a:t>accurate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1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detecting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45">
                <a:solidFill>
                  <a:srgbClr val="FFFFFF"/>
                </a:solidFill>
                <a:latin typeface="Verdana"/>
                <a:cs typeface="Verdana"/>
              </a:rPr>
              <a:t>gestures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5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650" spc="-91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movements.</a:t>
            </a:r>
            <a:endParaRPr sz="2650">
              <a:latin typeface="Verdana"/>
              <a:cs typeface="Verdana"/>
            </a:endParaRPr>
          </a:p>
          <a:p>
            <a:pPr marL="12700" marR="408305">
              <a:lnSpc>
                <a:spcPct val="115599"/>
              </a:lnSpc>
              <a:spcBef>
                <a:spcPts val="3670"/>
              </a:spcBef>
            </a:pPr>
            <a:r>
              <a:rPr dirty="0" sz="2650" spc="-10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touchless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touchscreen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dirty="0" sz="2650" spc="-11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public </a:t>
            </a:r>
            <a:r>
              <a:rPr dirty="0" sz="2650" spc="70">
                <a:solidFill>
                  <a:srgbClr val="FFFFFF"/>
                </a:solidFill>
                <a:latin typeface="Verdana"/>
                <a:cs typeface="Verdana"/>
              </a:rPr>
              <a:t>spaces </a:t>
            </a:r>
            <a:r>
              <a:rPr dirty="0" sz="2650" spc="-8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likely 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650" spc="70">
                <a:solidFill>
                  <a:srgbClr val="FFFFFF"/>
                </a:solidFill>
                <a:latin typeface="Verdana"/>
                <a:cs typeface="Verdana"/>
              </a:rPr>
              <a:t>become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dirty="0" sz="2650" spc="-91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0">
                <a:solidFill>
                  <a:srgbClr val="FFFFFF"/>
                </a:solidFill>
                <a:latin typeface="Verdana"/>
                <a:cs typeface="Verdana"/>
              </a:rPr>
              <a:t>prevalent,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especially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14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5">
                <a:solidFill>
                  <a:srgbClr val="FFFFFF"/>
                </a:solidFill>
                <a:latin typeface="Verdana"/>
                <a:cs typeface="Verdana"/>
              </a:rPr>
              <a:t>ongoing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COVID-19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45">
                <a:solidFill>
                  <a:srgbClr val="FFFFFF"/>
                </a:solidFill>
                <a:latin typeface="Verdana"/>
                <a:cs typeface="Verdana"/>
              </a:rPr>
              <a:t>pandemic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1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contactless </a:t>
            </a:r>
            <a:r>
              <a:rPr dirty="0" sz="2650" spc="-9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interactions.</a:t>
            </a:r>
            <a:endParaRPr sz="2650">
              <a:latin typeface="Verdana"/>
              <a:cs typeface="Verdana"/>
            </a:endParaRPr>
          </a:p>
          <a:p>
            <a:pPr marL="12700" marR="60325">
              <a:lnSpc>
                <a:spcPct val="115599"/>
              </a:lnSpc>
              <a:spcBef>
                <a:spcPts val="3675"/>
              </a:spcBef>
            </a:pPr>
            <a:r>
              <a:rPr dirty="0" sz="2650" spc="-1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touchless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touchscreen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14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emerging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technologies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dirty="0" sz="2650" spc="-9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10">
                <a:solidFill>
                  <a:srgbClr val="FFFFFF"/>
                </a:solidFill>
                <a:latin typeface="Verdana"/>
                <a:cs typeface="Verdana"/>
              </a:rPr>
              <a:t>augmented </a:t>
            </a:r>
            <a:r>
              <a:rPr dirty="0" sz="2650" spc="-95">
                <a:solidFill>
                  <a:srgbClr val="FFFFFF"/>
                </a:solidFill>
                <a:latin typeface="Verdana"/>
                <a:cs typeface="Verdana"/>
              </a:rPr>
              <a:t>reality </a:t>
            </a:r>
            <a:r>
              <a:rPr dirty="0" sz="2650" spc="5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650" spc="-105">
                <a:solidFill>
                  <a:srgbClr val="FFFFFF"/>
                </a:solidFill>
                <a:latin typeface="Verdana"/>
                <a:cs typeface="Verdana"/>
              </a:rPr>
              <a:t>virtual </a:t>
            </a:r>
            <a:r>
              <a:rPr dirty="0" sz="2650" spc="-95">
                <a:solidFill>
                  <a:srgbClr val="FFFFFF"/>
                </a:solidFill>
                <a:latin typeface="Verdana"/>
                <a:cs typeface="Verdana"/>
              </a:rPr>
              <a:t>reality </a:t>
            </a:r>
            <a:r>
              <a:rPr dirty="0" sz="2650" spc="9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265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dirty="0" sz="2650" spc="-5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opportunities </a:t>
            </a:r>
            <a:r>
              <a:rPr dirty="0" sz="2650" spc="-8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immersive </a:t>
            </a:r>
            <a:r>
              <a:rPr dirty="0" sz="2650" spc="5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65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interactive</a:t>
            </a:r>
            <a:r>
              <a:rPr dirty="0" sz="26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experiences.</a:t>
            </a:r>
            <a:endParaRPr sz="2650">
              <a:latin typeface="Verdana"/>
              <a:cs typeface="Verdana"/>
            </a:endParaRPr>
          </a:p>
          <a:p>
            <a:pPr marL="12700" marR="1626870">
              <a:lnSpc>
                <a:spcPct val="115599"/>
              </a:lnSpc>
              <a:spcBef>
                <a:spcPts val="3675"/>
              </a:spcBef>
            </a:pPr>
            <a:r>
              <a:rPr dirty="0" sz="2650" spc="-25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0">
                <a:solidFill>
                  <a:srgbClr val="FFFFFF"/>
                </a:solidFill>
                <a:latin typeface="Verdana"/>
                <a:cs typeface="Verdana"/>
              </a:rPr>
              <a:t>efforts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likely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5">
                <a:solidFill>
                  <a:srgbClr val="FFFFFF"/>
                </a:solidFill>
                <a:latin typeface="Verdana"/>
                <a:cs typeface="Verdana"/>
              </a:rPr>
              <a:t>continue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45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50" spc="-130">
                <a:solidFill>
                  <a:srgbClr val="FFFFFF"/>
                </a:solidFill>
                <a:latin typeface="Verdana"/>
                <a:cs typeface="Verdana"/>
              </a:rPr>
              <a:t> reliability, </a:t>
            </a:r>
            <a:r>
              <a:rPr dirty="0" sz="2650" spc="-91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responsiveness,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55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touchless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touchscreen</a:t>
            </a:r>
            <a:r>
              <a:rPr dirty="0" sz="26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technology.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482" y="3866634"/>
            <a:ext cx="385191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14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00" spc="-3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9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3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00" spc="-1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28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500" spc="-1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15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11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00" spc="-16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0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00" spc="-10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500" spc="75">
                <a:solidFill>
                  <a:srgbClr val="FFFFFF"/>
                </a:solidFill>
                <a:latin typeface="Verdana"/>
                <a:cs typeface="Verdana"/>
              </a:rPr>
              <a:t>AJAY</a:t>
            </a:r>
            <a:r>
              <a:rPr dirty="0" sz="25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FFFFFF"/>
                </a:solidFill>
                <a:latin typeface="Verdana"/>
                <a:cs typeface="Verdana"/>
              </a:rPr>
              <a:t>KUMAR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56862" y="3841202"/>
            <a:ext cx="4008754" cy="8464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04"/>
              </a:spcBef>
            </a:pPr>
            <a:r>
              <a:rPr dirty="0" sz="2700" spc="-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700" spc="-3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7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700" spc="-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7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700" spc="2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700" spc="-2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-4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7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700" spc="-13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700" spc="-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700" spc="-4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7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6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700" spc="-2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700" spc="-5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dirty="0" sz="2700" spc="-1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700" spc="-4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7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0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700" spc="-4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7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0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700" spc="-1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7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700" spc="-4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70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7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700" spc="-4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700" spc="-2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00" spc="-4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0636" y="3828534"/>
            <a:ext cx="5374005" cy="871219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dirty="0" sz="2800" spc="-16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7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800" spc="-12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13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-1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4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17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29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3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17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800" spc="31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HYUNG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25">
                <a:solidFill>
                  <a:srgbClr val="FFFFFF"/>
                </a:solidFill>
                <a:latin typeface="Verdana"/>
                <a:cs typeface="Verdana"/>
              </a:rPr>
              <a:t>BAE,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482" y="5583158"/>
            <a:ext cx="3801110" cy="236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-455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r>
              <a:rPr dirty="0" sz="2200" spc="-2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200" spc="16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-455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r>
              <a:rPr dirty="0" sz="2200" spc="29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200" spc="-204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200" spc="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200" spc="10">
                <a:solidFill>
                  <a:srgbClr val="FFFFFF"/>
                </a:solidFill>
                <a:latin typeface="Verdana"/>
                <a:cs typeface="Verdana"/>
              </a:rPr>
              <a:t>Human-Computer 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Verdana"/>
                <a:cs typeface="Verdana"/>
              </a:rPr>
              <a:t>Interaction"-published </a:t>
            </a:r>
            <a:r>
              <a:rPr dirty="0" sz="2200" spc="-9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2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Verdana"/>
                <a:cs typeface="Verdana"/>
              </a:rPr>
              <a:t>Journal of </a:t>
            </a:r>
            <a:r>
              <a:rPr dirty="0" sz="2200" spc="-25">
                <a:solidFill>
                  <a:srgbClr val="FFFFFF"/>
                </a:solidFill>
                <a:latin typeface="Verdana"/>
                <a:cs typeface="Verdana"/>
              </a:rPr>
              <a:t>Ambient </a:t>
            </a:r>
            <a:r>
              <a:rPr dirty="0" sz="22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4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lli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16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2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2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200" spc="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-20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200" spc="-35">
                <a:solidFill>
                  <a:srgbClr val="FFFFFF"/>
                </a:solidFill>
                <a:latin typeface="Verdana"/>
                <a:cs typeface="Verdana"/>
              </a:rPr>
              <a:t>Computing,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270">
                <a:solidFill>
                  <a:srgbClr val="FFFFFF"/>
                </a:solidFill>
                <a:latin typeface="Verdana"/>
                <a:cs typeface="Verdana"/>
              </a:rPr>
              <a:t>2021.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6862" y="5783183"/>
            <a:ext cx="3789045" cy="197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-70">
                <a:solidFill>
                  <a:srgbClr val="FFFFFF"/>
                </a:solidFill>
                <a:latin typeface="Verdana"/>
                <a:cs typeface="Verdana"/>
              </a:rPr>
              <a:t>"Touchless </a:t>
            </a:r>
            <a:r>
              <a:rPr dirty="0" sz="2200" spc="-65">
                <a:solidFill>
                  <a:srgbClr val="FFFFFF"/>
                </a:solidFill>
                <a:latin typeface="Verdana"/>
                <a:cs typeface="Verdana"/>
              </a:rPr>
              <a:t>Interface"- 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2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2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16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2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-55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2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2200" spc="-1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5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4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-145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dirty="0" sz="2200" spc="10">
                <a:solidFill>
                  <a:srgbClr val="FFFFFF"/>
                </a:solidFill>
                <a:latin typeface="Verdana"/>
                <a:cs typeface="Verdana"/>
              </a:rPr>
              <a:t>Conference </a:t>
            </a:r>
            <a:r>
              <a:rPr dirty="0" sz="2200" spc="-1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2200" spc="25">
                <a:solidFill>
                  <a:srgbClr val="FFFFFF"/>
                </a:solidFill>
                <a:latin typeface="Verdana"/>
                <a:cs typeface="Verdana"/>
              </a:rPr>
              <a:t>Human- </a:t>
            </a:r>
            <a:r>
              <a:rPr dirty="0" sz="220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7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2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4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200" spc="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16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-42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2200" spc="-1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200" spc="-75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2200" spc="-2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dirty="0" sz="2200" spc="-32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0636" y="5973683"/>
            <a:ext cx="5797550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-75">
                <a:solidFill>
                  <a:srgbClr val="FFFFFF"/>
                </a:solidFill>
                <a:latin typeface="Verdana"/>
                <a:cs typeface="Verdana"/>
              </a:rPr>
              <a:t>"Development</a:t>
            </a:r>
            <a:r>
              <a:rPr dirty="0" sz="22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2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30">
                <a:solidFill>
                  <a:srgbClr val="FFFFFF"/>
                </a:solidFill>
                <a:latin typeface="Verdana"/>
                <a:cs typeface="Verdana"/>
              </a:rPr>
              <a:t>Touchless</a:t>
            </a:r>
            <a:r>
              <a:rPr dirty="0" sz="22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Verdana"/>
                <a:cs typeface="Verdana"/>
              </a:rPr>
              <a:t>Touchscreen </a:t>
            </a:r>
            <a:r>
              <a:rPr dirty="0" sz="2200" spc="-7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2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4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200" spc="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16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-1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20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1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200" spc="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254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-13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2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2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-455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r>
              <a:rPr dirty="0" sz="2200" spc="29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2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44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-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85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22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200" spc="-1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-5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200" spc="-1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200" spc="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16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200" spc="-10">
                <a:solidFill>
                  <a:srgbClr val="FFFFFF"/>
                </a:solidFill>
                <a:latin typeface="Verdana"/>
                <a:cs typeface="Verdana"/>
              </a:rPr>
              <a:t>Science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2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Verdana"/>
                <a:cs typeface="Verdana"/>
              </a:rPr>
              <a:t>Technology,</a:t>
            </a:r>
            <a:r>
              <a:rPr dirty="0" sz="22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245">
                <a:solidFill>
                  <a:srgbClr val="FFFFFF"/>
                </a:solidFill>
                <a:latin typeface="Verdana"/>
                <a:cs typeface="Verdana"/>
              </a:rPr>
              <a:t>2019.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182" y="5416159"/>
            <a:ext cx="4159885" cy="0"/>
          </a:xfrm>
          <a:custGeom>
            <a:avLst/>
            <a:gdLst/>
            <a:ahLst/>
            <a:cxnLst/>
            <a:rect l="l" t="t" r="r" b="b"/>
            <a:pathLst>
              <a:path w="4159885" h="0">
                <a:moveTo>
                  <a:pt x="0" y="0"/>
                </a:moveTo>
                <a:lnTo>
                  <a:pt x="4159392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69561" y="5416159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 h="0">
                <a:moveTo>
                  <a:pt x="0" y="0"/>
                </a:moveTo>
                <a:lnTo>
                  <a:pt x="4177788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563336" y="5416159"/>
            <a:ext cx="5887720" cy="0"/>
          </a:xfrm>
          <a:custGeom>
            <a:avLst/>
            <a:gdLst/>
            <a:ahLst/>
            <a:cxnLst/>
            <a:rect l="l" t="t" r="r" b="b"/>
            <a:pathLst>
              <a:path w="5887719" h="0">
                <a:moveTo>
                  <a:pt x="0" y="0"/>
                </a:moveTo>
                <a:lnTo>
                  <a:pt x="5887143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939800"/>
            <a:ext cx="4022090" cy="802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100" spc="-680" b="1">
                <a:latin typeface="Verdana"/>
                <a:cs typeface="Verdana"/>
              </a:rPr>
              <a:t>R</a:t>
            </a:r>
            <a:r>
              <a:rPr dirty="0" sz="5100" spc="-695" b="1">
                <a:latin typeface="Verdana"/>
                <a:cs typeface="Verdana"/>
              </a:rPr>
              <a:t>E</a:t>
            </a:r>
            <a:r>
              <a:rPr dirty="0" sz="5100" spc="-550" b="1">
                <a:latin typeface="Verdana"/>
                <a:cs typeface="Verdana"/>
              </a:rPr>
              <a:t>F</a:t>
            </a:r>
            <a:r>
              <a:rPr dirty="0" sz="5100" spc="-695" b="1">
                <a:latin typeface="Verdana"/>
                <a:cs typeface="Verdana"/>
              </a:rPr>
              <a:t>E</a:t>
            </a:r>
            <a:r>
              <a:rPr dirty="0" sz="5100" spc="-680" b="1">
                <a:latin typeface="Verdana"/>
                <a:cs typeface="Verdana"/>
              </a:rPr>
              <a:t>R</a:t>
            </a:r>
            <a:r>
              <a:rPr dirty="0" sz="5100" spc="-695" b="1">
                <a:latin typeface="Verdana"/>
                <a:cs typeface="Verdana"/>
              </a:rPr>
              <a:t>E</a:t>
            </a:r>
            <a:r>
              <a:rPr dirty="0" sz="5100" spc="-505" b="1">
                <a:latin typeface="Verdana"/>
                <a:cs typeface="Verdana"/>
              </a:rPr>
              <a:t>N</a:t>
            </a:r>
            <a:r>
              <a:rPr dirty="0" sz="5100" spc="229" b="1">
                <a:latin typeface="Verdana"/>
                <a:cs typeface="Verdana"/>
              </a:rPr>
              <a:t>C</a:t>
            </a:r>
            <a:r>
              <a:rPr dirty="0" sz="5100" spc="-695" b="1">
                <a:latin typeface="Verdana"/>
                <a:cs typeface="Verdana"/>
              </a:rPr>
              <a:t>E</a:t>
            </a:r>
            <a:r>
              <a:rPr dirty="0" sz="5100" spc="-445" b="1">
                <a:latin typeface="Verdana"/>
                <a:cs typeface="Verdana"/>
              </a:rPr>
              <a:t>S</a:t>
            </a:r>
            <a:endParaRPr sz="5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5325" y="2598180"/>
            <a:ext cx="6236335" cy="3027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700" spc="-3970" b="1" i="1">
                <a:solidFill>
                  <a:srgbClr val="74C7FA"/>
                </a:solidFill>
                <a:latin typeface="Trebuchet MS"/>
                <a:cs typeface="Trebuchet MS"/>
              </a:rPr>
              <a:t>T</a:t>
            </a:r>
            <a:r>
              <a:rPr dirty="0" sz="19700" spc="-4090" b="1" i="1">
                <a:solidFill>
                  <a:srgbClr val="74C7FA"/>
                </a:solidFill>
                <a:latin typeface="Trebuchet MS"/>
                <a:cs typeface="Trebuchet MS"/>
              </a:rPr>
              <a:t>H</a:t>
            </a:r>
            <a:r>
              <a:rPr dirty="0" sz="19700" spc="-1955" b="1" i="1">
                <a:solidFill>
                  <a:srgbClr val="74C7FA"/>
                </a:solidFill>
                <a:latin typeface="Trebuchet MS"/>
                <a:cs typeface="Trebuchet MS"/>
              </a:rPr>
              <a:t>A</a:t>
            </a:r>
            <a:r>
              <a:rPr dirty="0" sz="19700" spc="-2930" b="1" i="1">
                <a:solidFill>
                  <a:srgbClr val="74C7FA"/>
                </a:solidFill>
                <a:latin typeface="Trebuchet MS"/>
                <a:cs typeface="Trebuchet MS"/>
              </a:rPr>
              <a:t>N</a:t>
            </a:r>
            <a:r>
              <a:rPr dirty="0" sz="19700" spc="-2935" b="1" i="1">
                <a:solidFill>
                  <a:srgbClr val="74C7FA"/>
                </a:solidFill>
                <a:latin typeface="Trebuchet MS"/>
                <a:cs typeface="Trebuchet MS"/>
              </a:rPr>
              <a:t>K</a:t>
            </a:r>
            <a:endParaRPr sz="19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3129" y="4588696"/>
            <a:ext cx="5045710" cy="3027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700" spc="-3765" b="1" i="1">
                <a:solidFill>
                  <a:srgbClr val="FF3746"/>
                </a:solidFill>
                <a:latin typeface="Trebuchet MS"/>
                <a:cs typeface="Trebuchet MS"/>
              </a:rPr>
              <a:t>Y</a:t>
            </a:r>
            <a:r>
              <a:rPr dirty="0" sz="19700" spc="-4600" b="1" i="1">
                <a:solidFill>
                  <a:srgbClr val="FF3746"/>
                </a:solidFill>
                <a:latin typeface="Trebuchet MS"/>
                <a:cs typeface="Trebuchet MS"/>
              </a:rPr>
              <a:t>O</a:t>
            </a:r>
            <a:r>
              <a:rPr dirty="0" sz="19700" spc="-3845" b="1" i="1">
                <a:solidFill>
                  <a:srgbClr val="FF3746"/>
                </a:solidFill>
                <a:latin typeface="Trebuchet MS"/>
                <a:cs typeface="Trebuchet MS"/>
              </a:rPr>
              <a:t>U</a:t>
            </a:r>
            <a:r>
              <a:rPr dirty="0" sz="19700" spc="-1550" b="1" i="1">
                <a:solidFill>
                  <a:srgbClr val="FF3746"/>
                </a:solidFill>
                <a:latin typeface="Trebuchet MS"/>
                <a:cs typeface="Trebuchet MS"/>
              </a:rPr>
              <a:t>!</a:t>
            </a:r>
            <a:r>
              <a:rPr dirty="0" sz="19700" spc="-1545" b="1" i="1">
                <a:solidFill>
                  <a:srgbClr val="FF3746"/>
                </a:solidFill>
                <a:latin typeface="Trebuchet MS"/>
                <a:cs typeface="Trebuchet MS"/>
              </a:rPr>
              <a:t>!</a:t>
            </a:r>
            <a:endParaRPr sz="19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8657" y="3586436"/>
            <a:ext cx="1904999" cy="66960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048765"/>
            <a:ext cx="4006850" cy="554355"/>
          </a:xfrm>
          <a:custGeom>
            <a:avLst/>
            <a:gdLst/>
            <a:ahLst/>
            <a:cxnLst/>
            <a:rect l="l" t="t" r="r" b="b"/>
            <a:pathLst>
              <a:path w="4006850" h="554355">
                <a:moveTo>
                  <a:pt x="728853" y="260197"/>
                </a:moveTo>
                <a:lnTo>
                  <a:pt x="668159" y="240004"/>
                </a:lnTo>
                <a:lnTo>
                  <a:pt x="617143" y="236042"/>
                </a:lnTo>
                <a:lnTo>
                  <a:pt x="566000" y="234340"/>
                </a:lnTo>
                <a:lnTo>
                  <a:pt x="514781" y="234823"/>
                </a:lnTo>
                <a:lnTo>
                  <a:pt x="463562" y="237388"/>
                </a:lnTo>
                <a:lnTo>
                  <a:pt x="412419" y="241973"/>
                </a:lnTo>
                <a:lnTo>
                  <a:pt x="361403" y="248462"/>
                </a:lnTo>
                <a:lnTo>
                  <a:pt x="310578" y="256781"/>
                </a:lnTo>
                <a:lnTo>
                  <a:pt x="260019" y="266839"/>
                </a:lnTo>
                <a:lnTo>
                  <a:pt x="209778" y="278549"/>
                </a:lnTo>
                <a:lnTo>
                  <a:pt x="159943" y="291833"/>
                </a:lnTo>
                <a:lnTo>
                  <a:pt x="110553" y="306590"/>
                </a:lnTo>
                <a:lnTo>
                  <a:pt x="61696" y="322745"/>
                </a:lnTo>
                <a:lnTo>
                  <a:pt x="13423" y="340194"/>
                </a:lnTo>
                <a:lnTo>
                  <a:pt x="0" y="345452"/>
                </a:lnTo>
                <a:lnTo>
                  <a:pt x="0" y="364705"/>
                </a:lnTo>
                <a:lnTo>
                  <a:pt x="21247" y="358076"/>
                </a:lnTo>
                <a:lnTo>
                  <a:pt x="69697" y="344551"/>
                </a:lnTo>
                <a:lnTo>
                  <a:pt x="118351" y="332460"/>
                </a:lnTo>
                <a:lnTo>
                  <a:pt x="167182" y="321729"/>
                </a:lnTo>
                <a:lnTo>
                  <a:pt x="216192" y="312305"/>
                </a:lnTo>
                <a:lnTo>
                  <a:pt x="265391" y="304088"/>
                </a:lnTo>
                <a:lnTo>
                  <a:pt x="314756" y="297014"/>
                </a:lnTo>
                <a:lnTo>
                  <a:pt x="364299" y="291007"/>
                </a:lnTo>
                <a:lnTo>
                  <a:pt x="414007" y="286004"/>
                </a:lnTo>
                <a:lnTo>
                  <a:pt x="463880" y="281927"/>
                </a:lnTo>
                <a:lnTo>
                  <a:pt x="513905" y="278701"/>
                </a:lnTo>
                <a:lnTo>
                  <a:pt x="564095" y="276237"/>
                </a:lnTo>
                <a:lnTo>
                  <a:pt x="614438" y="274485"/>
                </a:lnTo>
                <a:lnTo>
                  <a:pt x="664921" y="273354"/>
                </a:lnTo>
                <a:lnTo>
                  <a:pt x="715556" y="272783"/>
                </a:lnTo>
                <a:lnTo>
                  <a:pt x="724535" y="268897"/>
                </a:lnTo>
                <a:lnTo>
                  <a:pt x="728853" y="260197"/>
                </a:lnTo>
                <a:close/>
              </a:path>
              <a:path w="4006850" h="554355">
                <a:moveTo>
                  <a:pt x="3874274" y="83515"/>
                </a:moveTo>
                <a:lnTo>
                  <a:pt x="3868674" y="34582"/>
                </a:lnTo>
                <a:lnTo>
                  <a:pt x="3848798" y="5842"/>
                </a:lnTo>
                <a:lnTo>
                  <a:pt x="3815981" y="0"/>
                </a:lnTo>
                <a:lnTo>
                  <a:pt x="3785247" y="14655"/>
                </a:lnTo>
                <a:lnTo>
                  <a:pt x="3771658" y="47383"/>
                </a:lnTo>
                <a:lnTo>
                  <a:pt x="3769195" y="96037"/>
                </a:lnTo>
                <a:lnTo>
                  <a:pt x="3761092" y="142367"/>
                </a:lnTo>
                <a:lnTo>
                  <a:pt x="3747363" y="186258"/>
                </a:lnTo>
                <a:lnTo>
                  <a:pt x="3728047" y="227609"/>
                </a:lnTo>
                <a:lnTo>
                  <a:pt x="3703180" y="266268"/>
                </a:lnTo>
                <a:lnTo>
                  <a:pt x="3672776" y="302145"/>
                </a:lnTo>
                <a:lnTo>
                  <a:pt x="3636886" y="335114"/>
                </a:lnTo>
                <a:lnTo>
                  <a:pt x="3597376" y="363728"/>
                </a:lnTo>
                <a:lnTo>
                  <a:pt x="3555161" y="387769"/>
                </a:lnTo>
                <a:lnTo>
                  <a:pt x="3510750" y="407708"/>
                </a:lnTo>
                <a:lnTo>
                  <a:pt x="3464661" y="424014"/>
                </a:lnTo>
                <a:lnTo>
                  <a:pt x="3417405" y="437159"/>
                </a:lnTo>
                <a:lnTo>
                  <a:pt x="3369538" y="447598"/>
                </a:lnTo>
                <a:lnTo>
                  <a:pt x="3321443" y="455841"/>
                </a:lnTo>
                <a:lnTo>
                  <a:pt x="3273755" y="462330"/>
                </a:lnTo>
                <a:lnTo>
                  <a:pt x="3223107" y="467753"/>
                </a:lnTo>
                <a:lnTo>
                  <a:pt x="3172358" y="472300"/>
                </a:lnTo>
                <a:lnTo>
                  <a:pt x="3121533" y="476008"/>
                </a:lnTo>
                <a:lnTo>
                  <a:pt x="3070631" y="478929"/>
                </a:lnTo>
                <a:lnTo>
                  <a:pt x="3019666" y="481101"/>
                </a:lnTo>
                <a:lnTo>
                  <a:pt x="2968663" y="482574"/>
                </a:lnTo>
                <a:lnTo>
                  <a:pt x="2926029" y="483260"/>
                </a:lnTo>
                <a:lnTo>
                  <a:pt x="2815437" y="483196"/>
                </a:lnTo>
                <a:lnTo>
                  <a:pt x="2764345" y="482295"/>
                </a:lnTo>
                <a:lnTo>
                  <a:pt x="2662199" y="479082"/>
                </a:lnTo>
                <a:lnTo>
                  <a:pt x="2560167" y="474294"/>
                </a:lnTo>
                <a:lnTo>
                  <a:pt x="2407577" y="464883"/>
                </a:lnTo>
                <a:lnTo>
                  <a:pt x="2192121" y="447611"/>
                </a:lnTo>
                <a:lnTo>
                  <a:pt x="1813128" y="411149"/>
                </a:lnTo>
                <a:lnTo>
                  <a:pt x="1457452" y="377634"/>
                </a:lnTo>
                <a:lnTo>
                  <a:pt x="1257261" y="362381"/>
                </a:lnTo>
                <a:lnTo>
                  <a:pt x="1107020" y="353809"/>
                </a:lnTo>
                <a:lnTo>
                  <a:pt x="1006792" y="349808"/>
                </a:lnTo>
                <a:lnTo>
                  <a:pt x="906500" y="347408"/>
                </a:lnTo>
                <a:lnTo>
                  <a:pt x="806145" y="346798"/>
                </a:lnTo>
                <a:lnTo>
                  <a:pt x="755929" y="347218"/>
                </a:lnTo>
                <a:lnTo>
                  <a:pt x="705700" y="348145"/>
                </a:lnTo>
                <a:lnTo>
                  <a:pt x="605650" y="351434"/>
                </a:lnTo>
                <a:lnTo>
                  <a:pt x="555815" y="353809"/>
                </a:lnTo>
                <a:lnTo>
                  <a:pt x="506018" y="356844"/>
                </a:lnTo>
                <a:lnTo>
                  <a:pt x="456285" y="360629"/>
                </a:lnTo>
                <a:lnTo>
                  <a:pt x="406692" y="365290"/>
                </a:lnTo>
                <a:lnTo>
                  <a:pt x="357263" y="370916"/>
                </a:lnTo>
                <a:lnTo>
                  <a:pt x="308038" y="377596"/>
                </a:lnTo>
                <a:lnTo>
                  <a:pt x="259092" y="385445"/>
                </a:lnTo>
                <a:lnTo>
                  <a:pt x="210451" y="394563"/>
                </a:lnTo>
                <a:lnTo>
                  <a:pt x="162179" y="405041"/>
                </a:lnTo>
                <a:lnTo>
                  <a:pt x="114300" y="416991"/>
                </a:lnTo>
                <a:lnTo>
                  <a:pt x="66878" y="430517"/>
                </a:lnTo>
                <a:lnTo>
                  <a:pt x="19951" y="445706"/>
                </a:lnTo>
                <a:lnTo>
                  <a:pt x="0" y="453009"/>
                </a:lnTo>
                <a:lnTo>
                  <a:pt x="0" y="502069"/>
                </a:lnTo>
                <a:lnTo>
                  <a:pt x="43764" y="488759"/>
                </a:lnTo>
                <a:lnTo>
                  <a:pt x="92062" y="475843"/>
                </a:lnTo>
                <a:lnTo>
                  <a:pt x="140804" y="464426"/>
                </a:lnTo>
                <a:lnTo>
                  <a:pt x="189953" y="454444"/>
                </a:lnTo>
                <a:lnTo>
                  <a:pt x="239407" y="445770"/>
                </a:lnTo>
                <a:lnTo>
                  <a:pt x="289115" y="438340"/>
                </a:lnTo>
                <a:lnTo>
                  <a:pt x="339013" y="432028"/>
                </a:lnTo>
                <a:lnTo>
                  <a:pt x="389013" y="426770"/>
                </a:lnTo>
                <a:lnTo>
                  <a:pt x="439064" y="422465"/>
                </a:lnTo>
                <a:lnTo>
                  <a:pt x="489077" y="418998"/>
                </a:lnTo>
                <a:lnTo>
                  <a:pt x="539000" y="416306"/>
                </a:lnTo>
                <a:lnTo>
                  <a:pt x="588759" y="414274"/>
                </a:lnTo>
                <a:lnTo>
                  <a:pt x="688505" y="411772"/>
                </a:lnTo>
                <a:lnTo>
                  <a:pt x="788873" y="411149"/>
                </a:lnTo>
                <a:lnTo>
                  <a:pt x="889190" y="412305"/>
                </a:lnTo>
                <a:lnTo>
                  <a:pt x="989444" y="415086"/>
                </a:lnTo>
                <a:lnTo>
                  <a:pt x="1139698" y="421932"/>
                </a:lnTo>
                <a:lnTo>
                  <a:pt x="1289799" y="431520"/>
                </a:lnTo>
                <a:lnTo>
                  <a:pt x="1489735" y="447598"/>
                </a:lnTo>
                <a:lnTo>
                  <a:pt x="2246414" y="520573"/>
                </a:lnTo>
                <a:lnTo>
                  <a:pt x="2448776" y="536613"/>
                </a:lnTo>
                <a:lnTo>
                  <a:pt x="2600121" y="545401"/>
                </a:lnTo>
                <a:lnTo>
                  <a:pt x="2701239" y="549579"/>
                </a:lnTo>
                <a:lnTo>
                  <a:pt x="2802471" y="552361"/>
                </a:lnTo>
                <a:lnTo>
                  <a:pt x="3010903" y="554037"/>
                </a:lnTo>
                <a:lnTo>
                  <a:pt x="3064624" y="553694"/>
                </a:lnTo>
                <a:lnTo>
                  <a:pt x="3118370" y="552716"/>
                </a:lnTo>
                <a:lnTo>
                  <a:pt x="3172129" y="550900"/>
                </a:lnTo>
                <a:lnTo>
                  <a:pt x="3225850" y="548043"/>
                </a:lnTo>
                <a:lnTo>
                  <a:pt x="3279483" y="543915"/>
                </a:lnTo>
                <a:lnTo>
                  <a:pt x="3332988" y="538314"/>
                </a:lnTo>
                <a:lnTo>
                  <a:pt x="3380727" y="531723"/>
                </a:lnTo>
                <a:lnTo>
                  <a:pt x="3428200" y="523125"/>
                </a:lnTo>
                <a:lnTo>
                  <a:pt x="3475113" y="512254"/>
                </a:lnTo>
                <a:lnTo>
                  <a:pt x="3521202" y="498817"/>
                </a:lnTo>
                <a:lnTo>
                  <a:pt x="3563239" y="483577"/>
                </a:lnTo>
                <a:lnTo>
                  <a:pt x="3566185" y="482511"/>
                </a:lnTo>
                <a:lnTo>
                  <a:pt x="3609797" y="463054"/>
                </a:lnTo>
                <a:lnTo>
                  <a:pt x="3651745" y="440169"/>
                </a:lnTo>
                <a:lnTo>
                  <a:pt x="3691775" y="413550"/>
                </a:lnTo>
                <a:lnTo>
                  <a:pt x="3729596" y="382930"/>
                </a:lnTo>
                <a:lnTo>
                  <a:pt x="3764267" y="348564"/>
                </a:lnTo>
                <a:lnTo>
                  <a:pt x="3795636" y="310489"/>
                </a:lnTo>
                <a:lnTo>
                  <a:pt x="3822865" y="269252"/>
                </a:lnTo>
                <a:lnTo>
                  <a:pt x="3845166" y="225399"/>
                </a:lnTo>
                <a:lnTo>
                  <a:pt x="3861714" y="179463"/>
                </a:lnTo>
                <a:lnTo>
                  <a:pt x="3871684" y="131991"/>
                </a:lnTo>
                <a:lnTo>
                  <a:pt x="3874274" y="83515"/>
                </a:lnTo>
                <a:close/>
              </a:path>
              <a:path w="4006850" h="554355">
                <a:moveTo>
                  <a:pt x="4006240" y="180784"/>
                </a:moveTo>
                <a:lnTo>
                  <a:pt x="3996575" y="148983"/>
                </a:lnTo>
                <a:lnTo>
                  <a:pt x="3986174" y="138925"/>
                </a:lnTo>
                <a:lnTo>
                  <a:pt x="3973830" y="134480"/>
                </a:lnTo>
                <a:lnTo>
                  <a:pt x="3960850" y="135788"/>
                </a:lnTo>
                <a:lnTo>
                  <a:pt x="3948506" y="143014"/>
                </a:lnTo>
                <a:lnTo>
                  <a:pt x="3932110" y="166687"/>
                </a:lnTo>
                <a:lnTo>
                  <a:pt x="3923614" y="197332"/>
                </a:lnTo>
                <a:lnTo>
                  <a:pt x="3918331" y="230060"/>
                </a:lnTo>
                <a:lnTo>
                  <a:pt x="3911587" y="259981"/>
                </a:lnTo>
                <a:lnTo>
                  <a:pt x="3886593" y="319430"/>
                </a:lnTo>
                <a:lnTo>
                  <a:pt x="3853218" y="374383"/>
                </a:lnTo>
                <a:lnTo>
                  <a:pt x="3823373" y="410629"/>
                </a:lnTo>
                <a:lnTo>
                  <a:pt x="3789883" y="443166"/>
                </a:lnTo>
                <a:lnTo>
                  <a:pt x="3753104" y="471716"/>
                </a:lnTo>
                <a:lnTo>
                  <a:pt x="3713378" y="495998"/>
                </a:lnTo>
                <a:lnTo>
                  <a:pt x="3671087" y="515734"/>
                </a:lnTo>
                <a:lnTo>
                  <a:pt x="3626586" y="530631"/>
                </a:lnTo>
                <a:lnTo>
                  <a:pt x="3620579" y="531482"/>
                </a:lnTo>
                <a:lnTo>
                  <a:pt x="3623145" y="540016"/>
                </a:lnTo>
                <a:lnTo>
                  <a:pt x="3677805" y="529602"/>
                </a:lnTo>
                <a:lnTo>
                  <a:pt x="3724770" y="514756"/>
                </a:lnTo>
                <a:lnTo>
                  <a:pt x="3769626" y="494880"/>
                </a:lnTo>
                <a:lnTo>
                  <a:pt x="3811981" y="470230"/>
                </a:lnTo>
                <a:lnTo>
                  <a:pt x="3851427" y="441083"/>
                </a:lnTo>
                <a:lnTo>
                  <a:pt x="3887559" y="407682"/>
                </a:lnTo>
                <a:lnTo>
                  <a:pt x="3935946" y="350164"/>
                </a:lnTo>
                <a:lnTo>
                  <a:pt x="3973398" y="285597"/>
                </a:lnTo>
                <a:lnTo>
                  <a:pt x="4001084" y="217614"/>
                </a:lnTo>
                <a:lnTo>
                  <a:pt x="4006240" y="180784"/>
                </a:lnTo>
                <a:close/>
              </a:path>
            </a:pathLst>
          </a:custGeom>
          <a:solidFill>
            <a:srgbClr val="5CE1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542" y="430594"/>
            <a:ext cx="2713990" cy="890269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50" spc="105" b="1">
                <a:latin typeface="Tahoma"/>
                <a:cs typeface="Tahoma"/>
              </a:rPr>
              <a:t>O</a:t>
            </a:r>
            <a:r>
              <a:rPr dirty="0" sz="5650" spc="200" b="1">
                <a:latin typeface="Tahoma"/>
                <a:cs typeface="Tahoma"/>
              </a:rPr>
              <a:t>u</a:t>
            </a:r>
            <a:r>
              <a:rPr dirty="0" sz="5650" spc="-125" b="1">
                <a:latin typeface="Tahoma"/>
                <a:cs typeface="Tahoma"/>
              </a:rPr>
              <a:t>t</a:t>
            </a:r>
            <a:r>
              <a:rPr dirty="0" sz="5650" spc="-55" b="1">
                <a:latin typeface="Tahoma"/>
                <a:cs typeface="Tahoma"/>
              </a:rPr>
              <a:t>li</a:t>
            </a:r>
            <a:r>
              <a:rPr dirty="0" sz="5650" spc="200" b="1">
                <a:latin typeface="Tahoma"/>
                <a:cs typeface="Tahoma"/>
              </a:rPr>
              <a:t>n</a:t>
            </a:r>
            <a:r>
              <a:rPr dirty="0" sz="5650" spc="185" b="1">
                <a:latin typeface="Tahoma"/>
                <a:cs typeface="Tahoma"/>
              </a:rPr>
              <a:t>e</a:t>
            </a:r>
            <a:endParaRPr sz="56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330" y="2359874"/>
            <a:ext cx="128711" cy="1287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330" y="3211349"/>
            <a:ext cx="128711" cy="1287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330" y="4062825"/>
            <a:ext cx="128711" cy="1287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330" y="4914300"/>
            <a:ext cx="128711" cy="1287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0330" y="5765775"/>
            <a:ext cx="128711" cy="1287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0330" y="6617251"/>
            <a:ext cx="128711" cy="1287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0330" y="7468726"/>
            <a:ext cx="128711" cy="1287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0330" y="8320201"/>
            <a:ext cx="128711" cy="12871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89718" y="2186780"/>
            <a:ext cx="5922010" cy="64160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>
                <a:solidFill>
                  <a:srgbClr val="5CE1E6"/>
                </a:solidFill>
                <a:latin typeface="Verdana"/>
                <a:cs typeface="Verdana"/>
              </a:rPr>
              <a:t>Introduction</a:t>
            </a:r>
            <a:endParaRPr sz="2800">
              <a:latin typeface="Verdana"/>
              <a:cs typeface="Verdana"/>
            </a:endParaRPr>
          </a:p>
          <a:p>
            <a:pPr marL="12700" marR="4409440">
              <a:lnSpc>
                <a:spcPct val="199500"/>
              </a:lnSpc>
            </a:pPr>
            <a:r>
              <a:rPr dirty="0" sz="2800" spc="45">
                <a:solidFill>
                  <a:srgbClr val="5CE1E6"/>
                </a:solidFill>
                <a:latin typeface="Verdana"/>
                <a:cs typeface="Verdana"/>
              </a:rPr>
              <a:t>W</a:t>
            </a:r>
            <a:r>
              <a:rPr dirty="0" sz="2800" spc="95">
                <a:solidFill>
                  <a:srgbClr val="5CE1E6"/>
                </a:solidFill>
                <a:latin typeface="Verdana"/>
                <a:cs typeface="Verdana"/>
              </a:rPr>
              <a:t>o</a:t>
            </a:r>
            <a:r>
              <a:rPr dirty="0" sz="2800" spc="-120">
                <a:solidFill>
                  <a:srgbClr val="5CE1E6"/>
                </a:solidFill>
                <a:latin typeface="Verdana"/>
                <a:cs typeface="Verdana"/>
              </a:rPr>
              <a:t>r</a:t>
            </a:r>
            <a:r>
              <a:rPr dirty="0" sz="2800" spc="-100">
                <a:solidFill>
                  <a:srgbClr val="5CE1E6"/>
                </a:solidFill>
                <a:latin typeface="Verdana"/>
                <a:cs typeface="Verdana"/>
              </a:rPr>
              <a:t>k</a:t>
            </a:r>
            <a:r>
              <a:rPr dirty="0" sz="2800" spc="-30">
                <a:solidFill>
                  <a:srgbClr val="5CE1E6"/>
                </a:solidFill>
                <a:latin typeface="Verdana"/>
                <a:cs typeface="Verdana"/>
              </a:rPr>
              <a:t>i</a:t>
            </a:r>
            <a:r>
              <a:rPr dirty="0" sz="2800" spc="50">
                <a:solidFill>
                  <a:srgbClr val="5CE1E6"/>
                </a:solidFill>
                <a:latin typeface="Verdana"/>
                <a:cs typeface="Verdana"/>
              </a:rPr>
              <a:t>n</a:t>
            </a:r>
            <a:r>
              <a:rPr dirty="0" sz="2800" spc="114">
                <a:solidFill>
                  <a:srgbClr val="5CE1E6"/>
                </a:solidFill>
                <a:latin typeface="Verdana"/>
                <a:cs typeface="Verdana"/>
              </a:rPr>
              <a:t>g  </a:t>
            </a:r>
            <a:r>
              <a:rPr dirty="0" sz="2800">
                <a:solidFill>
                  <a:srgbClr val="5CE1E6"/>
                </a:solidFill>
                <a:latin typeface="Verdana"/>
                <a:cs typeface="Verdana"/>
              </a:rPr>
              <a:t>Use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45"/>
              </a:spcBef>
            </a:pPr>
            <a:r>
              <a:rPr dirty="0" sz="2800" spc="-30">
                <a:solidFill>
                  <a:srgbClr val="5CE1E6"/>
                </a:solidFill>
                <a:latin typeface="Verdana"/>
                <a:cs typeface="Verdana"/>
              </a:rPr>
              <a:t>Literature</a:t>
            </a:r>
            <a:r>
              <a:rPr dirty="0" sz="2800" spc="-175">
                <a:solidFill>
                  <a:srgbClr val="5CE1E6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5CE1E6"/>
                </a:solidFill>
                <a:latin typeface="Verdana"/>
                <a:cs typeface="Verdana"/>
              </a:rPr>
              <a:t>Review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99500"/>
              </a:lnSpc>
              <a:spcBef>
                <a:spcPts val="5"/>
              </a:spcBef>
            </a:pPr>
            <a:r>
              <a:rPr dirty="0" sz="2800" spc="95">
                <a:solidFill>
                  <a:srgbClr val="5CE1E6"/>
                </a:solidFill>
                <a:latin typeface="Verdana"/>
                <a:cs typeface="Verdana"/>
              </a:rPr>
              <a:t>Comparison</a:t>
            </a:r>
            <a:r>
              <a:rPr dirty="0" sz="2800" spc="-155">
                <a:solidFill>
                  <a:srgbClr val="5CE1E6"/>
                </a:solidFill>
                <a:latin typeface="Verdana"/>
                <a:cs typeface="Verdana"/>
              </a:rPr>
              <a:t> </a:t>
            </a:r>
            <a:r>
              <a:rPr dirty="0" sz="2800" spc="20">
                <a:solidFill>
                  <a:srgbClr val="5CE1E6"/>
                </a:solidFill>
                <a:latin typeface="Verdana"/>
                <a:cs typeface="Verdana"/>
              </a:rPr>
              <a:t>of</a:t>
            </a:r>
            <a:r>
              <a:rPr dirty="0" sz="2800" spc="-155">
                <a:solidFill>
                  <a:srgbClr val="5CE1E6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5CE1E6"/>
                </a:solidFill>
                <a:latin typeface="Verdana"/>
                <a:cs typeface="Verdana"/>
              </a:rPr>
              <a:t>Literature</a:t>
            </a:r>
            <a:r>
              <a:rPr dirty="0" sz="2800" spc="-150">
                <a:solidFill>
                  <a:srgbClr val="5CE1E6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5CE1E6"/>
                </a:solidFill>
                <a:latin typeface="Verdana"/>
                <a:cs typeface="Verdana"/>
              </a:rPr>
              <a:t>Review </a:t>
            </a:r>
            <a:r>
              <a:rPr dirty="0" sz="2800" spc="-969">
                <a:solidFill>
                  <a:srgbClr val="5CE1E6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5CE1E6"/>
                </a:solidFill>
                <a:latin typeface="Verdana"/>
                <a:cs typeface="Verdana"/>
              </a:rPr>
              <a:t>Result</a:t>
            </a:r>
            <a:endParaRPr sz="2800">
              <a:latin typeface="Verdana"/>
              <a:cs typeface="Verdana"/>
            </a:endParaRPr>
          </a:p>
          <a:p>
            <a:pPr marL="12700" marR="1798955">
              <a:lnSpc>
                <a:spcPct val="199500"/>
              </a:lnSpc>
            </a:pPr>
            <a:r>
              <a:rPr dirty="0" sz="2800" spc="75">
                <a:solidFill>
                  <a:srgbClr val="5CE1E6"/>
                </a:solidFill>
                <a:latin typeface="Verdana"/>
                <a:cs typeface="Verdana"/>
              </a:rPr>
              <a:t>Conclusion</a:t>
            </a:r>
            <a:r>
              <a:rPr dirty="0" sz="2800" spc="-155">
                <a:solidFill>
                  <a:srgbClr val="5CE1E6"/>
                </a:solidFill>
                <a:latin typeface="Verdana"/>
                <a:cs typeface="Verdana"/>
              </a:rPr>
              <a:t> </a:t>
            </a:r>
            <a:r>
              <a:rPr dirty="0" sz="2800" spc="150">
                <a:solidFill>
                  <a:srgbClr val="5CE1E6"/>
                </a:solidFill>
                <a:latin typeface="Verdana"/>
                <a:cs typeface="Verdana"/>
              </a:rPr>
              <a:t>and</a:t>
            </a:r>
            <a:r>
              <a:rPr dirty="0" sz="2800" spc="-150">
                <a:solidFill>
                  <a:srgbClr val="5CE1E6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5CE1E6"/>
                </a:solidFill>
                <a:latin typeface="Verdana"/>
                <a:cs typeface="Verdana"/>
              </a:rPr>
              <a:t>Future </a:t>
            </a:r>
            <a:r>
              <a:rPr dirty="0" sz="2800" spc="-969">
                <a:solidFill>
                  <a:srgbClr val="5CE1E6"/>
                </a:solidFill>
                <a:latin typeface="Verdana"/>
                <a:cs typeface="Verdana"/>
              </a:rPr>
              <a:t> </a:t>
            </a:r>
            <a:r>
              <a:rPr dirty="0" sz="2800" spc="25">
                <a:solidFill>
                  <a:srgbClr val="5CE1E6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INTRODUCTION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36194" y="2522854"/>
            <a:ext cx="154940" cy="4417695"/>
            <a:chOff x="1236194" y="2522854"/>
            <a:chExt cx="154940" cy="44176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6194" y="2522854"/>
              <a:ext cx="154652" cy="1546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6194" y="4349681"/>
              <a:ext cx="154652" cy="1546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6194" y="6785451"/>
              <a:ext cx="154652" cy="15465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91397" y="2211153"/>
            <a:ext cx="16231869" cy="5506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1430">
              <a:lnSpc>
                <a:spcPct val="115799"/>
              </a:lnSpc>
              <a:spcBef>
                <a:spcPts val="100"/>
              </a:spcBef>
            </a:pP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Touchscreens </a:t>
            </a:r>
            <a:r>
              <a:rPr dirty="0" sz="3450" spc="-9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dirty="0" sz="3450" spc="-25">
                <a:solidFill>
                  <a:srgbClr val="FFFFFF"/>
                </a:solidFill>
                <a:latin typeface="Verdana"/>
                <a:cs typeface="Verdana"/>
              </a:rPr>
              <a:t>become </a:t>
            </a:r>
            <a:r>
              <a:rPr dirty="0" sz="3450" spc="-20">
                <a:solidFill>
                  <a:srgbClr val="FFFFFF"/>
                </a:solidFill>
                <a:latin typeface="Verdana"/>
                <a:cs typeface="Verdana"/>
              </a:rPr>
              <a:t>ubiquitous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our daily </a:t>
            </a:r>
            <a:r>
              <a:rPr dirty="0" sz="3450" spc="-95">
                <a:solidFill>
                  <a:srgbClr val="FFFFFF"/>
                </a:solidFill>
                <a:latin typeface="Verdana"/>
                <a:cs typeface="Verdana"/>
              </a:rPr>
              <a:t>lives, </a:t>
            </a:r>
            <a:r>
              <a:rPr dirty="0" sz="3450" spc="1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dirty="0" sz="3450" spc="-15">
                <a:solidFill>
                  <a:srgbClr val="FFFFFF"/>
                </a:solidFill>
                <a:latin typeface="Verdana"/>
                <a:cs typeface="Verdana"/>
              </a:rPr>
              <a:t>frequent </a:t>
            </a:r>
            <a:r>
              <a:rPr dirty="0" sz="3450" spc="-8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dirty="0" sz="34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lead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Verdana"/>
                <a:cs typeface="Verdana"/>
              </a:rPr>
              <a:t>de-sensitization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failure</a:t>
            </a:r>
            <a:r>
              <a:rPr dirty="0" sz="345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7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Verdana"/>
                <a:cs typeface="Verdana"/>
              </a:rPr>
              <a:t>touchscreen.</a:t>
            </a:r>
            <a:endParaRPr sz="3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00">
              <a:latin typeface="Verdana"/>
              <a:cs typeface="Verdana"/>
            </a:endParaRPr>
          </a:p>
          <a:p>
            <a:pPr algn="just" marL="12700" marR="5080">
              <a:lnSpc>
                <a:spcPct val="115799"/>
              </a:lnSpc>
            </a:pPr>
            <a:r>
              <a:rPr dirty="0" sz="3450" spc="-45">
                <a:solidFill>
                  <a:srgbClr val="FFFFFF"/>
                </a:solidFill>
                <a:latin typeface="Verdana"/>
                <a:cs typeface="Verdana"/>
              </a:rPr>
              <a:t>To address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3450" spc="-55">
                <a:solidFill>
                  <a:srgbClr val="FFFFFF"/>
                </a:solidFill>
                <a:latin typeface="Verdana"/>
                <a:cs typeface="Verdana"/>
              </a:rPr>
              <a:t>problem,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Touchless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Touchscreen </a:t>
            </a:r>
            <a:r>
              <a:rPr dirty="0" sz="3450" spc="-40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dirty="0" sz="3450" spc="-95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345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been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Verdana"/>
                <a:cs typeface="Verdana"/>
              </a:rPr>
              <a:t>developed,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345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allows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75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345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5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25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dirty="0" sz="345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10">
                <a:solidFill>
                  <a:srgbClr val="FFFFFF"/>
                </a:solidFill>
                <a:latin typeface="Verdana"/>
                <a:cs typeface="Verdana"/>
              </a:rPr>
              <a:t>electronic</a:t>
            </a:r>
            <a:r>
              <a:rPr dirty="0" sz="345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Verdana"/>
                <a:cs typeface="Verdana"/>
              </a:rPr>
              <a:t>devices</a:t>
            </a:r>
            <a:r>
              <a:rPr dirty="0" sz="3450" spc="-20">
                <a:solidFill>
                  <a:srgbClr val="FFFFFF"/>
                </a:solidFill>
                <a:latin typeface="Verdana"/>
                <a:cs typeface="Verdana"/>
              </a:rPr>
              <a:t> without </a:t>
            </a:r>
            <a:r>
              <a:rPr dirty="0" sz="345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Verdana"/>
                <a:cs typeface="Verdana"/>
              </a:rPr>
              <a:t>physically</a:t>
            </a:r>
            <a:r>
              <a:rPr dirty="0" sz="345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touching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25">
                <a:solidFill>
                  <a:srgbClr val="FFFFFF"/>
                </a:solidFill>
                <a:latin typeface="Verdana"/>
                <a:cs typeface="Verdana"/>
              </a:rPr>
              <a:t>them.</a:t>
            </a:r>
            <a:endParaRPr sz="3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00">
              <a:latin typeface="Verdana"/>
              <a:cs typeface="Verdana"/>
            </a:endParaRPr>
          </a:p>
          <a:p>
            <a:pPr algn="just" marL="12700" marR="11430">
              <a:lnSpc>
                <a:spcPct val="115799"/>
              </a:lnSpc>
            </a:pP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450" spc="-25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dirty="0" sz="3450" spc="-45">
                <a:solidFill>
                  <a:srgbClr val="FFFFFF"/>
                </a:solidFill>
                <a:latin typeface="Verdana"/>
                <a:cs typeface="Verdana"/>
              </a:rPr>
              <a:t>relies </a:t>
            </a:r>
            <a:r>
              <a:rPr dirty="0" sz="3450" spc="-5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3450" spc="-50">
                <a:solidFill>
                  <a:srgbClr val="FFFFFF"/>
                </a:solidFill>
                <a:latin typeface="Verdana"/>
                <a:cs typeface="Verdana"/>
              </a:rPr>
              <a:t>hand </a:t>
            </a:r>
            <a:r>
              <a:rPr dirty="0" sz="3450" spc="-4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450" spc="-60">
                <a:solidFill>
                  <a:srgbClr val="FFFFFF"/>
                </a:solidFill>
                <a:latin typeface="Verdana"/>
                <a:cs typeface="Verdana"/>
              </a:rPr>
              <a:t>finger </a:t>
            </a:r>
            <a:r>
              <a:rPr dirty="0" sz="3450" spc="-75">
                <a:solidFill>
                  <a:srgbClr val="FFFFFF"/>
                </a:solidFill>
                <a:latin typeface="Verdana"/>
                <a:cs typeface="Verdana"/>
              </a:rPr>
              <a:t>motions, </a:t>
            </a:r>
            <a:r>
              <a:rPr dirty="0" sz="3450" spc="-25">
                <a:solidFill>
                  <a:srgbClr val="FFFFFF"/>
                </a:solidFill>
                <a:latin typeface="Verdana"/>
                <a:cs typeface="Verdana"/>
              </a:rPr>
              <a:t>such </a:t>
            </a:r>
            <a:r>
              <a:rPr dirty="0" sz="3450" spc="-12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3450" spc="-50">
                <a:solidFill>
                  <a:srgbClr val="FFFFFF"/>
                </a:solidFill>
                <a:latin typeface="Verdana"/>
                <a:cs typeface="Verdana"/>
              </a:rPr>
              <a:t>hand </a:t>
            </a:r>
            <a:r>
              <a:rPr dirty="0" sz="3450" spc="-145">
                <a:solidFill>
                  <a:srgbClr val="FFFFFF"/>
                </a:solidFill>
                <a:latin typeface="Verdana"/>
                <a:cs typeface="Verdana"/>
              </a:rPr>
              <a:t>waves, </a:t>
            </a:r>
            <a:r>
              <a:rPr dirty="0" sz="34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Verdana"/>
                <a:cs typeface="Verdana"/>
              </a:rPr>
              <a:t>finger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70">
                <a:solidFill>
                  <a:srgbClr val="FFFFFF"/>
                </a:solidFill>
                <a:latin typeface="Verdana"/>
                <a:cs typeface="Verdana"/>
              </a:rPr>
              <a:t>pointing,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50">
                <a:solidFill>
                  <a:srgbClr val="FFFFFF"/>
                </a:solidFill>
                <a:latin typeface="Verdana"/>
                <a:cs typeface="Verdana"/>
              </a:rPr>
              <a:t>hand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gestures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45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45">
                <a:solidFill>
                  <a:srgbClr val="FFFFFF"/>
                </a:solidFill>
                <a:latin typeface="Verdana"/>
                <a:cs typeface="Verdana"/>
              </a:rPr>
              <a:t>areas.</a:t>
            </a:r>
            <a:endParaRPr sz="3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3387" y="1333044"/>
            <a:ext cx="0" cy="7620634"/>
          </a:xfrm>
          <a:custGeom>
            <a:avLst/>
            <a:gdLst/>
            <a:ahLst/>
            <a:cxnLst/>
            <a:rect l="l" t="t" r="r" b="b"/>
            <a:pathLst>
              <a:path w="0" h="7620634">
                <a:moveTo>
                  <a:pt x="0" y="7620081"/>
                </a:moveTo>
                <a:lnTo>
                  <a:pt x="0" y="0"/>
                </a:lnTo>
              </a:path>
            </a:pathLst>
          </a:custGeom>
          <a:ln w="19051">
            <a:solidFill>
              <a:srgbClr val="0FB4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4621" y="1957226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4621" y="3271676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4621" y="4586126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74621" y="6338726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4621" y="8091326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97380" y="1773458"/>
            <a:ext cx="10182860" cy="79197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just" marL="12700" marR="11430">
              <a:lnSpc>
                <a:spcPts val="3450"/>
              </a:lnSpc>
              <a:spcBef>
                <a:spcPts val="260"/>
              </a:spcBef>
            </a:pPr>
            <a:r>
              <a:rPr dirty="0" sz="2900" spc="45">
                <a:solidFill>
                  <a:srgbClr val="FFFFFF"/>
                </a:solidFill>
                <a:latin typeface="Verdana"/>
                <a:cs typeface="Verdana"/>
              </a:rPr>
              <a:t>Touchless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65">
                <a:solidFill>
                  <a:srgbClr val="FFFFFF"/>
                </a:solidFill>
                <a:latin typeface="Verdana"/>
                <a:cs typeface="Verdana"/>
              </a:rPr>
              <a:t>touchscreen</a:t>
            </a:r>
            <a:r>
              <a:rPr dirty="0" sz="29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65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dirty="0" sz="29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9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35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2900" spc="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8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2900" spc="85">
                <a:solidFill>
                  <a:srgbClr val="FFFFFF"/>
                </a:solidFill>
                <a:latin typeface="Verdana"/>
                <a:cs typeface="Verdana"/>
              </a:rPr>
              <a:t> optical</a:t>
            </a:r>
            <a:r>
              <a:rPr dirty="0" sz="29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40">
                <a:solidFill>
                  <a:srgbClr val="FFFFFF"/>
                </a:solidFill>
                <a:latin typeface="Verdana"/>
                <a:cs typeface="Verdana"/>
              </a:rPr>
              <a:t>pattern</a:t>
            </a:r>
            <a:r>
              <a:rPr dirty="0" sz="29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Verdana"/>
                <a:cs typeface="Verdana"/>
              </a:rPr>
              <a:t>recognition.</a:t>
            </a:r>
            <a:endParaRPr sz="2900">
              <a:latin typeface="Verdana"/>
              <a:cs typeface="Verdana"/>
            </a:endParaRPr>
          </a:p>
          <a:p>
            <a:pPr algn="just" marL="12700" marR="10160">
              <a:lnSpc>
                <a:spcPts val="3450"/>
              </a:lnSpc>
              <a:spcBef>
                <a:spcPts val="3450"/>
              </a:spcBef>
            </a:pPr>
            <a:r>
              <a:rPr dirty="0" sz="2900" spc="-254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2900" spc="55">
                <a:solidFill>
                  <a:srgbClr val="FFFFFF"/>
                </a:solidFill>
                <a:latin typeface="Verdana"/>
                <a:cs typeface="Verdana"/>
              </a:rPr>
              <a:t>uses </a:t>
            </a:r>
            <a:r>
              <a:rPr dirty="0" sz="2900" spc="23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900" spc="75">
                <a:solidFill>
                  <a:srgbClr val="FFFFFF"/>
                </a:solidFill>
                <a:latin typeface="Verdana"/>
                <a:cs typeface="Verdana"/>
              </a:rPr>
              <a:t>solid-state </a:t>
            </a:r>
            <a:r>
              <a:rPr dirty="0" sz="2900" spc="85">
                <a:solidFill>
                  <a:srgbClr val="FFFFFF"/>
                </a:solidFill>
                <a:latin typeface="Verdana"/>
                <a:cs typeface="Verdana"/>
              </a:rPr>
              <a:t>optical </a:t>
            </a:r>
            <a:r>
              <a:rPr dirty="0" sz="2900" spc="-5">
                <a:solidFill>
                  <a:srgbClr val="FFFFFF"/>
                </a:solidFill>
                <a:latin typeface="Verdana"/>
                <a:cs typeface="Verdana"/>
              </a:rPr>
              <a:t>matrix </a:t>
            </a:r>
            <a:r>
              <a:rPr dirty="0" sz="2900" spc="30">
                <a:solidFill>
                  <a:srgbClr val="FFFFFF"/>
                </a:solidFill>
                <a:latin typeface="Verdana"/>
                <a:cs typeface="Verdana"/>
              </a:rPr>
              <a:t>sensor </a:t>
            </a:r>
            <a:r>
              <a:rPr dirty="0" sz="290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dirty="0" sz="2900" spc="23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900" spc="35">
                <a:solidFill>
                  <a:srgbClr val="FFFFFF"/>
                </a:solidFill>
                <a:latin typeface="Verdana"/>
                <a:cs typeface="Verdana"/>
              </a:rPr>
              <a:t>lens </a:t>
            </a:r>
            <a:r>
              <a:rPr dirty="0" sz="2900" spc="-10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2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9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70">
                <a:solidFill>
                  <a:srgbClr val="FFFFFF"/>
                </a:solidFill>
                <a:latin typeface="Verdana"/>
                <a:cs typeface="Verdana"/>
              </a:rPr>
              <a:t>detect</a:t>
            </a:r>
            <a:r>
              <a:rPr dirty="0" sz="29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30">
                <a:solidFill>
                  <a:srgbClr val="FFFFFF"/>
                </a:solidFill>
                <a:latin typeface="Verdana"/>
                <a:cs typeface="Verdana"/>
              </a:rPr>
              <a:t>hand</a:t>
            </a:r>
            <a:r>
              <a:rPr dirty="0" sz="29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5">
                <a:solidFill>
                  <a:srgbClr val="FFFFFF"/>
                </a:solidFill>
                <a:latin typeface="Verdana"/>
                <a:cs typeface="Verdana"/>
              </a:rPr>
              <a:t>motions.</a:t>
            </a:r>
            <a:endParaRPr sz="2900">
              <a:latin typeface="Verdana"/>
              <a:cs typeface="Verdana"/>
            </a:endParaRPr>
          </a:p>
          <a:p>
            <a:pPr algn="just" marL="12700" marR="8890">
              <a:lnSpc>
                <a:spcPts val="3450"/>
              </a:lnSpc>
              <a:spcBef>
                <a:spcPts val="3450"/>
              </a:spcBef>
            </a:pPr>
            <a:r>
              <a:rPr dirty="0" sz="2900" spc="-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9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30">
                <a:solidFill>
                  <a:srgbClr val="FFFFFF"/>
                </a:solidFill>
                <a:latin typeface="Verdana"/>
                <a:cs typeface="Verdana"/>
              </a:rPr>
              <a:t>sensor </a:t>
            </a:r>
            <a:r>
              <a:rPr dirty="0" sz="2900" spc="1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9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3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dirty="0" sz="2900" spc="100">
                <a:solidFill>
                  <a:srgbClr val="FFFFFF"/>
                </a:solidFill>
                <a:latin typeface="Verdana"/>
                <a:cs typeface="Verdana"/>
              </a:rPr>
              <a:t>connected </a:t>
            </a:r>
            <a:r>
              <a:rPr dirty="0" sz="2900" spc="2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9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23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900" spc="60">
                <a:solidFill>
                  <a:srgbClr val="FFFFFF"/>
                </a:solidFill>
                <a:latin typeface="Verdana"/>
                <a:cs typeface="Verdana"/>
              </a:rPr>
              <a:t>digital </a:t>
            </a:r>
            <a:r>
              <a:rPr dirty="0" sz="2900" spc="130">
                <a:solidFill>
                  <a:srgbClr val="FFFFFF"/>
                </a:solidFill>
                <a:latin typeface="Verdana"/>
                <a:cs typeface="Verdana"/>
              </a:rPr>
              <a:t>image </a:t>
            </a:r>
            <a:r>
              <a:rPr dirty="0" sz="2900" spc="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55">
                <a:solidFill>
                  <a:srgbClr val="FFFFFF"/>
                </a:solidFill>
                <a:latin typeface="Verdana"/>
                <a:cs typeface="Verdana"/>
              </a:rPr>
              <a:t>processor </a:t>
            </a:r>
            <a:r>
              <a:rPr dirty="0" sz="2900" spc="7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dirty="0" sz="2900">
                <a:solidFill>
                  <a:srgbClr val="FFFFFF"/>
                </a:solidFill>
                <a:latin typeface="Verdana"/>
                <a:cs typeface="Verdana"/>
              </a:rPr>
              <a:t>interprets </a:t>
            </a:r>
            <a:r>
              <a:rPr dirty="0" sz="2900" spc="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900" spc="40">
                <a:solidFill>
                  <a:srgbClr val="FFFFFF"/>
                </a:solidFill>
                <a:latin typeface="Verdana"/>
                <a:cs typeface="Verdana"/>
              </a:rPr>
              <a:t>patterns </a:t>
            </a:r>
            <a:r>
              <a:rPr dirty="0" sz="2900" spc="2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900" spc="60">
                <a:solidFill>
                  <a:srgbClr val="FFFFFF"/>
                </a:solidFill>
                <a:latin typeface="Verdana"/>
                <a:cs typeface="Verdana"/>
              </a:rPr>
              <a:t>motion </a:t>
            </a:r>
            <a:r>
              <a:rPr dirty="0" sz="290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9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40">
                <a:solidFill>
                  <a:srgbClr val="FFFFFF"/>
                </a:solidFill>
                <a:latin typeface="Verdana"/>
                <a:cs typeface="Verdana"/>
              </a:rPr>
              <a:t>outputs</a:t>
            </a:r>
            <a:r>
              <a:rPr dirty="0" sz="29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9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>
                <a:solidFill>
                  <a:srgbClr val="FFFFFF"/>
                </a:solidFill>
                <a:latin typeface="Verdana"/>
                <a:cs typeface="Verdana"/>
              </a:rPr>
              <a:t>results</a:t>
            </a:r>
            <a:r>
              <a:rPr dirty="0" sz="29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4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9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5">
                <a:solidFill>
                  <a:srgbClr val="FFFFFF"/>
                </a:solidFill>
                <a:latin typeface="Verdana"/>
                <a:cs typeface="Verdana"/>
              </a:rPr>
              <a:t>signals.</a:t>
            </a:r>
            <a:endParaRPr sz="2900">
              <a:latin typeface="Verdana"/>
              <a:cs typeface="Verdana"/>
            </a:endParaRPr>
          </a:p>
          <a:p>
            <a:pPr algn="just" marL="12700" marR="5080">
              <a:lnSpc>
                <a:spcPts val="3450"/>
              </a:lnSpc>
              <a:spcBef>
                <a:spcPts val="3450"/>
              </a:spcBef>
            </a:pPr>
            <a:r>
              <a:rPr dirty="0" sz="2900" spc="-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900" spc="70">
                <a:solidFill>
                  <a:srgbClr val="FFFFFF"/>
                </a:solidFill>
                <a:latin typeface="Verdana"/>
                <a:cs typeface="Verdana"/>
              </a:rPr>
              <a:t>signals </a:t>
            </a:r>
            <a:r>
              <a:rPr dirty="0" sz="2900" spc="6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2900" spc="85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dirty="0" sz="2900" spc="2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900" spc="40">
                <a:solidFill>
                  <a:srgbClr val="FFFFFF"/>
                </a:solidFill>
                <a:latin typeface="Verdana"/>
                <a:cs typeface="Verdana"/>
              </a:rPr>
              <a:t>control </a:t>
            </a:r>
            <a:r>
              <a:rPr dirty="0" sz="2900" spc="-95">
                <a:solidFill>
                  <a:srgbClr val="FFFFFF"/>
                </a:solidFill>
                <a:latin typeface="Verdana"/>
                <a:cs typeface="Verdana"/>
              </a:rPr>
              <a:t>fixtures, </a:t>
            </a:r>
            <a:r>
              <a:rPr dirty="0" sz="2900" spc="60">
                <a:solidFill>
                  <a:srgbClr val="FFFFFF"/>
                </a:solidFill>
                <a:latin typeface="Verdana"/>
                <a:cs typeface="Verdana"/>
              </a:rPr>
              <a:t>appliances, </a:t>
            </a:r>
            <a:r>
              <a:rPr dirty="0" sz="290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20">
                <a:solidFill>
                  <a:srgbClr val="FFFFFF"/>
                </a:solidFill>
                <a:latin typeface="Verdana"/>
                <a:cs typeface="Verdana"/>
              </a:rPr>
              <a:t>machinery,</a:t>
            </a:r>
            <a:r>
              <a:rPr dirty="0" sz="29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9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9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80">
                <a:solidFill>
                  <a:srgbClr val="FFFFFF"/>
                </a:solidFill>
                <a:latin typeface="Verdana"/>
                <a:cs typeface="Verdana"/>
              </a:rPr>
              <a:t>device</a:t>
            </a:r>
            <a:r>
              <a:rPr dirty="0" sz="29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55">
                <a:solidFill>
                  <a:srgbClr val="FFFFFF"/>
                </a:solidFill>
                <a:latin typeface="Verdana"/>
                <a:cs typeface="Verdana"/>
              </a:rPr>
              <a:t>controllable</a:t>
            </a:r>
            <a:r>
              <a:rPr dirty="0" sz="290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35">
                <a:solidFill>
                  <a:srgbClr val="FFFFFF"/>
                </a:solidFill>
                <a:latin typeface="Verdana"/>
                <a:cs typeface="Verdana"/>
              </a:rPr>
              <a:t>through </a:t>
            </a:r>
            <a:r>
              <a:rPr dirty="0" sz="29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55">
                <a:solidFill>
                  <a:srgbClr val="FFFFFF"/>
                </a:solidFill>
                <a:latin typeface="Verdana"/>
                <a:cs typeface="Verdana"/>
              </a:rPr>
              <a:t>electrical</a:t>
            </a:r>
            <a:r>
              <a:rPr dirty="0" sz="29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5">
                <a:solidFill>
                  <a:srgbClr val="FFFFFF"/>
                </a:solidFill>
                <a:latin typeface="Verdana"/>
                <a:cs typeface="Verdana"/>
              </a:rPr>
              <a:t>signals.</a:t>
            </a:r>
            <a:endParaRPr sz="2900">
              <a:latin typeface="Verdana"/>
              <a:cs typeface="Verdana"/>
            </a:endParaRPr>
          </a:p>
          <a:p>
            <a:pPr algn="just" marL="12700" marR="6985">
              <a:lnSpc>
                <a:spcPts val="3450"/>
              </a:lnSpc>
              <a:spcBef>
                <a:spcPts val="3445"/>
              </a:spcBef>
            </a:pPr>
            <a:r>
              <a:rPr dirty="0" sz="2900" spc="45">
                <a:solidFill>
                  <a:srgbClr val="FFFFFF"/>
                </a:solidFill>
                <a:latin typeface="Verdana"/>
                <a:cs typeface="Verdana"/>
              </a:rPr>
              <a:t>Touchless </a:t>
            </a:r>
            <a:r>
              <a:rPr dirty="0" sz="2900" spc="40">
                <a:solidFill>
                  <a:srgbClr val="FFFFFF"/>
                </a:solidFill>
                <a:latin typeface="Verdana"/>
                <a:cs typeface="Verdana"/>
              </a:rPr>
              <a:t>control </a:t>
            </a:r>
            <a:r>
              <a:rPr dirty="0" sz="2900" spc="1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achieved </a:t>
            </a:r>
            <a:r>
              <a:rPr dirty="0" sz="2900" spc="35">
                <a:solidFill>
                  <a:srgbClr val="FFFFFF"/>
                </a:solidFill>
                <a:latin typeface="Verdana"/>
                <a:cs typeface="Verdana"/>
              </a:rPr>
              <a:t>through </a:t>
            </a:r>
            <a:r>
              <a:rPr dirty="0" sz="2900" spc="130">
                <a:solidFill>
                  <a:srgbClr val="FFFFFF"/>
                </a:solidFill>
                <a:latin typeface="Verdana"/>
                <a:cs typeface="Verdana"/>
              </a:rPr>
              <a:t>hand </a:t>
            </a:r>
            <a:r>
              <a:rPr dirty="0" sz="2900" spc="100">
                <a:solidFill>
                  <a:srgbClr val="FFFFFF"/>
                </a:solidFill>
                <a:latin typeface="Verdana"/>
                <a:cs typeface="Verdana"/>
              </a:rPr>
              <a:t>and/or </a:t>
            </a:r>
            <a:r>
              <a:rPr dirty="0" sz="2900" spc="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5">
                <a:solidFill>
                  <a:srgbClr val="FFFFFF"/>
                </a:solidFill>
                <a:latin typeface="Verdana"/>
                <a:cs typeface="Verdana"/>
              </a:rPr>
              <a:t>finger </a:t>
            </a:r>
            <a:r>
              <a:rPr dirty="0" sz="2900" spc="-10">
                <a:solidFill>
                  <a:srgbClr val="FFFFFF"/>
                </a:solidFill>
                <a:latin typeface="Verdana"/>
                <a:cs typeface="Verdana"/>
              </a:rPr>
              <a:t>motions, 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such </a:t>
            </a:r>
            <a:r>
              <a:rPr dirty="0" sz="2900" spc="14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2900" spc="23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900" spc="130">
                <a:solidFill>
                  <a:srgbClr val="FFFFFF"/>
                </a:solidFill>
                <a:latin typeface="Verdana"/>
                <a:cs typeface="Verdana"/>
              </a:rPr>
              <a:t>hand 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wave, </a:t>
            </a:r>
            <a:r>
              <a:rPr dirty="0" sz="2900" spc="23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900" spc="5">
                <a:solidFill>
                  <a:srgbClr val="FFFFFF"/>
                </a:solidFill>
                <a:latin typeface="Verdana"/>
                <a:cs typeface="Verdana"/>
              </a:rPr>
              <a:t>flick </a:t>
            </a:r>
            <a:r>
              <a:rPr dirty="0" sz="2900" spc="20">
                <a:solidFill>
                  <a:srgbClr val="FFFFFF"/>
                </a:solidFill>
                <a:latin typeface="Verdana"/>
                <a:cs typeface="Verdana"/>
              </a:rPr>
              <a:t>of the </a:t>
            </a:r>
            <a:r>
              <a:rPr dirty="0" sz="290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Verdana"/>
                <a:cs typeface="Verdana"/>
              </a:rPr>
              <a:t>hand, </a:t>
            </a:r>
            <a:r>
              <a:rPr dirty="0" sz="2900" spc="70">
                <a:solidFill>
                  <a:srgbClr val="FFFFFF"/>
                </a:solidFill>
                <a:latin typeface="Verdana"/>
                <a:cs typeface="Verdana"/>
              </a:rPr>
              <a:t>holding </a:t>
            </a:r>
            <a:r>
              <a:rPr dirty="0" sz="2900" spc="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900" spc="130">
                <a:solidFill>
                  <a:srgbClr val="FFFFFF"/>
                </a:solidFill>
                <a:latin typeface="Verdana"/>
                <a:cs typeface="Verdana"/>
              </a:rPr>
              <a:t>hand </a:t>
            </a:r>
            <a:r>
              <a:rPr dirty="0" sz="2900" spc="1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900" spc="75">
                <a:solidFill>
                  <a:srgbClr val="FFFFFF"/>
                </a:solidFill>
                <a:latin typeface="Verdana"/>
                <a:cs typeface="Verdana"/>
              </a:rPr>
              <a:t>one </a:t>
            </a:r>
            <a:r>
              <a:rPr dirty="0" sz="2900" spc="-10">
                <a:solidFill>
                  <a:srgbClr val="FFFFFF"/>
                </a:solidFill>
                <a:latin typeface="Verdana"/>
                <a:cs typeface="Verdana"/>
              </a:rPr>
              <a:t>area, or 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pointing </a:t>
            </a:r>
            <a:r>
              <a:rPr dirty="0" sz="290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dirty="0" sz="29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75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29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finger.</a:t>
            </a:r>
            <a:endParaRPr sz="29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8700" y="2087347"/>
            <a:ext cx="5048249" cy="50291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61827" y="491223"/>
            <a:ext cx="24669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80"/>
              <a:t>WORKING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62274" y="303247"/>
            <a:ext cx="1249045" cy="8331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-229"/>
              <a:t>U</a:t>
            </a:r>
            <a:r>
              <a:rPr dirty="0" sz="5300" spc="-430"/>
              <a:t>S</a:t>
            </a:r>
            <a:r>
              <a:rPr dirty="0" sz="5300" spc="-575"/>
              <a:t>E</a:t>
            </a:r>
            <a:endParaRPr sz="5300"/>
          </a:p>
        </p:txBody>
      </p:sp>
      <p:grpSp>
        <p:nvGrpSpPr>
          <p:cNvPr id="4" name="object 4"/>
          <p:cNvGrpSpPr/>
          <p:nvPr/>
        </p:nvGrpSpPr>
        <p:grpSpPr>
          <a:xfrm>
            <a:off x="1230705" y="1122329"/>
            <a:ext cx="10240010" cy="7036434"/>
            <a:chOff x="1230705" y="1122329"/>
            <a:chExt cx="10240010" cy="703643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05" y="2519341"/>
              <a:ext cx="152400" cy="152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05" y="4348141"/>
              <a:ext cx="152400" cy="152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05" y="5567341"/>
              <a:ext cx="152400" cy="1523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05" y="6786541"/>
              <a:ext cx="152400" cy="1523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705" y="8005740"/>
              <a:ext cx="152400" cy="1523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84025" y="1198533"/>
              <a:ext cx="4667885" cy="0"/>
            </a:xfrm>
            <a:custGeom>
              <a:avLst/>
              <a:gdLst/>
              <a:ahLst/>
              <a:cxnLst/>
              <a:rect l="l" t="t" r="r" b="b"/>
              <a:pathLst>
                <a:path w="4667884" h="0">
                  <a:moveTo>
                    <a:pt x="0" y="0"/>
                  </a:moveTo>
                  <a:lnTo>
                    <a:pt x="4667336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375139" y="1141383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221" y="57149"/>
                  </a:lnTo>
                  <a:lnTo>
                    <a:pt x="0" y="114299"/>
                  </a:lnTo>
                </a:path>
              </a:pathLst>
            </a:custGeom>
            <a:ln w="381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591415" y="2213271"/>
            <a:ext cx="16233775" cy="673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Touchless</a:t>
            </a:r>
            <a:r>
              <a:rPr dirty="0" sz="345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Verdana"/>
                <a:cs typeface="Verdana"/>
              </a:rPr>
              <a:t>touchscreen</a:t>
            </a:r>
            <a:r>
              <a:rPr dirty="0" sz="345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dirty="0" sz="345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45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345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345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45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dirty="0" sz="345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Verdana"/>
                <a:cs typeface="Verdana"/>
              </a:rPr>
              <a:t>industries,</a:t>
            </a:r>
            <a:r>
              <a:rPr dirty="0" sz="345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dirty="0" sz="345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14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3450" spc="-1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65">
                <a:solidFill>
                  <a:srgbClr val="FFFFFF"/>
                </a:solidFill>
                <a:latin typeface="Verdana"/>
                <a:cs typeface="Verdana"/>
              </a:rPr>
              <a:t>healthcare,</a:t>
            </a:r>
            <a:r>
              <a:rPr dirty="0" sz="34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60">
                <a:solidFill>
                  <a:srgbClr val="FFFFFF"/>
                </a:solidFill>
                <a:latin typeface="Verdana"/>
                <a:cs typeface="Verdana"/>
              </a:rPr>
              <a:t>food</a:t>
            </a:r>
            <a:r>
              <a:rPr dirty="0" sz="345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65">
                <a:solidFill>
                  <a:srgbClr val="FFFFFF"/>
                </a:solidFill>
                <a:latin typeface="Verdana"/>
                <a:cs typeface="Verdana"/>
              </a:rPr>
              <a:t>processing,</a:t>
            </a:r>
            <a:r>
              <a:rPr dirty="0" sz="345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80">
                <a:solidFill>
                  <a:srgbClr val="FFFFFF"/>
                </a:solidFill>
                <a:latin typeface="Verdana"/>
                <a:cs typeface="Verdana"/>
              </a:rPr>
              <a:t>manufacturing,</a:t>
            </a:r>
            <a:r>
              <a:rPr dirty="0" sz="345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7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dirty="0" sz="345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touch-based </a:t>
            </a:r>
            <a:r>
              <a:rPr dirty="0" sz="345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8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5">
                <a:solidFill>
                  <a:srgbClr val="FFFFFF"/>
                </a:solidFill>
                <a:latin typeface="Verdana"/>
                <a:cs typeface="Verdana"/>
              </a:rPr>
              <a:t>pose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85">
                <a:solidFill>
                  <a:srgbClr val="FFFFFF"/>
                </a:solidFill>
                <a:latin typeface="Verdana"/>
                <a:cs typeface="Verdana"/>
              </a:rPr>
              <a:t>hygiene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Verdana"/>
                <a:cs typeface="Verdana"/>
              </a:rPr>
              <a:t>safety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65">
                <a:solidFill>
                  <a:srgbClr val="FFFFFF"/>
                </a:solidFill>
                <a:latin typeface="Verdana"/>
                <a:cs typeface="Verdana"/>
              </a:rPr>
              <a:t>risk.</a:t>
            </a:r>
            <a:endParaRPr sz="3450">
              <a:latin typeface="Verdana"/>
              <a:cs typeface="Verdana"/>
            </a:endParaRPr>
          </a:p>
          <a:p>
            <a:pPr algn="just" marL="12700" marR="13970">
              <a:lnSpc>
                <a:spcPct val="115900"/>
              </a:lnSpc>
            </a:pPr>
            <a:r>
              <a:rPr dirty="0" sz="3450" spc="-18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34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4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34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34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4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35">
                <a:solidFill>
                  <a:srgbClr val="FFFFFF"/>
                </a:solidFill>
                <a:latin typeface="Verdana"/>
                <a:cs typeface="Verdana"/>
              </a:rPr>
              <a:t>public</a:t>
            </a:r>
            <a:r>
              <a:rPr dirty="0" sz="34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Verdana"/>
                <a:cs typeface="Verdana"/>
              </a:rPr>
              <a:t>places,</a:t>
            </a:r>
            <a:r>
              <a:rPr dirty="0" sz="34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dirty="0" sz="34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14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34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Verdana"/>
                <a:cs typeface="Verdana"/>
              </a:rPr>
              <a:t>airports,</a:t>
            </a:r>
            <a:r>
              <a:rPr dirty="0" sz="34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05">
                <a:solidFill>
                  <a:srgbClr val="FFFFFF"/>
                </a:solidFill>
                <a:latin typeface="Verdana"/>
                <a:cs typeface="Verdana"/>
              </a:rPr>
              <a:t>malls,</a:t>
            </a:r>
            <a:r>
              <a:rPr dirty="0" sz="34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75">
                <a:solidFill>
                  <a:srgbClr val="FFFFFF"/>
                </a:solidFill>
                <a:latin typeface="Verdana"/>
                <a:cs typeface="Verdana"/>
              </a:rPr>
              <a:t>ATMs,</a:t>
            </a:r>
            <a:r>
              <a:rPr dirty="0" sz="34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4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5">
                <a:solidFill>
                  <a:srgbClr val="FFFFFF"/>
                </a:solidFill>
                <a:latin typeface="Verdana"/>
                <a:cs typeface="Verdana"/>
              </a:rPr>
              <a:t>reduce </a:t>
            </a:r>
            <a:r>
              <a:rPr dirty="0" sz="3450" spc="-1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50" spc="-3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spread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7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65">
                <a:solidFill>
                  <a:srgbClr val="FFFFFF"/>
                </a:solidFill>
                <a:latin typeface="Verdana"/>
                <a:cs typeface="Verdana"/>
              </a:rPr>
              <a:t>germs.</a:t>
            </a:r>
            <a:endParaRPr sz="3450">
              <a:latin typeface="Verdana"/>
              <a:cs typeface="Verdana"/>
            </a:endParaRPr>
          </a:p>
          <a:p>
            <a:pPr algn="just" marL="12700" marR="6350">
              <a:lnSpc>
                <a:spcPct val="115900"/>
              </a:lnSpc>
              <a:spcBef>
                <a:spcPts val="5"/>
              </a:spcBef>
            </a:pPr>
            <a:r>
              <a:rPr dirty="0" sz="3450" spc="-18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34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4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34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utilized</a:t>
            </a:r>
            <a:r>
              <a:rPr dirty="0" sz="34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4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Verdana"/>
                <a:cs typeface="Verdana"/>
              </a:rPr>
              <a:t>automobiles,</a:t>
            </a:r>
            <a:r>
              <a:rPr dirty="0" sz="34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7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dirty="0" sz="34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Verdana"/>
                <a:cs typeface="Verdana"/>
              </a:rPr>
              <a:t>drivers</a:t>
            </a:r>
            <a:r>
              <a:rPr dirty="0" sz="34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4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3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dirty="0" sz="34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6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dirty="0" sz="345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5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dirty="0" sz="3450" spc="-1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25">
                <a:solidFill>
                  <a:srgbClr val="FFFFFF"/>
                </a:solidFill>
                <a:latin typeface="Verdana"/>
                <a:cs typeface="Verdana"/>
              </a:rPr>
              <a:t>taking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50">
                <a:solidFill>
                  <a:srgbClr val="FFFFFF"/>
                </a:solidFill>
                <a:latin typeface="Verdana"/>
                <a:cs typeface="Verdana"/>
              </a:rPr>
              <a:t>hands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85">
                <a:solidFill>
                  <a:srgbClr val="FFFFFF"/>
                </a:solidFill>
                <a:latin typeface="Verdana"/>
                <a:cs typeface="Verdana"/>
              </a:rPr>
              <a:t>off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70">
                <a:solidFill>
                  <a:srgbClr val="FFFFFF"/>
                </a:solidFill>
                <a:latin typeface="Verdana"/>
                <a:cs typeface="Verdana"/>
              </a:rPr>
              <a:t>steering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00">
                <a:solidFill>
                  <a:srgbClr val="FFFFFF"/>
                </a:solidFill>
                <a:latin typeface="Verdana"/>
                <a:cs typeface="Verdana"/>
              </a:rPr>
              <a:t>wheel.</a:t>
            </a:r>
            <a:endParaRPr sz="3450">
              <a:latin typeface="Verdana"/>
              <a:cs typeface="Verdana"/>
            </a:endParaRPr>
          </a:p>
          <a:p>
            <a:pPr algn="just" marL="12700" marR="5080">
              <a:lnSpc>
                <a:spcPct val="115900"/>
              </a:lnSpc>
            </a:pPr>
            <a:r>
              <a:rPr dirty="0" sz="3450" spc="-18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34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4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34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34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4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50">
                <a:solidFill>
                  <a:srgbClr val="FFFFFF"/>
                </a:solidFill>
                <a:latin typeface="Verdana"/>
                <a:cs typeface="Verdana"/>
              </a:rPr>
              <a:t>gaming</a:t>
            </a:r>
            <a:r>
              <a:rPr dirty="0" sz="34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45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virtual</a:t>
            </a:r>
            <a:r>
              <a:rPr dirty="0" sz="34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40">
                <a:solidFill>
                  <a:srgbClr val="FFFFFF"/>
                </a:solidFill>
                <a:latin typeface="Verdana"/>
                <a:cs typeface="Verdana"/>
              </a:rPr>
              <a:t>reality</a:t>
            </a:r>
            <a:r>
              <a:rPr dirty="0" sz="34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dirty="0" sz="34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4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4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45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dirty="0" sz="34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45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7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dirty="0" sz="3450" spc="-12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80">
                <a:solidFill>
                  <a:srgbClr val="FFFFFF"/>
                </a:solidFill>
                <a:latin typeface="Verdana"/>
                <a:cs typeface="Verdana"/>
              </a:rPr>
              <a:t>experience.</a:t>
            </a:r>
            <a:endParaRPr sz="3450">
              <a:latin typeface="Verdana"/>
              <a:cs typeface="Verdana"/>
            </a:endParaRPr>
          </a:p>
          <a:p>
            <a:pPr algn="just" marL="12700" marR="5080">
              <a:lnSpc>
                <a:spcPct val="115900"/>
              </a:lnSpc>
            </a:pPr>
            <a:r>
              <a:rPr dirty="0" sz="3450" spc="-8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450" spc="-20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also </a:t>
            </a:r>
            <a:r>
              <a:rPr dirty="0" sz="3450" spc="-5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3450" spc="-25">
                <a:solidFill>
                  <a:srgbClr val="FFFFFF"/>
                </a:solidFill>
                <a:latin typeface="Verdana"/>
                <a:cs typeface="Verdana"/>
              </a:rPr>
              <a:t>employed </a:t>
            </a:r>
            <a:r>
              <a:rPr dirty="0" sz="3450" spc="-3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3450" spc="-80">
                <a:solidFill>
                  <a:srgbClr val="FFFFFF"/>
                </a:solidFill>
                <a:latin typeface="Verdana"/>
                <a:cs typeface="Verdana"/>
              </a:rPr>
              <a:t>smart </a:t>
            </a:r>
            <a:r>
              <a:rPr dirty="0" sz="3450" spc="-114">
                <a:solidFill>
                  <a:srgbClr val="FFFFFF"/>
                </a:solidFill>
                <a:latin typeface="Verdana"/>
                <a:cs typeface="Verdana"/>
              </a:rPr>
              <a:t>homes, </a:t>
            </a:r>
            <a:r>
              <a:rPr dirty="0" sz="3450" spc="-70">
                <a:solidFill>
                  <a:srgbClr val="FFFFFF"/>
                </a:solidFill>
                <a:latin typeface="Verdana"/>
                <a:cs typeface="Verdana"/>
              </a:rPr>
              <a:t>where </a:t>
            </a:r>
            <a:r>
              <a:rPr dirty="0" sz="3450" spc="-60">
                <a:solidFill>
                  <a:srgbClr val="FFFFFF"/>
                </a:solidFill>
                <a:latin typeface="Verdana"/>
                <a:cs typeface="Verdana"/>
              </a:rPr>
              <a:t>homeowners </a:t>
            </a:r>
            <a:r>
              <a:rPr dirty="0" sz="3450" spc="-1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3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Verdana"/>
                <a:cs typeface="Verdana"/>
              </a:rPr>
              <a:t>devices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2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30">
                <a:solidFill>
                  <a:srgbClr val="FFFFFF"/>
                </a:solidFill>
                <a:latin typeface="Verdana"/>
                <a:cs typeface="Verdana"/>
              </a:rPr>
              <a:t>touching</a:t>
            </a:r>
            <a:r>
              <a:rPr dirty="0" sz="3450" spc="-3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50" spc="-120">
                <a:solidFill>
                  <a:srgbClr val="FFFFFF"/>
                </a:solidFill>
                <a:latin typeface="Verdana"/>
                <a:cs typeface="Verdana"/>
              </a:rPr>
              <a:t>them.</a:t>
            </a:r>
            <a:endParaRPr sz="3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009" y="5574613"/>
            <a:ext cx="339217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2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1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3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000" spc="-1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00" spc="-1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000" spc="-34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000" spc="-47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1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7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EEE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7399" y="5803213"/>
            <a:ext cx="45878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2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000" spc="-1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8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000" spc="114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114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3000" spc="-47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1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75024" y="5574613"/>
            <a:ext cx="485013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1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00" spc="-1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1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000" spc="-8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000" spc="-47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3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000" spc="-3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000" spc="-24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000" spc="-47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000" spc="-16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3000" spc="-9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Verdana"/>
                <a:cs typeface="Verdana"/>
              </a:rPr>
              <a:t>CAMBRIDGE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009" y="6890219"/>
            <a:ext cx="3862704" cy="213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touchless</a:t>
            </a:r>
            <a:r>
              <a:rPr dirty="0" sz="2000" spc="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gesture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 recognition 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system using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1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0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0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1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touch.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7399" y="7242644"/>
            <a:ext cx="4613910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explored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electromyography </a:t>
            </a: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(EMG)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signals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touchless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control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of mobile 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devices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muscle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movements.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75024" y="7242644"/>
            <a:ext cx="5105400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explored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touchless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dirty="0" sz="2000" spc="-6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000" spc="15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1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38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000" spc="15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38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000" spc="25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improve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user 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experience </a:t>
            </a:r>
            <a:r>
              <a:rPr dirty="0" sz="2000" spc="4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000" spc="5">
                <a:solidFill>
                  <a:srgbClr val="FFFFFF"/>
                </a:solidFill>
                <a:latin typeface="Verdana"/>
                <a:cs typeface="Verdana"/>
              </a:rPr>
              <a:t>reduce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000" spc="-6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23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 spc="7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5709" y="6890232"/>
            <a:ext cx="3851275" cy="0"/>
          </a:xfrm>
          <a:custGeom>
            <a:avLst/>
            <a:gdLst/>
            <a:ahLst/>
            <a:cxnLst/>
            <a:rect l="l" t="t" r="r" b="b"/>
            <a:pathLst>
              <a:path w="3851275" h="0">
                <a:moveTo>
                  <a:pt x="0" y="0"/>
                </a:moveTo>
                <a:lnTo>
                  <a:pt x="3851041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50099" y="6890232"/>
            <a:ext cx="4675505" cy="0"/>
          </a:xfrm>
          <a:custGeom>
            <a:avLst/>
            <a:gdLst/>
            <a:ahLst/>
            <a:cxnLst/>
            <a:rect l="l" t="t" r="r" b="b"/>
            <a:pathLst>
              <a:path w="4675505" h="0">
                <a:moveTo>
                  <a:pt x="0" y="0"/>
                </a:moveTo>
                <a:lnTo>
                  <a:pt x="4675059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787723" y="6890232"/>
            <a:ext cx="5211445" cy="0"/>
          </a:xfrm>
          <a:custGeom>
            <a:avLst/>
            <a:gdLst/>
            <a:ahLst/>
            <a:cxnLst/>
            <a:rect l="l" t="t" r="r" b="b"/>
            <a:pathLst>
              <a:path w="5211444" h="0">
                <a:moveTo>
                  <a:pt x="0" y="0"/>
                </a:moveTo>
                <a:lnTo>
                  <a:pt x="5211398" y="0"/>
                </a:lnTo>
              </a:path>
            </a:pathLst>
          </a:custGeom>
          <a:ln w="19049">
            <a:solidFill>
              <a:srgbClr val="0FB4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709" y="1753900"/>
            <a:ext cx="6562724" cy="3524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174361"/>
            <a:ext cx="6848474" cy="410527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3009" y="561147"/>
            <a:ext cx="624014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894" b="1">
                <a:latin typeface="Verdana"/>
                <a:cs typeface="Verdana"/>
              </a:rPr>
              <a:t>L</a:t>
            </a:r>
            <a:r>
              <a:rPr dirty="0" sz="5000" spc="-1280" b="1">
                <a:latin typeface="Verdana"/>
                <a:cs typeface="Verdana"/>
              </a:rPr>
              <a:t>I</a:t>
            </a:r>
            <a:r>
              <a:rPr dirty="0" sz="5000" spc="-495" b="1">
                <a:latin typeface="Verdana"/>
                <a:cs typeface="Verdana"/>
              </a:rPr>
              <a:t>T</a:t>
            </a:r>
            <a:r>
              <a:rPr dirty="0" sz="5000" spc="-690" b="1">
                <a:latin typeface="Verdana"/>
                <a:cs typeface="Verdana"/>
              </a:rPr>
              <a:t>E</a:t>
            </a:r>
            <a:r>
              <a:rPr dirty="0" sz="5000" spc="-675" b="1">
                <a:latin typeface="Verdana"/>
                <a:cs typeface="Verdana"/>
              </a:rPr>
              <a:t>R</a:t>
            </a:r>
            <a:r>
              <a:rPr dirty="0" sz="5000" spc="-365" b="1">
                <a:latin typeface="Verdana"/>
                <a:cs typeface="Verdana"/>
              </a:rPr>
              <a:t>A</a:t>
            </a:r>
            <a:r>
              <a:rPr dirty="0" sz="5000" spc="-495" b="1">
                <a:latin typeface="Verdana"/>
                <a:cs typeface="Verdana"/>
              </a:rPr>
              <a:t>T</a:t>
            </a:r>
            <a:r>
              <a:rPr dirty="0" sz="5000" spc="-525" b="1">
                <a:latin typeface="Verdana"/>
                <a:cs typeface="Verdana"/>
              </a:rPr>
              <a:t>U</a:t>
            </a:r>
            <a:r>
              <a:rPr dirty="0" sz="5000" spc="-675" b="1">
                <a:latin typeface="Verdana"/>
                <a:cs typeface="Verdana"/>
              </a:rPr>
              <a:t>R</a:t>
            </a:r>
            <a:r>
              <a:rPr dirty="0" sz="5000" spc="-685" b="1">
                <a:latin typeface="Verdana"/>
                <a:cs typeface="Verdana"/>
              </a:rPr>
              <a:t>E</a:t>
            </a:r>
            <a:r>
              <a:rPr dirty="0" sz="5000" spc="-210" b="1">
                <a:latin typeface="Verdana"/>
                <a:cs typeface="Verdana"/>
              </a:rPr>
              <a:t> </a:t>
            </a:r>
            <a:r>
              <a:rPr dirty="0" sz="5000" spc="-675" b="1">
                <a:latin typeface="Verdana"/>
                <a:cs typeface="Verdana"/>
              </a:rPr>
              <a:t>R</a:t>
            </a:r>
            <a:r>
              <a:rPr dirty="0" sz="5000" spc="-690" b="1">
                <a:latin typeface="Verdana"/>
                <a:cs typeface="Verdana"/>
              </a:rPr>
              <a:t>E</a:t>
            </a:r>
            <a:r>
              <a:rPr dirty="0" sz="5000" spc="-280" b="1">
                <a:latin typeface="Verdana"/>
                <a:cs typeface="Verdana"/>
              </a:rPr>
              <a:t>V</a:t>
            </a:r>
            <a:r>
              <a:rPr dirty="0" sz="5000" spc="-1280" b="1">
                <a:latin typeface="Verdana"/>
                <a:cs typeface="Verdana"/>
              </a:rPr>
              <a:t>I</a:t>
            </a:r>
            <a:r>
              <a:rPr dirty="0" sz="5000" spc="-690" b="1">
                <a:latin typeface="Verdana"/>
                <a:cs typeface="Verdana"/>
              </a:rPr>
              <a:t>E</a:t>
            </a:r>
            <a:r>
              <a:rPr dirty="0" sz="5000" spc="-545" b="1">
                <a:latin typeface="Verdana"/>
                <a:cs typeface="Verdana"/>
              </a:rPr>
              <a:t>W</a:t>
            </a:r>
            <a:endParaRPr sz="5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376" y="2880735"/>
            <a:ext cx="128240" cy="1282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376" y="4360436"/>
            <a:ext cx="128240" cy="128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376" y="5840138"/>
            <a:ext cx="128240" cy="1282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1376" y="7319839"/>
            <a:ext cx="128240" cy="1282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0611" rIns="0" bIns="0" rtlCol="0" vert="horz">
            <a:spAutoFit/>
          </a:bodyPr>
          <a:lstStyle/>
          <a:p>
            <a:pPr marL="377190" marR="1650364">
              <a:lnSpc>
                <a:spcPct val="115599"/>
              </a:lnSpc>
              <a:spcBef>
                <a:spcPts val="100"/>
              </a:spcBef>
            </a:pPr>
            <a:r>
              <a:rPr dirty="0" sz="2800" spc="-110"/>
              <a:t>Different</a:t>
            </a:r>
            <a:r>
              <a:rPr dirty="0" sz="2800" spc="-145"/>
              <a:t> </a:t>
            </a:r>
            <a:r>
              <a:rPr dirty="0" sz="2800" spc="-30"/>
              <a:t>researchers</a:t>
            </a:r>
            <a:r>
              <a:rPr dirty="0" sz="2800" spc="-145"/>
              <a:t> </a:t>
            </a:r>
            <a:r>
              <a:rPr dirty="0" sz="2800" spc="65"/>
              <a:t>and</a:t>
            </a:r>
            <a:r>
              <a:rPr dirty="0" sz="2800" spc="-145"/>
              <a:t> </a:t>
            </a:r>
            <a:r>
              <a:rPr dirty="0" sz="2800" spc="-10"/>
              <a:t>scholars</a:t>
            </a:r>
            <a:r>
              <a:rPr dirty="0" sz="2800" spc="-145"/>
              <a:t> </a:t>
            </a:r>
            <a:r>
              <a:rPr dirty="0" sz="2800" spc="-15"/>
              <a:t>have</a:t>
            </a:r>
            <a:r>
              <a:rPr dirty="0" sz="2800" spc="-145"/>
              <a:t> </a:t>
            </a:r>
            <a:r>
              <a:rPr dirty="0" sz="2800" spc="-25"/>
              <a:t>presented</a:t>
            </a:r>
            <a:r>
              <a:rPr dirty="0" sz="2800" spc="-145"/>
              <a:t> </a:t>
            </a:r>
            <a:r>
              <a:rPr dirty="0" sz="2800" spc="-60"/>
              <a:t>various</a:t>
            </a:r>
            <a:r>
              <a:rPr dirty="0" sz="2800" spc="-140"/>
              <a:t> </a:t>
            </a:r>
            <a:r>
              <a:rPr dirty="0" sz="2800" spc="50"/>
              <a:t>approaches</a:t>
            </a:r>
            <a:r>
              <a:rPr dirty="0" sz="2800" spc="-145"/>
              <a:t> </a:t>
            </a:r>
            <a:r>
              <a:rPr dirty="0" sz="2800" spc="-80"/>
              <a:t>for </a:t>
            </a:r>
            <a:r>
              <a:rPr dirty="0" sz="2800" spc="-969"/>
              <a:t> </a:t>
            </a:r>
            <a:r>
              <a:rPr dirty="0" sz="2800" spc="-20"/>
              <a:t>developing</a:t>
            </a:r>
            <a:r>
              <a:rPr dirty="0" sz="2800" spc="-150"/>
              <a:t> </a:t>
            </a:r>
            <a:r>
              <a:rPr dirty="0" sz="2800" spc="-25"/>
              <a:t>touchless</a:t>
            </a:r>
            <a:r>
              <a:rPr dirty="0" sz="2800" spc="-150"/>
              <a:t> </a:t>
            </a:r>
            <a:r>
              <a:rPr dirty="0" sz="2800" spc="-10"/>
              <a:t>touchscreen</a:t>
            </a:r>
            <a:r>
              <a:rPr dirty="0" sz="2800" spc="-155"/>
              <a:t> </a:t>
            </a:r>
            <a:r>
              <a:rPr dirty="0" sz="2800" spc="-60"/>
              <a:t>technology.</a:t>
            </a:r>
            <a:endParaRPr sz="2800"/>
          </a:p>
          <a:p>
            <a:pPr marL="377190" marR="210185">
              <a:lnSpc>
                <a:spcPct val="115599"/>
              </a:lnSpc>
              <a:spcBef>
                <a:spcPts val="3879"/>
              </a:spcBef>
            </a:pPr>
            <a:r>
              <a:rPr dirty="0" sz="2800" spc="-45"/>
              <a:t>Some</a:t>
            </a:r>
            <a:r>
              <a:rPr dirty="0" sz="2800" spc="-145"/>
              <a:t> </a:t>
            </a:r>
            <a:r>
              <a:rPr dirty="0" sz="2800" spc="-45"/>
              <a:t>studies</a:t>
            </a:r>
            <a:r>
              <a:rPr dirty="0" sz="2800" spc="-145"/>
              <a:t> </a:t>
            </a:r>
            <a:r>
              <a:rPr dirty="0" sz="2800" spc="30"/>
              <a:t>focused</a:t>
            </a:r>
            <a:r>
              <a:rPr dirty="0" sz="2800" spc="-140"/>
              <a:t> </a:t>
            </a:r>
            <a:r>
              <a:rPr dirty="0" sz="2800" spc="-15"/>
              <a:t>on</a:t>
            </a:r>
            <a:r>
              <a:rPr dirty="0" sz="2800" spc="-145"/>
              <a:t> </a:t>
            </a:r>
            <a:r>
              <a:rPr dirty="0" sz="2800" spc="-45"/>
              <a:t>using</a:t>
            </a:r>
            <a:r>
              <a:rPr dirty="0" sz="2800" spc="-140"/>
              <a:t> </a:t>
            </a:r>
            <a:r>
              <a:rPr dirty="0" sz="2800" spc="-60"/>
              <a:t>infrared</a:t>
            </a:r>
            <a:r>
              <a:rPr dirty="0" sz="2800" spc="-145"/>
              <a:t> </a:t>
            </a:r>
            <a:r>
              <a:rPr dirty="0" sz="2800" spc="-105"/>
              <a:t>sensors,</a:t>
            </a:r>
            <a:r>
              <a:rPr dirty="0" sz="2800" spc="-140"/>
              <a:t> </a:t>
            </a:r>
            <a:r>
              <a:rPr dirty="0" sz="2800" spc="-90"/>
              <a:t>while</a:t>
            </a:r>
            <a:r>
              <a:rPr dirty="0" sz="2800" spc="-145"/>
              <a:t> </a:t>
            </a:r>
            <a:r>
              <a:rPr dirty="0" sz="2800" spc="-70"/>
              <a:t>others</a:t>
            </a:r>
            <a:r>
              <a:rPr dirty="0" sz="2800" spc="-140"/>
              <a:t> </a:t>
            </a:r>
            <a:r>
              <a:rPr dirty="0" sz="2800" spc="-60"/>
              <a:t>explored</a:t>
            </a:r>
            <a:r>
              <a:rPr dirty="0" sz="2800" spc="-145"/>
              <a:t> </a:t>
            </a:r>
            <a:r>
              <a:rPr dirty="0" sz="2800" spc="-45"/>
              <a:t>ultrasonic</a:t>
            </a:r>
            <a:r>
              <a:rPr dirty="0" sz="2800" spc="-140"/>
              <a:t> </a:t>
            </a:r>
            <a:r>
              <a:rPr dirty="0" sz="2800" spc="-85"/>
              <a:t>or </a:t>
            </a:r>
            <a:r>
              <a:rPr dirty="0" sz="2800" spc="-969"/>
              <a:t> </a:t>
            </a:r>
            <a:r>
              <a:rPr dirty="0" sz="2800" spc="5"/>
              <a:t>optical</a:t>
            </a:r>
            <a:r>
              <a:rPr dirty="0" sz="2800" spc="-155"/>
              <a:t> </a:t>
            </a:r>
            <a:r>
              <a:rPr dirty="0" sz="2800" spc="-85"/>
              <a:t>sensors.</a:t>
            </a:r>
            <a:endParaRPr sz="2800"/>
          </a:p>
          <a:p>
            <a:pPr marL="377190" marR="5080">
              <a:lnSpc>
                <a:spcPct val="115599"/>
              </a:lnSpc>
              <a:spcBef>
                <a:spcPts val="3885"/>
              </a:spcBef>
            </a:pPr>
            <a:r>
              <a:rPr dirty="0" sz="2800" spc="-95"/>
              <a:t>Several</a:t>
            </a:r>
            <a:r>
              <a:rPr dirty="0" sz="2800" spc="-145"/>
              <a:t> </a:t>
            </a:r>
            <a:r>
              <a:rPr dirty="0" sz="2800" spc="-30"/>
              <a:t>researchers</a:t>
            </a:r>
            <a:r>
              <a:rPr dirty="0" sz="2800" spc="-140"/>
              <a:t> </a:t>
            </a:r>
            <a:r>
              <a:rPr dirty="0" sz="2800" spc="-15"/>
              <a:t>have</a:t>
            </a:r>
            <a:r>
              <a:rPr dirty="0" sz="2800" spc="-145"/>
              <a:t> </a:t>
            </a:r>
            <a:r>
              <a:rPr dirty="0" sz="2800" spc="20"/>
              <a:t>proposed</a:t>
            </a:r>
            <a:r>
              <a:rPr dirty="0" sz="2800" spc="-140"/>
              <a:t> </a:t>
            </a:r>
            <a:r>
              <a:rPr dirty="0" sz="2800" spc="-70"/>
              <a:t>different</a:t>
            </a:r>
            <a:r>
              <a:rPr dirty="0" sz="2800" spc="-145"/>
              <a:t> </a:t>
            </a:r>
            <a:r>
              <a:rPr dirty="0" sz="2800" spc="30"/>
              <a:t>hand</a:t>
            </a:r>
            <a:r>
              <a:rPr dirty="0" sz="2800" spc="-145"/>
              <a:t> </a:t>
            </a:r>
            <a:r>
              <a:rPr dirty="0" sz="2800" spc="-50"/>
              <a:t>gesture</a:t>
            </a:r>
            <a:r>
              <a:rPr dirty="0" sz="2800" spc="-140"/>
              <a:t> </a:t>
            </a:r>
            <a:r>
              <a:rPr dirty="0" sz="2800" spc="-40"/>
              <a:t>recognition</a:t>
            </a:r>
            <a:r>
              <a:rPr dirty="0" sz="2800" spc="-145"/>
              <a:t> </a:t>
            </a:r>
            <a:r>
              <a:rPr dirty="0" sz="2800" spc="-40"/>
              <a:t>algorithms</a:t>
            </a:r>
            <a:r>
              <a:rPr dirty="0" sz="2800" spc="-140"/>
              <a:t> </a:t>
            </a:r>
            <a:r>
              <a:rPr dirty="0" sz="2800" spc="-55"/>
              <a:t>to </a:t>
            </a:r>
            <a:r>
              <a:rPr dirty="0" sz="2800" spc="-969"/>
              <a:t> </a:t>
            </a:r>
            <a:r>
              <a:rPr dirty="0" sz="2800" spc="25"/>
              <a:t>enhance</a:t>
            </a:r>
            <a:r>
              <a:rPr dirty="0" sz="2800" spc="-150"/>
              <a:t> </a:t>
            </a:r>
            <a:r>
              <a:rPr dirty="0" sz="2800" spc="-75"/>
              <a:t>the</a:t>
            </a:r>
            <a:r>
              <a:rPr dirty="0" sz="2800" spc="-150"/>
              <a:t> </a:t>
            </a:r>
            <a:r>
              <a:rPr dirty="0" sz="2800" spc="60"/>
              <a:t>accuracy</a:t>
            </a:r>
            <a:r>
              <a:rPr dirty="0" sz="2800" spc="-150"/>
              <a:t> </a:t>
            </a:r>
            <a:r>
              <a:rPr dirty="0" sz="2800" spc="65"/>
              <a:t>and</a:t>
            </a:r>
            <a:r>
              <a:rPr dirty="0" sz="2800" spc="-150"/>
              <a:t> </a:t>
            </a:r>
            <a:r>
              <a:rPr dirty="0" sz="2800" spc="45"/>
              <a:t>speed</a:t>
            </a:r>
            <a:r>
              <a:rPr dirty="0" sz="2800" spc="-145"/>
              <a:t> </a:t>
            </a:r>
            <a:r>
              <a:rPr dirty="0" sz="2800" spc="-15"/>
              <a:t>of</a:t>
            </a:r>
            <a:r>
              <a:rPr dirty="0" sz="2800" spc="-150"/>
              <a:t> </a:t>
            </a:r>
            <a:r>
              <a:rPr dirty="0" sz="2800" spc="-25"/>
              <a:t>touchless</a:t>
            </a:r>
            <a:r>
              <a:rPr dirty="0" sz="2800" spc="-150"/>
              <a:t> </a:t>
            </a:r>
            <a:r>
              <a:rPr dirty="0" sz="2800" spc="-45"/>
              <a:t>touchscreens.</a:t>
            </a:r>
            <a:endParaRPr sz="2800"/>
          </a:p>
          <a:p>
            <a:pPr marL="377190" marR="1742439">
              <a:lnSpc>
                <a:spcPct val="115599"/>
              </a:lnSpc>
              <a:spcBef>
                <a:spcPts val="3885"/>
              </a:spcBef>
            </a:pPr>
            <a:r>
              <a:rPr dirty="0" sz="2800" spc="-90"/>
              <a:t>While</a:t>
            </a:r>
            <a:r>
              <a:rPr dirty="0" sz="2800" spc="-150"/>
              <a:t> </a:t>
            </a:r>
            <a:r>
              <a:rPr dirty="0" sz="2800" spc="30"/>
              <a:t>some</a:t>
            </a:r>
            <a:r>
              <a:rPr dirty="0" sz="2800" spc="-150"/>
              <a:t> </a:t>
            </a:r>
            <a:r>
              <a:rPr dirty="0" sz="2800" spc="-45"/>
              <a:t>studies</a:t>
            </a:r>
            <a:r>
              <a:rPr dirty="0" sz="2800" spc="-145"/>
              <a:t> </a:t>
            </a:r>
            <a:r>
              <a:rPr dirty="0" sz="2800" spc="-15"/>
              <a:t>have</a:t>
            </a:r>
            <a:r>
              <a:rPr dirty="0" sz="2800" spc="-150"/>
              <a:t> </a:t>
            </a:r>
            <a:r>
              <a:rPr dirty="0" sz="2800" spc="-40"/>
              <a:t>shown</a:t>
            </a:r>
            <a:r>
              <a:rPr dirty="0" sz="2800" spc="-145"/>
              <a:t> </a:t>
            </a:r>
            <a:r>
              <a:rPr dirty="0" sz="2800" spc="-35"/>
              <a:t>promising</a:t>
            </a:r>
            <a:r>
              <a:rPr dirty="0" sz="2800" spc="-150"/>
              <a:t> </a:t>
            </a:r>
            <a:r>
              <a:rPr dirty="0" sz="2800" spc="-145"/>
              <a:t>results, </a:t>
            </a:r>
            <a:r>
              <a:rPr dirty="0" sz="2800" spc="-70"/>
              <a:t>others</a:t>
            </a:r>
            <a:r>
              <a:rPr dirty="0" sz="2800" spc="-150"/>
              <a:t> </a:t>
            </a:r>
            <a:r>
              <a:rPr dirty="0" sz="2800" spc="-15"/>
              <a:t>have</a:t>
            </a:r>
            <a:r>
              <a:rPr dirty="0" sz="2800" spc="-150"/>
              <a:t> </a:t>
            </a:r>
            <a:r>
              <a:rPr dirty="0" sz="2800" spc="-50"/>
              <a:t>highlighted </a:t>
            </a:r>
            <a:r>
              <a:rPr dirty="0" sz="2800" spc="-965"/>
              <a:t> </a:t>
            </a:r>
            <a:r>
              <a:rPr dirty="0" sz="2800"/>
              <a:t>challenges </a:t>
            </a:r>
            <a:r>
              <a:rPr dirty="0" sz="2800" spc="10"/>
              <a:t>such </a:t>
            </a:r>
            <a:r>
              <a:rPr dirty="0" sz="2800" spc="75"/>
              <a:t>as </a:t>
            </a:r>
            <a:r>
              <a:rPr dirty="0" sz="2800" spc="-65"/>
              <a:t>limited </a:t>
            </a:r>
            <a:r>
              <a:rPr dirty="0" sz="2800" spc="-40"/>
              <a:t>recognition </a:t>
            </a:r>
            <a:r>
              <a:rPr dirty="0" sz="2800" spc="60"/>
              <a:t>accuracy </a:t>
            </a:r>
            <a:r>
              <a:rPr dirty="0" sz="2800" spc="65"/>
              <a:t>and </a:t>
            </a:r>
            <a:r>
              <a:rPr dirty="0" sz="2800" spc="-55"/>
              <a:t>high </a:t>
            </a:r>
            <a:r>
              <a:rPr dirty="0" sz="2800"/>
              <a:t>computational </a:t>
            </a:r>
            <a:r>
              <a:rPr dirty="0" sz="2800" spc="-969"/>
              <a:t> </a:t>
            </a:r>
            <a:r>
              <a:rPr dirty="0" sz="2800" spc="-85"/>
              <a:t>requirements.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37537" y="637888"/>
            <a:ext cx="9810750" cy="6572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150" spc="175" b="1">
                <a:latin typeface="Verdana"/>
                <a:cs typeface="Verdana"/>
              </a:rPr>
              <a:t>C</a:t>
            </a:r>
            <a:r>
              <a:rPr dirty="0" sz="4150" spc="-280" b="1">
                <a:latin typeface="Verdana"/>
                <a:cs typeface="Verdana"/>
              </a:rPr>
              <a:t>O</a:t>
            </a:r>
            <a:r>
              <a:rPr dirty="0" sz="4150" spc="-165" b="1">
                <a:latin typeface="Verdana"/>
                <a:cs typeface="Verdana"/>
              </a:rPr>
              <a:t>M</a:t>
            </a:r>
            <a:r>
              <a:rPr dirty="0" sz="4150" spc="-500" b="1">
                <a:latin typeface="Verdana"/>
                <a:cs typeface="Verdana"/>
              </a:rPr>
              <a:t>P</a:t>
            </a:r>
            <a:r>
              <a:rPr dirty="0" sz="4150" spc="-310" b="1">
                <a:latin typeface="Verdana"/>
                <a:cs typeface="Verdana"/>
              </a:rPr>
              <a:t>A</a:t>
            </a:r>
            <a:r>
              <a:rPr dirty="0" sz="4150" spc="-565" b="1">
                <a:latin typeface="Verdana"/>
                <a:cs typeface="Verdana"/>
              </a:rPr>
              <a:t>R</a:t>
            </a:r>
            <a:r>
              <a:rPr dirty="0" sz="4150" spc="-1060" b="1">
                <a:latin typeface="Verdana"/>
                <a:cs typeface="Verdana"/>
              </a:rPr>
              <a:t>I</a:t>
            </a:r>
            <a:r>
              <a:rPr dirty="0" sz="4150" spc="-370" b="1">
                <a:latin typeface="Verdana"/>
                <a:cs typeface="Verdana"/>
              </a:rPr>
              <a:t>S</a:t>
            </a:r>
            <a:r>
              <a:rPr dirty="0" sz="4150" spc="-280" b="1">
                <a:latin typeface="Verdana"/>
                <a:cs typeface="Verdana"/>
              </a:rPr>
              <a:t>O</a:t>
            </a:r>
            <a:r>
              <a:rPr dirty="0" sz="4150" spc="-420" b="1">
                <a:latin typeface="Verdana"/>
                <a:cs typeface="Verdana"/>
              </a:rPr>
              <a:t>N</a:t>
            </a:r>
            <a:r>
              <a:rPr dirty="0" sz="4150" spc="-180" b="1">
                <a:latin typeface="Verdana"/>
                <a:cs typeface="Verdana"/>
              </a:rPr>
              <a:t> </a:t>
            </a:r>
            <a:r>
              <a:rPr dirty="0" sz="4150" spc="-280" b="1">
                <a:latin typeface="Verdana"/>
                <a:cs typeface="Verdana"/>
              </a:rPr>
              <a:t>O</a:t>
            </a:r>
            <a:r>
              <a:rPr dirty="0" sz="4150" spc="-450" b="1">
                <a:latin typeface="Verdana"/>
                <a:cs typeface="Verdana"/>
              </a:rPr>
              <a:t>F</a:t>
            </a:r>
            <a:r>
              <a:rPr dirty="0" sz="4150" spc="-180" b="1">
                <a:latin typeface="Verdana"/>
                <a:cs typeface="Verdana"/>
              </a:rPr>
              <a:t> </a:t>
            </a:r>
            <a:r>
              <a:rPr dirty="0" sz="4150" spc="-745" b="1">
                <a:latin typeface="Verdana"/>
                <a:cs typeface="Verdana"/>
              </a:rPr>
              <a:t>L</a:t>
            </a:r>
            <a:r>
              <a:rPr dirty="0" sz="4150" spc="-1060" b="1">
                <a:latin typeface="Verdana"/>
                <a:cs typeface="Verdana"/>
              </a:rPr>
              <a:t>I</a:t>
            </a:r>
            <a:r>
              <a:rPr dirty="0" sz="4150" spc="-415" b="1">
                <a:latin typeface="Verdana"/>
                <a:cs typeface="Verdana"/>
              </a:rPr>
              <a:t>T</a:t>
            </a:r>
            <a:r>
              <a:rPr dirty="0" sz="4150" spc="-575" b="1">
                <a:latin typeface="Verdana"/>
                <a:cs typeface="Verdana"/>
              </a:rPr>
              <a:t>E</a:t>
            </a:r>
            <a:r>
              <a:rPr dirty="0" sz="4150" spc="-565" b="1">
                <a:latin typeface="Verdana"/>
                <a:cs typeface="Verdana"/>
              </a:rPr>
              <a:t>R</a:t>
            </a:r>
            <a:r>
              <a:rPr dirty="0" sz="4150" spc="-310" b="1">
                <a:latin typeface="Verdana"/>
                <a:cs typeface="Verdana"/>
              </a:rPr>
              <a:t>A</a:t>
            </a:r>
            <a:r>
              <a:rPr dirty="0" sz="4150" spc="-415" b="1">
                <a:latin typeface="Verdana"/>
                <a:cs typeface="Verdana"/>
              </a:rPr>
              <a:t>T</a:t>
            </a:r>
            <a:r>
              <a:rPr dirty="0" sz="4150" spc="-440" b="1">
                <a:latin typeface="Verdana"/>
                <a:cs typeface="Verdana"/>
              </a:rPr>
              <a:t>U</a:t>
            </a:r>
            <a:r>
              <a:rPr dirty="0" sz="4150" spc="-565" b="1">
                <a:latin typeface="Verdana"/>
                <a:cs typeface="Verdana"/>
              </a:rPr>
              <a:t>R</a:t>
            </a:r>
            <a:r>
              <a:rPr dirty="0" sz="4150" spc="-570" b="1">
                <a:latin typeface="Verdana"/>
                <a:cs typeface="Verdana"/>
              </a:rPr>
              <a:t>E</a:t>
            </a:r>
            <a:r>
              <a:rPr dirty="0" sz="4150" spc="-180" b="1">
                <a:latin typeface="Verdana"/>
                <a:cs typeface="Verdana"/>
              </a:rPr>
              <a:t> </a:t>
            </a:r>
            <a:r>
              <a:rPr dirty="0" sz="4150" spc="-565" b="1">
                <a:latin typeface="Verdana"/>
                <a:cs typeface="Verdana"/>
              </a:rPr>
              <a:t>R</a:t>
            </a:r>
            <a:r>
              <a:rPr dirty="0" sz="4150" spc="-575" b="1">
                <a:latin typeface="Verdana"/>
                <a:cs typeface="Verdana"/>
              </a:rPr>
              <a:t>E</a:t>
            </a:r>
            <a:r>
              <a:rPr dirty="0" sz="4150" spc="-240" b="1">
                <a:latin typeface="Verdana"/>
                <a:cs typeface="Verdana"/>
              </a:rPr>
              <a:t>V</a:t>
            </a:r>
            <a:r>
              <a:rPr dirty="0" sz="4150" spc="-1060" b="1">
                <a:latin typeface="Verdana"/>
                <a:cs typeface="Verdana"/>
              </a:rPr>
              <a:t>I</a:t>
            </a:r>
            <a:r>
              <a:rPr dirty="0" sz="4150" spc="-575" b="1">
                <a:latin typeface="Verdana"/>
                <a:cs typeface="Verdana"/>
              </a:rPr>
              <a:t>E</a:t>
            </a:r>
            <a:r>
              <a:rPr dirty="0" sz="4150" spc="-459" b="1">
                <a:latin typeface="Verdana"/>
                <a:cs typeface="Verdana"/>
              </a:rPr>
              <a:t>W</a:t>
            </a:r>
            <a:endParaRPr sz="4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176" y="2108971"/>
            <a:ext cx="6550659" cy="734187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436245" marR="1261745">
              <a:lnSpc>
                <a:spcPts val="4730"/>
              </a:lnSpc>
              <a:spcBef>
                <a:spcPts val="305"/>
              </a:spcBef>
            </a:pPr>
            <a:r>
              <a:rPr dirty="0" sz="3950" spc="-395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950" spc="-19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950" spc="-24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950" spc="-13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950" spc="-14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950" spc="-13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950" spc="-24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950" spc="-15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50" spc="-37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950" spc="-14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950" spc="-13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950" spc="6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950" spc="-13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950" spc="-19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950" spc="-14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950" spc="-18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950" spc="-125" b="1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3950" spc="-150" b="1">
                <a:solidFill>
                  <a:srgbClr val="FFFFFF"/>
                </a:solidFill>
                <a:latin typeface="Verdana"/>
                <a:cs typeface="Verdana"/>
              </a:rPr>
              <a:t>Touchscreen</a:t>
            </a:r>
            <a:endParaRPr sz="3950">
              <a:latin typeface="Verdana"/>
              <a:cs typeface="Verdana"/>
            </a:endParaRPr>
          </a:p>
          <a:p>
            <a:pPr marL="12700">
              <a:lnSpc>
                <a:spcPts val="4565"/>
              </a:lnSpc>
              <a:tabLst>
                <a:tab pos="436245" algn="l"/>
                <a:tab pos="6536690" algn="l"/>
              </a:tabLst>
            </a:pPr>
            <a:r>
              <a:rPr dirty="0" u="heavy" sz="3950" spc="5">
                <a:solidFill>
                  <a:srgbClr val="FFFFFF"/>
                </a:solidFill>
                <a:uFill>
                  <a:solidFill>
                    <a:srgbClr val="0FB4B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950" spc="5">
                <a:solidFill>
                  <a:srgbClr val="FFFFFF"/>
                </a:solidFill>
                <a:uFill>
                  <a:solidFill>
                    <a:srgbClr val="0FB4BE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3950" spc="-140" b="1">
                <a:solidFill>
                  <a:srgbClr val="FFFFFF"/>
                </a:solidFill>
                <a:uFill>
                  <a:solidFill>
                    <a:srgbClr val="0FB4BE"/>
                  </a:solidFill>
                </a:uFill>
                <a:latin typeface="Verdana"/>
                <a:cs typeface="Verdana"/>
              </a:rPr>
              <a:t>Technology	</a:t>
            </a:r>
            <a:endParaRPr sz="3950">
              <a:latin typeface="Verdana"/>
              <a:cs typeface="Verdana"/>
            </a:endParaRPr>
          </a:p>
          <a:p>
            <a:pPr marL="728980" marR="271780">
              <a:lnSpc>
                <a:spcPct val="114799"/>
              </a:lnSpc>
              <a:spcBef>
                <a:spcPts val="3215"/>
              </a:spcBef>
            </a:pPr>
            <a:r>
              <a:rPr dirty="0" sz="2650" spc="-38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10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-2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-7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9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650" spc="-3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36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20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6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-20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65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50" spc="-50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dirty="0" sz="26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650" spc="-20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509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-20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-2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50" spc="-20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650" spc="-38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10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4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50" spc="9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6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-6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65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50" spc="-7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50" spc="9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FFFFF"/>
                </a:solidFill>
                <a:latin typeface="Verdana"/>
                <a:cs typeface="Verdana"/>
              </a:rPr>
              <a:t>physical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Verdana"/>
                <a:cs typeface="Verdana"/>
              </a:rPr>
              <a:t>screen</a:t>
            </a:r>
            <a:r>
              <a:rPr dirty="0" sz="26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95">
                <a:solidFill>
                  <a:srgbClr val="FFFFFF"/>
                </a:solidFill>
                <a:latin typeface="Verdana"/>
                <a:cs typeface="Verdana"/>
              </a:rPr>
              <a:t>size</a:t>
            </a:r>
            <a:endParaRPr sz="2650">
              <a:latin typeface="Verdana"/>
              <a:cs typeface="Verdana"/>
            </a:endParaRPr>
          </a:p>
          <a:p>
            <a:pPr marL="728980" marR="726440">
              <a:lnSpc>
                <a:spcPct val="114799"/>
              </a:lnSpc>
            </a:pPr>
            <a:r>
              <a:rPr dirty="0" sz="2650" spc="-100">
                <a:solidFill>
                  <a:srgbClr val="FFFFFF"/>
                </a:solidFill>
                <a:latin typeface="Verdana"/>
                <a:cs typeface="Verdana"/>
              </a:rPr>
              <a:t>Difficulty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1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45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14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FFFFFF"/>
                </a:solidFill>
                <a:latin typeface="Verdana"/>
                <a:cs typeface="Verdana"/>
              </a:rPr>
              <a:t>gloves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dirty="0" sz="2650" spc="-9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26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objects</a:t>
            </a:r>
            <a:endParaRPr sz="2650">
              <a:latin typeface="Verdana"/>
              <a:cs typeface="Verdana"/>
            </a:endParaRPr>
          </a:p>
          <a:p>
            <a:pPr marL="728980" marR="386715">
              <a:lnSpc>
                <a:spcPct val="114799"/>
              </a:lnSpc>
            </a:pPr>
            <a:r>
              <a:rPr dirty="0" sz="2650" spc="-254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9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650" spc="-7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9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-8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-2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5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650" spc="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650" spc="9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650" spc="-1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650" spc="-7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650" spc="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50" spc="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650" spc="-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650" spc="7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40">
                <a:solidFill>
                  <a:srgbClr val="FFFFFF"/>
                </a:solidFill>
                <a:latin typeface="Verdana"/>
                <a:cs typeface="Verdana"/>
              </a:rPr>
              <a:t>decreased</a:t>
            </a:r>
            <a:r>
              <a:rPr dirty="0" sz="26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60">
                <a:solidFill>
                  <a:srgbClr val="FFFFFF"/>
                </a:solidFill>
                <a:latin typeface="Verdana"/>
                <a:cs typeface="Verdana"/>
              </a:rPr>
              <a:t>battery</a:t>
            </a:r>
            <a:r>
              <a:rPr dirty="0" sz="26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85">
                <a:solidFill>
                  <a:srgbClr val="FFFFFF"/>
                </a:solidFill>
                <a:latin typeface="Verdana"/>
                <a:cs typeface="Verdana"/>
              </a:rPr>
              <a:t>life</a:t>
            </a:r>
            <a:endParaRPr sz="2650">
              <a:latin typeface="Verdana"/>
              <a:cs typeface="Verdana"/>
            </a:endParaRPr>
          </a:p>
          <a:p>
            <a:pPr marL="728980" marR="1252855">
              <a:lnSpc>
                <a:spcPct val="114799"/>
              </a:lnSpc>
            </a:pPr>
            <a:r>
              <a:rPr dirty="0" sz="2650" spc="-40">
                <a:solidFill>
                  <a:srgbClr val="FFFFFF"/>
                </a:solidFill>
                <a:latin typeface="Verdana"/>
                <a:cs typeface="Verdana"/>
              </a:rPr>
              <a:t>Costly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5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6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50">
                <a:solidFill>
                  <a:srgbClr val="FFFFFF"/>
                </a:solidFill>
                <a:latin typeface="Verdana"/>
                <a:cs typeface="Verdana"/>
              </a:rPr>
              <a:t>repair</a:t>
            </a:r>
            <a:r>
              <a:rPr dirty="0" sz="26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8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6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20">
                <a:solidFill>
                  <a:srgbClr val="FFFFFF"/>
                </a:solidFill>
                <a:latin typeface="Verdana"/>
                <a:cs typeface="Verdana"/>
              </a:rPr>
              <a:t>replace</a:t>
            </a:r>
            <a:r>
              <a:rPr dirty="0" sz="26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-105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dirty="0" sz="2650" spc="-91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50" spc="95">
                <a:solidFill>
                  <a:srgbClr val="FFFFFF"/>
                </a:solidFill>
                <a:latin typeface="Verdana"/>
                <a:cs typeface="Verdana"/>
              </a:rPr>
              <a:t>damaged</a:t>
            </a:r>
            <a:endParaRPr sz="26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1812" y="3844706"/>
            <a:ext cx="116755" cy="1167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1812" y="5634952"/>
            <a:ext cx="116755" cy="1167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21812" y="7425199"/>
            <a:ext cx="116755" cy="11675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32763" y="952660"/>
            <a:ext cx="6510020" cy="851598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488315">
              <a:lnSpc>
                <a:spcPts val="4880"/>
              </a:lnSpc>
              <a:spcBef>
                <a:spcPts val="295"/>
              </a:spcBef>
              <a:tabLst>
                <a:tab pos="6013450" algn="l"/>
              </a:tabLst>
            </a:pPr>
            <a:r>
              <a:rPr dirty="0" sz="4100" spc="-455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4100" spc="-21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4100" spc="-27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100" spc="-16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100" spc="-17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100" spc="-409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4100" spc="-18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4100" spc="-170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4100" spc="4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4100" spc="-170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4100" spc="-21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4100" spc="-17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4100" spc="-21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4100" spc="-150" b="1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4100" spc="-180" b="1">
                <a:solidFill>
                  <a:srgbClr val="FFFFFF"/>
                </a:solidFill>
                <a:latin typeface="Verdana"/>
                <a:cs typeface="Verdana"/>
              </a:rPr>
              <a:t>Touchscreen </a:t>
            </a:r>
            <a:r>
              <a:rPr dirty="0" sz="4100" spc="-17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u="heavy" sz="4100" spc="-170" b="1">
                <a:solidFill>
                  <a:srgbClr val="FFFFFF"/>
                </a:solidFill>
                <a:uFill>
                  <a:solidFill>
                    <a:srgbClr val="0FB4BE"/>
                  </a:solidFill>
                </a:uFill>
                <a:latin typeface="Verdana"/>
                <a:cs typeface="Verdana"/>
              </a:rPr>
              <a:t>Technology	</a:t>
            </a:r>
            <a:endParaRPr sz="4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100">
              <a:latin typeface="Verdana"/>
              <a:cs typeface="Verdana"/>
            </a:endParaRPr>
          </a:p>
          <a:p>
            <a:pPr marL="86995" marR="167005">
              <a:lnSpc>
                <a:spcPct val="115199"/>
              </a:lnSpc>
            </a:pPr>
            <a:r>
              <a:rPr dirty="0" sz="2550" spc="-9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6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5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5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dirty="0" sz="255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550" spc="-8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20">
                <a:solidFill>
                  <a:srgbClr val="FFFFFF"/>
                </a:solidFill>
                <a:latin typeface="Verdana"/>
                <a:cs typeface="Verdana"/>
              </a:rPr>
              <a:t>touchless </a:t>
            </a:r>
            <a:r>
              <a:rPr dirty="0" sz="2550" spc="-5">
                <a:solidFill>
                  <a:srgbClr val="FFFFFF"/>
                </a:solidFill>
                <a:latin typeface="Verdana"/>
                <a:cs typeface="Verdana"/>
              </a:rPr>
              <a:t>touchscreen </a:t>
            </a:r>
            <a:r>
              <a:rPr dirty="0" sz="2550" spc="25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dirty="0" sz="2550" spc="-5">
                <a:solidFill>
                  <a:srgbClr val="FFFFFF"/>
                </a:solidFill>
                <a:latin typeface="Verdana"/>
                <a:cs typeface="Verdana"/>
              </a:rPr>
              <a:t>evaluated </a:t>
            </a:r>
            <a:r>
              <a:rPr dirty="0" sz="25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6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found </a:t>
            </a:r>
            <a:r>
              <a:rPr dirty="0" sz="2550" spc="-5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550" spc="6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2550" spc="50">
                <a:solidFill>
                  <a:srgbClr val="FFFFFF"/>
                </a:solidFill>
                <a:latin typeface="Verdana"/>
                <a:cs typeface="Verdana"/>
              </a:rPr>
              <a:t>comparable </a:t>
            </a:r>
            <a:r>
              <a:rPr dirty="0" sz="2550" spc="-5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55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50">
                <a:solidFill>
                  <a:srgbClr val="FFFFFF"/>
                </a:solidFill>
                <a:latin typeface="Verdana"/>
                <a:cs typeface="Verdana"/>
              </a:rPr>
              <a:t>traditional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Verdana"/>
                <a:cs typeface="Verdana"/>
              </a:rPr>
              <a:t>touchscreen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50">
                <a:solidFill>
                  <a:srgbClr val="FFFFFF"/>
                </a:solidFill>
                <a:latin typeface="Verdana"/>
                <a:cs typeface="Verdana"/>
              </a:rPr>
              <a:t>technology.</a:t>
            </a:r>
            <a:endParaRPr sz="2550">
              <a:latin typeface="Verdana"/>
              <a:cs typeface="Verdana"/>
            </a:endParaRPr>
          </a:p>
          <a:p>
            <a:pPr marL="86995" marR="5080">
              <a:lnSpc>
                <a:spcPts val="3520"/>
              </a:lnSpc>
              <a:spcBef>
                <a:spcPts val="200"/>
              </a:spcBef>
            </a:pPr>
            <a:r>
              <a:rPr dirty="0" sz="2550" spc="-19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-1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550" spc="95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r>
              <a:rPr dirty="0" sz="25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5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50" spc="-29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5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5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5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-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550" spc="-5">
                <a:solidFill>
                  <a:srgbClr val="FFFFFF"/>
                </a:solidFill>
                <a:latin typeface="Verdana"/>
                <a:cs typeface="Verdana"/>
              </a:rPr>
              <a:t>touchscreen 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technology </a:t>
            </a:r>
            <a:r>
              <a:rPr dirty="0" sz="2550" spc="25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dirty="0" sz="2550" spc="-45">
                <a:solidFill>
                  <a:srgbClr val="FFFFFF"/>
                </a:solidFill>
                <a:latin typeface="Verdana"/>
                <a:cs typeface="Verdana"/>
              </a:rPr>
              <a:t>generally </a:t>
            </a:r>
            <a:r>
              <a:rPr dirty="0" sz="255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9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50" spc="-1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50" spc="-1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-49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7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50" spc="-1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5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-1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9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50" spc="-1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50" spc="-1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50" spc="10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50" spc="-6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1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550" spc="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30">
                <a:solidFill>
                  <a:srgbClr val="FFFFFF"/>
                </a:solidFill>
                <a:latin typeface="Verdana"/>
                <a:cs typeface="Verdana"/>
              </a:rPr>
              <a:t>convenience.</a:t>
            </a:r>
            <a:endParaRPr sz="2550">
              <a:latin typeface="Verdana"/>
              <a:cs typeface="Verdana"/>
            </a:endParaRPr>
          </a:p>
          <a:p>
            <a:pPr marL="86995" marR="321310">
              <a:lnSpc>
                <a:spcPts val="3520"/>
              </a:lnSpc>
            </a:pPr>
            <a:r>
              <a:rPr dirty="0" sz="2550" spc="-229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50" spc="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5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5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50" spc="-1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55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dirty="0" sz="25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50" spc="9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550" spc="-105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2550" spc="25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550" spc="-35">
                <a:solidFill>
                  <a:srgbClr val="FFFFFF"/>
                </a:solidFill>
                <a:latin typeface="Verdana"/>
                <a:cs typeface="Verdana"/>
              </a:rPr>
              <a:t>potential </a:t>
            </a:r>
            <a:r>
              <a:rPr dirty="0" sz="2550" spc="-5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550" spc="-35">
                <a:solidFill>
                  <a:srgbClr val="FFFFFF"/>
                </a:solidFill>
                <a:latin typeface="Verdana"/>
                <a:cs typeface="Verdana"/>
              </a:rPr>
              <a:t>improve </a:t>
            </a:r>
            <a:r>
              <a:rPr dirty="0" sz="2550" spc="-40">
                <a:solidFill>
                  <a:srgbClr val="FFFFFF"/>
                </a:solidFill>
                <a:latin typeface="Verdana"/>
                <a:cs typeface="Verdana"/>
              </a:rPr>
              <a:t>hygiene </a:t>
            </a:r>
            <a:r>
              <a:rPr dirty="0" sz="255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6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550" spc="10">
                <a:solidFill>
                  <a:srgbClr val="FFFFFF"/>
                </a:solidFill>
                <a:latin typeface="Verdana"/>
                <a:cs typeface="Verdana"/>
              </a:rPr>
              <a:t>reduce 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550" spc="25">
                <a:solidFill>
                  <a:srgbClr val="FFFFFF"/>
                </a:solidFill>
                <a:latin typeface="Verdana"/>
                <a:cs typeface="Verdana"/>
              </a:rPr>
              <a:t>spread 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550" spc="-35">
                <a:solidFill>
                  <a:srgbClr val="FFFFFF"/>
                </a:solidFill>
                <a:latin typeface="Verdana"/>
                <a:cs typeface="Verdana"/>
              </a:rPr>
              <a:t>infectious </a:t>
            </a:r>
            <a:r>
              <a:rPr dirty="0" sz="255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9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50" spc="-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9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50" spc="9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55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9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5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550" spc="1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550" spc="-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50" spc="-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5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50" spc="-1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50" spc="9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50" spc="-1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50" spc="-1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-49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5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9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550" spc="-1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-49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50" spc="-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550" spc="10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-1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50" spc="1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550" spc="-14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255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-1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550" spc="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550" spc="-19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550" spc="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550" spc="-1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550" spc="-37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5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09854" y="505530"/>
            <a:ext cx="2600960" cy="890269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50" spc="-740" b="1">
                <a:latin typeface="Verdana"/>
                <a:cs typeface="Verdana"/>
              </a:rPr>
              <a:t>R</a:t>
            </a:r>
            <a:r>
              <a:rPr dirty="0" sz="5650" spc="-760" b="1">
                <a:latin typeface="Verdana"/>
                <a:cs typeface="Verdana"/>
              </a:rPr>
              <a:t>E</a:t>
            </a:r>
            <a:r>
              <a:rPr dirty="0" sz="5650" spc="-475" b="1">
                <a:latin typeface="Verdana"/>
                <a:cs typeface="Verdana"/>
              </a:rPr>
              <a:t>S</a:t>
            </a:r>
            <a:r>
              <a:rPr dirty="0" sz="5650" spc="-565" b="1">
                <a:latin typeface="Verdana"/>
                <a:cs typeface="Verdana"/>
              </a:rPr>
              <a:t>U</a:t>
            </a:r>
            <a:r>
              <a:rPr dirty="0" sz="5650" spc="-990" b="1">
                <a:latin typeface="Verdana"/>
                <a:cs typeface="Verdana"/>
              </a:rPr>
              <a:t>L</a:t>
            </a:r>
            <a:r>
              <a:rPr dirty="0" sz="5650" spc="-540" b="1">
                <a:latin typeface="Verdana"/>
                <a:cs typeface="Verdana"/>
              </a:rPr>
              <a:t>T</a:t>
            </a:r>
            <a:endParaRPr sz="5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3312" y="6994058"/>
            <a:ext cx="4024609" cy="32929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78780" y="657098"/>
            <a:ext cx="3413760" cy="63373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950" spc="-320" b="1">
                <a:latin typeface="Verdana"/>
                <a:cs typeface="Verdana"/>
              </a:rPr>
              <a:t>CONCLUSION</a:t>
            </a:r>
            <a:endParaRPr sz="39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399" y="1806699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399" y="3206873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399" y="460704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399" y="6007223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399" y="7407398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45" marR="1738630">
              <a:lnSpc>
                <a:spcPct val="115599"/>
              </a:lnSpc>
              <a:spcBef>
                <a:spcPts val="100"/>
              </a:spcBef>
            </a:pPr>
            <a:r>
              <a:rPr dirty="0" spc="-40"/>
              <a:t>Touchless</a:t>
            </a:r>
            <a:r>
              <a:rPr dirty="0" spc="-130"/>
              <a:t> </a:t>
            </a:r>
            <a:r>
              <a:rPr dirty="0" spc="-15"/>
              <a:t>touchscreen</a:t>
            </a:r>
            <a:r>
              <a:rPr dirty="0" spc="-130"/>
              <a:t> </a:t>
            </a:r>
            <a:r>
              <a:rPr dirty="0" spc="-25"/>
              <a:t>technology</a:t>
            </a:r>
            <a:r>
              <a:rPr dirty="0" spc="-130"/>
              <a:t> </a:t>
            </a:r>
            <a:r>
              <a:rPr dirty="0" spc="-55"/>
              <a:t>offers</a:t>
            </a:r>
            <a:r>
              <a:rPr dirty="0" spc="-130"/>
              <a:t> </a:t>
            </a:r>
            <a:r>
              <a:rPr dirty="0" spc="155"/>
              <a:t>a</a:t>
            </a:r>
            <a:r>
              <a:rPr dirty="0" spc="-130"/>
              <a:t> </a:t>
            </a:r>
            <a:r>
              <a:rPr dirty="0" spc="-35"/>
              <a:t>promising</a:t>
            </a:r>
            <a:r>
              <a:rPr dirty="0" spc="-130"/>
              <a:t> </a:t>
            </a:r>
            <a:r>
              <a:rPr dirty="0" spc="-70"/>
              <a:t>solution</a:t>
            </a:r>
            <a:r>
              <a:rPr dirty="0" spc="-130"/>
              <a:t> </a:t>
            </a:r>
            <a:r>
              <a:rPr dirty="0" spc="-55"/>
              <a:t>to</a:t>
            </a:r>
            <a:r>
              <a:rPr dirty="0" spc="-130"/>
              <a:t> </a:t>
            </a:r>
            <a:r>
              <a:rPr dirty="0" spc="-70"/>
              <a:t>the</a:t>
            </a:r>
            <a:r>
              <a:rPr dirty="0" spc="-130"/>
              <a:t> </a:t>
            </a:r>
            <a:r>
              <a:rPr dirty="0" spc="-70"/>
              <a:t>limitations</a:t>
            </a:r>
            <a:r>
              <a:rPr dirty="0" spc="-130"/>
              <a:t> </a:t>
            </a:r>
            <a:r>
              <a:rPr dirty="0" spc="-15"/>
              <a:t>of </a:t>
            </a:r>
            <a:r>
              <a:rPr dirty="0" spc="-919"/>
              <a:t> </a:t>
            </a:r>
            <a:r>
              <a:rPr dirty="0" spc="-55"/>
              <a:t>traditional</a:t>
            </a:r>
            <a:r>
              <a:rPr dirty="0" spc="-145"/>
              <a:t> </a:t>
            </a:r>
            <a:r>
              <a:rPr dirty="0" spc="-15"/>
              <a:t>touchscreen</a:t>
            </a:r>
            <a:r>
              <a:rPr dirty="0" spc="-140"/>
              <a:t> </a:t>
            </a:r>
            <a:r>
              <a:rPr dirty="0" spc="-60"/>
              <a:t>technology.</a:t>
            </a:r>
          </a:p>
          <a:p>
            <a:pPr marL="17145" marR="1533525">
              <a:lnSpc>
                <a:spcPct val="115599"/>
              </a:lnSpc>
              <a:spcBef>
                <a:spcPts val="3675"/>
              </a:spcBef>
            </a:pPr>
            <a:r>
              <a:rPr dirty="0" spc="-345"/>
              <a:t>It</a:t>
            </a:r>
            <a:r>
              <a:rPr dirty="0" spc="-140"/>
              <a:t> </a:t>
            </a:r>
            <a:r>
              <a:rPr dirty="0" spc="-40"/>
              <a:t>provides</a:t>
            </a:r>
            <a:r>
              <a:rPr dirty="0" spc="-135"/>
              <a:t> </a:t>
            </a:r>
            <a:r>
              <a:rPr dirty="0" spc="155"/>
              <a:t>a</a:t>
            </a:r>
            <a:r>
              <a:rPr dirty="0" spc="-135"/>
              <a:t> </a:t>
            </a:r>
            <a:r>
              <a:rPr dirty="0" spc="-20"/>
              <a:t>more</a:t>
            </a:r>
            <a:r>
              <a:rPr dirty="0" spc="-135"/>
              <a:t> </a:t>
            </a:r>
            <a:r>
              <a:rPr dirty="0" spc="-40"/>
              <a:t>hygienic</a:t>
            </a:r>
            <a:r>
              <a:rPr dirty="0" spc="-135"/>
              <a:t> </a:t>
            </a:r>
            <a:r>
              <a:rPr dirty="0" spc="55"/>
              <a:t>and</a:t>
            </a:r>
            <a:r>
              <a:rPr dirty="0" spc="-140"/>
              <a:t> </a:t>
            </a:r>
            <a:r>
              <a:rPr dirty="0" spc="-50"/>
              <a:t>user-friendly</a:t>
            </a:r>
            <a:r>
              <a:rPr dirty="0" spc="-135"/>
              <a:t> </a:t>
            </a:r>
            <a:r>
              <a:rPr dirty="0" spc="-30"/>
              <a:t>interface</a:t>
            </a:r>
            <a:r>
              <a:rPr dirty="0" spc="-135"/>
              <a:t> </a:t>
            </a:r>
            <a:r>
              <a:rPr dirty="0" spc="-80"/>
              <a:t>for</a:t>
            </a:r>
            <a:r>
              <a:rPr dirty="0" spc="-135"/>
              <a:t> </a:t>
            </a:r>
            <a:r>
              <a:rPr dirty="0" spc="155"/>
              <a:t>a</a:t>
            </a:r>
            <a:r>
              <a:rPr dirty="0" spc="-135"/>
              <a:t> </a:t>
            </a:r>
            <a:r>
              <a:rPr dirty="0" spc="-95"/>
              <a:t>variety</a:t>
            </a:r>
            <a:r>
              <a:rPr dirty="0" spc="-140"/>
              <a:t> </a:t>
            </a:r>
            <a:r>
              <a:rPr dirty="0" spc="-15"/>
              <a:t>of</a:t>
            </a:r>
            <a:r>
              <a:rPr dirty="0" spc="-135"/>
              <a:t> </a:t>
            </a:r>
            <a:r>
              <a:rPr dirty="0" spc="-40"/>
              <a:t>applications, </a:t>
            </a:r>
            <a:r>
              <a:rPr dirty="0" spc="-915"/>
              <a:t> </a:t>
            </a:r>
            <a:r>
              <a:rPr dirty="0" spc="-35"/>
              <a:t>including</a:t>
            </a:r>
            <a:r>
              <a:rPr dirty="0" spc="-140"/>
              <a:t> </a:t>
            </a:r>
            <a:r>
              <a:rPr dirty="0" spc="-60"/>
              <a:t>smartphones,</a:t>
            </a:r>
            <a:r>
              <a:rPr dirty="0" spc="-140"/>
              <a:t> </a:t>
            </a:r>
            <a:r>
              <a:rPr dirty="0" spc="-165"/>
              <a:t>ATMs,</a:t>
            </a:r>
            <a:r>
              <a:rPr dirty="0" spc="-140"/>
              <a:t> </a:t>
            </a:r>
            <a:r>
              <a:rPr dirty="0" spc="55"/>
              <a:t>and</a:t>
            </a:r>
            <a:r>
              <a:rPr dirty="0" spc="-140"/>
              <a:t> </a:t>
            </a:r>
            <a:r>
              <a:rPr dirty="0" spc="30"/>
              <a:t>medical</a:t>
            </a:r>
            <a:r>
              <a:rPr dirty="0" spc="-140"/>
              <a:t> </a:t>
            </a:r>
            <a:r>
              <a:rPr dirty="0" spc="-50"/>
              <a:t>devices.</a:t>
            </a:r>
          </a:p>
          <a:p>
            <a:pPr marL="17145" marR="1809114">
              <a:lnSpc>
                <a:spcPct val="115599"/>
              </a:lnSpc>
              <a:spcBef>
                <a:spcPts val="3670"/>
              </a:spcBef>
            </a:pPr>
            <a:r>
              <a:rPr dirty="0" spc="-100"/>
              <a:t>The</a:t>
            </a:r>
            <a:r>
              <a:rPr dirty="0" spc="-135"/>
              <a:t> </a:t>
            </a:r>
            <a:r>
              <a:rPr dirty="0" spc="-95"/>
              <a:t>literature</a:t>
            </a:r>
            <a:r>
              <a:rPr dirty="0" spc="-130"/>
              <a:t> </a:t>
            </a:r>
            <a:r>
              <a:rPr dirty="0" spc="-95"/>
              <a:t>review</a:t>
            </a:r>
            <a:r>
              <a:rPr dirty="0" spc="-130"/>
              <a:t> </a:t>
            </a:r>
            <a:r>
              <a:rPr dirty="0" spc="55"/>
              <a:t>and</a:t>
            </a:r>
            <a:r>
              <a:rPr dirty="0" spc="-130"/>
              <a:t> </a:t>
            </a:r>
            <a:r>
              <a:rPr dirty="0" spc="10"/>
              <a:t>comparison</a:t>
            </a:r>
            <a:r>
              <a:rPr dirty="0" spc="-135"/>
              <a:t> </a:t>
            </a:r>
            <a:r>
              <a:rPr dirty="0" spc="-35"/>
              <a:t>show</a:t>
            </a:r>
            <a:r>
              <a:rPr dirty="0" spc="-130"/>
              <a:t> </a:t>
            </a:r>
            <a:r>
              <a:rPr dirty="0" spc="-60"/>
              <a:t>that</a:t>
            </a:r>
            <a:r>
              <a:rPr dirty="0" spc="-130"/>
              <a:t> </a:t>
            </a:r>
            <a:r>
              <a:rPr dirty="0" spc="-70"/>
              <a:t>the</a:t>
            </a:r>
            <a:r>
              <a:rPr dirty="0" spc="-130"/>
              <a:t> </a:t>
            </a:r>
            <a:r>
              <a:rPr dirty="0" spc="-25"/>
              <a:t>technology</a:t>
            </a:r>
            <a:r>
              <a:rPr dirty="0" spc="-130"/>
              <a:t> </a:t>
            </a:r>
            <a:r>
              <a:rPr dirty="0" spc="20"/>
              <a:t>has</a:t>
            </a:r>
            <a:r>
              <a:rPr dirty="0" spc="-135"/>
              <a:t> </a:t>
            </a:r>
            <a:r>
              <a:rPr dirty="0" spc="10"/>
              <a:t>been</a:t>
            </a:r>
            <a:r>
              <a:rPr dirty="0" spc="-130"/>
              <a:t> </a:t>
            </a:r>
            <a:r>
              <a:rPr dirty="0" spc="-30"/>
              <a:t>studied </a:t>
            </a:r>
            <a:r>
              <a:rPr dirty="0" spc="-915"/>
              <a:t> </a:t>
            </a:r>
            <a:r>
              <a:rPr dirty="0" spc="-110"/>
              <a:t>extensively</a:t>
            </a:r>
            <a:r>
              <a:rPr dirty="0" spc="-140"/>
              <a:t> </a:t>
            </a:r>
            <a:r>
              <a:rPr dirty="0" spc="55"/>
              <a:t>and</a:t>
            </a:r>
            <a:r>
              <a:rPr dirty="0" spc="-140"/>
              <a:t> </a:t>
            </a:r>
            <a:r>
              <a:rPr dirty="0" spc="20"/>
              <a:t>has</a:t>
            </a:r>
            <a:r>
              <a:rPr dirty="0" spc="-140"/>
              <a:t> </a:t>
            </a:r>
            <a:r>
              <a:rPr dirty="0" spc="-45"/>
              <a:t>potential</a:t>
            </a:r>
            <a:r>
              <a:rPr dirty="0" spc="-140"/>
              <a:t> </a:t>
            </a:r>
            <a:r>
              <a:rPr dirty="0" spc="-80"/>
              <a:t>for</a:t>
            </a:r>
            <a:r>
              <a:rPr dirty="0" spc="-140"/>
              <a:t> </a:t>
            </a:r>
            <a:r>
              <a:rPr dirty="0" spc="-110"/>
              <a:t>further</a:t>
            </a:r>
            <a:r>
              <a:rPr dirty="0" spc="-140"/>
              <a:t> </a:t>
            </a:r>
            <a:r>
              <a:rPr dirty="0" spc="-50"/>
              <a:t>development.</a:t>
            </a:r>
          </a:p>
          <a:p>
            <a:pPr marL="17145" marR="89535">
              <a:lnSpc>
                <a:spcPct val="115599"/>
              </a:lnSpc>
              <a:spcBef>
                <a:spcPts val="3675"/>
              </a:spcBef>
            </a:pPr>
            <a:r>
              <a:rPr dirty="0" spc="-100"/>
              <a:t>The</a:t>
            </a:r>
            <a:r>
              <a:rPr dirty="0" spc="-135"/>
              <a:t> </a:t>
            </a:r>
            <a:r>
              <a:rPr dirty="0" spc="-90"/>
              <a:t>results</a:t>
            </a:r>
            <a:r>
              <a:rPr dirty="0" spc="-130"/>
              <a:t> </a:t>
            </a:r>
            <a:r>
              <a:rPr dirty="0" spc="-15"/>
              <a:t>of</a:t>
            </a:r>
            <a:r>
              <a:rPr dirty="0" spc="-130"/>
              <a:t> </a:t>
            </a:r>
            <a:r>
              <a:rPr dirty="0" spc="-80"/>
              <a:t>our</a:t>
            </a:r>
            <a:r>
              <a:rPr dirty="0" spc="-130"/>
              <a:t> </a:t>
            </a:r>
            <a:r>
              <a:rPr dirty="0" spc="-40"/>
              <a:t>own</a:t>
            </a:r>
            <a:r>
              <a:rPr dirty="0" spc="-130"/>
              <a:t> </a:t>
            </a:r>
            <a:r>
              <a:rPr dirty="0" spc="-65"/>
              <a:t>experimentation</a:t>
            </a:r>
            <a:r>
              <a:rPr dirty="0" spc="-130"/>
              <a:t> </a:t>
            </a:r>
            <a:r>
              <a:rPr dirty="0" spc="-20"/>
              <a:t>demonstrate</a:t>
            </a:r>
            <a:r>
              <a:rPr dirty="0" spc="-130"/>
              <a:t> </a:t>
            </a:r>
            <a:r>
              <a:rPr dirty="0" spc="-70"/>
              <a:t>the</a:t>
            </a:r>
            <a:r>
              <a:rPr dirty="0" spc="-130"/>
              <a:t> </a:t>
            </a:r>
            <a:r>
              <a:rPr dirty="0" spc="-70"/>
              <a:t>feasibility</a:t>
            </a:r>
            <a:r>
              <a:rPr dirty="0" spc="-130"/>
              <a:t> </a:t>
            </a:r>
            <a:r>
              <a:rPr dirty="0" spc="-15"/>
              <a:t>of</a:t>
            </a:r>
            <a:r>
              <a:rPr dirty="0" spc="-130"/>
              <a:t> </a:t>
            </a:r>
            <a:r>
              <a:rPr dirty="0" spc="-30"/>
              <a:t>touchless</a:t>
            </a:r>
            <a:r>
              <a:rPr dirty="0" spc="-130"/>
              <a:t> </a:t>
            </a:r>
            <a:r>
              <a:rPr dirty="0" spc="-15"/>
              <a:t>touchscreen </a:t>
            </a:r>
            <a:r>
              <a:rPr dirty="0" spc="-915"/>
              <a:t> </a:t>
            </a:r>
            <a:r>
              <a:rPr dirty="0" spc="-155"/>
              <a:t>t</a:t>
            </a:r>
            <a:r>
              <a:rPr dirty="0" spc="10"/>
              <a:t>e</a:t>
            </a:r>
            <a:r>
              <a:rPr dirty="0" spc="195"/>
              <a:t>c</a:t>
            </a:r>
            <a:r>
              <a:rPr dirty="0" spc="-75"/>
              <a:t>hn</a:t>
            </a:r>
            <a:r>
              <a:rPr dirty="0" spc="35"/>
              <a:t>o</a:t>
            </a:r>
            <a:r>
              <a:rPr dirty="0" spc="-155"/>
              <a:t>l</a:t>
            </a:r>
            <a:r>
              <a:rPr dirty="0" spc="35"/>
              <a:t>o</a:t>
            </a:r>
            <a:r>
              <a:rPr dirty="0" spc="90"/>
              <a:t>g</a:t>
            </a:r>
            <a:r>
              <a:rPr dirty="0" spc="-160"/>
              <a:t>y</a:t>
            </a:r>
            <a:r>
              <a:rPr dirty="0" spc="-140"/>
              <a:t> </a:t>
            </a:r>
            <a:r>
              <a:rPr dirty="0" spc="150"/>
              <a:t>a</a:t>
            </a:r>
            <a:r>
              <a:rPr dirty="0" spc="-75"/>
              <a:t>n</a:t>
            </a:r>
            <a:r>
              <a:rPr dirty="0" spc="95"/>
              <a:t>d</a:t>
            </a:r>
            <a:r>
              <a:rPr dirty="0" spc="-140"/>
              <a:t> </a:t>
            </a:r>
            <a:r>
              <a:rPr dirty="0" spc="-155"/>
              <a:t>i</a:t>
            </a:r>
            <a:r>
              <a:rPr dirty="0" spc="-155"/>
              <a:t>t</a:t>
            </a:r>
            <a:r>
              <a:rPr dirty="0" spc="-15"/>
              <a:t>s</a:t>
            </a:r>
            <a:r>
              <a:rPr dirty="0" spc="-140"/>
              <a:t> </a:t>
            </a:r>
            <a:r>
              <a:rPr dirty="0" spc="90"/>
              <a:t>p</a:t>
            </a:r>
            <a:r>
              <a:rPr dirty="0" spc="35"/>
              <a:t>o</a:t>
            </a:r>
            <a:r>
              <a:rPr dirty="0" spc="-155"/>
              <a:t>t</a:t>
            </a:r>
            <a:r>
              <a:rPr dirty="0" spc="10"/>
              <a:t>e</a:t>
            </a:r>
            <a:r>
              <a:rPr dirty="0" spc="-75"/>
              <a:t>n</a:t>
            </a:r>
            <a:r>
              <a:rPr dirty="0" spc="-155"/>
              <a:t>t</a:t>
            </a:r>
            <a:r>
              <a:rPr dirty="0" spc="-155"/>
              <a:t>i</a:t>
            </a:r>
            <a:r>
              <a:rPr dirty="0" spc="150"/>
              <a:t>a</a:t>
            </a:r>
            <a:r>
              <a:rPr dirty="0" spc="-150"/>
              <a:t>l</a:t>
            </a:r>
            <a:r>
              <a:rPr dirty="0" spc="-140"/>
              <a:t> </a:t>
            </a:r>
            <a:r>
              <a:rPr dirty="0" spc="-75"/>
              <a:t>f</a:t>
            </a:r>
            <a:r>
              <a:rPr dirty="0" spc="35"/>
              <a:t>o</a:t>
            </a:r>
            <a:r>
              <a:rPr dirty="0" spc="-200"/>
              <a:t>r</a:t>
            </a:r>
            <a:r>
              <a:rPr dirty="0" spc="-140"/>
              <a:t> </a:t>
            </a:r>
            <a:r>
              <a:rPr dirty="0" spc="-85"/>
              <a:t>w</a:t>
            </a:r>
            <a:r>
              <a:rPr dirty="0" spc="-155"/>
              <a:t>i</a:t>
            </a:r>
            <a:r>
              <a:rPr dirty="0" spc="90"/>
              <a:t>d</a:t>
            </a:r>
            <a:r>
              <a:rPr dirty="0" spc="10"/>
              <a:t>e</a:t>
            </a:r>
            <a:r>
              <a:rPr dirty="0" spc="-20"/>
              <a:t>s</a:t>
            </a:r>
            <a:r>
              <a:rPr dirty="0" spc="90"/>
              <a:t>p</a:t>
            </a:r>
            <a:r>
              <a:rPr dirty="0" spc="-204"/>
              <a:t>r</a:t>
            </a:r>
            <a:r>
              <a:rPr dirty="0" spc="10"/>
              <a:t>e</a:t>
            </a:r>
            <a:r>
              <a:rPr dirty="0" spc="150"/>
              <a:t>a</a:t>
            </a:r>
            <a:r>
              <a:rPr dirty="0" spc="95"/>
              <a:t>d</a:t>
            </a:r>
            <a:r>
              <a:rPr dirty="0" spc="-140"/>
              <a:t> </a:t>
            </a:r>
            <a:r>
              <a:rPr dirty="0" spc="150"/>
              <a:t>a</a:t>
            </a:r>
            <a:r>
              <a:rPr dirty="0" spc="90"/>
              <a:t>d</a:t>
            </a:r>
            <a:r>
              <a:rPr dirty="0" spc="35"/>
              <a:t>o</a:t>
            </a:r>
            <a:r>
              <a:rPr dirty="0" spc="90"/>
              <a:t>p</a:t>
            </a:r>
            <a:r>
              <a:rPr dirty="0" spc="-155"/>
              <a:t>t</a:t>
            </a:r>
            <a:r>
              <a:rPr dirty="0" spc="-155"/>
              <a:t>i</a:t>
            </a:r>
            <a:r>
              <a:rPr dirty="0" spc="35"/>
              <a:t>o</a:t>
            </a:r>
            <a:r>
              <a:rPr dirty="0" spc="-75"/>
              <a:t>n</a:t>
            </a:r>
            <a:r>
              <a:rPr dirty="0" spc="-390"/>
              <a:t>.</a:t>
            </a:r>
          </a:p>
          <a:p>
            <a:pPr marL="17145" marR="5080">
              <a:lnSpc>
                <a:spcPct val="115599"/>
              </a:lnSpc>
              <a:spcBef>
                <a:spcPts val="3675"/>
              </a:spcBef>
            </a:pPr>
            <a:r>
              <a:rPr dirty="0" spc="-130"/>
              <a:t>Overall, </a:t>
            </a:r>
            <a:r>
              <a:rPr dirty="0" spc="-30"/>
              <a:t>touchless</a:t>
            </a:r>
            <a:r>
              <a:rPr dirty="0" spc="-130"/>
              <a:t> </a:t>
            </a:r>
            <a:r>
              <a:rPr dirty="0" spc="-15"/>
              <a:t>touchscreen</a:t>
            </a:r>
            <a:r>
              <a:rPr dirty="0" spc="-125"/>
              <a:t> </a:t>
            </a:r>
            <a:r>
              <a:rPr dirty="0" spc="-25"/>
              <a:t>technology</a:t>
            </a:r>
            <a:r>
              <a:rPr dirty="0" spc="-130"/>
              <a:t> </a:t>
            </a:r>
            <a:r>
              <a:rPr dirty="0" spc="-55"/>
              <a:t>represents</a:t>
            </a:r>
            <a:r>
              <a:rPr dirty="0" spc="-130"/>
              <a:t> </a:t>
            </a:r>
            <a:r>
              <a:rPr dirty="0" spc="155"/>
              <a:t>a</a:t>
            </a:r>
            <a:r>
              <a:rPr dirty="0" spc="-125"/>
              <a:t> </a:t>
            </a:r>
            <a:r>
              <a:rPr dirty="0" spc="-40"/>
              <a:t>significant</a:t>
            </a:r>
            <a:r>
              <a:rPr dirty="0" spc="-130"/>
              <a:t> </a:t>
            </a:r>
            <a:r>
              <a:rPr dirty="0" spc="20"/>
              <a:t>advancement</a:t>
            </a:r>
            <a:r>
              <a:rPr dirty="0" spc="-130"/>
              <a:t> </a:t>
            </a:r>
            <a:r>
              <a:rPr dirty="0" spc="-110"/>
              <a:t>in</a:t>
            </a:r>
            <a:r>
              <a:rPr dirty="0" spc="-125"/>
              <a:t> </a:t>
            </a:r>
            <a:r>
              <a:rPr dirty="0" spc="55"/>
              <a:t>human- </a:t>
            </a:r>
            <a:r>
              <a:rPr dirty="0" spc="-919"/>
              <a:t> </a:t>
            </a:r>
            <a:r>
              <a:rPr dirty="0" spc="-5"/>
              <a:t>computer </a:t>
            </a:r>
            <a:r>
              <a:rPr dirty="0" spc="-55"/>
              <a:t>interaction </a:t>
            </a:r>
            <a:r>
              <a:rPr dirty="0" spc="55"/>
              <a:t>and </a:t>
            </a:r>
            <a:r>
              <a:rPr dirty="0" spc="20"/>
              <a:t>has </a:t>
            </a:r>
            <a:r>
              <a:rPr dirty="0" spc="-70"/>
              <a:t>the </a:t>
            </a:r>
            <a:r>
              <a:rPr dirty="0" spc="-45"/>
              <a:t>potential </a:t>
            </a:r>
            <a:r>
              <a:rPr dirty="0" spc="-55"/>
              <a:t>to </a:t>
            </a:r>
            <a:r>
              <a:rPr dirty="0" spc="-100"/>
              <a:t>revolutionize </a:t>
            </a:r>
            <a:r>
              <a:rPr dirty="0" spc="-70"/>
              <a:t>the </a:t>
            </a:r>
            <a:r>
              <a:rPr dirty="0" spc="-30"/>
              <a:t>way </a:t>
            </a:r>
            <a:r>
              <a:rPr dirty="0" spc="-35"/>
              <a:t>we </a:t>
            </a:r>
            <a:r>
              <a:rPr dirty="0" spc="-50"/>
              <a:t>interact </a:t>
            </a:r>
            <a:r>
              <a:rPr dirty="0" spc="-114"/>
              <a:t>with </a:t>
            </a:r>
            <a:r>
              <a:rPr dirty="0" spc="-110"/>
              <a:t> </a:t>
            </a:r>
            <a:r>
              <a:rPr dirty="0" spc="-25"/>
              <a:t>technology</a:t>
            </a:r>
            <a:r>
              <a:rPr dirty="0" spc="-145"/>
              <a:t> </a:t>
            </a:r>
            <a:r>
              <a:rPr dirty="0" spc="-110"/>
              <a:t>in</a:t>
            </a:r>
            <a:r>
              <a:rPr dirty="0" spc="-140"/>
              <a:t> </a:t>
            </a:r>
            <a:r>
              <a:rPr dirty="0" spc="-70"/>
              <a:t>the</a:t>
            </a:r>
            <a:r>
              <a:rPr dirty="0" spc="-140"/>
              <a:t>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uditgg0510</dc:creator>
  <cp:keywords>DAFiHc39G6o,BAFSxujnKvc</cp:keywords>
  <dc:title>Blue 3D Elements 5G Technology Presentation</dc:title>
  <dcterms:created xsi:type="dcterms:W3CDTF">2023-05-06T09:21:47Z</dcterms:created>
  <dcterms:modified xsi:type="dcterms:W3CDTF">2023-05-06T09:21:47Z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2023-05-06T00:00:00Z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2023-05-06T00:00:00Z</vt:filetime>
  </property>
</Properties>
</file>