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720" cy="4236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720" cy="4236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0" y="1080"/>
            <a:ext cx="5153400" cy="5133960"/>
            <a:chOff x="0" y="1080"/>
            <a:chExt cx="5153400" cy="51339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9720" y="-8280"/>
              <a:ext cx="5133960" cy="5153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7200" y="1135080"/>
              <a:ext cx="3981960" cy="39967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6200000">
              <a:off x="5760" y="-2880"/>
              <a:ext cx="2291040" cy="22996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541CFF5-C38A-40C8-AB6D-CDACACCF7349}" type="slidenum">
              <a:rPr b="0" lang="fr-FR" sz="1000" spc="-1" strike="noStrike">
                <a:solidFill>
                  <a:srgbClr val="ffffff"/>
                </a:solidFill>
                <a:latin typeface="Lato"/>
                <a:ea typeface="Lato"/>
              </a:rPr>
              <a:t>5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46" name="CustomShape 2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3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095372B-1232-4F3A-A12E-70DBC368C07B}" type="slidenum">
              <a:rPr b="0" lang="fr-FR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537000" y="1578240"/>
            <a:ext cx="3321000" cy="1578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Projet OCR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83920" y="3925080"/>
            <a:ext cx="3470400" cy="505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Abadie Hugo</a:t>
            </a:r>
            <a:endParaRPr b="0" lang="en-US" sz="13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Jomier Magali</a:t>
            </a:r>
            <a:endParaRPr b="0" lang="en-US" sz="13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Machavoine Ethan</a:t>
            </a:r>
            <a:endParaRPr b="0" lang="en-US" sz="13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Poelger Jonathan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3608280" y="2531160"/>
            <a:ext cx="3066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Montserrat"/>
                <a:ea typeface="Arial"/>
              </a:rPr>
              <a:t>Soutenance 1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Découpage en lignes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Google Shape;199;p22" descr=""/>
          <p:cNvPicPr/>
          <p:nvPr/>
        </p:nvPicPr>
        <p:blipFill>
          <a:blip r:embed="rId1"/>
          <a:srcRect l="23" t="0" r="0" b="0"/>
          <a:stretch/>
        </p:blipFill>
        <p:spPr>
          <a:xfrm>
            <a:off x="1612080" y="1692720"/>
            <a:ext cx="6411240" cy="1757880"/>
          </a:xfrm>
          <a:prstGeom prst="rect">
            <a:avLst/>
          </a:prstGeom>
          <a:ln>
            <a:noFill/>
          </a:ln>
        </p:spPr>
      </p:pic>
      <p:sp>
        <p:nvSpPr>
          <p:cNvPr id="126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404817D-740C-4B08-88BD-1C08A7A7D4FE}" type="slidenum">
              <a:rPr b="0" lang="fr-FR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Découpage en caractères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205;p23" descr=""/>
          <p:cNvPicPr/>
          <p:nvPr/>
        </p:nvPicPr>
        <p:blipFill>
          <a:blip r:embed="rId1"/>
          <a:stretch/>
        </p:blipFill>
        <p:spPr>
          <a:xfrm>
            <a:off x="1634400" y="1699920"/>
            <a:ext cx="6364440" cy="1743120"/>
          </a:xfrm>
          <a:prstGeom prst="rect">
            <a:avLst/>
          </a:prstGeom>
          <a:ln>
            <a:noFill/>
          </a:ln>
        </p:spPr>
      </p:pic>
      <p:sp>
        <p:nvSpPr>
          <p:cNvPr id="129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6EC39DB-50A0-46DE-8826-44217C743D47}" type="slidenum">
              <a:rPr b="0" lang="fr-FR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Réseau de neurones : </a:t>
            </a:r>
            <a:br/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Initialisation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Google Shape;211;p24" descr=""/>
          <p:cNvPicPr/>
          <p:nvPr/>
        </p:nvPicPr>
        <p:blipFill>
          <a:blip r:embed="rId1"/>
          <a:stretch/>
        </p:blipFill>
        <p:spPr>
          <a:xfrm>
            <a:off x="228600" y="2144160"/>
            <a:ext cx="4231440" cy="162468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212;p24" descr=""/>
          <p:cNvPicPr/>
          <p:nvPr/>
        </p:nvPicPr>
        <p:blipFill>
          <a:blip r:embed="rId2"/>
          <a:stretch/>
        </p:blipFill>
        <p:spPr>
          <a:xfrm>
            <a:off x="4709880" y="2144160"/>
            <a:ext cx="4205160" cy="1624680"/>
          </a:xfrm>
          <a:prstGeom prst="rect">
            <a:avLst/>
          </a:prstGeom>
          <a:ln>
            <a:noFill/>
          </a:ln>
        </p:spPr>
      </p:pic>
      <p:sp>
        <p:nvSpPr>
          <p:cNvPr id="133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94F4751-6F36-41D2-BB6D-5A875C9161F0}" type="slidenum">
              <a:rPr b="0" lang="fr-FR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Réseau de neurones: </a:t>
            </a:r>
            <a:br/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Exécution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Google Shape;218;p25" descr=""/>
          <p:cNvPicPr/>
          <p:nvPr/>
        </p:nvPicPr>
        <p:blipFill>
          <a:blip r:embed="rId1"/>
          <a:srcRect l="4453" t="0" r="50976" b="18834"/>
          <a:stretch/>
        </p:blipFill>
        <p:spPr>
          <a:xfrm>
            <a:off x="5538600" y="2230200"/>
            <a:ext cx="2913840" cy="2037960"/>
          </a:xfrm>
          <a:prstGeom prst="rect">
            <a:avLst/>
          </a:prstGeom>
          <a:ln>
            <a:noFill/>
          </a:ln>
        </p:spPr>
      </p:pic>
      <p:pic>
        <p:nvPicPr>
          <p:cNvPr id="136" name="Google Shape;219;p25" descr=""/>
          <p:cNvPicPr/>
          <p:nvPr/>
        </p:nvPicPr>
        <p:blipFill>
          <a:blip r:embed="rId2"/>
          <a:stretch/>
        </p:blipFill>
        <p:spPr>
          <a:xfrm>
            <a:off x="258480" y="2230200"/>
            <a:ext cx="4009680" cy="1104480"/>
          </a:xfrm>
          <a:prstGeom prst="rect">
            <a:avLst/>
          </a:prstGeom>
          <a:ln>
            <a:noFill/>
          </a:ln>
        </p:spPr>
      </p:pic>
      <p:pic>
        <p:nvPicPr>
          <p:cNvPr id="137" name="Google Shape;220;p25" descr=""/>
          <p:cNvPicPr/>
          <p:nvPr/>
        </p:nvPicPr>
        <p:blipFill>
          <a:blip r:embed="rId3"/>
          <a:stretch/>
        </p:blipFill>
        <p:spPr>
          <a:xfrm>
            <a:off x="553680" y="3743640"/>
            <a:ext cx="3419280" cy="571320"/>
          </a:xfrm>
          <a:prstGeom prst="rect">
            <a:avLst/>
          </a:prstGeom>
          <a:ln>
            <a:noFill/>
          </a:ln>
        </p:spPr>
      </p:pic>
      <p:sp>
        <p:nvSpPr>
          <p:cNvPr id="13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54CA1A9-E445-4067-8AEE-51D340014213}" type="slidenum">
              <a:rPr b="0" lang="fr-FR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Réseau de neurones: </a:t>
            </a:r>
            <a:br/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Entraînement (1)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Google Shape;226;p26" descr=""/>
          <p:cNvPicPr/>
          <p:nvPr/>
        </p:nvPicPr>
        <p:blipFill>
          <a:blip r:embed="rId1"/>
          <a:stretch/>
        </p:blipFill>
        <p:spPr>
          <a:xfrm>
            <a:off x="178200" y="1743480"/>
            <a:ext cx="4588920" cy="2238120"/>
          </a:xfrm>
          <a:prstGeom prst="rect">
            <a:avLst/>
          </a:prstGeom>
          <a:ln>
            <a:noFill/>
          </a:ln>
        </p:spPr>
      </p:pic>
      <p:pic>
        <p:nvPicPr>
          <p:cNvPr id="141" name="Google Shape;227;p26" descr=""/>
          <p:cNvPicPr/>
          <p:nvPr/>
        </p:nvPicPr>
        <p:blipFill>
          <a:blip r:embed="rId2"/>
          <a:stretch/>
        </p:blipFill>
        <p:spPr>
          <a:xfrm>
            <a:off x="4883040" y="1743120"/>
            <a:ext cx="4105440" cy="2238480"/>
          </a:xfrm>
          <a:prstGeom prst="rect">
            <a:avLst/>
          </a:prstGeom>
          <a:ln>
            <a:noFill/>
          </a:ln>
        </p:spPr>
      </p:pic>
      <p:sp>
        <p:nvSpPr>
          <p:cNvPr id="142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8A1443E-8F8E-464E-A67E-AFCD305DD2A4}" type="slidenum">
              <a:rPr b="0" lang="fr-FR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Réseau de neurones : </a:t>
            </a:r>
            <a:br/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Entraînement (2)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Google Shape;233;p27" descr=""/>
          <p:cNvPicPr/>
          <p:nvPr/>
        </p:nvPicPr>
        <p:blipFill>
          <a:blip r:embed="rId1"/>
          <a:srcRect l="4621" t="0" r="10913" b="19037"/>
          <a:stretch/>
        </p:blipFill>
        <p:spPr>
          <a:xfrm>
            <a:off x="218160" y="3488040"/>
            <a:ext cx="3403440" cy="1260360"/>
          </a:xfrm>
          <a:prstGeom prst="rect">
            <a:avLst/>
          </a:prstGeom>
          <a:ln>
            <a:noFill/>
          </a:ln>
        </p:spPr>
      </p:pic>
      <p:pic>
        <p:nvPicPr>
          <p:cNvPr id="145" name="Google Shape;234;p27" descr=""/>
          <p:cNvPicPr/>
          <p:nvPr/>
        </p:nvPicPr>
        <p:blipFill>
          <a:blip r:embed="rId2"/>
          <a:srcRect l="44627" t="0" r="10963" b="19037"/>
          <a:stretch/>
        </p:blipFill>
        <p:spPr>
          <a:xfrm>
            <a:off x="519840" y="1699920"/>
            <a:ext cx="1789560" cy="1260360"/>
          </a:xfrm>
          <a:prstGeom prst="rect">
            <a:avLst/>
          </a:prstGeom>
          <a:ln>
            <a:noFill/>
          </a:ln>
        </p:spPr>
      </p:pic>
      <p:pic>
        <p:nvPicPr>
          <p:cNvPr id="146" name="Google Shape;235;p27" descr=""/>
          <p:cNvPicPr/>
          <p:nvPr/>
        </p:nvPicPr>
        <p:blipFill>
          <a:blip r:embed="rId3"/>
          <a:stretch/>
        </p:blipFill>
        <p:spPr>
          <a:xfrm>
            <a:off x="5968800" y="1324080"/>
            <a:ext cx="2512080" cy="347760"/>
          </a:xfrm>
          <a:prstGeom prst="rect">
            <a:avLst/>
          </a:prstGeom>
          <a:ln>
            <a:noFill/>
          </a:ln>
        </p:spPr>
      </p:pic>
      <p:pic>
        <p:nvPicPr>
          <p:cNvPr id="147" name="Google Shape;236;p27" descr=""/>
          <p:cNvPicPr/>
          <p:nvPr/>
        </p:nvPicPr>
        <p:blipFill>
          <a:blip r:embed="rId4"/>
          <a:srcRect l="0" t="70194" r="42490" b="14063"/>
          <a:stretch/>
        </p:blipFill>
        <p:spPr>
          <a:xfrm>
            <a:off x="6204960" y="2122920"/>
            <a:ext cx="1977120" cy="414000"/>
          </a:xfrm>
          <a:prstGeom prst="rect">
            <a:avLst/>
          </a:prstGeom>
          <a:ln>
            <a:noFill/>
          </a:ln>
        </p:spPr>
      </p:pic>
      <p:pic>
        <p:nvPicPr>
          <p:cNvPr id="148" name="Google Shape;237;p27" descr=""/>
          <p:cNvPicPr/>
          <p:nvPr/>
        </p:nvPicPr>
        <p:blipFill>
          <a:blip r:embed="rId5"/>
          <a:srcRect l="0" t="33138" r="28295" b="45385"/>
          <a:stretch/>
        </p:blipFill>
        <p:spPr>
          <a:xfrm>
            <a:off x="3813840" y="3835800"/>
            <a:ext cx="2465280" cy="564840"/>
          </a:xfrm>
          <a:prstGeom prst="rect">
            <a:avLst/>
          </a:prstGeom>
          <a:ln>
            <a:noFill/>
          </a:ln>
        </p:spPr>
      </p:pic>
      <p:pic>
        <p:nvPicPr>
          <p:cNvPr id="149" name="Google Shape;238;p27" descr=""/>
          <p:cNvPicPr/>
          <p:nvPr/>
        </p:nvPicPr>
        <p:blipFill>
          <a:blip r:embed="rId6"/>
          <a:srcRect l="0" t="0" r="43870" b="81950"/>
          <a:stretch/>
        </p:blipFill>
        <p:spPr>
          <a:xfrm>
            <a:off x="2572200" y="2092680"/>
            <a:ext cx="1929600" cy="474480"/>
          </a:xfrm>
          <a:prstGeom prst="rect">
            <a:avLst/>
          </a:prstGeom>
          <a:ln>
            <a:noFill/>
          </a:ln>
        </p:spPr>
      </p:pic>
      <p:pic>
        <p:nvPicPr>
          <p:cNvPr id="150" name="Google Shape;239;p27" descr=""/>
          <p:cNvPicPr/>
          <p:nvPr/>
        </p:nvPicPr>
        <p:blipFill>
          <a:blip r:embed="rId7"/>
          <a:srcRect l="0" t="84257" r="69907" b="0"/>
          <a:stretch/>
        </p:blipFill>
        <p:spPr>
          <a:xfrm>
            <a:off x="6279480" y="2960640"/>
            <a:ext cx="1034640" cy="414000"/>
          </a:xfrm>
          <a:prstGeom prst="rect">
            <a:avLst/>
          </a:prstGeom>
          <a:ln>
            <a:noFill/>
          </a:ln>
        </p:spPr>
      </p:pic>
      <p:sp>
        <p:nvSpPr>
          <p:cNvPr id="151" name="CustomShape 2"/>
          <p:cNvSpPr/>
          <p:nvPr/>
        </p:nvSpPr>
        <p:spPr>
          <a:xfrm>
            <a:off x="7453800" y="2891520"/>
            <a:ext cx="784800" cy="59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fr-FR" sz="1000" spc="-1" strike="noStrike">
                <a:solidFill>
                  <a:srgbClr val="000000"/>
                </a:solidFill>
                <a:latin typeface="Lato"/>
                <a:ea typeface="Lato"/>
              </a:rPr>
              <a:t>Z</a:t>
            </a:r>
            <a:endParaRPr b="0" lang="en-U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fr-FR" sz="1000" spc="-1" strike="noStrike">
                <a:solidFill>
                  <a:srgbClr val="000000"/>
                </a:solidFill>
                <a:latin typeface="Lato"/>
                <a:ea typeface="Lato"/>
              </a:rPr>
              <a:t>w</a:t>
            </a:r>
            <a:endParaRPr b="0" lang="en-U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fr-FR" sz="1000" spc="-1" strike="noStrike">
                <a:solidFill>
                  <a:srgbClr val="000000"/>
                </a:solidFill>
                <a:latin typeface="Lato"/>
                <a:ea typeface="Lato"/>
              </a:rPr>
              <a:t>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BCAF84B-C478-47CF-8FD4-094BDFA98CD4}" type="slidenum">
              <a:rPr b="0" lang="fr-FR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2451960" y="2114640"/>
            <a:ext cx="4212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5100" spc="-1" strike="noStrike">
                <a:solidFill>
                  <a:srgbClr val="ffffff"/>
                </a:solidFill>
                <a:latin typeface="Montserrat"/>
                <a:ea typeface="Montserrat"/>
              </a:rPr>
              <a:t>Conclusion</a:t>
            </a:r>
            <a:endParaRPr b="0" lang="en-US" sz="5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49D749C-1888-42F2-ABFA-A74DC574DC0B}" type="slidenum">
              <a:rPr b="0" lang="fr-FR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Chargement des images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Google Shape;141;p14" descr=""/>
          <p:cNvPicPr/>
          <p:nvPr/>
        </p:nvPicPr>
        <p:blipFill>
          <a:blip r:embed="rId1"/>
          <a:stretch/>
        </p:blipFill>
        <p:spPr>
          <a:xfrm>
            <a:off x="2123280" y="1370520"/>
            <a:ext cx="4897440" cy="2712240"/>
          </a:xfrm>
          <a:prstGeom prst="rect">
            <a:avLst/>
          </a:prstGeom>
          <a:ln>
            <a:noFill/>
          </a:ln>
        </p:spPr>
      </p:pic>
      <p:sp>
        <p:nvSpPr>
          <p:cNvPr id="92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9B67E0C-4D66-46D2-AC56-3F1087B52654}" type="slidenum">
              <a:rPr b="0" lang="fr-FR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Suppression des couleurs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oogle Shape;147;p15" descr=""/>
          <p:cNvPicPr/>
          <p:nvPr/>
        </p:nvPicPr>
        <p:blipFill>
          <a:blip r:embed="rId1"/>
          <a:stretch/>
        </p:blipFill>
        <p:spPr>
          <a:xfrm>
            <a:off x="1297440" y="1722240"/>
            <a:ext cx="2914560" cy="2914560"/>
          </a:xfrm>
          <a:prstGeom prst="rect">
            <a:avLst/>
          </a:prstGeom>
          <a:ln>
            <a:noFill/>
          </a:ln>
        </p:spPr>
      </p:pic>
      <p:pic>
        <p:nvPicPr>
          <p:cNvPr id="95" name="Google Shape;148;p15" descr=""/>
          <p:cNvPicPr/>
          <p:nvPr/>
        </p:nvPicPr>
        <p:blipFill>
          <a:blip r:embed="rId2"/>
          <a:stretch/>
        </p:blipFill>
        <p:spPr>
          <a:xfrm>
            <a:off x="5056560" y="1722240"/>
            <a:ext cx="2932920" cy="2914560"/>
          </a:xfrm>
          <a:prstGeom prst="rect">
            <a:avLst/>
          </a:prstGeom>
          <a:ln>
            <a:noFill/>
          </a:ln>
        </p:spPr>
      </p:pic>
      <p:sp>
        <p:nvSpPr>
          <p:cNvPr id="96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4D0E254-97DA-4F25-8160-DA5FAC4A797A}" type="slidenum">
              <a:rPr b="0" lang="fr-FR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Réduction des bruits</a:t>
            </a:r>
            <a:br/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Filtre médian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Google Shape;154;p16" descr=""/>
          <p:cNvPicPr/>
          <p:nvPr/>
        </p:nvPicPr>
        <p:blipFill>
          <a:blip r:embed="rId1"/>
          <a:stretch/>
        </p:blipFill>
        <p:spPr>
          <a:xfrm>
            <a:off x="716400" y="2277360"/>
            <a:ext cx="1390320" cy="1076040"/>
          </a:xfrm>
          <a:prstGeom prst="rect">
            <a:avLst/>
          </a:prstGeom>
          <a:ln>
            <a:noFill/>
          </a:ln>
        </p:spPr>
      </p:pic>
      <p:pic>
        <p:nvPicPr>
          <p:cNvPr id="99" name="Google Shape;155;p16" descr=""/>
          <p:cNvPicPr/>
          <p:nvPr/>
        </p:nvPicPr>
        <p:blipFill>
          <a:blip r:embed="rId2"/>
          <a:stretch/>
        </p:blipFill>
        <p:spPr>
          <a:xfrm>
            <a:off x="2840400" y="2615400"/>
            <a:ext cx="3561840" cy="39960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156;p16" descr=""/>
          <p:cNvPicPr/>
          <p:nvPr/>
        </p:nvPicPr>
        <p:blipFill>
          <a:blip r:embed="rId3"/>
          <a:stretch/>
        </p:blipFill>
        <p:spPr>
          <a:xfrm>
            <a:off x="7136280" y="2305800"/>
            <a:ext cx="1199880" cy="101880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2180880" y="2815200"/>
            <a:ext cx="585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6476760" y="2815200"/>
            <a:ext cx="585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TextShape 4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8C031A4-4445-413F-9511-8F3793377112}" type="slidenum">
              <a:rPr b="0" lang="fr-FR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Réduction des bruits</a:t>
            </a:r>
            <a:br/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Filtre médian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Google Shape;164;p17" descr=""/>
          <p:cNvPicPr/>
          <p:nvPr/>
        </p:nvPicPr>
        <p:blipFill>
          <a:blip r:embed="rId1"/>
          <a:srcRect l="0" t="849" r="0" b="0"/>
          <a:stretch/>
        </p:blipFill>
        <p:spPr>
          <a:xfrm>
            <a:off x="4910040" y="1670760"/>
            <a:ext cx="3258000" cy="215928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65;p17" descr=""/>
          <p:cNvPicPr/>
          <p:nvPr/>
        </p:nvPicPr>
        <p:blipFill>
          <a:blip r:embed="rId2"/>
          <a:stretch/>
        </p:blipFill>
        <p:spPr>
          <a:xfrm>
            <a:off x="1058400" y="1670760"/>
            <a:ext cx="3239280" cy="2159280"/>
          </a:xfrm>
          <a:prstGeom prst="rect">
            <a:avLst/>
          </a:prstGeom>
          <a:ln>
            <a:noFill/>
          </a:ln>
        </p:spPr>
      </p:pic>
      <p:sp>
        <p:nvSpPr>
          <p:cNvPr id="107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05DAD15-1702-4A31-B79C-351575B9AF18}" type="slidenum">
              <a:rPr b="0" lang="fr-FR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Binarisation</a:t>
            </a:r>
            <a:br/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Méthode classique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Google Shape;171;p18" descr=""/>
          <p:cNvPicPr/>
          <p:nvPr/>
        </p:nvPicPr>
        <p:blipFill>
          <a:blip r:embed="rId1"/>
          <a:stretch/>
        </p:blipFill>
        <p:spPr>
          <a:xfrm>
            <a:off x="4961520" y="1968120"/>
            <a:ext cx="3374280" cy="1686960"/>
          </a:xfrm>
          <a:prstGeom prst="rect">
            <a:avLst/>
          </a:prstGeom>
          <a:ln>
            <a:noFill/>
          </a:ln>
        </p:spPr>
      </p:pic>
      <p:pic>
        <p:nvPicPr>
          <p:cNvPr id="110" name="Google Shape;172;p18" descr=""/>
          <p:cNvPicPr/>
          <p:nvPr/>
        </p:nvPicPr>
        <p:blipFill>
          <a:blip r:embed="rId2"/>
          <a:stretch/>
        </p:blipFill>
        <p:spPr>
          <a:xfrm>
            <a:off x="910080" y="1968120"/>
            <a:ext cx="3387960" cy="1686960"/>
          </a:xfrm>
          <a:prstGeom prst="rect">
            <a:avLst/>
          </a:prstGeom>
          <a:ln>
            <a:noFill/>
          </a:ln>
        </p:spPr>
      </p:pic>
      <p:sp>
        <p:nvSpPr>
          <p:cNvPr id="111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66CA96A-0930-4393-881B-ACE85C685064}" type="slidenum">
              <a:rPr b="0" lang="fr-FR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Binarisation</a:t>
            </a:r>
            <a:br/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Méthode d’Otsu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178;p19" descr=""/>
          <p:cNvPicPr/>
          <p:nvPr/>
        </p:nvPicPr>
        <p:blipFill>
          <a:blip r:embed="rId1"/>
          <a:stretch/>
        </p:blipFill>
        <p:spPr>
          <a:xfrm>
            <a:off x="1095840" y="1729800"/>
            <a:ext cx="3629160" cy="2675520"/>
          </a:xfrm>
          <a:prstGeom prst="rect">
            <a:avLst/>
          </a:prstGeom>
          <a:ln>
            <a:noFill/>
          </a:ln>
        </p:spPr>
      </p:pic>
      <p:pic>
        <p:nvPicPr>
          <p:cNvPr id="114" name="Google Shape;179;p19" descr=""/>
          <p:cNvPicPr/>
          <p:nvPr/>
        </p:nvPicPr>
        <p:blipFill>
          <a:blip r:embed="rId2"/>
          <a:stretch/>
        </p:blipFill>
        <p:spPr>
          <a:xfrm>
            <a:off x="5107320" y="2211120"/>
            <a:ext cx="3629160" cy="756000"/>
          </a:xfrm>
          <a:prstGeom prst="rect">
            <a:avLst/>
          </a:prstGeom>
          <a:ln>
            <a:noFill/>
          </a:ln>
        </p:spPr>
      </p:pic>
      <p:pic>
        <p:nvPicPr>
          <p:cNvPr id="115" name="Google Shape;180;p19" descr=""/>
          <p:cNvPicPr/>
          <p:nvPr/>
        </p:nvPicPr>
        <p:blipFill>
          <a:blip r:embed="rId3"/>
          <a:stretch/>
        </p:blipFill>
        <p:spPr>
          <a:xfrm>
            <a:off x="6275160" y="2932200"/>
            <a:ext cx="2461680" cy="687240"/>
          </a:xfrm>
          <a:prstGeom prst="rect">
            <a:avLst/>
          </a:prstGeom>
          <a:ln>
            <a:noFill/>
          </a:ln>
        </p:spPr>
      </p:pic>
      <p:sp>
        <p:nvSpPr>
          <p:cNvPr id="116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49E1F3F-CFBD-4CFC-B037-7FBE405B2F93}" type="slidenum">
              <a:rPr b="0" lang="fr-FR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Binarisation</a:t>
            </a:r>
            <a:br/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Méthode d’Otsu</a:t>
            </a:r>
            <a:b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Google Shape;186;p20" descr=""/>
          <p:cNvPicPr/>
          <p:nvPr/>
        </p:nvPicPr>
        <p:blipFill>
          <a:blip r:embed="rId1"/>
          <a:stretch/>
        </p:blipFill>
        <p:spPr>
          <a:xfrm>
            <a:off x="5085000" y="1724040"/>
            <a:ext cx="3092760" cy="2511720"/>
          </a:xfrm>
          <a:prstGeom prst="rect">
            <a:avLst/>
          </a:prstGeom>
          <a:ln>
            <a:noFill/>
          </a:ln>
        </p:spPr>
      </p:pic>
      <p:pic>
        <p:nvPicPr>
          <p:cNvPr id="119" name="Google Shape;187;p20" descr=""/>
          <p:cNvPicPr/>
          <p:nvPr/>
        </p:nvPicPr>
        <p:blipFill>
          <a:blip r:embed="rId2"/>
          <a:stretch/>
        </p:blipFill>
        <p:spPr>
          <a:xfrm>
            <a:off x="1098720" y="1724040"/>
            <a:ext cx="3078360" cy="2511720"/>
          </a:xfrm>
          <a:prstGeom prst="rect">
            <a:avLst/>
          </a:prstGeom>
          <a:ln>
            <a:noFill/>
          </a:ln>
        </p:spPr>
      </p:pic>
      <p:sp>
        <p:nvSpPr>
          <p:cNvPr id="120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A20C401-1D54-4B3D-B692-75D3A76E3599}" type="slidenum">
              <a:rPr b="0" lang="fr-FR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Découpage du texte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Google Shape;193;p21" descr=""/>
          <p:cNvPicPr/>
          <p:nvPr/>
        </p:nvPicPr>
        <p:blipFill>
          <a:blip r:embed="rId1"/>
          <a:stretch/>
        </p:blipFill>
        <p:spPr>
          <a:xfrm>
            <a:off x="1668240" y="1776960"/>
            <a:ext cx="6297120" cy="1589040"/>
          </a:xfrm>
          <a:prstGeom prst="rect">
            <a:avLst/>
          </a:prstGeom>
          <a:ln>
            <a:noFill/>
          </a:ln>
        </p:spPr>
      </p:pic>
      <p:sp>
        <p:nvSpPr>
          <p:cNvPr id="123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92F8487-97B0-4961-8152-7AA78C587886}" type="slidenum">
              <a:rPr b="0" lang="fr-FR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LibreOffice/6.4.5.2$Linux_X86_64 LibreOffice_project/40$Build-2</Application>
  <Words>91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2020-11-19T13:36:35Z</dcterms:modified>
  <cp:revision>4</cp:revision>
  <dc:subject/>
  <dc:title>Projet OCR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Affichage à l'écran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