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gha%20Sri\Downloads\employee_dat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gha%20Sri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[employee_data.csv]Sheet1!PivotTable1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Sheet1!$D$3:$D$4</c:f>
              <c:strCache>
                <c:ptCount val="1"/>
                <c:pt idx="0">
                  <c:v>  Oct-24</c:v>
                </c:pt>
              </c:strCache>
            </c:strRef>
          </c:tx>
          <c:cat>
            <c:multiLvlStrRef>
              <c:f>Sheet1!$A$5:$C$30</c:f>
              <c:multiLvlStrCache>
                <c:ptCount val="25"/>
                <c:lvl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  <c:pt idx="16">
                    <c:v>Tate</c:v>
                  </c:pt>
                  <c:pt idx="17">
                    <c:v>Rodgers</c:v>
                  </c:pt>
                  <c:pt idx="18">
                    <c:v>Park</c:v>
                  </c:pt>
                  <c:pt idx="19">
                    <c:v>Dalton</c:v>
                  </c:pt>
                  <c:pt idx="20">
                    <c:v>Schultz</c:v>
                  </c:pt>
                  <c:pt idx="21">
                    <c:v>Molina</c:v>
                  </c:pt>
                  <c:pt idx="22">
                    <c:v>Preston</c:v>
                  </c:pt>
                  <c:pt idx="23">
                    <c:v>Moyer</c:v>
                  </c:pt>
                  <c:pt idx="24">
                    <c:v>(blank)</c:v>
                  </c:pt>
                </c:lvl>
                <c:lvl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  <c:pt idx="16">
                    <c:v>Kristen</c:v>
                  </c:pt>
                  <c:pt idx="17">
                    <c:v>Bobby</c:v>
                  </c:pt>
                  <c:pt idx="18">
                    <c:v>Reid</c:v>
                  </c:pt>
                  <c:pt idx="19">
                    <c:v>Hector</c:v>
                  </c:pt>
                  <c:pt idx="20">
                    <c:v>Mariela</c:v>
                  </c:pt>
                  <c:pt idx="21">
                    <c:v>Angela</c:v>
                  </c:pt>
                  <c:pt idx="22">
                    <c:v>Gerald</c:v>
                  </c:pt>
                  <c:pt idx="23">
                    <c:v>Reilly</c:v>
                  </c:pt>
                  <c:pt idx="24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  <c:pt idx="16">
                    <c:v>3443</c:v>
                  </c:pt>
                  <c:pt idx="17">
                    <c:v>3444</c:v>
                  </c:pt>
                  <c:pt idx="18">
                    <c:v>3445</c:v>
                  </c:pt>
                  <c:pt idx="19">
                    <c:v>3446</c:v>
                  </c:pt>
                  <c:pt idx="20">
                    <c:v>3447</c:v>
                  </c:pt>
                  <c:pt idx="21">
                    <c:v>3448</c:v>
                  </c:pt>
                  <c:pt idx="22">
                    <c:v>3449</c:v>
                  </c:pt>
                  <c:pt idx="23">
                    <c:v>3450</c:v>
                  </c:pt>
                  <c:pt idx="24">
                    <c:v>(blank)</c:v>
                  </c:pt>
                </c:lvl>
              </c:multiLvlStrCache>
            </c:multiLvlStrRef>
          </c:cat>
          <c:val>
            <c:numRef>
              <c:f>Sheet1!$D$5:$D$30</c:f>
              <c:numCache>
                <c:formatCode>General</c:formatCode>
                <c:ptCount val="25"/>
                <c:pt idx="0">
                  <c:v>30</c:v>
                </c:pt>
                <c:pt idx="1">
                  <c:v>23</c:v>
                </c:pt>
                <c:pt idx="2">
                  <c:v>25</c:v>
                </c:pt>
                <c:pt idx="3">
                  <c:v>27</c:v>
                </c:pt>
                <c:pt idx="4">
                  <c:v>28</c:v>
                </c:pt>
                <c:pt idx="5">
                  <c:v>29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18</c:v>
                </c:pt>
                <c:pt idx="10">
                  <c:v>23</c:v>
                </c:pt>
                <c:pt idx="11">
                  <c:v>24</c:v>
                </c:pt>
                <c:pt idx="12">
                  <c:v>25</c:v>
                </c:pt>
                <c:pt idx="13">
                  <c:v>19</c:v>
                </c:pt>
                <c:pt idx="14">
                  <c:v>26</c:v>
                </c:pt>
                <c:pt idx="15">
                  <c:v>10</c:v>
                </c:pt>
                <c:pt idx="16">
                  <c:v>26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24</c:v>
                </c:pt>
                <c:pt idx="21">
                  <c:v>25</c:v>
                </c:pt>
                <c:pt idx="22">
                  <c:v>28</c:v>
                </c:pt>
                <c:pt idx="23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Sheet1!$E$3:$E$4</c:f>
              <c:strCache>
                <c:ptCount val="1"/>
                <c:pt idx="0">
                  <c:v>  Nov-24</c:v>
                </c:pt>
              </c:strCache>
            </c:strRef>
          </c:tx>
          <c:cat>
            <c:multiLvlStrRef>
              <c:f>Sheet1!$A$5:$C$30</c:f>
              <c:multiLvlStrCache>
                <c:ptCount val="25"/>
                <c:lvl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  <c:pt idx="16">
                    <c:v>Tate</c:v>
                  </c:pt>
                  <c:pt idx="17">
                    <c:v>Rodgers</c:v>
                  </c:pt>
                  <c:pt idx="18">
                    <c:v>Park</c:v>
                  </c:pt>
                  <c:pt idx="19">
                    <c:v>Dalton</c:v>
                  </c:pt>
                  <c:pt idx="20">
                    <c:v>Schultz</c:v>
                  </c:pt>
                  <c:pt idx="21">
                    <c:v>Molina</c:v>
                  </c:pt>
                  <c:pt idx="22">
                    <c:v>Preston</c:v>
                  </c:pt>
                  <c:pt idx="23">
                    <c:v>Moyer</c:v>
                  </c:pt>
                  <c:pt idx="24">
                    <c:v>(blank)</c:v>
                  </c:pt>
                </c:lvl>
                <c:lvl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  <c:pt idx="16">
                    <c:v>Kristen</c:v>
                  </c:pt>
                  <c:pt idx="17">
                    <c:v>Bobby</c:v>
                  </c:pt>
                  <c:pt idx="18">
                    <c:v>Reid</c:v>
                  </c:pt>
                  <c:pt idx="19">
                    <c:v>Hector</c:v>
                  </c:pt>
                  <c:pt idx="20">
                    <c:v>Mariela</c:v>
                  </c:pt>
                  <c:pt idx="21">
                    <c:v>Angela</c:v>
                  </c:pt>
                  <c:pt idx="22">
                    <c:v>Gerald</c:v>
                  </c:pt>
                  <c:pt idx="23">
                    <c:v>Reilly</c:v>
                  </c:pt>
                  <c:pt idx="24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  <c:pt idx="16">
                    <c:v>3443</c:v>
                  </c:pt>
                  <c:pt idx="17">
                    <c:v>3444</c:v>
                  </c:pt>
                  <c:pt idx="18">
                    <c:v>3445</c:v>
                  </c:pt>
                  <c:pt idx="19">
                    <c:v>3446</c:v>
                  </c:pt>
                  <c:pt idx="20">
                    <c:v>3447</c:v>
                  </c:pt>
                  <c:pt idx="21">
                    <c:v>3448</c:v>
                  </c:pt>
                  <c:pt idx="22">
                    <c:v>3449</c:v>
                  </c:pt>
                  <c:pt idx="23">
                    <c:v>3450</c:v>
                  </c:pt>
                  <c:pt idx="24">
                    <c:v>(blank)</c:v>
                  </c:pt>
                </c:lvl>
              </c:multiLvlStrCache>
            </c:multiLvlStrRef>
          </c:cat>
          <c:val>
            <c:numRef>
              <c:f>Sheet1!$E$5:$E$30</c:f>
              <c:numCache>
                <c:formatCode>General</c:formatCode>
                <c:ptCount val="25"/>
                <c:pt idx="0">
                  <c:v>26</c:v>
                </c:pt>
                <c:pt idx="1">
                  <c:v>18</c:v>
                </c:pt>
                <c:pt idx="2">
                  <c:v>27</c:v>
                </c:pt>
                <c:pt idx="3">
                  <c:v>23</c:v>
                </c:pt>
                <c:pt idx="4">
                  <c:v>14</c:v>
                </c:pt>
                <c:pt idx="5">
                  <c:v>16</c:v>
                </c:pt>
                <c:pt idx="6">
                  <c:v>19</c:v>
                </c:pt>
                <c:pt idx="7">
                  <c:v>29</c:v>
                </c:pt>
                <c:pt idx="8">
                  <c:v>28</c:v>
                </c:pt>
                <c:pt idx="9">
                  <c:v>27</c:v>
                </c:pt>
                <c:pt idx="10">
                  <c:v>26</c:v>
                </c:pt>
                <c:pt idx="11">
                  <c:v>24</c:v>
                </c:pt>
                <c:pt idx="12">
                  <c:v>29</c:v>
                </c:pt>
                <c:pt idx="13">
                  <c:v>16</c:v>
                </c:pt>
                <c:pt idx="14">
                  <c:v>29</c:v>
                </c:pt>
                <c:pt idx="15">
                  <c:v>28</c:v>
                </c:pt>
                <c:pt idx="16">
                  <c:v>17</c:v>
                </c:pt>
                <c:pt idx="17">
                  <c:v>14</c:v>
                </c:pt>
                <c:pt idx="18">
                  <c:v>13</c:v>
                </c:pt>
                <c:pt idx="19">
                  <c:v>19</c:v>
                </c:pt>
                <c:pt idx="20">
                  <c:v>28</c:v>
                </c:pt>
                <c:pt idx="21">
                  <c:v>26</c:v>
                </c:pt>
                <c:pt idx="22">
                  <c:v>24</c:v>
                </c:pt>
                <c:pt idx="23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Sheet1!$F$3:$F$4</c:f>
              <c:strCache>
                <c:ptCount val="1"/>
                <c:pt idx="0">
                  <c:v>  Dec-24</c:v>
                </c:pt>
              </c:strCache>
            </c:strRef>
          </c:tx>
          <c:cat>
            <c:multiLvlStrRef>
              <c:f>Sheet1!$A$5:$C$30</c:f>
              <c:multiLvlStrCache>
                <c:ptCount val="25"/>
                <c:lvl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  <c:pt idx="16">
                    <c:v>Tate</c:v>
                  </c:pt>
                  <c:pt idx="17">
                    <c:v>Rodgers</c:v>
                  </c:pt>
                  <c:pt idx="18">
                    <c:v>Park</c:v>
                  </c:pt>
                  <c:pt idx="19">
                    <c:v>Dalton</c:v>
                  </c:pt>
                  <c:pt idx="20">
                    <c:v>Schultz</c:v>
                  </c:pt>
                  <c:pt idx="21">
                    <c:v>Molina</c:v>
                  </c:pt>
                  <c:pt idx="22">
                    <c:v>Preston</c:v>
                  </c:pt>
                  <c:pt idx="23">
                    <c:v>Moyer</c:v>
                  </c:pt>
                  <c:pt idx="24">
                    <c:v>(blank)</c:v>
                  </c:pt>
                </c:lvl>
                <c:lvl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  <c:pt idx="16">
                    <c:v>Kristen</c:v>
                  </c:pt>
                  <c:pt idx="17">
                    <c:v>Bobby</c:v>
                  </c:pt>
                  <c:pt idx="18">
                    <c:v>Reid</c:v>
                  </c:pt>
                  <c:pt idx="19">
                    <c:v>Hector</c:v>
                  </c:pt>
                  <c:pt idx="20">
                    <c:v>Mariela</c:v>
                  </c:pt>
                  <c:pt idx="21">
                    <c:v>Angela</c:v>
                  </c:pt>
                  <c:pt idx="22">
                    <c:v>Gerald</c:v>
                  </c:pt>
                  <c:pt idx="23">
                    <c:v>Reilly</c:v>
                  </c:pt>
                  <c:pt idx="24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  <c:pt idx="16">
                    <c:v>3443</c:v>
                  </c:pt>
                  <c:pt idx="17">
                    <c:v>3444</c:v>
                  </c:pt>
                  <c:pt idx="18">
                    <c:v>3445</c:v>
                  </c:pt>
                  <c:pt idx="19">
                    <c:v>3446</c:v>
                  </c:pt>
                  <c:pt idx="20">
                    <c:v>3447</c:v>
                  </c:pt>
                  <c:pt idx="21">
                    <c:v>3448</c:v>
                  </c:pt>
                  <c:pt idx="22">
                    <c:v>3449</c:v>
                  </c:pt>
                  <c:pt idx="23">
                    <c:v>3450</c:v>
                  </c:pt>
                  <c:pt idx="24">
                    <c:v>(blank)</c:v>
                  </c:pt>
                </c:lvl>
              </c:multiLvlStrCache>
            </c:multiLvlStrRef>
          </c:cat>
          <c:val>
            <c:numRef>
              <c:f>Sheet1!$F$5:$F$30</c:f>
              <c:numCache>
                <c:formatCode>General</c:formatCode>
                <c:ptCount val="25"/>
                <c:pt idx="0">
                  <c:v>28</c:v>
                </c:pt>
                <c:pt idx="1">
                  <c:v>20</c:v>
                </c:pt>
                <c:pt idx="2">
                  <c:v>26</c:v>
                </c:pt>
                <c:pt idx="3">
                  <c:v>25</c:v>
                </c:pt>
                <c:pt idx="4">
                  <c:v>21</c:v>
                </c:pt>
                <c:pt idx="5">
                  <c:v>22</c:v>
                </c:pt>
                <c:pt idx="6">
                  <c:v>16</c:v>
                </c:pt>
                <c:pt idx="7">
                  <c:v>22</c:v>
                </c:pt>
                <c:pt idx="8">
                  <c:v>22</c:v>
                </c:pt>
                <c:pt idx="9">
                  <c:v>22</c:v>
                </c:pt>
                <c:pt idx="10">
                  <c:v>24</c:v>
                </c:pt>
                <c:pt idx="11">
                  <c:v>24</c:v>
                </c:pt>
                <c:pt idx="12">
                  <c:v>27</c:v>
                </c:pt>
                <c:pt idx="13">
                  <c:v>17</c:v>
                </c:pt>
                <c:pt idx="14">
                  <c:v>27</c:v>
                </c:pt>
                <c:pt idx="15">
                  <c:v>19</c:v>
                </c:pt>
                <c:pt idx="16">
                  <c:v>21</c:v>
                </c:pt>
                <c:pt idx="17">
                  <c:v>21</c:v>
                </c:pt>
                <c:pt idx="18">
                  <c:v>21</c:v>
                </c:pt>
                <c:pt idx="19">
                  <c:v>24</c:v>
                </c:pt>
                <c:pt idx="20">
                  <c:v>26</c:v>
                </c:pt>
                <c:pt idx="21">
                  <c:v>25</c:v>
                </c:pt>
                <c:pt idx="22">
                  <c:v>26</c:v>
                </c:pt>
                <c:pt idx="23">
                  <c:v>29</c:v>
                </c:pt>
              </c:numCache>
            </c:numRef>
          </c:val>
        </c:ser>
        <c:axId val="118300672"/>
        <c:axId val="118303744"/>
      </c:barChart>
      <c:catAx>
        <c:axId val="118300672"/>
        <c:scaling>
          <c:orientation val="minMax"/>
        </c:scaling>
        <c:axPos val="b"/>
        <c:tickLblPos val="nextTo"/>
        <c:crossAx val="118303744"/>
        <c:crosses val="autoZero"/>
        <c:auto val="1"/>
        <c:lblAlgn val="ctr"/>
        <c:lblOffset val="100"/>
      </c:catAx>
      <c:valAx>
        <c:axId val="118303744"/>
        <c:scaling>
          <c:orientation val="minMax"/>
        </c:scaling>
        <c:axPos val="l"/>
        <c:majorGridlines/>
        <c:numFmt formatCode="General" sourceLinked="1"/>
        <c:tickLblPos val="nextTo"/>
        <c:crossAx val="1183006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[employee_data.csv]Sheet1!PivotTable1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2.9024806496528735E-2"/>
          <c:y val="0.15162968211614067"/>
          <c:w val="0.6643499671756864"/>
          <c:h val="0.8392065578848984"/>
        </c:manualLayout>
      </c:layout>
      <c:pie3DChart>
        <c:varyColors val="1"/>
        <c:ser>
          <c:idx val="0"/>
          <c:order val="0"/>
          <c:tx>
            <c:strRef>
              <c:f>Sheet1!$D$3:$D$4</c:f>
              <c:strCache>
                <c:ptCount val="1"/>
                <c:pt idx="0">
                  <c:v>  Oct-24</c:v>
                </c:pt>
              </c:strCache>
            </c:strRef>
          </c:tx>
          <c:cat>
            <c:multiLvlStrRef>
              <c:f>Sheet1!$A$5:$C$30</c:f>
              <c:multiLvlStrCache>
                <c:ptCount val="25"/>
                <c:lvl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  <c:pt idx="16">
                    <c:v>Tate</c:v>
                  </c:pt>
                  <c:pt idx="17">
                    <c:v>Rodgers</c:v>
                  </c:pt>
                  <c:pt idx="18">
                    <c:v>Park</c:v>
                  </c:pt>
                  <c:pt idx="19">
                    <c:v>Dalton</c:v>
                  </c:pt>
                  <c:pt idx="20">
                    <c:v>Schultz</c:v>
                  </c:pt>
                  <c:pt idx="21">
                    <c:v>Molina</c:v>
                  </c:pt>
                  <c:pt idx="22">
                    <c:v>Preston</c:v>
                  </c:pt>
                  <c:pt idx="23">
                    <c:v>Moyer</c:v>
                  </c:pt>
                  <c:pt idx="24">
                    <c:v>(blank)</c:v>
                  </c:pt>
                </c:lvl>
                <c:lvl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  <c:pt idx="16">
                    <c:v>Kristen</c:v>
                  </c:pt>
                  <c:pt idx="17">
                    <c:v>Bobby</c:v>
                  </c:pt>
                  <c:pt idx="18">
                    <c:v>Reid</c:v>
                  </c:pt>
                  <c:pt idx="19">
                    <c:v>Hector</c:v>
                  </c:pt>
                  <c:pt idx="20">
                    <c:v>Mariela</c:v>
                  </c:pt>
                  <c:pt idx="21">
                    <c:v>Angela</c:v>
                  </c:pt>
                  <c:pt idx="22">
                    <c:v>Gerald</c:v>
                  </c:pt>
                  <c:pt idx="23">
                    <c:v>Reilly</c:v>
                  </c:pt>
                  <c:pt idx="24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  <c:pt idx="16">
                    <c:v>3443</c:v>
                  </c:pt>
                  <c:pt idx="17">
                    <c:v>3444</c:v>
                  </c:pt>
                  <c:pt idx="18">
                    <c:v>3445</c:v>
                  </c:pt>
                  <c:pt idx="19">
                    <c:v>3446</c:v>
                  </c:pt>
                  <c:pt idx="20">
                    <c:v>3447</c:v>
                  </c:pt>
                  <c:pt idx="21">
                    <c:v>3448</c:v>
                  </c:pt>
                  <c:pt idx="22">
                    <c:v>3449</c:v>
                  </c:pt>
                  <c:pt idx="23">
                    <c:v>3450</c:v>
                  </c:pt>
                  <c:pt idx="24">
                    <c:v>(blank)</c:v>
                  </c:pt>
                </c:lvl>
              </c:multiLvlStrCache>
            </c:multiLvlStrRef>
          </c:cat>
          <c:val>
            <c:numRef>
              <c:f>Sheet1!$D$5:$D$30</c:f>
              <c:numCache>
                <c:formatCode>General</c:formatCode>
                <c:ptCount val="25"/>
                <c:pt idx="0">
                  <c:v>30</c:v>
                </c:pt>
                <c:pt idx="1">
                  <c:v>23</c:v>
                </c:pt>
                <c:pt idx="2">
                  <c:v>25</c:v>
                </c:pt>
                <c:pt idx="3">
                  <c:v>27</c:v>
                </c:pt>
                <c:pt idx="4">
                  <c:v>28</c:v>
                </c:pt>
                <c:pt idx="5">
                  <c:v>29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18</c:v>
                </c:pt>
                <c:pt idx="10">
                  <c:v>23</c:v>
                </c:pt>
                <c:pt idx="11">
                  <c:v>24</c:v>
                </c:pt>
                <c:pt idx="12">
                  <c:v>25</c:v>
                </c:pt>
                <c:pt idx="13">
                  <c:v>19</c:v>
                </c:pt>
                <c:pt idx="14">
                  <c:v>26</c:v>
                </c:pt>
                <c:pt idx="15">
                  <c:v>10</c:v>
                </c:pt>
                <c:pt idx="16">
                  <c:v>26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24</c:v>
                </c:pt>
                <c:pt idx="21">
                  <c:v>25</c:v>
                </c:pt>
                <c:pt idx="22">
                  <c:v>28</c:v>
                </c:pt>
                <c:pt idx="23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Sheet1!$E$3:$E$4</c:f>
              <c:strCache>
                <c:ptCount val="1"/>
                <c:pt idx="0">
                  <c:v>  Nov-24</c:v>
                </c:pt>
              </c:strCache>
            </c:strRef>
          </c:tx>
          <c:cat>
            <c:multiLvlStrRef>
              <c:f>Sheet1!$A$5:$C$30</c:f>
              <c:multiLvlStrCache>
                <c:ptCount val="25"/>
                <c:lvl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  <c:pt idx="16">
                    <c:v>Tate</c:v>
                  </c:pt>
                  <c:pt idx="17">
                    <c:v>Rodgers</c:v>
                  </c:pt>
                  <c:pt idx="18">
                    <c:v>Park</c:v>
                  </c:pt>
                  <c:pt idx="19">
                    <c:v>Dalton</c:v>
                  </c:pt>
                  <c:pt idx="20">
                    <c:v>Schultz</c:v>
                  </c:pt>
                  <c:pt idx="21">
                    <c:v>Molina</c:v>
                  </c:pt>
                  <c:pt idx="22">
                    <c:v>Preston</c:v>
                  </c:pt>
                  <c:pt idx="23">
                    <c:v>Moyer</c:v>
                  </c:pt>
                  <c:pt idx="24">
                    <c:v>(blank)</c:v>
                  </c:pt>
                </c:lvl>
                <c:lvl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  <c:pt idx="16">
                    <c:v>Kristen</c:v>
                  </c:pt>
                  <c:pt idx="17">
                    <c:v>Bobby</c:v>
                  </c:pt>
                  <c:pt idx="18">
                    <c:v>Reid</c:v>
                  </c:pt>
                  <c:pt idx="19">
                    <c:v>Hector</c:v>
                  </c:pt>
                  <c:pt idx="20">
                    <c:v>Mariela</c:v>
                  </c:pt>
                  <c:pt idx="21">
                    <c:v>Angela</c:v>
                  </c:pt>
                  <c:pt idx="22">
                    <c:v>Gerald</c:v>
                  </c:pt>
                  <c:pt idx="23">
                    <c:v>Reilly</c:v>
                  </c:pt>
                  <c:pt idx="24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  <c:pt idx="16">
                    <c:v>3443</c:v>
                  </c:pt>
                  <c:pt idx="17">
                    <c:v>3444</c:v>
                  </c:pt>
                  <c:pt idx="18">
                    <c:v>3445</c:v>
                  </c:pt>
                  <c:pt idx="19">
                    <c:v>3446</c:v>
                  </c:pt>
                  <c:pt idx="20">
                    <c:v>3447</c:v>
                  </c:pt>
                  <c:pt idx="21">
                    <c:v>3448</c:v>
                  </c:pt>
                  <c:pt idx="22">
                    <c:v>3449</c:v>
                  </c:pt>
                  <c:pt idx="23">
                    <c:v>3450</c:v>
                  </c:pt>
                  <c:pt idx="24">
                    <c:v>(blank)</c:v>
                  </c:pt>
                </c:lvl>
              </c:multiLvlStrCache>
            </c:multiLvlStrRef>
          </c:cat>
          <c:val>
            <c:numRef>
              <c:f>Sheet1!$E$5:$E$30</c:f>
              <c:numCache>
                <c:formatCode>General</c:formatCode>
                <c:ptCount val="25"/>
                <c:pt idx="0">
                  <c:v>26</c:v>
                </c:pt>
                <c:pt idx="1">
                  <c:v>18</c:v>
                </c:pt>
                <c:pt idx="2">
                  <c:v>27</c:v>
                </c:pt>
                <c:pt idx="3">
                  <c:v>23</c:v>
                </c:pt>
                <c:pt idx="4">
                  <c:v>14</c:v>
                </c:pt>
                <c:pt idx="5">
                  <c:v>16</c:v>
                </c:pt>
                <c:pt idx="6">
                  <c:v>19</c:v>
                </c:pt>
                <c:pt idx="7">
                  <c:v>29</c:v>
                </c:pt>
                <c:pt idx="8">
                  <c:v>28</c:v>
                </c:pt>
                <c:pt idx="9">
                  <c:v>27</c:v>
                </c:pt>
                <c:pt idx="10">
                  <c:v>26</c:v>
                </c:pt>
                <c:pt idx="11">
                  <c:v>24</c:v>
                </c:pt>
                <c:pt idx="12">
                  <c:v>29</c:v>
                </c:pt>
                <c:pt idx="13">
                  <c:v>16</c:v>
                </c:pt>
                <c:pt idx="14">
                  <c:v>29</c:v>
                </c:pt>
                <c:pt idx="15">
                  <c:v>28</c:v>
                </c:pt>
                <c:pt idx="16">
                  <c:v>17</c:v>
                </c:pt>
                <c:pt idx="17">
                  <c:v>14</c:v>
                </c:pt>
                <c:pt idx="18">
                  <c:v>13</c:v>
                </c:pt>
                <c:pt idx="19">
                  <c:v>19</c:v>
                </c:pt>
                <c:pt idx="20">
                  <c:v>28</c:v>
                </c:pt>
                <c:pt idx="21">
                  <c:v>26</c:v>
                </c:pt>
                <c:pt idx="22">
                  <c:v>24</c:v>
                </c:pt>
                <c:pt idx="23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Sheet1!$F$3:$F$4</c:f>
              <c:strCache>
                <c:ptCount val="1"/>
                <c:pt idx="0">
                  <c:v>  Dec-24</c:v>
                </c:pt>
              </c:strCache>
            </c:strRef>
          </c:tx>
          <c:cat>
            <c:multiLvlStrRef>
              <c:f>Sheet1!$A$5:$C$30</c:f>
              <c:multiLvlStrCache>
                <c:ptCount val="25"/>
                <c:lvl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  <c:pt idx="16">
                    <c:v>Tate</c:v>
                  </c:pt>
                  <c:pt idx="17">
                    <c:v>Rodgers</c:v>
                  </c:pt>
                  <c:pt idx="18">
                    <c:v>Park</c:v>
                  </c:pt>
                  <c:pt idx="19">
                    <c:v>Dalton</c:v>
                  </c:pt>
                  <c:pt idx="20">
                    <c:v>Schultz</c:v>
                  </c:pt>
                  <c:pt idx="21">
                    <c:v>Molina</c:v>
                  </c:pt>
                  <c:pt idx="22">
                    <c:v>Preston</c:v>
                  </c:pt>
                  <c:pt idx="23">
                    <c:v>Moyer</c:v>
                  </c:pt>
                  <c:pt idx="24">
                    <c:v>(blank)</c:v>
                  </c:pt>
                </c:lvl>
                <c:lvl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  <c:pt idx="16">
                    <c:v>Kristen</c:v>
                  </c:pt>
                  <c:pt idx="17">
                    <c:v>Bobby</c:v>
                  </c:pt>
                  <c:pt idx="18">
                    <c:v>Reid</c:v>
                  </c:pt>
                  <c:pt idx="19">
                    <c:v>Hector</c:v>
                  </c:pt>
                  <c:pt idx="20">
                    <c:v>Mariela</c:v>
                  </c:pt>
                  <c:pt idx="21">
                    <c:v>Angela</c:v>
                  </c:pt>
                  <c:pt idx="22">
                    <c:v>Gerald</c:v>
                  </c:pt>
                  <c:pt idx="23">
                    <c:v>Reilly</c:v>
                  </c:pt>
                  <c:pt idx="24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  <c:pt idx="16">
                    <c:v>3443</c:v>
                  </c:pt>
                  <c:pt idx="17">
                    <c:v>3444</c:v>
                  </c:pt>
                  <c:pt idx="18">
                    <c:v>3445</c:v>
                  </c:pt>
                  <c:pt idx="19">
                    <c:v>3446</c:v>
                  </c:pt>
                  <c:pt idx="20">
                    <c:v>3447</c:v>
                  </c:pt>
                  <c:pt idx="21">
                    <c:v>3448</c:v>
                  </c:pt>
                  <c:pt idx="22">
                    <c:v>3449</c:v>
                  </c:pt>
                  <c:pt idx="23">
                    <c:v>3450</c:v>
                  </c:pt>
                  <c:pt idx="24">
                    <c:v>(blank)</c:v>
                  </c:pt>
                </c:lvl>
              </c:multiLvlStrCache>
            </c:multiLvlStrRef>
          </c:cat>
          <c:val>
            <c:numRef>
              <c:f>Sheet1!$F$5:$F$30</c:f>
              <c:numCache>
                <c:formatCode>General</c:formatCode>
                <c:ptCount val="25"/>
                <c:pt idx="0">
                  <c:v>28</c:v>
                </c:pt>
                <c:pt idx="1">
                  <c:v>20</c:v>
                </c:pt>
                <c:pt idx="2">
                  <c:v>26</c:v>
                </c:pt>
                <c:pt idx="3">
                  <c:v>25</c:v>
                </c:pt>
                <c:pt idx="4">
                  <c:v>21</c:v>
                </c:pt>
                <c:pt idx="5">
                  <c:v>22</c:v>
                </c:pt>
                <c:pt idx="6">
                  <c:v>16</c:v>
                </c:pt>
                <c:pt idx="7">
                  <c:v>22</c:v>
                </c:pt>
                <c:pt idx="8">
                  <c:v>22</c:v>
                </c:pt>
                <c:pt idx="9">
                  <c:v>22</c:v>
                </c:pt>
                <c:pt idx="10">
                  <c:v>24</c:v>
                </c:pt>
                <c:pt idx="11">
                  <c:v>24</c:v>
                </c:pt>
                <c:pt idx="12">
                  <c:v>27</c:v>
                </c:pt>
                <c:pt idx="13">
                  <c:v>17</c:v>
                </c:pt>
                <c:pt idx="14">
                  <c:v>27</c:v>
                </c:pt>
                <c:pt idx="15">
                  <c:v>19</c:v>
                </c:pt>
                <c:pt idx="16">
                  <c:v>21</c:v>
                </c:pt>
                <c:pt idx="17">
                  <c:v>21</c:v>
                </c:pt>
                <c:pt idx="18">
                  <c:v>21</c:v>
                </c:pt>
                <c:pt idx="19">
                  <c:v>24</c:v>
                </c:pt>
                <c:pt idx="20">
                  <c:v>26</c:v>
                </c:pt>
                <c:pt idx="21">
                  <c:v>25</c:v>
                </c:pt>
                <c:pt idx="22">
                  <c:v>26</c:v>
                </c:pt>
                <c:pt idx="23">
                  <c:v>29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8893892049431305"/>
          <c:y val="6.4243970558594904E-2"/>
          <c:w val="0.2947346894138233"/>
          <c:h val="0.83793963254593196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58" y="428604"/>
            <a:ext cx="9982200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23836" y="3286124"/>
            <a:ext cx="11287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STUDENT </a:t>
            </a:r>
            <a:r>
              <a:rPr lang="en-US" sz="2400" dirty="0" smtClean="0">
                <a:latin typeface="Arial Black" pitchFamily="34" charset="0"/>
              </a:rPr>
              <a:t>NAME </a:t>
            </a:r>
            <a:r>
              <a:rPr lang="en-US" sz="2400" dirty="0" smtClean="0">
                <a:solidFill>
                  <a:srgbClr val="660033"/>
                </a:solidFill>
                <a:latin typeface="Arial Black" pitchFamily="34" charset="0"/>
              </a:rPr>
              <a:t>: </a:t>
            </a:r>
            <a:r>
              <a:rPr lang="en-US" sz="2400" dirty="0" smtClean="0">
                <a:latin typeface="Arial Black" pitchFamily="34" charset="0"/>
              </a:rPr>
              <a:t>UGHASRI.S</a:t>
            </a:r>
            <a:endParaRPr lang="en-US" sz="2400" dirty="0">
              <a:latin typeface="Arial Black" pitchFamily="34" charset="0"/>
            </a:endParaRPr>
          </a:p>
          <a:p>
            <a:r>
              <a:rPr lang="en-US" sz="2400" dirty="0">
                <a:latin typeface="Arial Black" pitchFamily="34" charset="0"/>
              </a:rPr>
              <a:t>REGISTER </a:t>
            </a:r>
            <a:r>
              <a:rPr lang="en-US" sz="2400" dirty="0" smtClean="0">
                <a:latin typeface="Arial Black" pitchFamily="34" charset="0"/>
              </a:rPr>
              <a:t>NO     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312217234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NM USER ID        : 9051C7C08F0D6B59FB447A056EDBE811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r>
              <a:rPr lang="en-US" sz="2400" dirty="0" smtClean="0">
                <a:latin typeface="Arial Black" pitchFamily="34" charset="0"/>
              </a:rPr>
              <a:t>DEPARTMENT     :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B.COM (General) 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  <a:p>
            <a:r>
              <a:rPr lang="en-US" sz="2400" dirty="0" smtClean="0">
                <a:latin typeface="Arial Black" pitchFamily="34" charset="0"/>
              </a:rPr>
              <a:t>COLLEGE            : </a:t>
            </a:r>
            <a:r>
              <a:rPr lang="en-US" sz="2400" dirty="0" smtClean="0">
                <a:solidFill>
                  <a:srgbClr val="002060"/>
                </a:solidFill>
                <a:latin typeface="Arial Black" pitchFamily="34" charset="0"/>
              </a:rPr>
              <a:t>SHRI KRISHNASWAMY COLLEGE FOR WOMEN</a:t>
            </a:r>
            <a:endParaRPr lang="en-US" sz="2400" dirty="0">
              <a:latin typeface="Arial Black" pitchFamily="34" charset="0"/>
            </a:endParaRPr>
          </a:p>
          <a:p>
            <a:r>
              <a:rPr lang="en-US" sz="2400" dirty="0">
                <a:latin typeface="Arial Black" pitchFamily="34" charset="0"/>
              </a:rPr>
              <a:t>           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084" y="285728"/>
            <a:ext cx="1035851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 Black" pitchFamily="34" charset="0"/>
              </a:rPr>
              <a:t>THE</a:t>
            </a:r>
            <a:r>
              <a:rPr sz="4250" spc="20" dirty="0">
                <a:latin typeface="Arial Black" pitchFamily="34" charset="0"/>
              </a:rPr>
              <a:t> </a:t>
            </a:r>
            <a:r>
              <a:rPr lang="en-US" sz="4250" spc="20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"</a:t>
            </a:r>
            <a:r>
              <a:rPr sz="4250" spc="10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WOW</a:t>
            </a:r>
            <a:r>
              <a:rPr lang="en-US" sz="4250" spc="10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"</a:t>
            </a:r>
            <a:r>
              <a:rPr sz="4250" spc="85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sz="4250" spc="10" dirty="0">
                <a:latin typeface="Arial Black" pitchFamily="34" charset="0"/>
              </a:rPr>
              <a:t>IN</a:t>
            </a:r>
            <a:r>
              <a:rPr sz="4250" spc="-5" dirty="0">
                <a:latin typeface="Arial Black" pitchFamily="34" charset="0"/>
              </a:rPr>
              <a:t> </a:t>
            </a:r>
            <a:r>
              <a:rPr sz="4250" spc="15" dirty="0">
                <a:latin typeface="Arial Black" pitchFamily="34" charset="0"/>
              </a:rPr>
              <a:t>OUR</a:t>
            </a:r>
            <a:r>
              <a:rPr sz="4250" spc="-10" dirty="0">
                <a:latin typeface="Arial Black" pitchFamily="34" charset="0"/>
              </a:rPr>
              <a:t> </a:t>
            </a:r>
            <a:r>
              <a:rPr sz="4250" spc="20" dirty="0">
                <a:latin typeface="Arial Black" pitchFamily="34" charset="0"/>
              </a:rPr>
              <a:t>SOLUTION</a:t>
            </a:r>
            <a:endParaRPr sz="4250" dirty="0">
              <a:latin typeface="Arial Black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95538" y="1142984"/>
            <a:ext cx="6096734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 be wow with our solutions ,we need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follow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 smtClean="0">
                <a:latin typeface="Arial" charset="0"/>
                <a:cs typeface="Arial" charset="0"/>
              </a:rPr>
              <a:t>Such</a:t>
            </a:r>
            <a:r>
              <a:rPr lang="en-US" sz="2000" b="1" dirty="0" smtClean="0"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latin typeface="Arial" charset="0"/>
                <a:cs typeface="Arial" charset="0"/>
              </a:rPr>
              <a:t>factes</a:t>
            </a:r>
            <a:r>
              <a:rPr lang="en-US" sz="2000" b="1" dirty="0" smtClean="0">
                <a:latin typeface="Arial" charset="0"/>
                <a:cs typeface="Arial" charset="0"/>
              </a:rPr>
              <a:t> like,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1. Interactive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2. Advanced Visualizations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3. Storytelling with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4. Engaging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5. Real-Time Data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6. User-Friendly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7. Comprehensive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8. Highlight Key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WOW in 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cs typeface="Arial" charset="0"/>
              </a:rPr>
              <a:t>our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Attendance process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Line Chart with Trend Lines: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Dashboard with KPI Widgets: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8942" y="21429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M</a:t>
            </a:r>
            <a:r>
              <a:rPr sz="4800" b="1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O</a:t>
            </a:r>
            <a:r>
              <a:rPr sz="4800" b="1" spc="-15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D</a:t>
            </a:r>
            <a:r>
              <a:rPr sz="4800" b="1" spc="-35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E</a:t>
            </a:r>
            <a:r>
              <a:rPr sz="4800" b="1" spc="-3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LL</a:t>
            </a:r>
            <a:r>
              <a:rPr sz="4800" b="1" spc="-5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I</a:t>
            </a:r>
            <a:r>
              <a:rPr sz="4800" b="1" spc="30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N</a:t>
            </a:r>
            <a:r>
              <a:rPr sz="4800" b="1" spc="5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rebuchet MS"/>
              </a:rPr>
              <a:t>G</a:t>
            </a:r>
            <a:endParaRPr sz="4800" dirty="0">
              <a:solidFill>
                <a:schemeClr val="accent6">
                  <a:lumMod val="75000"/>
                </a:schemeClr>
              </a:solidFill>
              <a:latin typeface="Algerian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2398" y="394692"/>
            <a:ext cx="1321603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 the </a:t>
            </a:r>
            <a:r>
              <a:rPr lang="en-US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efffective</a:t>
            </a: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modelling</a:t>
            </a: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of data I have </a:t>
            </a:r>
            <a:r>
              <a:rPr lang="en-US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folllowed</a:t>
            </a: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itchFamily="34" charset="0"/>
                <a:cs typeface="Arial" pitchFamily="34" charset="0"/>
              </a:rPr>
              <a:t>1)Data Preparation and Structuring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Data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itchFamily="34" charset="0"/>
                <a:cs typeface="Arial" pitchFamily="34" charset="0"/>
              </a:rPr>
              <a:t>2) Designing Visualization</a:t>
            </a:r>
            <a:endParaRPr lang="en-US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- Line 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Bar 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Heat Maps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Pie Charts</a:t>
            </a:r>
            <a:endParaRPr lang="en-US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-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itchFamily="34" charset="0"/>
                <a:cs typeface="Arial" pitchFamily="34" charset="0"/>
              </a:rPr>
              <a:t>3)Building the Model in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.Create Data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Implement Pivot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Pivot</a:t>
            </a:r>
            <a:r>
              <a:rPr kumimoji="0" lang="en-US" b="1" i="0" u="sng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charts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itchFamily="34" charset="0"/>
                <a:cs typeface="Arial" pitchFamily="34" charset="0"/>
              </a:rPr>
              <a:t>4. Analyzing and Interpreting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Trend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Anomaly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Comparative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Reporting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itchFamily="34" charset="0"/>
                <a:cs typeface="Arial" pitchFamily="34" charset="0"/>
              </a:rPr>
              <a:t>5. Documentation and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cs typeface="Arial" pitchFamily="34" charset="0"/>
              </a:rPr>
              <a:t> -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Document the Model</a:t>
            </a:r>
            <a:endParaRPr lang="en-US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 Provide training </a:t>
            </a:r>
            <a:endParaRPr kumimoji="0" lang="en-US" b="1" i="0" u="sng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084" y="671691"/>
            <a:ext cx="117872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Eras Bold ITC" pitchFamily="34" charset="0"/>
              </a:rPr>
              <a:t>1. Enhanced Clarity and Understanding: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Result: </a:t>
            </a:r>
            <a:r>
              <a:rPr lang="en-US" dirty="0" smtClean="0"/>
              <a:t>Clear visual representations of attendance data make it easier to understand .</a:t>
            </a:r>
          </a:p>
          <a:p>
            <a:r>
              <a:rPr lang="en-US" b="1" dirty="0" smtClean="0">
                <a:latin typeface="Eras Bold ITC" pitchFamily="34" charset="0"/>
              </a:rPr>
              <a:t>2. Identification of Trends and Patterns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</a:t>
            </a:r>
            <a:r>
              <a:rPr lang="en-US" b="1" dirty="0" smtClean="0"/>
              <a:t>:</a:t>
            </a:r>
            <a:r>
              <a:rPr lang="en-US" dirty="0" smtClean="0"/>
              <a:t> Ability to spot significant trends and patterns in employee attendance that informs strategic decisions.</a:t>
            </a:r>
          </a:p>
          <a:p>
            <a:r>
              <a:rPr lang="en-US" b="1" dirty="0" smtClean="0">
                <a:latin typeface="Eras Bold ITC" pitchFamily="34" charset="0"/>
              </a:rPr>
              <a:t>3. Improved Decision-Making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</a:t>
            </a:r>
            <a:r>
              <a:rPr lang="en-US" b="1" dirty="0" smtClean="0"/>
              <a:t>:</a:t>
            </a:r>
            <a:r>
              <a:rPr lang="en-US" dirty="0" smtClean="0"/>
              <a:t> Data-driven insights lead to more informed decision-making and proactive management.</a:t>
            </a:r>
          </a:p>
          <a:p>
            <a:r>
              <a:rPr lang="en-US" b="1" dirty="0" smtClean="0">
                <a:latin typeface="Eras Bold ITC" pitchFamily="34" charset="0"/>
              </a:rPr>
              <a:t>4. Enhanced Reporting and Communication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Result:</a:t>
            </a:r>
            <a:r>
              <a:rPr lang="en-US" dirty="0" smtClean="0"/>
              <a:t> Ability to create comprehensive and visually engaging reports that effectively communicate key findings to stakeholders.</a:t>
            </a:r>
          </a:p>
          <a:p>
            <a:r>
              <a:rPr lang="en-US" b="1" dirty="0" smtClean="0">
                <a:latin typeface="Eras Bold ITC" pitchFamily="34" charset="0"/>
              </a:rPr>
              <a:t>5. Proactive Management of Attendance Issues</a:t>
            </a:r>
            <a:r>
              <a:rPr lang="en-US" b="1" dirty="0" smtClean="0"/>
              <a:t>: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Result</a:t>
            </a:r>
            <a:r>
              <a:rPr lang="en-US" b="1" dirty="0" smtClean="0"/>
              <a:t>:</a:t>
            </a:r>
            <a:r>
              <a:rPr lang="en-US" dirty="0" smtClean="0"/>
              <a:t> Early identification of attendance problems allows for timely intervention and management.</a:t>
            </a:r>
          </a:p>
          <a:p>
            <a:r>
              <a:rPr lang="en-US" b="1" dirty="0" smtClean="0">
                <a:latin typeface="Eras Bold ITC" pitchFamily="34" charset="0"/>
              </a:rPr>
              <a:t>6. Increased Engagement and User Satisfaction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</a:t>
            </a:r>
            <a:r>
              <a:rPr lang="en-US" b="1" dirty="0" smtClean="0"/>
              <a:t>:</a:t>
            </a:r>
            <a:r>
              <a:rPr lang="en-US" dirty="0" smtClean="0"/>
              <a:t> Engaging&amp; interactive visualizations improve user experience&amp; satisfaction with data analysis process.</a:t>
            </a:r>
          </a:p>
          <a:p>
            <a:r>
              <a:rPr lang="en-US" b="1" dirty="0" smtClean="0">
                <a:latin typeface="Eras Bold ITC" pitchFamily="34" charset="0"/>
              </a:rPr>
              <a:t>7. Cost Efficiency and Resource Optimization:</a:t>
            </a:r>
          </a:p>
          <a:p>
            <a:r>
              <a:rPr lang="en-US" b="1" dirty="0" smtClean="0"/>
              <a:t> 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</a:t>
            </a:r>
            <a:r>
              <a:rPr lang="en-US" b="1" dirty="0" smtClean="0"/>
              <a:t>:</a:t>
            </a:r>
            <a:r>
              <a:rPr lang="en-US" dirty="0" smtClean="0"/>
              <a:t> Effective use of existing tools (Excel) for data visualization provides a cost-effective solution for managing attendance data.</a:t>
            </a:r>
          </a:p>
          <a:p>
            <a:endParaRPr lang="en-US" dirty="0" smtClean="0"/>
          </a:p>
          <a:p>
            <a:r>
              <a:rPr lang="en-US" dirty="0" smtClean="0"/>
              <a:t>By utilizing these visualizations and insights, organizations can significantly improve their understanding of employee attendance trends, leading to better management practices, optimized resource allocation, and enhanced overall efficiency.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10050" y="0"/>
            <a:ext cx="38576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sz="4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RESULTS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0" y="571480"/>
            <a:ext cx="10681335" cy="486287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hen visualizing employee attendance trends with excel charts ,you can draw several conclusions based on the patterns and insights revealed :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1)ATTENDANCE PATTERNS 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2)PEAK ABSENCES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3)INDIVIDUAL PERFORMANCES 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4)IMPACT OF EVENTS 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5)IMPROVEMENT AREAS 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6)FORECASTING 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These insights enable informed Decision making to improve overall attendance and operational efficiency.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2794" y="0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588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81092" y="857232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solidFill>
                  <a:schemeClr val="tx2">
                    <a:lumMod val="50000"/>
                  </a:schemeClr>
                </a:solidFill>
              </a:rPr>
              <a:t>PROJECT</a:t>
            </a:r>
            <a:r>
              <a:rPr sz="4250" b="0" spc="-8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4250" b="0" spc="25" dirty="0">
                <a:solidFill>
                  <a:schemeClr val="tx2">
                    <a:lumMod val="50000"/>
                  </a:schemeClr>
                </a:solidFill>
              </a:rPr>
              <a:t>TITLE</a:t>
            </a:r>
            <a:endParaRPr sz="4250" b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Rockwell Extra Bold" pitchFamily="18" charset="0"/>
                <a:cs typeface="Times New Roman" panose="02020603050405020304" pitchFamily="18" charset="0"/>
              </a:rPr>
              <a:t>VISUALIZING EMPLOYEE ATTENDANCE TRENDS WITH EXCEL CHARTS 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Rockwell Extra Bold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6778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666844" y="428604"/>
            <a:ext cx="285752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AGENDA</a:t>
            </a:r>
            <a:endParaRPr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836" y="142852"/>
            <a:ext cx="842968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>
                <a:solidFill>
                  <a:srgbClr val="FFC000"/>
                </a:solidFill>
              </a:rPr>
              <a:t>P</a:t>
            </a:r>
            <a:r>
              <a:rPr sz="4250" spc="15" smtClean="0">
                <a:solidFill>
                  <a:srgbClr val="FFC000"/>
                </a:solidFill>
              </a:rPr>
              <a:t>ROB</a:t>
            </a:r>
            <a:r>
              <a:rPr sz="4250" spc="55" smtClean="0">
                <a:solidFill>
                  <a:srgbClr val="FFC000"/>
                </a:solidFill>
              </a:rPr>
              <a:t>L</a:t>
            </a:r>
            <a:r>
              <a:rPr sz="4250" spc="-20" smtClean="0">
                <a:solidFill>
                  <a:srgbClr val="FFC000"/>
                </a:solidFill>
              </a:rPr>
              <a:t>E</a:t>
            </a:r>
            <a:r>
              <a:rPr sz="4250" spc="20" smtClean="0">
                <a:solidFill>
                  <a:srgbClr val="FFC000"/>
                </a:solidFill>
              </a:rPr>
              <a:t>M</a:t>
            </a:r>
            <a:r>
              <a:rPr lang="en-US" sz="4250" spc="20" dirty="0" smtClean="0">
                <a:solidFill>
                  <a:srgbClr val="FFC000"/>
                </a:solidFill>
              </a:rPr>
              <a:t> STATEMENT </a:t>
            </a:r>
            <a:endParaRPr sz="4250">
              <a:solidFill>
                <a:srgbClr val="FFC00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785794"/>
            <a:ext cx="118824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Problem: Organizations often face difficulties in interpreting and analyzing employee attendance data due to its complexity and volume. Traditional data presentation methods, such as tables and lists, may not provide a clear view of trends, or patterns, this can lead to challenges in identifying attendance issues, forecasting  needs, and implementing targeted interventions.</a:t>
            </a:r>
          </a:p>
          <a:p>
            <a:r>
              <a:rPr lang="en-US" sz="1600" dirty="0" smtClean="0">
                <a:latin typeface="Arial Black" pitchFamily="34" charset="0"/>
              </a:rPr>
              <a:t>Objective: The objective is to develop an effective visualization approach using Excel charts to represent employee attendance data. </a:t>
            </a:r>
          </a:p>
          <a:p>
            <a:r>
              <a:rPr lang="en-US" sz="1600" dirty="0" smtClean="0">
                <a:latin typeface="Arial Black" pitchFamily="34" charset="0"/>
              </a:rPr>
              <a:t>Simplify Data Interpretation: Create visual representations of attendance data to make it easier to understand trends, patterns, and anomalies at a glance.</a:t>
            </a:r>
          </a:p>
          <a:p>
            <a:r>
              <a:rPr lang="en-US" sz="1600" dirty="0" smtClean="0">
                <a:latin typeface="Arial Black" pitchFamily="34" charset="0"/>
              </a:rPr>
              <a:t>Enhance Decision-Making: Provide clear and actionable insights to support decision-making</a:t>
            </a:r>
          </a:p>
          <a:p>
            <a:r>
              <a:rPr lang="en-US" sz="1600" dirty="0" smtClean="0">
                <a:latin typeface="Arial Black" pitchFamily="34" charset="0"/>
              </a:rPr>
              <a:t> related to workforce management.</a:t>
            </a:r>
          </a:p>
          <a:p>
            <a:r>
              <a:rPr lang="en-US" sz="1600" dirty="0" smtClean="0">
                <a:latin typeface="Arial Black" pitchFamily="34" charset="0"/>
              </a:rPr>
              <a:t>Improve Reporting: Facilitate the generation of comprehensive and visually appealing</a:t>
            </a:r>
          </a:p>
          <a:p>
            <a:r>
              <a:rPr lang="en-US" sz="1600" dirty="0" smtClean="0">
                <a:latin typeface="Arial Black" pitchFamily="34" charset="0"/>
              </a:rPr>
              <a:t> reports that can be easily shared with stakeholders for better communication and analysis.</a:t>
            </a:r>
          </a:p>
          <a:p>
            <a:r>
              <a:rPr lang="en-US" sz="1600" dirty="0" smtClean="0">
                <a:latin typeface="Arial Black" pitchFamily="34" charset="0"/>
              </a:rPr>
              <a:t>Scope: The project will focus on: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-Collecting and organizing employee attendance data.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-Designing and implementing Excel charts that effectively visualize attendance trends over time.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-Analyzing the visualized data to identify key trends and insights.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-Providing recommendations based on the visual analysis to address attendance-related issues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 and improve workforce management.</a:t>
            </a:r>
          </a:p>
          <a:p>
            <a:r>
              <a:rPr lang="en-US" sz="1600" dirty="0" smtClean="0">
                <a:latin typeface="Arial Black" pitchFamily="34" charset="0"/>
              </a:rPr>
              <a:t>Expected Outcome: By leveraging Excel charts for data visualization, the project aims to produce clear and actionable insights into employee attendance trends. This will enable organizations to address attendance-related challenges more effectively, improve operational efficiency, and enhance overall workforce management.</a:t>
            </a:r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084" y="0"/>
            <a:ext cx="764386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Eras Bold ITC" pitchFamily="34" charset="0"/>
              </a:rPr>
              <a:t>PROJECT OVERVIEW</a:t>
            </a:r>
            <a:endParaRPr sz="4250">
              <a:latin typeface="Eras Bold ITC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646" y="610136"/>
            <a:ext cx="1202535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Primary objective of this project is to enhance the analysis of employee attendance data by using Excel charts to visualize trends, patterns, and anomalies.</a:t>
            </a:r>
          </a:p>
          <a:p>
            <a:r>
              <a:rPr lang="en-US" sz="2000" b="1" dirty="0" smtClean="0"/>
              <a:t>Background:</a:t>
            </a:r>
            <a:br>
              <a:rPr lang="en-US" sz="2000" b="1" dirty="0" smtClean="0"/>
            </a:br>
            <a:r>
              <a:rPr lang="en-US" sz="2000" b="1" dirty="0" smtClean="0"/>
              <a:t>Employee attendance is a critical metric for any organization, influencing productivity, resource allocation, and operational planning. Raw attendance data, often presented in spreadsheets, can be complex and difficult to interpret.</a:t>
            </a:r>
          </a:p>
          <a:p>
            <a:r>
              <a:rPr lang="en-US" sz="2000" b="1" dirty="0" smtClean="0"/>
              <a:t> By visualizing this data through Excel charts, we can make it more accessible and actionable.</a:t>
            </a:r>
          </a:p>
          <a:p>
            <a:r>
              <a:rPr lang="en-US" sz="2000" b="1" dirty="0" smtClean="0"/>
              <a:t>Process :</a:t>
            </a:r>
          </a:p>
          <a:p>
            <a:r>
              <a:rPr lang="en-US" sz="2000" b="1" dirty="0" smtClean="0"/>
              <a:t>-Data Collection and Preparation</a:t>
            </a:r>
          </a:p>
          <a:p>
            <a:r>
              <a:rPr lang="en-US" sz="2000" b="1" dirty="0" smtClean="0"/>
              <a:t>-Chart Design and Implementation</a:t>
            </a:r>
          </a:p>
          <a:p>
            <a:r>
              <a:rPr lang="en-US" sz="2000" b="1" dirty="0" smtClean="0"/>
              <a:t>-Data Analysis</a:t>
            </a:r>
          </a:p>
          <a:p>
            <a:r>
              <a:rPr lang="en-US" sz="2000" b="1" dirty="0" smtClean="0"/>
              <a:t>-Reporting and Recommendations</a:t>
            </a:r>
          </a:p>
          <a:p>
            <a:r>
              <a:rPr lang="en-US" sz="2000" b="1" dirty="0" smtClean="0"/>
              <a:t>-Evaluation and Feedback</a:t>
            </a:r>
          </a:p>
          <a:p>
            <a:r>
              <a:rPr lang="en-US" sz="2000" b="1" dirty="0" smtClean="0"/>
              <a:t>Excel Charts and Dashboards:</a:t>
            </a:r>
          </a:p>
          <a:p>
            <a:r>
              <a:rPr lang="en-US" sz="2000" b="1" dirty="0" smtClean="0"/>
              <a:t>1.Analysis Report: A  report summarizing the insights gained from the visualized data.</a:t>
            </a:r>
          </a:p>
          <a:p>
            <a:r>
              <a:rPr lang="en-US" sz="2000" b="1" dirty="0" smtClean="0"/>
              <a:t>2.Presentation: A presentation highlighting the findings and recommendations for stakeholders.</a:t>
            </a:r>
          </a:p>
          <a:p>
            <a:r>
              <a:rPr lang="en-US" sz="2000" b="1" dirty="0" smtClean="0"/>
              <a:t>3.HR Department: Provides the attendance data and insights into the key metrics to be visualized.</a:t>
            </a:r>
          </a:p>
          <a:p>
            <a:r>
              <a:rPr lang="en-US" sz="2000" b="1" dirty="0" smtClean="0"/>
              <a:t>4.Management Team: Uses the visualized data to make informed decisions regarding,</a:t>
            </a:r>
          </a:p>
          <a:p>
            <a:r>
              <a:rPr lang="en-US" sz="2000" b="1" dirty="0" smtClean="0"/>
              <a:t> workforce planning and management.</a:t>
            </a:r>
          </a:p>
          <a:p>
            <a:r>
              <a:rPr lang="en-US" sz="2000" b="1" dirty="0" smtClean="0"/>
              <a:t>5.Data Analysts: Assists in analyzing the data and designing effective visualizations.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22" y="0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6">
                    <a:lumMod val="5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200" b="1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6">
                    <a:lumMod val="50000"/>
                  </a:schemeClr>
                </a:solidFill>
              </a:rPr>
              <a:t>S?</a:t>
            </a:r>
            <a:endParaRPr sz="32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2398" y="1071546"/>
            <a:ext cx="1094402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end users for a project focused on visualizing employee attendance trends with Excel charts 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Here are some common end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1.</a:t>
            </a: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HR </a:t>
            </a: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Managers and Personnel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Operational 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Executives and Senior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Data Analysts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Finance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Team Leaders and Supervisors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Employee Relations Specialists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i="0" u="sng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charset="0"/>
              </a:rPr>
              <a:t>IT and Systems Administrators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960" y="214290"/>
            <a:ext cx="114300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FF0000"/>
                </a:solidFill>
                <a:latin typeface="Eras Bold ITC" pitchFamily="34" charset="0"/>
              </a:rPr>
              <a:t>O</a:t>
            </a:r>
            <a:r>
              <a:rPr sz="3200" spc="25" dirty="0">
                <a:solidFill>
                  <a:srgbClr val="FF0000"/>
                </a:solidFill>
                <a:latin typeface="Eras Bold ITC" pitchFamily="34" charset="0"/>
              </a:rPr>
              <a:t>U</a:t>
            </a:r>
            <a:r>
              <a:rPr sz="3200" dirty="0">
                <a:solidFill>
                  <a:srgbClr val="FF0000"/>
                </a:solidFill>
                <a:latin typeface="Eras Bold ITC" pitchFamily="34" charset="0"/>
              </a:rPr>
              <a:t>R</a:t>
            </a:r>
            <a:r>
              <a:rPr sz="3200" spc="5" dirty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sz="3200" spc="25" dirty="0">
                <a:solidFill>
                  <a:srgbClr val="FF0000"/>
                </a:solidFill>
                <a:latin typeface="Eras Bold ITC" pitchFamily="34" charset="0"/>
              </a:rPr>
              <a:t>S</a:t>
            </a:r>
            <a:r>
              <a:rPr sz="3200" spc="10" dirty="0">
                <a:solidFill>
                  <a:srgbClr val="FF0000"/>
                </a:solidFill>
                <a:latin typeface="Eras Bold ITC" pitchFamily="34" charset="0"/>
              </a:rPr>
              <a:t>O</a:t>
            </a:r>
            <a:r>
              <a:rPr sz="3200" spc="25" dirty="0">
                <a:solidFill>
                  <a:srgbClr val="FF0000"/>
                </a:solidFill>
                <a:latin typeface="Eras Bold ITC" pitchFamily="34" charset="0"/>
              </a:rPr>
              <a:t>LU</a:t>
            </a:r>
            <a:r>
              <a:rPr sz="3200" spc="-35" dirty="0">
                <a:solidFill>
                  <a:srgbClr val="FF0000"/>
                </a:solidFill>
                <a:latin typeface="Eras Bold ITC" pitchFamily="34" charset="0"/>
              </a:rPr>
              <a:t>T</a:t>
            </a:r>
            <a:r>
              <a:rPr sz="3200" spc="-30" dirty="0">
                <a:solidFill>
                  <a:srgbClr val="FF0000"/>
                </a:solidFill>
                <a:latin typeface="Eras Bold ITC" pitchFamily="34" charset="0"/>
              </a:rPr>
              <a:t>I</a:t>
            </a:r>
            <a:r>
              <a:rPr sz="3200" spc="10" dirty="0">
                <a:solidFill>
                  <a:srgbClr val="FF0000"/>
                </a:solidFill>
                <a:latin typeface="Eras Bold ITC" pitchFamily="34" charset="0"/>
              </a:rPr>
              <a:t>O</a:t>
            </a:r>
            <a:r>
              <a:rPr sz="3200" dirty="0">
                <a:solidFill>
                  <a:srgbClr val="FF0000"/>
                </a:solidFill>
                <a:latin typeface="Eras Bold ITC" pitchFamily="34" charset="0"/>
              </a:rPr>
              <a:t>N</a:t>
            </a:r>
            <a:r>
              <a:rPr sz="3200" spc="-345" dirty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sz="3200" spc="-35" dirty="0">
                <a:solidFill>
                  <a:srgbClr val="FF0000"/>
                </a:solidFill>
                <a:latin typeface="Eras Bold ITC" pitchFamily="34" charset="0"/>
              </a:rPr>
              <a:t>A</a:t>
            </a:r>
            <a:r>
              <a:rPr sz="3200" spc="-5" dirty="0">
                <a:solidFill>
                  <a:srgbClr val="FF0000"/>
                </a:solidFill>
                <a:latin typeface="Eras Bold ITC" pitchFamily="34" charset="0"/>
              </a:rPr>
              <a:t>N</a:t>
            </a:r>
            <a:r>
              <a:rPr sz="3200" dirty="0">
                <a:solidFill>
                  <a:srgbClr val="FF0000"/>
                </a:solidFill>
                <a:latin typeface="Eras Bold ITC" pitchFamily="34" charset="0"/>
              </a:rPr>
              <a:t>D</a:t>
            </a:r>
            <a:r>
              <a:rPr sz="3200" spc="35" dirty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Eras Bold ITC" pitchFamily="34" charset="0"/>
              </a:rPr>
              <a:t>I</a:t>
            </a:r>
            <a:r>
              <a:rPr sz="3200" spc="-35" dirty="0">
                <a:solidFill>
                  <a:srgbClr val="FF0000"/>
                </a:solidFill>
                <a:latin typeface="Eras Bold ITC" pitchFamily="34" charset="0"/>
              </a:rPr>
              <a:t>T</a:t>
            </a:r>
            <a:r>
              <a:rPr sz="3200" dirty="0">
                <a:solidFill>
                  <a:srgbClr val="FF0000"/>
                </a:solidFill>
                <a:latin typeface="Eras Bold ITC" pitchFamily="34" charset="0"/>
              </a:rPr>
              <a:t>S</a:t>
            </a:r>
            <a:r>
              <a:rPr sz="3200" spc="60" dirty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sz="3200" spc="-295" dirty="0">
                <a:solidFill>
                  <a:srgbClr val="FF0000"/>
                </a:solidFill>
                <a:latin typeface="Eras Bold ITC" pitchFamily="34" charset="0"/>
              </a:rPr>
              <a:t>V</a:t>
            </a:r>
            <a:r>
              <a:rPr sz="3200" spc="-35" dirty="0">
                <a:solidFill>
                  <a:srgbClr val="FF0000"/>
                </a:solidFill>
                <a:latin typeface="Eras Bold ITC" pitchFamily="34" charset="0"/>
              </a:rPr>
              <a:t>A</a:t>
            </a:r>
            <a:r>
              <a:rPr sz="3200" spc="25" dirty="0">
                <a:solidFill>
                  <a:srgbClr val="FF0000"/>
                </a:solidFill>
                <a:latin typeface="Eras Bold ITC" pitchFamily="34" charset="0"/>
              </a:rPr>
              <a:t>LU</a:t>
            </a:r>
            <a:r>
              <a:rPr sz="3200" dirty="0">
                <a:solidFill>
                  <a:srgbClr val="FF0000"/>
                </a:solidFill>
                <a:latin typeface="Eras Bold ITC" pitchFamily="34" charset="0"/>
              </a:rPr>
              <a:t>E</a:t>
            </a:r>
            <a:r>
              <a:rPr sz="3200" spc="-65" dirty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Eras Bold ITC" pitchFamily="34" charset="0"/>
              </a:rPr>
              <a:t>P</a:t>
            </a:r>
            <a:r>
              <a:rPr sz="3200" spc="-30" dirty="0">
                <a:solidFill>
                  <a:srgbClr val="FF0000"/>
                </a:solidFill>
                <a:latin typeface="Eras Bold ITC" pitchFamily="34" charset="0"/>
              </a:rPr>
              <a:t>R</a:t>
            </a:r>
            <a:r>
              <a:rPr sz="3200" spc="10" dirty="0">
                <a:solidFill>
                  <a:srgbClr val="FF0000"/>
                </a:solidFill>
                <a:latin typeface="Eras Bold ITC" pitchFamily="34" charset="0"/>
              </a:rPr>
              <a:t>O</a:t>
            </a:r>
            <a:r>
              <a:rPr sz="3200" spc="-15" dirty="0">
                <a:solidFill>
                  <a:srgbClr val="FF0000"/>
                </a:solidFill>
                <a:latin typeface="Eras Bold ITC" pitchFamily="34" charset="0"/>
              </a:rPr>
              <a:t>P</a:t>
            </a:r>
            <a:r>
              <a:rPr sz="3200" spc="10" dirty="0">
                <a:solidFill>
                  <a:srgbClr val="FF0000"/>
                </a:solidFill>
                <a:latin typeface="Eras Bold ITC" pitchFamily="34" charset="0"/>
              </a:rPr>
              <a:t>O</a:t>
            </a:r>
            <a:r>
              <a:rPr sz="3200" spc="25" dirty="0">
                <a:solidFill>
                  <a:srgbClr val="FF0000"/>
                </a:solidFill>
                <a:latin typeface="Eras Bold ITC" pitchFamily="34" charset="0"/>
              </a:rPr>
              <a:t>S</a:t>
            </a:r>
            <a:r>
              <a:rPr sz="3200" spc="-30" dirty="0">
                <a:solidFill>
                  <a:srgbClr val="FF0000"/>
                </a:solidFill>
                <a:latin typeface="Eras Bold ITC" pitchFamily="34" charset="0"/>
              </a:rPr>
              <a:t>I</a:t>
            </a:r>
            <a:r>
              <a:rPr sz="3200" spc="-35" dirty="0">
                <a:solidFill>
                  <a:srgbClr val="FF0000"/>
                </a:solidFill>
                <a:latin typeface="Eras Bold ITC" pitchFamily="34" charset="0"/>
              </a:rPr>
              <a:t>T</a:t>
            </a:r>
            <a:r>
              <a:rPr sz="3200" spc="-30" dirty="0">
                <a:solidFill>
                  <a:srgbClr val="FF0000"/>
                </a:solidFill>
                <a:latin typeface="Eras Bold ITC" pitchFamily="34" charset="0"/>
              </a:rPr>
              <a:t>I</a:t>
            </a:r>
            <a:r>
              <a:rPr sz="3200" spc="10" dirty="0">
                <a:solidFill>
                  <a:srgbClr val="FF0000"/>
                </a:solidFill>
                <a:latin typeface="Eras Bold ITC" pitchFamily="34" charset="0"/>
              </a:rPr>
              <a:t>O</a:t>
            </a:r>
            <a:r>
              <a:rPr sz="3200" dirty="0">
                <a:solidFill>
                  <a:srgbClr val="FF0000"/>
                </a:solidFill>
                <a:latin typeface="Eras Bold ITC" pitchFamily="34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952596" y="642918"/>
            <a:ext cx="11930146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 Extra Bold" pitchFamily="18" charset="0"/>
                <a:cs typeface="Arial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 Extra Bold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Our solution involves developing a comprehensive set of Excel charts and dashboards to visualize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attendance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Here’s how we address the 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Collection and Preparation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Visualization Design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Features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Reporting and Recommendations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ckwell Extra Bold" pitchFamily="18" charset="0"/>
                <a:cs typeface="Arial" charset="0"/>
              </a:rPr>
              <a:t>Value Proposition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 Extra Bold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Enhanced Data Clarity: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Quick Insights: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Allow users to quickly grasp key patterns and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Improved Decision-Making: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Data-Driven Decisions: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Provide actionable insights that support informed decision-making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Efficient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Reporting: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Visual Reports: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Create engaging and easy-to-understand reports that effectively communicate findings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stakeholders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Proactive Management: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Early Detection: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Facilitate the early detection of attendance issues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User-Friendly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Excel-Based: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Utilize Excel, a familiar and widely-used tool, ensuring ease of implementation and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adoption without the need for specialized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Cost-Effective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Affordable Solution: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Leverage existing Excel tools and capabilities to offer a cost-effective solution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implementing this solution, organizations will gain a clearer understanding of employee attendance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trends.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4" y="214290"/>
            <a:ext cx="10681335" cy="492443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8084" y="785794"/>
          <a:ext cx="4671263" cy="5418679"/>
        </p:xfrm>
        <a:graphic>
          <a:graphicData uri="http://schemas.openxmlformats.org/drawingml/2006/table">
            <a:tbl>
              <a:tblPr/>
              <a:tblGrid>
                <a:gridCol w="978310"/>
                <a:gridCol w="1100574"/>
                <a:gridCol w="933630"/>
                <a:gridCol w="609971"/>
                <a:gridCol w="535281"/>
                <a:gridCol w="513497"/>
              </a:tblGrid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FirstName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LastName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Oct-24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Nov-24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Dec-24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Paula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Edward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Michael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Riordan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Jasmine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Maruk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Fraval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Sharlene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McKinzie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Joseph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Martins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Myriam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Givens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Dheepa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Nguyen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Bartholemew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Khemmich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Xana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Potts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Jeremy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Kaylah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Kristen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Bobby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Rodgers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Dalton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Mariela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Schultz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Angela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Molina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Gerald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Reilly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Moyer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(blank)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(blank)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(blank)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5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238744" y="1500174"/>
          <a:ext cx="6286544" cy="300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908474" y="1529183"/>
          <a:ext cx="7000908" cy="415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1095340" y="64291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Pie chart for the above data</a:t>
            </a:r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501</TotalTime>
  <Words>1141</Words>
  <Application>Microsoft Office PowerPoint</Application>
  <PresentationFormat>Custom</PresentationFormat>
  <Paragraphs>345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Slide 9</vt:lpstr>
      <vt:lpstr>THE "WOW" IN OUR SOLUTION</vt:lpstr>
      <vt:lpstr>Slide 11</vt:lpstr>
      <vt:lpstr>Slide 12</vt:lpstr>
      <vt:lpstr> when visualizing employee attendance trends with excel charts ,you can draw several conclusions based on the patterns and insights revealed :  1)ATTENDANCE PATTERNS  2)PEAK ABSENCES 3)INDIVIDUAL PERFORMANCES  4)IMPACT OF EVENTS  5)IMPROVEMENT AREAS  6)FORECASTING   These insights enable informed Decision making to improve overall attendance and operational efficiency.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Ugha Sri</cp:lastModifiedBy>
  <cp:revision>45</cp:revision>
  <dcterms:created xsi:type="dcterms:W3CDTF">2024-03-29T15:07:22Z</dcterms:created>
  <dcterms:modified xsi:type="dcterms:W3CDTF">2024-09-02T17:51:23Z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