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7" r:id="rId2"/>
    <p:sldId id="278" r:id="rId3"/>
    <p:sldId id="279" r:id="rId4"/>
    <p:sldId id="259" r:id="rId5"/>
    <p:sldId id="341" r:id="rId6"/>
    <p:sldId id="261" r:id="rId7"/>
    <p:sldId id="262" r:id="rId8"/>
    <p:sldId id="263" r:id="rId9"/>
    <p:sldId id="264" r:id="rId10"/>
    <p:sldId id="345" r:id="rId11"/>
    <p:sldId id="258" r:id="rId12"/>
    <p:sldId id="340" r:id="rId13"/>
    <p:sldId id="342" r:id="rId14"/>
    <p:sldId id="343" r:id="rId15"/>
    <p:sldId id="344" r:id="rId16"/>
    <p:sldId id="313" r:id="rId17"/>
    <p:sldId id="329" r:id="rId18"/>
    <p:sldId id="330" r:id="rId19"/>
    <p:sldId id="353" r:id="rId20"/>
    <p:sldId id="331" r:id="rId21"/>
    <p:sldId id="335" r:id="rId22"/>
    <p:sldId id="332" r:id="rId23"/>
    <p:sldId id="333" r:id="rId24"/>
    <p:sldId id="347" r:id="rId25"/>
    <p:sldId id="346" r:id="rId26"/>
    <p:sldId id="356" r:id="rId27"/>
    <p:sldId id="348" r:id="rId28"/>
    <p:sldId id="349" r:id="rId29"/>
    <p:sldId id="350" r:id="rId30"/>
    <p:sldId id="351" r:id="rId31"/>
    <p:sldId id="355" r:id="rId32"/>
    <p:sldId id="352" r:id="rId33"/>
    <p:sldId id="354" r:id="rId34"/>
    <p:sldId id="276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59" autoAdjust="0"/>
  </p:normalViewPr>
  <p:slideViewPr>
    <p:cSldViewPr snapToGrid="0">
      <p:cViewPr>
        <p:scale>
          <a:sx n="120" d="100"/>
          <a:sy n="120" d="100"/>
        </p:scale>
        <p:origin x="-1026" y="210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39667" y="4601898"/>
            <a:ext cx="5154800" cy="1148821"/>
          </a:xfrm>
        </p:spPr>
        <p:txBody>
          <a:bodyPr anchor="b"/>
          <a:lstStyle/>
          <a:p>
            <a:pPr algn="r"/>
            <a:r>
              <a:rPr lang="ko-KR" altLang="en-US" dirty="0"/>
              <a:t>박용민 김현욱 </a:t>
            </a:r>
            <a:r>
              <a:rPr lang="ko-KR" altLang="en-US" dirty="0" err="1"/>
              <a:t>허은열</a:t>
            </a:r>
            <a:r>
              <a:rPr lang="ko-KR" altLang="en-US" dirty="0"/>
              <a:t> </a:t>
            </a:r>
            <a:r>
              <a:rPr lang="ko-KR" altLang="en-US" dirty="0" err="1"/>
              <a:t>이유동</a:t>
            </a:r>
            <a:r>
              <a:rPr lang="ko-KR" altLang="en-US" dirty="0"/>
              <a:t> 신재웅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5680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7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88306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221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과목 검색 기능제공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22480" y="315720"/>
            <a:ext cx="116820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99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/>
                <a:gridCol w="2349720"/>
                <a:gridCol w="983880"/>
                <a:gridCol w="1669320"/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번호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도전</a:t>
                      </a:r>
                      <a:r>
                        <a:rPr lang="en-US" sz="1200" b="0" strike="noStrike" spc="-1" dirty="0">
                          <a:latin typeface="맑은 고딕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맑은 고딕"/>
                        </a:rPr>
                        <a:t>과목</a:t>
                      </a:r>
                      <a:r>
                        <a:rPr lang="en-US" sz="1200" b="0" strike="noStrike" spc="-1" dirty="0">
                          <a:latin typeface="맑은 고딕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맑은 고딕"/>
                        </a:rPr>
                        <a:t>리스트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작성자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7"/>
          <p:cNvSpPr/>
          <p:nvPr/>
        </p:nvSpPr>
        <p:spPr>
          <a:xfrm>
            <a:off x="4950360" y="846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7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도전문제조</a:t>
            </a:r>
            <a:r>
              <a:rPr lang="ko-KR" altLang="en-US" sz="1200" dirty="0"/>
              <a:t>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0"/>
            <a:ext cx="2143800" cy="31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748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문제</a:t>
            </a: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 결과 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(ex:자바 검색)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120" y="315720"/>
            <a:ext cx="14965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105" name="Table 4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/>
                <a:gridCol w="2349720"/>
                <a:gridCol w="983880"/>
                <a:gridCol w="1669320"/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6" name="CustomShape 5"/>
          <p:cNvSpPr/>
          <p:nvPr/>
        </p:nvSpPr>
        <p:spPr>
          <a:xfrm>
            <a:off x="558360" y="151200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자바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360"/>
            <a:ext cx="776628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도전문제검색결과</a:t>
            </a:r>
            <a:endParaRPr lang="ko-KR" altLang="en-US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0"/>
            <a:ext cx="2139720" cy="31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054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코드 편집기 작성기능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-도전문제 정답 확인 여부 전송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25720" y="315720"/>
            <a:ext cx="116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81880" y="1584000"/>
            <a:ext cx="50976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84600" y="2300760"/>
            <a:ext cx="351504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유동이가 받은 수학,과학,영어 점수는 아래와 같다.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수학: 96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과학: 90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영어 : 88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위 점수를 변수화하여 평균값을 구하는 코드를 작성하시오.</a:t>
            </a:r>
            <a:endParaRPr lang="en-US" sz="1000" b="0" strike="noStrike" spc="-1">
              <a:latin typeface="맑은 고딕"/>
            </a:endParaRPr>
          </a:p>
        </p:txBody>
      </p:sp>
      <p:pic>
        <p:nvPicPr>
          <p:cNvPr id="114" name="그림 113"/>
          <p:cNvPicPr/>
          <p:nvPr/>
        </p:nvPicPr>
        <p:blipFill>
          <a:blip r:embed="rId2"/>
          <a:stretch/>
        </p:blipFill>
        <p:spPr>
          <a:xfrm>
            <a:off x="3600000" y="1843920"/>
            <a:ext cx="4093920" cy="189972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3096000" y="4752000"/>
            <a:ext cx="83916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1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3510360" y="1710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3006360" y="4662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360"/>
            <a:ext cx="7766280" cy="31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도전문제화면</a:t>
            </a:r>
            <a:endParaRPr lang="ko-KR" altLang="en-US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360"/>
            <a:ext cx="2139720" cy="315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66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C1C086E-758D-4B17-B376-D2391D127F1D}"/>
              </a:ext>
            </a:extLst>
          </p:cNvPr>
          <p:cNvSpPr/>
          <p:nvPr/>
        </p:nvSpPr>
        <p:spPr>
          <a:xfrm>
            <a:off x="3041517" y="4454091"/>
            <a:ext cx="4254594" cy="215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도전문제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상태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성공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실패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에러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성공여부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통과시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Success,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Failed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Case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 이유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3351551" y="5082769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3400959" y="4955206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=""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3400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=""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=""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=""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3888669" y="4645238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=""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4924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=""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=""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=""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5478848" y="4626824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AABD40E-3A84-4CFC-B09F-EA93BEB75CB1}"/>
              </a:ext>
            </a:extLst>
          </p:cNvPr>
          <p:cNvSpPr/>
          <p:nvPr/>
        </p:nvSpPr>
        <p:spPr>
          <a:xfrm>
            <a:off x="3301467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33E4BF7D-8EAA-4CD2-981C-7F351AFDB96F}"/>
              </a:ext>
            </a:extLst>
          </p:cNvPr>
          <p:cNvSpPr/>
          <p:nvPr/>
        </p:nvSpPr>
        <p:spPr>
          <a:xfrm>
            <a:off x="4837772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3F075AB9-1F1D-457A-8B56-F27B36919500}"/>
              </a:ext>
            </a:extLst>
          </p:cNvPr>
          <p:cNvSpPr/>
          <p:nvPr/>
        </p:nvSpPr>
        <p:spPr>
          <a:xfrm>
            <a:off x="3301467" y="51293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23FFF4F5-2B33-4556-A88A-34F846DD084C}"/>
              </a:ext>
            </a:extLst>
          </p:cNvPr>
          <p:cNvSpPr/>
          <p:nvPr/>
        </p:nvSpPr>
        <p:spPr>
          <a:xfrm>
            <a:off x="6362219" y="55302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="" xmlns:a16="http://schemas.microsoft.com/office/drawing/2014/main" id="{98248434-C414-4467-B959-4C4D6008774E}"/>
              </a:ext>
            </a:extLst>
          </p:cNvPr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="" xmlns:a16="http://schemas.microsoft.com/office/drawing/2014/main" id="{A8037C55-C46A-485B-936D-1481B4507CE7}"/>
              </a:ext>
            </a:extLst>
          </p:cNvPr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7A1D6F3-2086-4A12-8502-012350DD3A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7" name="CustomShape 6">
            <a:extLst>
              <a:ext uri="{FF2B5EF4-FFF2-40B4-BE49-F238E27FC236}">
                <a16:creationId xmlns="" xmlns:a16="http://schemas.microsoft.com/office/drawing/2014/main" id="{D5A056E4-55E2-4AC3-BBA1-8504611D1029}"/>
              </a:ext>
            </a:extLst>
          </p:cNvPr>
          <p:cNvSpPr/>
          <p:nvPr/>
        </p:nvSpPr>
        <p:spPr>
          <a:xfrm>
            <a:off x="3180240" y="3987860"/>
            <a:ext cx="839520" cy="288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 dirty="0">
              <a:latin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D0E194-B660-489E-908F-2D8D23E81E6F}"/>
              </a:ext>
            </a:extLst>
          </p:cNvPr>
          <p:cNvSpPr/>
          <p:nvPr/>
        </p:nvSpPr>
        <p:spPr>
          <a:xfrm>
            <a:off x="166255" y="1253338"/>
            <a:ext cx="7528025" cy="316340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기준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랭킹을 정하는 기준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수행시간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메모리 사용량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 랭킹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정답을 계정에 대한 랭킹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등수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=""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=""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=""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=""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=""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=""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=""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=""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=""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=""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086283F-6951-4264-8D02-BF56D58F97C4}"/>
              </a:ext>
            </a:extLst>
          </p:cNvPr>
          <p:cNvSpPr/>
          <p:nvPr/>
        </p:nvSpPr>
        <p:spPr>
          <a:xfrm>
            <a:off x="674384" y="6538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AB65085-A451-43B2-8163-64E8AA8E3AE9}"/>
              </a:ext>
            </a:extLst>
          </p:cNvPr>
          <p:cNvSpPr/>
          <p:nvPr/>
        </p:nvSpPr>
        <p:spPr>
          <a:xfrm>
            <a:off x="1406778" y="10883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2ADBBAA-8F88-42DB-8B5C-5C1F6EB6BB93}"/>
              </a:ext>
            </a:extLst>
          </p:cNvPr>
          <p:cNvSpPr/>
          <p:nvPr/>
        </p:nvSpPr>
        <p:spPr>
          <a:xfrm>
            <a:off x="1406778" y="47455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6E0F4FFA-2129-4984-BD13-9C6A8E0A4992}"/>
              </a:ext>
            </a:extLst>
          </p:cNvPr>
          <p:cNvSpPr/>
          <p:nvPr/>
        </p:nvSpPr>
        <p:spPr>
          <a:xfrm>
            <a:off x="559935" y="1533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=""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=""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=""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=""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=""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=""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이론학습 </a:t>
            </a:r>
            <a:r>
              <a:rPr lang="ko-KR" altLang="en-US" dirty="0"/>
              <a:t>과목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과목의 단원을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과목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을 선택함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해당 항목 배경색 변화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시 컨트롤 버튼들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(4)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이 표시됨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컨트롤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삭제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과목명을 편집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순서를 바꿈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단원을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시 해당 항목 배경색 변함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항목 컨트롤 표출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(9)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이론학습 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=""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=""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=""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=""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알고리즘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=""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=""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=""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=""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=""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=""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=""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=""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5A905A32-A13C-4F19-9303-5FE011FE5ECF}"/>
              </a:ext>
            </a:extLst>
          </p:cNvPr>
          <p:cNvSpPr/>
          <p:nvPr/>
        </p:nvSpPr>
        <p:spPr>
          <a:xfrm>
            <a:off x="856814" y="182671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3645436" y="17848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1B08889-C184-4F84-9BCD-58280DF7C55F}"/>
              </a:ext>
            </a:extLst>
          </p:cNvPr>
          <p:cNvSpPr/>
          <p:nvPr/>
        </p:nvSpPr>
        <p:spPr>
          <a:xfrm>
            <a:off x="774315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118FDE13-91BD-4338-B7C4-647C3DDEFB28}"/>
              </a:ext>
            </a:extLst>
          </p:cNvPr>
          <p:cNvSpPr/>
          <p:nvPr/>
        </p:nvSpPr>
        <p:spPr>
          <a:xfrm>
            <a:off x="3143164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5653854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6609180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57649DD2-B90A-49C1-9BFE-DAE72DF35248}"/>
              </a:ext>
            </a:extLst>
          </p:cNvPr>
          <p:cNvSpPr/>
          <p:nvPr/>
        </p:nvSpPr>
        <p:spPr>
          <a:xfrm>
            <a:off x="6609180" y="22210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ED06C9A5-DFEB-432C-B7D8-F3FB9D44B653}"/>
              </a:ext>
            </a:extLst>
          </p:cNvPr>
          <p:cNvSpPr/>
          <p:nvPr/>
        </p:nvSpPr>
        <p:spPr>
          <a:xfrm>
            <a:off x="6644538" y="3207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3722722" y="223423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=""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98" y="319586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4773134" y="1948924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=""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89" y="320816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=""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20273" y="321530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2565961" y="2291021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도저관</a:t>
            </a:r>
            <a:r>
              <a:rPr lang="ko-KR" altLang="en-US" dirty="0" err="1"/>
              <a:t>제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관리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도전과제 관리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2565961" y="2351233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2565961" y="261751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2565961" y="288642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2565961" y="3154698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2565961" y="3402731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2565961" y="366515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2565961" y="392823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2565961" y="4189260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5411713" y="2295114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=""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=""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2565961" y="444824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2519165" y="1956545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도전과제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2565961" y="47215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4456586" y="4454385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4867602" y="1972696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=""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=""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5272071" y="1973770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=""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=""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5189580" y="1987936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4372890" y="1939254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=""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2458864" y="17481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4467282" y="172010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5422608" y="172010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2536150" y="219754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이론학습 </a:t>
            </a:r>
            <a:r>
              <a:rPr lang="ko-KR" altLang="en-US" dirty="0"/>
              <a:t>단원 내용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이름이 표시된다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요소라서 다른 항목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단원내용 편집에 필요한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 정렬 등을 컨트롤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단원내용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내용을 입력하는 편집기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이론학습 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=""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=""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=""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E5CE8631-7858-485B-90E4-96B5881DE640}"/>
              </a:ext>
            </a:extLst>
          </p:cNvPr>
          <p:cNvSpPr/>
          <p:nvPr/>
        </p:nvSpPr>
        <p:spPr>
          <a:xfrm>
            <a:off x="1403524" y="103740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50B5FD9C-BB8A-46C5-81FB-FCE1F1A53E7C}"/>
              </a:ext>
            </a:extLst>
          </p:cNvPr>
          <p:cNvSpPr/>
          <p:nvPr/>
        </p:nvSpPr>
        <p:spPr>
          <a:xfrm>
            <a:off x="696333" y="14281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5594FAD4-96B6-4DA3-941C-434E984D8463}"/>
              </a:ext>
            </a:extLst>
          </p:cNvPr>
          <p:cNvSpPr/>
          <p:nvPr/>
        </p:nvSpPr>
        <p:spPr>
          <a:xfrm>
            <a:off x="730986" y="18256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7AC56A9F-C7DB-472D-AD72-764715E4BF8E}"/>
              </a:ext>
            </a:extLst>
          </p:cNvPr>
          <p:cNvSpPr/>
          <p:nvPr/>
        </p:nvSpPr>
        <p:spPr>
          <a:xfrm>
            <a:off x="5027614" y="695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49" name="Picture 2" descr="Trash Can 2">
            <a:extLst>
              <a:ext uri="{FF2B5EF4-FFF2-40B4-BE49-F238E27FC236}">
                <a16:creationId xmlns="" xmlns:a16="http://schemas.microsoft.com/office/drawing/2014/main" id="{4DB085D6-5DD1-4682-8613-1A5096D8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1" y="593385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Pencil 2">
            <a:extLst>
              <a:ext uri="{FF2B5EF4-FFF2-40B4-BE49-F238E27FC236}">
                <a16:creationId xmlns="" xmlns:a16="http://schemas.microsoft.com/office/drawing/2014/main" id="{7C0223C3-3B66-4671-A9B9-26A651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2" y="594615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nu 1">
            <a:extLst>
              <a:ext uri="{FF2B5EF4-FFF2-40B4-BE49-F238E27FC236}">
                <a16:creationId xmlns="" xmlns:a16="http://schemas.microsoft.com/office/drawing/2014/main" id="{1D72F3E8-049D-4BEA-879F-AF28FEE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7856" y="595329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="" xmlns:a16="http://schemas.microsoft.com/office/drawing/2014/main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="" xmlns:a16="http://schemas.microsoft.com/office/drawing/2014/main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="" xmlns:a16="http://schemas.microsoft.com/office/drawing/2014/main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마무리문제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문제를 등록할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다원명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 이름을 정할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선택가능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배경색 변경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문제의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선택지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및 정답후보의 선택지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 등장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체크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체크된 항목이 정답이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이론학습 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=""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=""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=""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=""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DB8E7648-A11B-4598-A7DF-DD65401CE4F3}"/>
              </a:ext>
            </a:extLst>
          </p:cNvPr>
          <p:cNvSpPr/>
          <p:nvPr/>
        </p:nvSpPr>
        <p:spPr>
          <a:xfrm>
            <a:off x="1366614" y="10706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80877EA-801C-4A42-BC6C-467325601A36}"/>
              </a:ext>
            </a:extLst>
          </p:cNvPr>
          <p:cNvSpPr/>
          <p:nvPr/>
        </p:nvSpPr>
        <p:spPr>
          <a:xfrm>
            <a:off x="727095" y="158554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0C18F803-7271-4128-871E-20B3128420E9}"/>
              </a:ext>
            </a:extLst>
          </p:cNvPr>
          <p:cNvSpPr/>
          <p:nvPr/>
        </p:nvSpPr>
        <p:spPr>
          <a:xfrm>
            <a:off x="692919" y="337171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0C394A1E-79CC-4582-B2D1-264235193889}"/>
              </a:ext>
            </a:extLst>
          </p:cNvPr>
          <p:cNvSpPr/>
          <p:nvPr/>
        </p:nvSpPr>
        <p:spPr>
          <a:xfrm>
            <a:off x="720450" y="50236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5813C111-3603-4D61-9826-328270DDC0B2}"/>
              </a:ext>
            </a:extLst>
          </p:cNvPr>
          <p:cNvSpPr/>
          <p:nvPr/>
        </p:nvSpPr>
        <p:spPr>
          <a:xfrm>
            <a:off x="4998931" y="70231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1CC54577-E9E3-4ECC-8FE6-D568CFBA40C6}"/>
              </a:ext>
            </a:extLst>
          </p:cNvPr>
          <p:cNvSpPr/>
          <p:nvPr/>
        </p:nvSpPr>
        <p:spPr>
          <a:xfrm>
            <a:off x="6744522" y="57829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 제한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 실행시간의 통과 커트라인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메모리 제한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코드의 실행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제한하는 메모리 사용량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편집기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테스트 케이스 편집화면으로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=""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=""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372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=""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=""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시간 제한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메모리제한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=""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88BF5C3B-B275-43B1-8328-869EB725B715}"/>
              </a:ext>
            </a:extLst>
          </p:cNvPr>
          <p:cNvSpPr/>
          <p:nvPr/>
        </p:nvSpPr>
        <p:spPr>
          <a:xfrm>
            <a:off x="1615479" y="10391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4FA51AC5-0112-4AAA-9676-71B35C739B63}"/>
              </a:ext>
            </a:extLst>
          </p:cNvPr>
          <p:cNvSpPr/>
          <p:nvPr/>
        </p:nvSpPr>
        <p:spPr>
          <a:xfrm>
            <a:off x="764365" y="14057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3071808" y="135800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708590" y="17498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453898" y="14328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0F6C114B-750C-4DB6-AC77-80F22065BFB1}"/>
              </a:ext>
            </a:extLst>
          </p:cNvPr>
          <p:cNvSpPr/>
          <p:nvPr/>
        </p:nvSpPr>
        <p:spPr>
          <a:xfrm>
            <a:off x="5059346" y="73178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Trash Can 2">
            <a:extLst>
              <a:ext uri="{FF2B5EF4-FFF2-40B4-BE49-F238E27FC236}">
                <a16:creationId xmlns="" xmlns:a16="http://schemas.microsoft.com/office/drawing/2014/main" id="{821BCAAD-80F7-4585-A937-03D95EC2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94" y="2729903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encil 2">
            <a:extLst>
              <a:ext uri="{FF2B5EF4-FFF2-40B4-BE49-F238E27FC236}">
                <a16:creationId xmlns=""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=""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내용 편집화면과 동일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편집할 케이스를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버튼들이 표출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케이스의 입력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학습자가 작성한 코드가 입력 받을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작성한 데이터를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입력받았을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때 기대되는 출력 데이터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출력 데이터와 일치해야 해당 테스트 케이스가 정답으로 인정됨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내용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과제 내용 편집화면으로 변환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=""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=""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=""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=""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=""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=""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=""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1615722" y="106427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884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9E0D625-9F8D-4747-A81C-6A0D2A18F215}"/>
              </a:ext>
            </a:extLst>
          </p:cNvPr>
          <p:cNvSpPr/>
          <p:nvPr/>
        </p:nvSpPr>
        <p:spPr>
          <a:xfrm>
            <a:off x="3902771" y="3704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D1747293-9923-489C-9E74-1CA531AA9E53}"/>
              </a:ext>
            </a:extLst>
          </p:cNvPr>
          <p:cNvSpPr/>
          <p:nvPr/>
        </p:nvSpPr>
        <p:spPr>
          <a:xfrm>
            <a:off x="736604" y="37706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D3302C0-6A2F-4EFB-BCC8-0CBE510C6C38}"/>
              </a:ext>
            </a:extLst>
          </p:cNvPr>
          <p:cNvSpPr/>
          <p:nvPr/>
        </p:nvSpPr>
        <p:spPr>
          <a:xfrm>
            <a:off x="5391500" y="134363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011468" y="695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103" name="Item">
              <a:extLst>
                <a:ext uri="{FF2B5EF4-FFF2-40B4-BE49-F238E27FC236}">
                  <a16:creationId xmlns=""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신청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Chevron" descr="&lt;Tags&gt;&lt;SMARTRESIZEANCHORS&gt;None,None,None,Relative&lt;/SMARTRESIZEANCHORS&gt;&lt;/Tags&gt;">
            <a:extLst>
              <a:ext uri="{FF2B5EF4-FFF2-40B4-BE49-F238E27FC236}">
                <a16:creationId xmlns=""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4045413" y="838145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54300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=""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 문제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689869" y="9798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79139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신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청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신청 본문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파일업로드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5681884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8436"/>
              </p:ext>
            </p:extLst>
          </p:nvPr>
        </p:nvGraphicFramePr>
        <p:xfrm>
          <a:off x="655037" y="2146853"/>
          <a:ext cx="6445479" cy="3866213"/>
        </p:xfrm>
        <a:graphic>
          <a:graphicData uri="http://schemas.openxmlformats.org/drawingml/2006/table">
            <a:tbl>
              <a:tblPr/>
              <a:tblGrid>
                <a:gridCol w="1030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53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914"/>
                <a:gridCol w="12006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49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승인여부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도전문제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내용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신청 목록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607741" y="2513845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97431" y="2519527"/>
            <a:ext cx="605977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293600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3995948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493292" y="23775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82982" y="23881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0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19308"/>
              </p:ext>
            </p:extLst>
          </p:nvPr>
        </p:nvGraphicFramePr>
        <p:xfrm>
          <a:off x="655037" y="2146853"/>
          <a:ext cx="6445478" cy="3866213"/>
        </p:xfrm>
        <a:graphic>
          <a:graphicData uri="http://schemas.openxmlformats.org/drawingml/2006/table">
            <a:tbl>
              <a:tblPr/>
              <a:tblGrid>
                <a:gridCol w="888558"/>
                <a:gridCol w="888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02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6895"/>
                <a:gridCol w="11759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53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CHECK BOX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선택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제목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 check box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된 항목 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컨텐</a:t>
            </a:r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츠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리스트 승인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161337" y="1686715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컨텐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츠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리스트 승인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3961727" y="19739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4891932" y="19739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254928" y="195334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51655" y="6004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5" name="Placeholder">
            <a:extLst>
              <a:ext uri="{FF2B5EF4-FFF2-40B4-BE49-F238E27FC236}">
                <a16:creationId xmlns=""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994021" y="2494500"/>
            <a:ext cx="251105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" name="Border">
              <a:extLst>
                <a:ext uri="{FF2B5EF4-FFF2-40B4-BE49-F238E27FC236}">
                  <a16:creationId xmlns=""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Line 2">
              <a:extLst>
                <a:ext uri="{FF2B5EF4-FFF2-40B4-BE49-F238E27FC236}">
                  <a16:creationId xmlns=""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Line 1">
              <a:extLst>
                <a:ext uri="{FF2B5EF4-FFF2-40B4-BE49-F238E27FC236}">
                  <a16:creationId xmlns=""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9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720941" y="6140776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483826" y="6140776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369377" y="5991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2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35686" y="316246"/>
            <a:ext cx="2170317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8~10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비밀번호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휴대폰 번호 입력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-ex)000-0000-0000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메일 수신 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26989" y="1370258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61" name="타원 60"/>
          <p:cNvSpPr/>
          <p:nvPr/>
        </p:nvSpPr>
        <p:spPr>
          <a:xfrm>
            <a:off x="52039" y="854774"/>
            <a:ext cx="78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54651"/>
              </p:ext>
            </p:extLst>
          </p:nvPr>
        </p:nvGraphicFramePr>
        <p:xfrm>
          <a:off x="1285117" y="1320800"/>
          <a:ext cx="6298081" cy="4952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3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/>
                        <a:t>                                    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</a:p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수신여부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동의         미동의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주소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남              여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</a:tbl>
          </a:graphicData>
        </a:graphic>
      </p:graphicFrame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2392301" y="148928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392301" y="3106564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952473" y="1489169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2392301" y="2030723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952475" y="2030723"/>
            <a:ext cx="1451375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95315" y="4277232"/>
            <a:ext cx="139410" cy="142519"/>
            <a:chOff x="554563" y="2632646"/>
            <a:chExt cx="131555" cy="131556"/>
          </a:xfrm>
        </p:grpSpPr>
        <p:sp>
          <p:nvSpPr>
            <p:cNvPr id="7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2392301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4080127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7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582504" y="3677181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7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타원 80"/>
          <p:cNvSpPr/>
          <p:nvPr/>
        </p:nvSpPr>
        <p:spPr>
          <a:xfrm>
            <a:off x="3815259" y="136390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00818" y="20307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00818" y="2616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03544" y="148916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6463366" y="636767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86" name="직선 연결선 85"/>
          <p:cNvCxnSpPr>
            <a:cxnSpLocks/>
          </p:cNvCxnSpPr>
          <p:nvPr/>
        </p:nvCxnSpPr>
        <p:spPr>
          <a:xfrm>
            <a:off x="1378188" y="1165144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349455" y="959054"/>
            <a:ext cx="260301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5538560" y="637151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93583" y="3673721"/>
            <a:ext cx="13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@</a:t>
            </a:r>
            <a:endParaRPr lang="ko-KR" altLang="en-US" sz="1100" dirty="0"/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 bwMode="auto">
          <a:xfrm>
            <a:off x="2392301" y="260957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9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190576" y="5940501"/>
            <a:ext cx="139410" cy="142519"/>
            <a:chOff x="554563" y="2632646"/>
            <a:chExt cx="131555" cy="131556"/>
          </a:xfrm>
        </p:grpSpPr>
        <p:sp>
          <p:nvSpPr>
            <p:cNvPr id="9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2301" y="5940501"/>
            <a:ext cx="139410" cy="142519"/>
            <a:chOff x="554563" y="2632646"/>
            <a:chExt cx="131555" cy="131556"/>
          </a:xfrm>
        </p:grpSpPr>
        <p:sp>
          <p:nvSpPr>
            <p:cNvPr id="9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59253" y="4277233"/>
            <a:ext cx="139410" cy="142519"/>
            <a:chOff x="554563" y="2632646"/>
            <a:chExt cx="131555" cy="13155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1" name="직사각형 100"/>
          <p:cNvSpPr>
            <a:spLocks noChangeArrowheads="1"/>
          </p:cNvSpPr>
          <p:nvPr/>
        </p:nvSpPr>
        <p:spPr bwMode="auto">
          <a:xfrm>
            <a:off x="2392301" y="5318920"/>
            <a:ext cx="1303400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3504243" y="5449511"/>
            <a:ext cx="92946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2392301" y="4767466"/>
            <a:ext cx="2710459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82504" y="2030723"/>
            <a:ext cx="1866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8~10</a:t>
            </a:r>
            <a:r>
              <a:rPr lang="ko-KR" altLang="en-US" sz="1100" dirty="0" smtClean="0"/>
              <a:t>자 영문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숫자 조합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416235" y="1511098"/>
            <a:ext cx="2662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</a:rPr>
              <a:t>e</a:t>
            </a:r>
            <a:r>
              <a:rPr lang="en-US" altLang="ko-KR" sz="900" dirty="0" smtClean="0">
                <a:latin typeface="+mj-lt"/>
              </a:rPr>
              <a:t>x)sample@naver.com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100818" y="4231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103544" y="531378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100818" y="31337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348917" y="624584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3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수정 비밀번호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 일치 확인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휴대폰 번호 변경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-010-0000-0000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수신 여부 설정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 수정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(＂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회원정보수정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2038" y="854774"/>
            <a:ext cx="925971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lang="en-US" altLang="ko-KR" sz="1083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8741"/>
              </p:ext>
            </p:extLst>
          </p:nvPr>
        </p:nvGraphicFramePr>
        <p:xfrm>
          <a:off x="1285117" y="1320800"/>
          <a:ext cx="6298081" cy="4952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3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000" b="0" baseline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admin@admin.com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/>
                        <a:t>       </a:t>
                      </a:r>
                      <a:r>
                        <a:rPr lang="ko-KR" altLang="en-US" sz="1000" noProof="1" smtClean="0"/>
                        <a:t>홍길동                     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</a:p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수신여부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동의         미동의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주소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남              여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</a:tbl>
          </a:graphicData>
        </a:graphic>
      </p:graphicFrame>
      <p:sp>
        <p:nvSpPr>
          <p:cNvPr id="106" name="직사각형 105"/>
          <p:cNvSpPr>
            <a:spLocks noChangeArrowheads="1"/>
          </p:cNvSpPr>
          <p:nvPr/>
        </p:nvSpPr>
        <p:spPr bwMode="auto">
          <a:xfrm>
            <a:off x="2392301" y="148928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2392301" y="3106564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392301" y="2030723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10" name="직사각형 109"/>
          <p:cNvSpPr>
            <a:spLocks noChangeArrowheads="1"/>
          </p:cNvSpPr>
          <p:nvPr/>
        </p:nvSpPr>
        <p:spPr bwMode="auto">
          <a:xfrm>
            <a:off x="3952475" y="2030723"/>
            <a:ext cx="1451375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95315" y="4277232"/>
            <a:ext cx="139410" cy="142519"/>
            <a:chOff x="554563" y="2632646"/>
            <a:chExt cx="131555" cy="131556"/>
          </a:xfrm>
        </p:grpSpPr>
        <p:sp>
          <p:nvSpPr>
            <p:cNvPr id="1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4" name="직사각형 113"/>
          <p:cNvSpPr>
            <a:spLocks noChangeArrowheads="1"/>
          </p:cNvSpPr>
          <p:nvPr/>
        </p:nvSpPr>
        <p:spPr bwMode="auto">
          <a:xfrm>
            <a:off x="2392301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직사각형 114"/>
          <p:cNvSpPr>
            <a:spLocks noChangeArrowheads="1"/>
          </p:cNvSpPr>
          <p:nvPr/>
        </p:nvSpPr>
        <p:spPr bwMode="auto">
          <a:xfrm>
            <a:off x="4080127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1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582504" y="3677181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11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1078003" y="20579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100818" y="370766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6463366" y="636767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349455" y="959054"/>
            <a:ext cx="260301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Button"/>
          <p:cNvSpPr>
            <a:spLocks/>
          </p:cNvSpPr>
          <p:nvPr/>
        </p:nvSpPr>
        <p:spPr bwMode="auto">
          <a:xfrm>
            <a:off x="5538560" y="637151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3583" y="3673721"/>
            <a:ext cx="13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@</a:t>
            </a:r>
            <a:endParaRPr lang="ko-KR" altLang="en-US" sz="1100" dirty="0"/>
          </a:p>
        </p:txBody>
      </p:sp>
      <p:sp>
        <p:nvSpPr>
          <p:cNvPr id="128" name="직사각형 127"/>
          <p:cNvSpPr>
            <a:spLocks noChangeArrowheads="1"/>
          </p:cNvSpPr>
          <p:nvPr/>
        </p:nvSpPr>
        <p:spPr bwMode="auto">
          <a:xfrm>
            <a:off x="2392301" y="260957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190576" y="5940501"/>
            <a:ext cx="139410" cy="142519"/>
            <a:chOff x="554563" y="2632646"/>
            <a:chExt cx="131555" cy="131556"/>
          </a:xfrm>
        </p:grpSpPr>
        <p:sp>
          <p:nvSpPr>
            <p:cNvPr id="1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2301" y="5940501"/>
            <a:ext cx="139410" cy="142519"/>
            <a:chOff x="554563" y="2632646"/>
            <a:chExt cx="131555" cy="131556"/>
          </a:xfrm>
        </p:grpSpPr>
        <p:sp>
          <p:nvSpPr>
            <p:cNvPr id="1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59253" y="4277233"/>
            <a:ext cx="139410" cy="142519"/>
            <a:chOff x="554563" y="2632646"/>
            <a:chExt cx="131555" cy="131556"/>
          </a:xfrm>
        </p:grpSpPr>
        <p:sp>
          <p:nvSpPr>
            <p:cNvPr id="1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8" name="직사각형 137"/>
          <p:cNvSpPr>
            <a:spLocks noChangeArrowheads="1"/>
          </p:cNvSpPr>
          <p:nvPr/>
        </p:nvSpPr>
        <p:spPr bwMode="auto">
          <a:xfrm>
            <a:off x="2392301" y="5318920"/>
            <a:ext cx="1303400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9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3504243" y="5449511"/>
            <a:ext cx="92946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0" name="직사각형 139"/>
          <p:cNvSpPr>
            <a:spLocks noChangeArrowheads="1"/>
          </p:cNvSpPr>
          <p:nvPr/>
        </p:nvSpPr>
        <p:spPr bwMode="auto">
          <a:xfrm>
            <a:off x="2392301" y="4767466"/>
            <a:ext cx="2710459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078003" y="42974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1078003" y="479464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100818" y="31337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6348917" y="624584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090818" y="533251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694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45608"/>
              </p:ext>
            </p:extLst>
          </p:nvPr>
        </p:nvGraphicFramePr>
        <p:xfrm>
          <a:off x="655037" y="2146853"/>
          <a:ext cx="6445479" cy="3866213"/>
        </p:xfrm>
        <a:graphic>
          <a:graphicData uri="http://schemas.openxmlformats.org/drawingml/2006/table">
            <a:tbl>
              <a:tblPr/>
              <a:tblGrid>
                <a:gridCol w="103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914"/>
                <a:gridCol w="12006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49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승인여부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도전문제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내용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-537353" y="37705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신청 목록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607741" y="2513845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97431" y="2519527"/>
            <a:ext cx="605977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293600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3995948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493292" y="23775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6182982" y="23881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3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076182" y="1270000"/>
            <a:ext cx="3863975" cy="4318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사이트화면 가이드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763443" y="1125539"/>
            <a:ext cx="782638" cy="720725"/>
          </a:xfrm>
          <a:prstGeom prst="ellipse">
            <a:avLst/>
          </a:prstGeom>
          <a:solidFill>
            <a:srgbClr val="33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1045959" y="3334995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관련 화면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733220" y="3190534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004743" y="4953661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마무리 문제 관련화면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692004" y="4809199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455533" y="3801720"/>
            <a:ext cx="3454400" cy="10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화면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397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관련 화면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5084618" y="1125539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397356" y="3294826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콘텐츠 관리 화면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5084618" y="3150364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485756" y="1774825"/>
            <a:ext cx="33829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배치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806932" y="1774825"/>
            <a:ext cx="3419475" cy="13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조회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랭킹 보기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047768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GNB/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</a:t>
            </a: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35029" y="2446167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427461" y="549929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5114723" y="535483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414317" y="5466424"/>
            <a:ext cx="3454400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806932" y="3726626"/>
            <a:ext cx="3419475" cy="17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관리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마무리문제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6.5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테스트케이스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32615"/>
              </p:ext>
            </p:extLst>
          </p:nvPr>
        </p:nvGraphicFramePr>
        <p:xfrm>
          <a:off x="655037" y="2146853"/>
          <a:ext cx="6445480" cy="3866213"/>
        </p:xfrm>
        <a:graphic>
          <a:graphicData uri="http://schemas.openxmlformats.org/drawingml/2006/table">
            <a:tbl>
              <a:tblPr/>
              <a:tblGrid>
                <a:gridCol w="821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8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515"/>
                <a:gridCol w="10904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6064"/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검색어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 및 조회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첨부파일 다운로드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답글기능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본문에 대한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질문게시판</a:t>
            </a:r>
            <a:r>
              <a:rPr lang="en-US" altLang="ko-KR" sz="195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조회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질문게시판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796517" y="1665067"/>
            <a:ext cx="610178" cy="27319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색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504168" y="1665066"/>
            <a:ext cx="659328" cy="27319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글쓰기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4023219" y="152118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6452958" y="14884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4182406" y="1671071"/>
            <a:ext cx="1614112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2117" y="1676135"/>
            <a:ext cx="1751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75000"/>
                  </a:schemeClr>
                </a:solidFill>
              </a:rPr>
              <a:t>검색어를</a:t>
            </a: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 입력해주세요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892749" y="2510511"/>
            <a:ext cx="1120417" cy="206199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Test.zip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713889" y="241526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51669" y="271995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681884" y="845564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글등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567435" y="73196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36" name="Item">
              <a:extLst>
                <a:ext uri="{FF2B5EF4-FFF2-40B4-BE49-F238E27FC236}">
                  <a16:creationId xmlns=""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작성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6438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=""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배송문의 안내사항입니다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730985" y="21143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56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59854" y="441821"/>
            <a:ext cx="2095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본문 작성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파일 업로드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글등록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등록취소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88622" y="5702908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수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정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61761" y="57026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210415" y="5702485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답글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5712522" y="559955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6294121" y="558548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조회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Chevron" descr="&lt;Tags&gt;&lt;SMARTRESIZEANCHORS&gt;None,None,None,Relative&lt;/SMARTRESIZEANCHORS&gt;&lt;/Tags&gt;">
            <a:extLst>
              <a:ext uri="{FF2B5EF4-FFF2-40B4-BE49-F238E27FC236}">
                <a16:creationId xmlns=""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4045413" y="838145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97721"/>
              </p:ext>
            </p:extLst>
          </p:nvPr>
        </p:nvGraphicFramePr>
        <p:xfrm>
          <a:off x="817403" y="1156172"/>
          <a:ext cx="6060776" cy="325947"/>
        </p:xfrm>
        <a:graphic>
          <a:graphicData uri="http://schemas.openxmlformats.org/drawingml/2006/table">
            <a:tbl>
              <a:tblPr firstRow="1" bandRow="1"/>
              <a:tblGrid>
                <a:gridCol w="591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847"/>
                <a:gridCol w="15578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7847"/>
                <a:gridCol w="795315">
                  <a:extLst>
                    <a:ext uri="{9D8B030D-6E8A-4147-A177-3AD203B41FA5}">
                      <a16:colId xmlns=""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admin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:2020/03/20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5095966" y="56188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60585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025390"/>
            <a:ext cx="6060778" cy="3488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759854" y="441821"/>
            <a:ext cx="2095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파일 업로드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해당 파일 다운로드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해당 글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답</a:t>
            </a:r>
            <a:r>
              <a:rPr lang="ko-KR" altLang="en-US" dirty="0" err="1"/>
              <a:t>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36" name="Item">
              <a:extLst>
                <a:ext uri="{FF2B5EF4-FFF2-40B4-BE49-F238E27FC236}">
                  <a16:creationId xmlns=""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4129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="" xmlns:a16="http://schemas.microsoft.com/office/drawing/2014/main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답글입니다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성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Button">
            <a:extLst>
              <a:ext uri="{FF2B5EF4-FFF2-40B4-BE49-F238E27FC236}">
                <a16:creationId xmlns=""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59854" y="441821"/>
            <a:ext cx="2095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취소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5635464" y="70908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1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26125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420421" y="49237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420241" y="311338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420241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307193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" name="CustomShape 6">
            <a:extLst>
              <a:ext uri="{FF2B5EF4-FFF2-40B4-BE49-F238E27FC236}">
                <a16:creationId xmlns="" xmlns:a16="http://schemas.microsoft.com/office/drawing/2014/main" id="{59D8447F-1632-4500-8030-C3D2647CB0F9}"/>
              </a:ext>
            </a:extLst>
          </p:cNvPr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" name="CustomShape 12">
            <a:extLst>
              <a:ext uri="{FF2B5EF4-FFF2-40B4-BE49-F238E27FC236}">
                <a16:creationId xmlns="" xmlns:a16="http://schemas.microsoft.com/office/drawing/2014/main" id="{8B1A0C50-2B74-478C-86CB-537DA1EA9978}"/>
              </a:ext>
            </a:extLst>
          </p:cNvPr>
          <p:cNvSpPr/>
          <p:nvPr/>
        </p:nvSpPr>
        <p:spPr>
          <a:xfrm>
            <a:off x="6485760" y="3562920"/>
            <a:ext cx="90972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="" xmlns:a16="http://schemas.microsoft.com/office/drawing/2014/main" id="{251D1EAC-F349-4172-8703-DFE90CB1A2B5}"/>
              </a:ext>
            </a:extLst>
          </p:cNvPr>
          <p:cNvSpPr/>
          <p:nvPr/>
        </p:nvSpPr>
        <p:spPr>
          <a:xfrm>
            <a:off x="7503120" y="3562920"/>
            <a:ext cx="101664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9" name="CustomShape 15">
            <a:extLst>
              <a:ext uri="{FF2B5EF4-FFF2-40B4-BE49-F238E27FC236}">
                <a16:creationId xmlns="" xmlns:a16="http://schemas.microsoft.com/office/drawing/2014/main" id="{C9B9B92C-3EFE-4D0C-8449-08CBF11BA473}"/>
              </a:ext>
            </a:extLst>
          </p:cNvPr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="" xmlns:a16="http://schemas.microsoft.com/office/drawing/2014/main" id="{90080BE9-2494-4917-AFEC-C5D3140F0E2A}"/>
              </a:ext>
            </a:extLst>
          </p:cNvPr>
          <p:cNvSpPr/>
          <p:nvPr/>
        </p:nvSpPr>
        <p:spPr>
          <a:xfrm>
            <a:off x="3420241" y="3559679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1" name="CustomShape 9">
            <a:extLst>
              <a:ext uri="{FF2B5EF4-FFF2-40B4-BE49-F238E27FC236}">
                <a16:creationId xmlns="" xmlns:a16="http://schemas.microsoft.com/office/drawing/2014/main" id="{116D372D-8853-4906-B241-0EA4CEC4890F}"/>
              </a:ext>
            </a:extLst>
          </p:cNvPr>
          <p:cNvSpPr/>
          <p:nvPr/>
        </p:nvSpPr>
        <p:spPr>
          <a:xfrm>
            <a:off x="3420421" y="4247313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2" name="CustomShape 8">
            <a:extLst>
              <a:ext uri="{FF2B5EF4-FFF2-40B4-BE49-F238E27FC236}">
                <a16:creationId xmlns="" xmlns:a16="http://schemas.microsoft.com/office/drawing/2014/main" id="{62F9AC87-2ED4-4DED-8662-E21837D533AA}"/>
              </a:ext>
            </a:extLst>
          </p:cNvPr>
          <p:cNvSpPr/>
          <p:nvPr/>
        </p:nvSpPr>
        <p:spPr>
          <a:xfrm>
            <a:off x="738900" y="3067200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="" xmlns:a16="http://schemas.microsoft.com/office/drawing/2014/main" id="{8B8F1442-4CD7-4ACF-B947-A046BC8877B3}"/>
              </a:ext>
            </a:extLst>
          </p:cNvPr>
          <p:cNvSpPr/>
          <p:nvPr/>
        </p:nvSpPr>
        <p:spPr>
          <a:xfrm>
            <a:off x="739080" y="3754834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" name="CustomShape 21">
            <a:extLst>
              <a:ext uri="{FF2B5EF4-FFF2-40B4-BE49-F238E27FC236}">
                <a16:creationId xmlns="" xmlns:a16="http://schemas.microsoft.com/office/drawing/2014/main" id="{98108157-8B54-4A8B-AF71-9C75A1E04911}"/>
              </a:ext>
            </a:extLst>
          </p:cNvPr>
          <p:cNvSpPr/>
          <p:nvPr/>
        </p:nvSpPr>
        <p:spPr>
          <a:xfrm>
            <a:off x="6485400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647512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이론학습</a:t>
                      </a: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이론학습</a:t>
                      </a: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>
            <p:extLst>
              <p:ext uri="{D42A27DB-BD31-4B8C-83A1-F6EECF244321}">
                <p14:modId xmlns:p14="http://schemas.microsoft.com/office/powerpoint/2010/main" val="3749482997"/>
              </p:ext>
            </p:extLst>
          </p:nvPr>
        </p:nvGraphicFramePr>
        <p:xfrm>
          <a:off x="632890" y="3975004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smtClean="0">
                          <a:latin typeface="굴림"/>
                        </a:rPr>
                        <a:t>이론학습 관리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 </a:t>
                      </a: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</a:t>
                      </a:r>
                      <a:endParaRPr lang="en-US" altLang="ko-KR" sz="1100" b="0" strike="noStrike" spc="-1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튜터컨텐츠리스트</a:t>
                      </a:r>
                      <a:endParaRPr lang="en-US" altLang="ko-KR" sz="1100" b="0" strike="noStrike" spc="-1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관리자전용</a:t>
                      </a: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632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30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58" name="CustomShape 30"/>
          <p:cNvSpPr/>
          <p:nvPr/>
        </p:nvSpPr>
        <p:spPr>
          <a:xfrm>
            <a:off x="2247480" y="617310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학습을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마친후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보기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59" name="CustomShape 31"/>
          <p:cNvSpPr/>
          <p:nvPr/>
        </p:nvSpPr>
        <p:spPr>
          <a:xfrm>
            <a:off x="782280" y="630558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06" name="CustomShape 1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문의하기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latin typeface="굴림"/>
              </a:rPr>
              <a:t>[4-1]</a:t>
            </a:r>
            <a:r>
              <a:rPr lang="ko-KR" altLang="en-US" sz="980" b="1" spc="-1" dirty="0" smtClean="0">
                <a:latin typeface="굴림"/>
              </a:rPr>
              <a:t>관리자계정</a:t>
            </a:r>
            <a:r>
              <a:rPr lang="en-US" altLang="ko-KR" sz="980" b="1" spc="-1" dirty="0">
                <a:latin typeface="굴림"/>
              </a:rPr>
              <a:t> </a:t>
            </a:r>
            <a:r>
              <a:rPr lang="ko-KR" altLang="en-US" sz="980" b="1" spc="-1" dirty="0" smtClean="0">
                <a:latin typeface="굴림"/>
              </a:rPr>
              <a:t>전용 메뉴</a:t>
            </a:r>
            <a:endParaRPr lang="en-US" altLang="ko-KR" sz="980" b="1" spc="-1" dirty="0" smtClean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80" spc="-1" dirty="0" smtClean="0">
                <a:latin typeface="굴림"/>
              </a:rPr>
              <a:t>관리자계정 로그인시</a:t>
            </a:r>
            <a:r>
              <a:rPr lang="en-US" altLang="ko-KR" sz="980" spc="-1" dirty="0">
                <a:latin typeface="굴림"/>
              </a:rPr>
              <a:t> </a:t>
            </a:r>
            <a:r>
              <a:rPr lang="ko-KR" altLang="en-US" sz="980" spc="-1" dirty="0" err="1" smtClean="0">
                <a:latin typeface="굴림"/>
              </a:rPr>
              <a:t>컨텐츠</a:t>
            </a:r>
            <a:r>
              <a:rPr lang="ko-KR" altLang="en-US" sz="980" spc="-1" dirty="0" smtClean="0">
                <a:latin typeface="굴림"/>
              </a:rPr>
              <a:t>     관리 메뉴 추가</a:t>
            </a:r>
            <a:r>
              <a:rPr lang="en-US" altLang="ko-KR" sz="980" spc="-1" dirty="0" smtClean="0">
                <a:latin typeface="굴림"/>
              </a:rPr>
              <a:t>(</a:t>
            </a:r>
            <a:r>
              <a:rPr lang="en-US" altLang="ko-KR" sz="980" b="1" spc="-1" dirty="0" smtClean="0">
                <a:latin typeface="굴림"/>
              </a:rPr>
              <a:t>show</a:t>
            </a:r>
            <a:r>
              <a:rPr lang="en-US" altLang="ko-KR" sz="980" spc="-1" dirty="0" smtClean="0">
                <a:latin typeface="굴림"/>
              </a:rPr>
              <a:t>)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80" spc="-1" dirty="0" smtClean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altLang="ko-KR" sz="980" b="1" spc="-1" dirty="0">
                <a:latin typeface="굴림"/>
              </a:rPr>
              <a:t>[</a:t>
            </a:r>
            <a:r>
              <a:rPr lang="en-US" altLang="ko-KR" sz="980" b="1" spc="-1" dirty="0" smtClean="0">
                <a:latin typeface="굴림"/>
              </a:rPr>
              <a:t>4-2]</a:t>
            </a:r>
            <a:r>
              <a:rPr lang="ko-KR" altLang="en-US" sz="980" b="1" spc="-1" dirty="0" smtClean="0">
                <a:latin typeface="굴림"/>
              </a:rPr>
              <a:t>일반회원 전용 메뉴</a:t>
            </a:r>
            <a:endParaRPr lang="en-US" sz="980" b="0" strike="noStrike" spc="-1" dirty="0">
              <a:latin typeface="굴림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160" y="25380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160" y="377316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559240" y="10501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4066200" y="2652120"/>
            <a:ext cx="36363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ID/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12" name="Line 7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3252240" y="3869640"/>
            <a:ext cx="15667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2229840" y="4410360"/>
            <a:ext cx="374652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3466800" y="623376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11196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119448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138492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246744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5"/>
          <p:cNvSpPr/>
          <p:nvPr/>
        </p:nvSpPr>
        <p:spPr>
          <a:xfrm>
            <a:off x="265320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373572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7"/>
          <p:cNvSpPr/>
          <p:nvPr/>
        </p:nvSpPr>
        <p:spPr>
          <a:xfrm>
            <a:off x="392868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520344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630216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2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4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0" name="CustomShape 25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6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2" name="CustomShape 27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3" name="CustomShape 2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34" name="CustomShape 2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1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37" name="CustomShape 32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38" name="CustomShape 33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4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40" name="CustomShape 35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6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7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8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err="1" smtClean="0">
                <a:solidFill>
                  <a:schemeClr val="bg1"/>
                </a:solidFill>
                <a:latin typeface="굴림"/>
              </a:rPr>
              <a:t>로그인</a:t>
            </a:r>
            <a:r>
              <a:rPr lang="en-US" sz="1100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ko-KR" altLang="en-US" sz="1100" spc="-1" dirty="0" smtClean="0">
                <a:solidFill>
                  <a:schemeClr val="bg1"/>
                </a:solidFill>
                <a:latin typeface="굴림"/>
              </a:rPr>
              <a:t>전</a:t>
            </a:r>
            <a:r>
              <a:rPr lang="en-US" altLang="ko-KR" sz="1100" spc="-1" dirty="0" smtClean="0">
                <a:solidFill>
                  <a:schemeClr val="bg1"/>
                </a:solidFill>
                <a:latin typeface="굴림"/>
              </a:rPr>
              <a:t>/</a:t>
            </a:r>
            <a:r>
              <a:rPr lang="ko-KR" altLang="en-US" sz="1100" spc="-1" dirty="0" smtClean="0">
                <a:solidFill>
                  <a:schemeClr val="bg1"/>
                </a:solidFill>
                <a:latin typeface="굴림"/>
              </a:rPr>
              <a:t>후</a:t>
            </a:r>
            <a:endParaRPr lang="en-US" sz="11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44" name="Line 39"/>
          <p:cNvSpPr/>
          <p:nvPr/>
        </p:nvSpPr>
        <p:spPr>
          <a:xfrm>
            <a:off x="7766280" y="0"/>
            <a:ext cx="360" cy="6858000"/>
          </a:xfrm>
          <a:prstGeom prst="line">
            <a:avLst/>
          </a:prstGeom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0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246" name="CustomShape 41"/>
          <p:cNvSpPr/>
          <p:nvPr/>
        </p:nvSpPr>
        <p:spPr>
          <a:xfrm>
            <a:off x="64774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47" name="CustomShape 42"/>
          <p:cNvSpPr/>
          <p:nvPr/>
        </p:nvSpPr>
        <p:spPr>
          <a:xfrm>
            <a:off x="217800" y="5414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48" name="CustomShape 43"/>
          <p:cNvSpPr/>
          <p:nvPr/>
        </p:nvSpPr>
        <p:spPr>
          <a:xfrm>
            <a:off x="167040" y="40100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cxnSp>
        <p:nvCxnSpPr>
          <p:cNvPr id="3" name="직선 연결선 2"/>
          <p:cNvCxnSpPr>
            <a:stCxn id="244" idx="0"/>
          </p:cNvCxnSpPr>
          <p:nvPr/>
        </p:nvCxnSpPr>
        <p:spPr>
          <a:xfrm>
            <a:off x="7766280" y="0"/>
            <a:ext cx="3816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stomShape 41"/>
          <p:cNvSpPr/>
          <p:nvPr/>
        </p:nvSpPr>
        <p:spPr>
          <a:xfrm>
            <a:off x="6477480" y="6576120"/>
            <a:ext cx="1289160" cy="2678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8" name="CustomShape 42"/>
          <p:cNvSpPr/>
          <p:nvPr/>
        </p:nvSpPr>
        <p:spPr>
          <a:xfrm>
            <a:off x="2160" y="2889136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spc="-1" dirty="0">
                <a:solidFill>
                  <a:srgbClr val="FFFFFF"/>
                </a:solidFill>
                <a:latin typeface="타이포_씨고딕 140"/>
              </a:rPr>
              <a:t>3</a:t>
            </a:r>
            <a:endParaRPr lang="en-US" sz="1189" b="0" strike="noStrike" spc="-1" dirty="0">
              <a:latin typeface="굴림"/>
            </a:endParaRPr>
          </a:p>
        </p:txBody>
      </p:sp>
      <p:sp>
        <p:nvSpPr>
          <p:cNvPr id="49" name="CustomShape 42"/>
          <p:cNvSpPr/>
          <p:nvPr/>
        </p:nvSpPr>
        <p:spPr>
          <a:xfrm>
            <a:off x="-14760" y="64530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spc="-1" dirty="0">
                <a:solidFill>
                  <a:srgbClr val="FFFFFF"/>
                </a:solidFill>
                <a:latin typeface="타이포_씨고딕 140"/>
              </a:rPr>
              <a:t>3</a:t>
            </a:r>
            <a:endParaRPr lang="en-US" sz="1189" b="0" strike="noStrike" spc="-1" dirty="0">
              <a:latin typeface="굴림"/>
            </a:endParaRPr>
          </a:p>
        </p:txBody>
      </p:sp>
      <p:sp>
        <p:nvSpPr>
          <p:cNvPr id="60" name="CustomShape 42"/>
          <p:cNvSpPr/>
          <p:nvPr/>
        </p:nvSpPr>
        <p:spPr>
          <a:xfrm>
            <a:off x="4702680" y="59405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 dirty="0" smtClean="0">
                <a:solidFill>
                  <a:schemeClr val="bg1"/>
                </a:solidFill>
                <a:latin typeface="굴림"/>
              </a:rPr>
              <a:t>4-1</a:t>
            </a:r>
            <a:endParaRPr lang="en-US" sz="1189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3452229" y="6004512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ko-KR" altLang="en-US" sz="1030" spc="-1" dirty="0" err="1" smtClean="0">
                <a:solidFill>
                  <a:srgbClr val="000000"/>
                </a:solidFill>
              </a:rPr>
              <a:t>컨텐츠</a:t>
            </a:r>
            <a:r>
              <a:rPr lang="ko-KR" altLang="en-US" sz="1030" spc="-1" dirty="0" smtClean="0">
                <a:solidFill>
                  <a:srgbClr val="000000"/>
                </a:solidFill>
              </a:rPr>
              <a:t> 관리</a:t>
            </a:r>
            <a:r>
              <a:rPr lang="en-US" altLang="ko-KR" sz="1030" spc="-1" dirty="0" smtClean="0">
                <a:solidFill>
                  <a:srgbClr val="000000"/>
                </a:solidFill>
              </a:rPr>
              <a:t>|  </a:t>
            </a:r>
            <a:r>
              <a:rPr lang="en-US" sz="103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64" name="CustomShape 42"/>
          <p:cNvSpPr/>
          <p:nvPr/>
        </p:nvSpPr>
        <p:spPr>
          <a:xfrm>
            <a:off x="5445466" y="6236342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 dirty="0" smtClean="0">
                <a:solidFill>
                  <a:schemeClr val="bg1"/>
                </a:solidFill>
                <a:latin typeface="굴림"/>
              </a:rPr>
              <a:t>4-2</a:t>
            </a:r>
            <a:endParaRPr lang="en-US" sz="1189" b="0" strike="noStrike" spc="-1" dirty="0">
              <a:solidFill>
                <a:schemeClr val="bg1"/>
              </a:solidFill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드롭다운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위에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마우스를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올리면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열림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관리자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지정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카테고리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5개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노출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568240" y="10465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8" name="CustomShape 10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1" name="CustomShape 13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158760" y="270612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7" name="CustomShape 1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9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2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3"/>
          <p:cNvSpPr/>
          <p:nvPr/>
        </p:nvSpPr>
        <p:spPr>
          <a:xfrm>
            <a:off x="3384000" y="270540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72" name="CustomShape 24"/>
          <p:cNvSpPr/>
          <p:nvPr/>
        </p:nvSpPr>
        <p:spPr>
          <a:xfrm>
            <a:off x="130680" y="3251160"/>
            <a:ext cx="125532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3" name="CustomShape 25"/>
          <p:cNvSpPr/>
          <p:nvPr/>
        </p:nvSpPr>
        <p:spPr>
          <a:xfrm>
            <a:off x="1384920" y="3251160"/>
            <a:ext cx="127836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4" name="CustomShape 26"/>
          <p:cNvSpPr/>
          <p:nvPr/>
        </p:nvSpPr>
        <p:spPr>
          <a:xfrm>
            <a:off x="2663640" y="325080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도전과제조회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내가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푼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문제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화면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결과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풀기화면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275" name="CustomShape 27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chemeClr val="bg1"/>
                </a:solidFill>
                <a:latin typeface="굴림"/>
              </a:rPr>
              <a:t>서브메뉴</a:t>
            </a:r>
            <a:endParaRPr lang="en-US" sz="12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76" name="CustomShape 28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77" name="Line 29"/>
          <p:cNvSpPr/>
          <p:nvPr/>
        </p:nvSpPr>
        <p:spPr>
          <a:xfrm>
            <a:off x="7766280" y="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30"/>
          <p:cNvSpPr/>
          <p:nvPr/>
        </p:nvSpPr>
        <p:spPr>
          <a:xfrm>
            <a:off x="6478560" y="297936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" name="CustomShape 26"/>
          <p:cNvSpPr/>
          <p:nvPr/>
        </p:nvSpPr>
        <p:spPr>
          <a:xfrm>
            <a:off x="3952904" y="325116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ko-KR" altLang="en-US" sz="1100" b="0" strike="noStrike" spc="-1" dirty="0" smtClean="0">
                <a:latin typeface="굴림"/>
              </a:rPr>
              <a:t>이론학습과제</a:t>
            </a:r>
            <a:endParaRPr lang="en-US" altLang="ko-KR" sz="1100" b="0" strike="noStrike" spc="-1" dirty="0" smtClean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1" dirty="0" smtClean="0">
                <a:latin typeface="굴림"/>
              </a:rPr>
              <a:t>도전학습과</a:t>
            </a:r>
            <a:r>
              <a:rPr lang="ko-KR" altLang="en-US" sz="1100" spc="-1" dirty="0">
                <a:latin typeface="굴림"/>
              </a:rPr>
              <a:t>제</a:t>
            </a:r>
            <a:endParaRPr lang="en-US" sz="11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28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이용약관  |  </a:t>
                      </a:r>
                      <a:r>
                        <a:rPr lang="en-US" sz="1100" b="0" strike="noStrike" spc="-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고객센터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3"/>
          <p:cNvSpPr/>
          <p:nvPr/>
        </p:nvSpPr>
        <p:spPr>
          <a:xfrm>
            <a:off x="4883040" y="5549760"/>
            <a:ext cx="2612520" cy="10782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5684400" y="5697720"/>
            <a:ext cx="16077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4883040" y="5292000"/>
            <a:ext cx="2612520" cy="2559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268400" y="5369400"/>
            <a:ext cx="105120" cy="10188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7"/>
          <p:cNvSpPr/>
          <p:nvPr/>
        </p:nvSpPr>
        <p:spPr>
          <a:xfrm>
            <a:off x="5108400" y="5735520"/>
            <a:ext cx="428400" cy="4269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8" hidden="1"/>
          <p:cNvSpPr/>
          <p:nvPr/>
        </p:nvSpPr>
        <p:spPr>
          <a:xfrm>
            <a:off x="5075640" y="5735520"/>
            <a:ext cx="493920" cy="42696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9" hidden="1"/>
          <p:cNvSpPr/>
          <p:nvPr/>
        </p:nvSpPr>
        <p:spPr>
          <a:xfrm>
            <a:off x="5107320" y="5735520"/>
            <a:ext cx="430200" cy="42696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0" hidden="1"/>
          <p:cNvSpPr/>
          <p:nvPr/>
        </p:nvSpPr>
        <p:spPr>
          <a:xfrm>
            <a:off x="5107320" y="5734440"/>
            <a:ext cx="430200" cy="42840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1"/>
          <p:cNvSpPr/>
          <p:nvPr/>
        </p:nvSpPr>
        <p:spPr>
          <a:xfrm>
            <a:off x="6665760" y="623916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CustomShape 12" hidden="1"/>
          <p:cNvSpPr/>
          <p:nvPr/>
        </p:nvSpPr>
        <p:spPr>
          <a:xfrm>
            <a:off x="5801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1" name="CustomShape 13" hidden="1"/>
          <p:cNvSpPr/>
          <p:nvPr/>
        </p:nvSpPr>
        <p:spPr>
          <a:xfrm>
            <a:off x="5027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2" name="CustomShape 14"/>
          <p:cNvSpPr/>
          <p:nvPr/>
        </p:nvSpPr>
        <p:spPr>
          <a:xfrm>
            <a:off x="7778880" y="316080"/>
            <a:ext cx="212544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293" name="CustomShape 1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chemeClr val="bg1"/>
                </a:solidFill>
                <a:latin typeface="굴림"/>
              </a:rPr>
              <a:t>푸터</a:t>
            </a:r>
            <a:endParaRPr lang="en-US" sz="12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95" name="Line 17"/>
          <p:cNvSpPr/>
          <p:nvPr/>
        </p:nvSpPr>
        <p:spPr>
          <a:xfrm>
            <a:off x="7778880" y="0"/>
            <a:ext cx="36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CustomShape 18"/>
          <p:cNvSpPr/>
          <p:nvPr/>
        </p:nvSpPr>
        <p:spPr>
          <a:xfrm>
            <a:off x="252828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341316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8" name="CustomShape 20"/>
          <p:cNvSpPr/>
          <p:nvPr/>
        </p:nvSpPr>
        <p:spPr>
          <a:xfrm>
            <a:off x="465012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3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4650120" y="50961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752240" y="316080"/>
            <a:ext cx="214812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단원 리스트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단원별 리스트 및 진행도 현황을    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단원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목록 클릭시 단원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04000" y="1465920"/>
            <a:ext cx="7055280" cy="10728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</a:rPr>
              <a:t>단원 리스트 및 진행도 현황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chemeClr val="bg1"/>
                </a:solidFill>
                <a:latin typeface="굴림"/>
              </a:rPr>
              <a:t>단원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100" b="0" strike="noStrike" spc="-1" dirty="0" err="1" smtClean="0">
                <a:solidFill>
                  <a:schemeClr val="bg1"/>
                </a:solidFill>
                <a:latin typeface="굴림"/>
              </a:rPr>
              <a:t>리스트</a:t>
            </a:r>
            <a:r>
              <a:rPr lang="ko-KR" altLang="en-US" sz="1100" spc="-1" dirty="0" smtClean="0">
                <a:solidFill>
                  <a:srgbClr val="000000"/>
                </a:solidFill>
                <a:latin typeface="굴림"/>
              </a:rPr>
              <a:t> </a:t>
            </a:r>
            <a:r>
              <a:rPr lang="en-US" altLang="ko-KR" sz="1100" spc="-1" dirty="0" smtClean="0">
                <a:solidFill>
                  <a:schemeClr val="bg1"/>
                </a:solidFill>
                <a:latin typeface="굴림"/>
              </a:rPr>
              <a:t>&amp;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100" b="0" strike="noStrike" spc="-1" dirty="0" err="1" smtClean="0">
                <a:solidFill>
                  <a:schemeClr val="bg1"/>
                </a:solidFill>
                <a:latin typeface="굴림"/>
              </a:rPr>
              <a:t>진행도현황</a:t>
            </a:r>
            <a:endParaRPr lang="en-US" sz="11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305" name="Line 6"/>
          <p:cNvSpPr/>
          <p:nvPr/>
        </p:nvSpPr>
        <p:spPr>
          <a:xfrm>
            <a:off x="7793640" y="-9936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504000" y="2810880"/>
            <a:ext cx="705528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Java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수업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진행도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(%)</a:t>
            </a:r>
            <a:endParaRPr lang="en-US" sz="1200" b="0" strike="noStrike" spc="-1" dirty="0">
              <a:latin typeface="굴림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504000" y="4885560"/>
            <a:ext cx="705528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CSS&amp;HTML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504000" y="5304600"/>
            <a:ext cx="7055280" cy="3542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Java Servlet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504000" y="5659200"/>
            <a:ext cx="7055280" cy="3614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Spring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504000" y="6021360"/>
            <a:ext cx="7055280" cy="44460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MyBatis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7185240" y="294768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7185240" y="5022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4"/>
          <p:cNvSpPr/>
          <p:nvPr/>
        </p:nvSpPr>
        <p:spPr>
          <a:xfrm>
            <a:off x="7185240" y="5409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7185240" y="57675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7185240" y="617112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7"/>
          <p:cNvSpPr/>
          <p:nvPr/>
        </p:nvSpPr>
        <p:spPr>
          <a:xfrm>
            <a:off x="504000" y="3230280"/>
            <a:ext cx="7055280" cy="165492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1.자바(Java Programming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Lnaguage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1.1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자바란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?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1.2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역사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1.3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자바언어의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특징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1.4 JVM(Java Virtual Machine)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자바개발환경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구축하기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굴림"/>
              </a:rPr>
              <a:t> </a:t>
            </a:r>
            <a:r>
              <a:rPr lang="en-US" sz="1200" spc="-1" dirty="0" smtClean="0">
                <a:solidFill>
                  <a:srgbClr val="FFFFFF"/>
                </a:solidFill>
                <a:latin typeface="굴림"/>
              </a:rPr>
              <a:t>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2.1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개발도구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(JDK)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2.2 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Java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API문서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04000" y="2539080"/>
            <a:ext cx="126036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1764720" y="2539080"/>
            <a:ext cx="1459800" cy="2678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4592880" y="2539080"/>
            <a:ext cx="1490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0" name="CustomShape 21"/>
          <p:cNvSpPr/>
          <p:nvPr/>
        </p:nvSpPr>
        <p:spPr>
          <a:xfrm>
            <a:off x="3224880" y="2539080"/>
            <a:ext cx="13676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1" name="CustomShape 22"/>
          <p:cNvSpPr/>
          <p:nvPr/>
        </p:nvSpPr>
        <p:spPr>
          <a:xfrm>
            <a:off x="6083280" y="2539080"/>
            <a:ext cx="147600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2" name="CustomShape 23"/>
          <p:cNvSpPr/>
          <p:nvPr/>
        </p:nvSpPr>
        <p:spPr>
          <a:xfrm>
            <a:off x="1568520" y="26733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4"/>
          <p:cNvSpPr/>
          <p:nvPr/>
        </p:nvSpPr>
        <p:spPr>
          <a:xfrm>
            <a:off x="308088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5"/>
          <p:cNvSpPr/>
          <p:nvPr/>
        </p:nvSpPr>
        <p:spPr>
          <a:xfrm>
            <a:off x="4376880" y="26521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6"/>
          <p:cNvSpPr/>
          <p:nvPr/>
        </p:nvSpPr>
        <p:spPr>
          <a:xfrm>
            <a:off x="722196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7"/>
          <p:cNvSpPr/>
          <p:nvPr/>
        </p:nvSpPr>
        <p:spPr>
          <a:xfrm>
            <a:off x="2814120" y="28605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532080" y="34164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</TotalTime>
  <Words>3089</Words>
  <Application>Microsoft Office PowerPoint</Application>
  <PresentationFormat>A4 용지(210x297mm)</PresentationFormat>
  <Paragraphs>1226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화면 정의서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444</cp:revision>
  <dcterms:created xsi:type="dcterms:W3CDTF">2017-12-19T02:35:40Z</dcterms:created>
  <dcterms:modified xsi:type="dcterms:W3CDTF">2020-03-20T07:54:41Z</dcterms:modified>
</cp:coreProperties>
</file>