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557" y="-86"/>
      </p:cViewPr>
      <p:guideLst>
        <p:guide orient="horz" pos="2160"/>
        <p:guide pos="42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17D9-557A-4572-B158-65D0F33784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E12-4951-48DF-8962-0B8222600F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7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17D9-557A-4572-B158-65D0F33784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E12-4951-48DF-8962-0B8222600F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3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17D9-557A-4572-B158-65D0F33784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E12-4951-48DF-8962-0B8222600F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2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950">
              <a:solidFill>
                <a:prstClr val="black"/>
              </a:solidFill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2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950">
              <a:solidFill>
                <a:prstClr val="black"/>
              </a:solidFill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4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167" b="1"/>
            </a:lvl1pPr>
          </a:lstStyle>
          <a:p>
            <a:r>
              <a:rPr lang="en-US" altLang="en-US" dirty="0"/>
              <a:t>Click to edit Master subtitle </a:t>
            </a:r>
            <a:r>
              <a:rPr lang="en-US" altLang="en-US" dirty="0" smtClean="0"/>
              <a:t>style</a:t>
            </a:r>
          </a:p>
          <a:p>
            <a:r>
              <a:rPr lang="en-US" altLang="en-US" dirty="0" smtClean="0"/>
              <a:t>Date (style: YYYY.MM.DD.)</a:t>
            </a:r>
            <a:endParaRPr lang="en-US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5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buClr>
                <a:srgbClr val="4F81BD"/>
              </a:buClr>
            </a:pPr>
            <a:endParaRPr lang="ko-KR" altLang="en-US" sz="1517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21" y="2317755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9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39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950" dirty="0">
              <a:solidFill>
                <a:prstClr val="black"/>
              </a:solidFill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7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500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625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2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950" dirty="0">
              <a:solidFill>
                <a:prstClr val="black"/>
              </a:solidFill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7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500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115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0"/>
            <a:ext cx="7165074" cy="31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165073" y="-1"/>
            <a:ext cx="197892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0173" y="28575"/>
            <a:ext cx="7098853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165402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165402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" y="333"/>
            <a:ext cx="6964881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92" b="1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165073" y="-1"/>
            <a:ext cx="1978926" cy="306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r>
              <a:rPr lang="en-US" altLang="ko-KR" sz="1192" dirty="0">
                <a:solidFill>
                  <a:prstClr val="white"/>
                </a:solidFill>
                <a:cs typeface="맑은 고딕 Semilight" panose="020B0502040204020203" pitchFamily="50" charset="-127"/>
              </a:rPr>
              <a:t>Description</a:t>
            </a:r>
            <a:endParaRPr lang="ko-KR" altLang="en-US" sz="1192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58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17D9-557A-4572-B158-65D0F33784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E12-4951-48DF-8962-0B8222600F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1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17D9-557A-4572-B158-65D0F33784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E12-4951-48DF-8962-0B8222600F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17D9-557A-4572-B158-65D0F33784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E12-4951-48DF-8962-0B8222600F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5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17D9-557A-4572-B158-65D0F33784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E12-4951-48DF-8962-0B8222600F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17D9-557A-4572-B158-65D0F33784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E12-4951-48DF-8962-0B8222600F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8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17D9-557A-4572-B158-65D0F33784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E12-4951-48DF-8962-0B8222600F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5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17D9-557A-4572-B158-65D0F33784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E12-4951-48DF-8962-0B8222600F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3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17D9-557A-4572-B158-65D0F33784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E12-4951-48DF-8962-0B8222600F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7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17D9-557A-4572-B158-65D0F33784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DE12-4951-48DF-8962-0B8222600F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41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단원 내용 화면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-35761" y="653189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14070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893" y="688216"/>
            <a:ext cx="25249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 smtClean="0">
                <a:solidFill>
                  <a:prstClr val="black"/>
                </a:solidFill>
              </a:rPr>
              <a:t>1. </a:t>
            </a:r>
            <a:r>
              <a:rPr lang="ko-KR" altLang="en-US" sz="1300" b="1" dirty="0" smtClean="0">
                <a:solidFill>
                  <a:prstClr val="black"/>
                </a:solidFill>
              </a:rPr>
              <a:t>자바의 정의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31675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929" y="352765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 smtClean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170237" y="316245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 smtClean="0">
                <a:solidFill>
                  <a:prstClr val="black"/>
                </a:solidFill>
              </a:rPr>
              <a:t>헤더</a:t>
            </a:r>
            <a:r>
              <a:rPr lang="en-US" altLang="ko-KR" sz="975" b="1" dirty="0" smtClean="0">
                <a:solidFill>
                  <a:prstClr val="black"/>
                </a:solidFill>
              </a:rPr>
              <a:t>(menu)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en-US" altLang="ko-KR" sz="975" dirty="0" smtClean="0">
                <a:solidFill>
                  <a:prstClr val="black"/>
                </a:solidFill>
              </a:rPr>
              <a:t>Ajax </a:t>
            </a:r>
            <a:r>
              <a:rPr lang="ko-KR" altLang="en-US" sz="975" dirty="0" smtClean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 err="1" smtClean="0">
                <a:solidFill>
                  <a:prstClr val="black"/>
                </a:solidFill>
              </a:rPr>
              <a:t>컨텐츠</a:t>
            </a:r>
            <a:r>
              <a:rPr lang="ko-KR" altLang="en-US" sz="975" b="1" dirty="0" smtClean="0">
                <a:solidFill>
                  <a:prstClr val="black"/>
                </a:solidFill>
              </a:rPr>
              <a:t>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 smtClean="0">
                <a:solidFill>
                  <a:prstClr val="black"/>
                </a:solidFill>
              </a:rPr>
              <a:t>단원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 err="1" smtClean="0">
                <a:solidFill>
                  <a:prstClr val="black"/>
                </a:solidFill>
              </a:rPr>
              <a:t>컨텐츠</a:t>
            </a:r>
            <a:r>
              <a:rPr lang="ko-KR" altLang="en-US" sz="975" b="1" dirty="0" smtClean="0">
                <a:solidFill>
                  <a:prstClr val="black"/>
                </a:solidFill>
              </a:rPr>
              <a:t> 내용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prstClr val="black"/>
                </a:solidFill>
              </a:rPr>
              <a:t>교육 내용</a:t>
            </a:r>
            <a:endParaRPr lang="en-US" altLang="ko-KR" sz="975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 smtClean="0">
                <a:solidFill>
                  <a:prstClr val="black"/>
                </a:solidFill>
              </a:rPr>
              <a:t>재접속</a:t>
            </a:r>
            <a:r>
              <a:rPr lang="ko-KR" altLang="en-US" sz="975" dirty="0" smtClean="0">
                <a:solidFill>
                  <a:prstClr val="black"/>
                </a:solidFill>
              </a:rPr>
              <a:t> 시 진행도 표시</a:t>
            </a:r>
            <a:endParaRPr lang="en-US" altLang="ko-KR" sz="975" dirty="0" smtClean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페이지 이동 버튼</a:t>
            </a:r>
            <a:endParaRPr lang="en-US" altLang="ko-KR" sz="975" b="1" dirty="0">
              <a:solidFill>
                <a:prstClr val="black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284371" y="439155"/>
            <a:ext cx="1661899" cy="613581"/>
            <a:chOff x="8005529" y="2434127"/>
            <a:chExt cx="1661899" cy="566382"/>
          </a:xfrm>
        </p:grpSpPr>
        <p:sp>
          <p:nvSpPr>
            <p:cNvPr id="63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화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면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안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내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en-US" altLang="ko-KR" sz="975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79926"/>
              </p:ext>
            </p:extLst>
          </p:nvPr>
        </p:nvGraphicFramePr>
        <p:xfrm>
          <a:off x="293728" y="1052612"/>
          <a:ext cx="6665942" cy="4752652"/>
        </p:xfrm>
        <a:graphic>
          <a:graphicData uri="http://schemas.openxmlformats.org/drawingml/2006/table">
            <a:tbl>
              <a:tblPr/>
              <a:tblGrid>
                <a:gridCol w="6665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752652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539552" y="1268760"/>
            <a:ext cx="3380825" cy="12641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dirty="0" smtClean="0"/>
              <a:t>자바란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083" dirty="0" smtClean="0"/>
              <a:t>1-1 </a:t>
            </a:r>
            <a:r>
              <a:rPr lang="ko-KR" altLang="en-US" sz="1083" dirty="0" smtClean="0"/>
              <a:t>자바는 </a:t>
            </a:r>
            <a:r>
              <a:rPr lang="ko-KR" altLang="en-US" sz="1083" dirty="0" err="1" smtClean="0"/>
              <a:t>무엇무엇이다</a:t>
            </a:r>
            <a:r>
              <a:rPr lang="en-US" altLang="ko-KR" sz="1083" dirty="0" smtClean="0"/>
              <a:t>.</a:t>
            </a:r>
          </a:p>
          <a:p>
            <a:r>
              <a:rPr lang="en-US" altLang="ko-KR" sz="1083" dirty="0" smtClean="0"/>
              <a:t>1-2 </a:t>
            </a:r>
            <a:r>
              <a:rPr lang="ko-KR" altLang="en-US" sz="1083" dirty="0" smtClean="0"/>
              <a:t>자바의 역사</a:t>
            </a:r>
            <a:endParaRPr lang="en-US" altLang="ko-KR" sz="1083" dirty="0" smtClean="0"/>
          </a:p>
          <a:p>
            <a:endParaRPr lang="en-US" altLang="ko-KR" sz="1083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변수란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083" dirty="0" smtClean="0"/>
              <a:t>2-1 </a:t>
            </a:r>
            <a:r>
              <a:rPr lang="ko-KR" altLang="en-US" sz="1083" dirty="0" smtClean="0"/>
              <a:t>변수의 정의</a:t>
            </a:r>
            <a:endParaRPr lang="en-US" altLang="ko-KR" sz="1083" dirty="0" smtClean="0"/>
          </a:p>
          <a:p>
            <a:r>
              <a:rPr lang="en-US" altLang="ko-KR" sz="1083" dirty="0" smtClean="0"/>
              <a:t>2-2 </a:t>
            </a:r>
            <a:r>
              <a:rPr lang="ko-KR" altLang="en-US" sz="1083" dirty="0" smtClean="0"/>
              <a:t>변수를 어떻게 사용하는지 </a:t>
            </a:r>
            <a:r>
              <a:rPr lang="ko-KR" altLang="en-US" sz="1083" dirty="0" err="1" smtClean="0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3024373" y="3262351"/>
            <a:ext cx="1300360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32040" y="58772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120" y="58772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56176" y="58772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32040" y="836712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52120" y="836712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56176" y="836712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879780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2364" y="507871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99002" y="322867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642855" y="801453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8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문제풀기화면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-35761" y="653189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14070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893" y="688216"/>
            <a:ext cx="25249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 smtClean="0">
                <a:solidFill>
                  <a:prstClr val="black"/>
                </a:solidFill>
              </a:rPr>
              <a:t>1. </a:t>
            </a:r>
            <a:r>
              <a:rPr lang="ko-KR" altLang="en-US" sz="1300" b="1" dirty="0" smtClean="0">
                <a:solidFill>
                  <a:prstClr val="black"/>
                </a:solidFill>
              </a:rPr>
              <a:t>자바의 정의 </a:t>
            </a:r>
            <a:r>
              <a:rPr lang="en-US" altLang="ko-KR" sz="1300" b="1" dirty="0" smtClean="0">
                <a:solidFill>
                  <a:prstClr val="black"/>
                </a:solidFill>
              </a:rPr>
              <a:t>- </a:t>
            </a:r>
            <a:r>
              <a:rPr lang="ko-KR" altLang="en-US" sz="1300" b="1" dirty="0" smtClean="0">
                <a:solidFill>
                  <a:prstClr val="black"/>
                </a:solidFill>
              </a:rPr>
              <a:t>문제풀기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31675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929" y="352765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 smtClean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170237" y="316245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 smtClean="0">
                <a:solidFill>
                  <a:prstClr val="black"/>
                </a:solidFill>
              </a:rPr>
              <a:t>헤더</a:t>
            </a:r>
            <a:r>
              <a:rPr lang="en-US" altLang="ko-KR" sz="975" b="1" dirty="0" smtClean="0">
                <a:solidFill>
                  <a:prstClr val="black"/>
                </a:solidFill>
              </a:rPr>
              <a:t>(menu)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en-US" altLang="ko-KR" sz="975" dirty="0" smtClean="0">
                <a:solidFill>
                  <a:prstClr val="black"/>
                </a:solidFill>
              </a:rPr>
              <a:t>Ajax </a:t>
            </a:r>
            <a:r>
              <a:rPr lang="ko-KR" altLang="en-US" sz="975" dirty="0" smtClean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 smtClean="0">
                <a:solidFill>
                  <a:prstClr val="black"/>
                </a:solidFill>
              </a:rPr>
              <a:t>문제</a:t>
            </a:r>
            <a:endParaRPr lang="en-US" altLang="ko-KR" sz="975" b="1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prstClr val="black"/>
                </a:solidFill>
              </a:rPr>
              <a:t>단원 관련 문제</a:t>
            </a:r>
            <a:endParaRPr lang="en-US" altLang="ko-KR" sz="975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 smtClean="0">
                <a:solidFill>
                  <a:prstClr val="black"/>
                </a:solidFill>
              </a:rPr>
              <a:t>Text, image </a:t>
            </a:r>
            <a:r>
              <a:rPr lang="ko-KR" altLang="en-US" sz="975" dirty="0" smtClean="0">
                <a:solidFill>
                  <a:prstClr val="black"/>
                </a:solidFill>
              </a:rPr>
              <a:t>조합</a:t>
            </a:r>
            <a:endParaRPr lang="en-US" altLang="ko-KR" sz="975" dirty="0" smtClean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 smtClean="0">
                <a:solidFill>
                  <a:prstClr val="black"/>
                </a:solidFill>
              </a:rPr>
              <a:t>[</a:t>
            </a:r>
            <a:r>
              <a:rPr lang="en-US" altLang="ko-KR" sz="975" b="1" dirty="0">
                <a:solidFill>
                  <a:prstClr val="black"/>
                </a:solidFill>
              </a:rPr>
              <a:t>3] </a:t>
            </a:r>
            <a:r>
              <a:rPr lang="ko-KR" altLang="en-US" sz="975" b="1" dirty="0" smtClean="0">
                <a:solidFill>
                  <a:prstClr val="black"/>
                </a:solidFill>
              </a:rPr>
              <a:t>정답 입력하기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prstClr val="black"/>
                </a:solidFill>
              </a:rPr>
              <a:t>객관식 버튼 구현</a:t>
            </a:r>
            <a:endParaRPr lang="en-US" altLang="ko-KR" sz="975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75" dirty="0" smtClean="0">
              <a:solidFill>
                <a:prstClr val="black"/>
              </a:solidFill>
            </a:endParaRPr>
          </a:p>
          <a:p>
            <a:r>
              <a:rPr lang="en-US" altLang="ko-KR" sz="975" b="1" dirty="0" smtClean="0">
                <a:solidFill>
                  <a:prstClr val="black"/>
                </a:solidFill>
              </a:rPr>
              <a:t>[</a:t>
            </a:r>
            <a:r>
              <a:rPr lang="en-US" altLang="ko-KR" sz="975" b="1" dirty="0">
                <a:solidFill>
                  <a:prstClr val="black"/>
                </a:solidFill>
              </a:rPr>
              <a:t>4] </a:t>
            </a:r>
            <a:r>
              <a:rPr lang="ko-KR" altLang="en-US" sz="975" b="1" dirty="0" smtClean="0">
                <a:solidFill>
                  <a:prstClr val="black"/>
                </a:solidFill>
              </a:rPr>
              <a:t>제출하기</a:t>
            </a:r>
            <a:endParaRPr lang="en-US" altLang="ko-KR" sz="975" b="1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각 번호 클릭하여 제출하기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정답을 전부 클릭하지 않을 시 오류 메시지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 smtClean="0">
                <a:solidFill>
                  <a:prstClr val="black"/>
                </a:solidFill>
              </a:rPr>
              <a:t>[5] </a:t>
            </a:r>
            <a:r>
              <a:rPr lang="ko-KR" altLang="en-US" sz="975" b="1" dirty="0" smtClean="0">
                <a:solidFill>
                  <a:prstClr val="black"/>
                </a:solidFill>
              </a:rPr>
              <a:t>풀이</a:t>
            </a:r>
            <a:endParaRPr lang="en-US" altLang="ko-KR" sz="975" b="1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 풀이 내용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문제에 대한 추가 학습을 위하여 관련 페이지</a:t>
            </a:r>
            <a:r>
              <a:rPr lang="en-US" altLang="ko-KR" sz="975" dirty="0">
                <a:solidFill>
                  <a:prstClr val="black"/>
                </a:solidFill>
              </a:rPr>
              <a:t>(</a:t>
            </a:r>
            <a:r>
              <a:rPr lang="ko-KR" altLang="en-US" sz="975" dirty="0">
                <a:solidFill>
                  <a:prstClr val="black"/>
                </a:solidFill>
              </a:rPr>
              <a:t>부분</a:t>
            </a:r>
            <a:r>
              <a:rPr lang="en-US" altLang="ko-KR" sz="975" dirty="0">
                <a:solidFill>
                  <a:prstClr val="black"/>
                </a:solidFill>
              </a:rPr>
              <a:t>) </a:t>
            </a:r>
            <a:r>
              <a:rPr lang="ko-KR" altLang="en-US" sz="975" dirty="0">
                <a:solidFill>
                  <a:prstClr val="black"/>
                </a:solidFill>
              </a:rPr>
              <a:t>으로 이동할 수 </a:t>
            </a:r>
            <a:r>
              <a:rPr lang="ko-KR" altLang="en-US" sz="975" dirty="0" smtClean="0">
                <a:solidFill>
                  <a:prstClr val="black"/>
                </a:solidFill>
              </a:rPr>
              <a:t>있는</a:t>
            </a:r>
            <a:endParaRPr lang="en-US" altLang="ko-KR" sz="975" dirty="0" smtClean="0">
              <a:solidFill>
                <a:prstClr val="black"/>
              </a:solidFill>
            </a:endParaRPr>
          </a:p>
          <a:p>
            <a:endParaRPr lang="en-US" altLang="ko-KR" sz="975" b="1" dirty="0" smtClean="0">
              <a:solidFill>
                <a:prstClr val="black"/>
              </a:solidFill>
            </a:endParaRPr>
          </a:p>
          <a:p>
            <a:r>
              <a:rPr lang="en-US" altLang="ko-KR" sz="975" b="1" dirty="0" smtClean="0">
                <a:solidFill>
                  <a:prstClr val="black"/>
                </a:solidFill>
              </a:rPr>
              <a:t>[6] </a:t>
            </a:r>
            <a:r>
              <a:rPr lang="ko-KR" altLang="en-US" sz="975" b="1" dirty="0" smtClean="0">
                <a:solidFill>
                  <a:prstClr val="black"/>
                </a:solidFill>
              </a:rPr>
              <a:t>정답여부</a:t>
            </a:r>
            <a:endParaRPr lang="en-US" altLang="ko-KR" sz="975" b="1" dirty="0" smtClean="0">
              <a:solidFill>
                <a:prstClr val="black"/>
              </a:solidFill>
            </a:endParaRPr>
          </a:p>
          <a:p>
            <a:r>
              <a:rPr lang="ko-KR" altLang="en-US" sz="975" dirty="0" smtClean="0">
                <a:solidFill>
                  <a:prstClr val="black"/>
                </a:solidFill>
              </a:rPr>
              <a:t> </a:t>
            </a:r>
            <a:r>
              <a:rPr lang="en-US" altLang="ko-KR" sz="975" dirty="0" smtClean="0">
                <a:solidFill>
                  <a:prstClr val="black"/>
                </a:solidFill>
              </a:rPr>
              <a:t>- </a:t>
            </a:r>
            <a:r>
              <a:rPr lang="ko-KR" altLang="en-US" sz="975" dirty="0" smtClean="0">
                <a:solidFill>
                  <a:prstClr val="black"/>
                </a:solidFill>
              </a:rPr>
              <a:t>정답이 맞으면 </a:t>
            </a:r>
            <a:r>
              <a:rPr lang="en-US" altLang="ko-KR" sz="975" dirty="0" smtClean="0">
                <a:solidFill>
                  <a:prstClr val="black"/>
                </a:solidFill>
              </a:rPr>
              <a:t>O, </a:t>
            </a:r>
            <a:r>
              <a:rPr lang="ko-KR" altLang="en-US" sz="975" dirty="0" smtClean="0">
                <a:solidFill>
                  <a:prstClr val="black"/>
                </a:solidFill>
              </a:rPr>
              <a:t>틀리면 </a:t>
            </a:r>
            <a:r>
              <a:rPr lang="en-US" altLang="ko-KR" sz="975" dirty="0" smtClean="0">
                <a:solidFill>
                  <a:prstClr val="black"/>
                </a:solidFill>
              </a:rPr>
              <a:t>X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7284371" y="439155"/>
            <a:ext cx="1661899" cy="613581"/>
            <a:chOff x="8005529" y="2434127"/>
            <a:chExt cx="1661899" cy="566382"/>
          </a:xfrm>
        </p:grpSpPr>
        <p:sp>
          <p:nvSpPr>
            <p:cNvPr id="63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화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면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안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내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endParaRPr lang="en-US" altLang="ko-KR" sz="975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-3502687" y="-1611560"/>
            <a:ext cx="6876229" cy="1208975"/>
            <a:chOff x="46397" y="2852936"/>
            <a:chExt cx="4932054" cy="1208975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142312" y="2915416"/>
              <a:ext cx="46573" cy="1751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97000" y="2852936"/>
              <a:ext cx="1252671" cy="258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83" b="1" dirty="0">
                  <a:solidFill>
                    <a:prstClr val="black"/>
                  </a:solidFill>
                </a:rPr>
                <a:t>공지사항</a:t>
              </a:r>
              <a:endParaRPr lang="en-US" altLang="ko-KR" sz="1083" b="1" dirty="0">
                <a:solidFill>
                  <a:prstClr val="black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2669550" y="2915416"/>
              <a:ext cx="46573" cy="175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/>
              <a:endParaRPr lang="ko-KR" altLang="en-US" sz="1083" dirty="0">
                <a:solidFill>
                  <a:prstClr val="black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769419" y="2852936"/>
              <a:ext cx="1252671" cy="258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83" b="1" dirty="0">
                  <a:solidFill>
                    <a:prstClr val="black"/>
                  </a:solidFill>
                </a:rPr>
                <a:t>자유게시판</a:t>
              </a:r>
              <a:endParaRPr lang="en-US" altLang="ko-KR" sz="1083" b="1" dirty="0">
                <a:solidFill>
                  <a:prstClr val="black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6397" y="3069332"/>
              <a:ext cx="2483511" cy="9925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975" dirty="0">
                  <a:solidFill>
                    <a:prstClr val="black"/>
                  </a:solidFill>
                </a:rPr>
                <a:t>2019</a:t>
              </a:r>
              <a:r>
                <a:rPr lang="ko-KR" altLang="en-US" sz="975" dirty="0">
                  <a:solidFill>
                    <a:prstClr val="black"/>
                  </a:solidFill>
                </a:rPr>
                <a:t>년 현장 진행 상황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홈페이지 이용 관련 안내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견적신청 안내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회원가입 오류 관련 안내</a:t>
              </a:r>
              <a:endParaRPr lang="en-US" altLang="ko-KR" sz="975" dirty="0">
                <a:solidFill>
                  <a:prstClr val="black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580116" y="3059011"/>
              <a:ext cx="2398335" cy="542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간단한 보일러 고장대처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생활 설비 상식</a:t>
              </a:r>
              <a:endParaRPr lang="en-US" altLang="ko-KR" sz="975" dirty="0">
                <a:solidFill>
                  <a:prstClr val="black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96479" y="2853814"/>
              <a:ext cx="760629" cy="292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867" dirty="0" err="1">
                  <a:solidFill>
                    <a:prstClr val="black"/>
                  </a:solidFill>
                </a:rPr>
                <a:t>더보기</a:t>
              </a:r>
              <a:r>
                <a:rPr lang="ko-KR" altLang="en-US" sz="867" dirty="0">
                  <a:solidFill>
                    <a:prstClr val="black"/>
                  </a:solidFill>
                </a:rPr>
                <a:t> </a:t>
              </a:r>
              <a:r>
                <a:rPr lang="en-US" altLang="ko-KR" sz="867" dirty="0">
                  <a:solidFill>
                    <a:prstClr val="black"/>
                  </a:solidFill>
                </a:rPr>
                <a:t>&gt;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949179" y="2853814"/>
              <a:ext cx="760629" cy="292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867" dirty="0" err="1">
                  <a:solidFill>
                    <a:prstClr val="black"/>
                  </a:solidFill>
                </a:rPr>
                <a:t>더보기</a:t>
              </a:r>
              <a:r>
                <a:rPr lang="ko-KR" altLang="en-US" sz="867" dirty="0">
                  <a:solidFill>
                    <a:prstClr val="black"/>
                  </a:solidFill>
                </a:rPr>
                <a:t> </a:t>
              </a:r>
              <a:r>
                <a:rPr lang="en-US" altLang="ko-KR" sz="867" dirty="0">
                  <a:solidFill>
                    <a:prstClr val="black"/>
                  </a:solidFill>
                </a:rPr>
                <a:t>&gt;</a:t>
              </a:r>
            </a:p>
          </p:txBody>
        </p:sp>
        <p:sp>
          <p:nvSpPr>
            <p:cNvPr id="74" name="타원 73"/>
            <p:cNvSpPr/>
            <p:nvPr/>
          </p:nvSpPr>
          <p:spPr>
            <a:xfrm>
              <a:off x="57171" y="2862695"/>
              <a:ext cx="207421" cy="23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92" dirty="0">
                  <a:solidFill>
                    <a:prstClr val="white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1</a:t>
              </a:r>
              <a:endParaRPr lang="ko-KR" altLang="en-US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2607853" y="2873014"/>
              <a:ext cx="207421" cy="23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92" dirty="0">
                  <a:solidFill>
                    <a:prstClr val="white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2</a:t>
              </a:r>
              <a:endParaRPr lang="ko-KR" altLang="en-US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57919"/>
              </p:ext>
            </p:extLst>
          </p:nvPr>
        </p:nvGraphicFramePr>
        <p:xfrm>
          <a:off x="293728" y="1052612"/>
          <a:ext cx="3380825" cy="2376388"/>
        </p:xfrm>
        <a:graphic>
          <a:graphicData uri="http://schemas.openxmlformats.org/drawingml/2006/table">
            <a:tbl>
              <a:tblPr/>
              <a:tblGrid>
                <a:gridCol w="3380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7638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539553" y="1268760"/>
            <a:ext cx="2736304" cy="19359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 smtClean="0"/>
              <a:t>문제 </a:t>
            </a:r>
            <a:r>
              <a:rPr lang="en-US" altLang="ko-KR" sz="1400" dirty="0" smtClean="0"/>
              <a:t>1</a:t>
            </a:r>
          </a:p>
          <a:p>
            <a:r>
              <a:rPr lang="ko-KR" altLang="en-US" sz="1083" dirty="0" smtClean="0"/>
              <a:t>다음 중 자바에 대하여  맞지 않는 것은</a:t>
            </a:r>
            <a:r>
              <a:rPr lang="en-US" altLang="ko-KR" sz="1083" dirty="0" smtClean="0"/>
              <a:t>?</a:t>
            </a:r>
          </a:p>
          <a:p>
            <a:endParaRPr lang="en-US" altLang="ko-KR" sz="1083" dirty="0"/>
          </a:p>
          <a:p>
            <a:r>
              <a:rPr lang="en-US" altLang="ko-KR" sz="1083" dirty="0" smtClean="0"/>
              <a:t>1. </a:t>
            </a:r>
            <a:r>
              <a:rPr lang="ko-KR" altLang="en-US" sz="1083" dirty="0" smtClean="0"/>
              <a:t>자바는 </a:t>
            </a:r>
            <a:r>
              <a:rPr lang="en-US" altLang="ko-KR" sz="1083" dirty="0" smtClean="0"/>
              <a:t>a </a:t>
            </a:r>
            <a:r>
              <a:rPr lang="ko-KR" altLang="en-US" sz="1083" dirty="0" smtClean="0"/>
              <a:t>이다</a:t>
            </a:r>
            <a:r>
              <a:rPr lang="en-US" altLang="ko-KR" sz="1083" dirty="0" smtClean="0"/>
              <a:t>.</a:t>
            </a:r>
          </a:p>
          <a:p>
            <a:r>
              <a:rPr lang="en-US" altLang="ko-KR" sz="1083" dirty="0" smtClean="0"/>
              <a:t>2. </a:t>
            </a:r>
            <a:r>
              <a:rPr lang="ko-KR" altLang="en-US" sz="1083" dirty="0" smtClean="0"/>
              <a:t>처음에 누가 개발했고</a:t>
            </a:r>
            <a:r>
              <a:rPr lang="en-US" altLang="ko-KR" sz="1083" dirty="0" smtClean="0"/>
              <a:t>, </a:t>
            </a:r>
            <a:r>
              <a:rPr lang="ko-KR" altLang="en-US" sz="1083" dirty="0" smtClean="0"/>
              <a:t>최초 이름은 </a:t>
            </a:r>
            <a:r>
              <a:rPr lang="en-US" altLang="ko-KR" sz="1083" dirty="0" smtClean="0"/>
              <a:t>b</a:t>
            </a:r>
            <a:r>
              <a:rPr lang="ko-KR" altLang="en-US" sz="1083" dirty="0" smtClean="0"/>
              <a:t>였다</a:t>
            </a:r>
            <a:r>
              <a:rPr lang="en-US" altLang="ko-KR" sz="1083" dirty="0" smtClean="0"/>
              <a:t>.</a:t>
            </a:r>
          </a:p>
          <a:p>
            <a:r>
              <a:rPr lang="en-US" altLang="ko-KR" sz="1083" dirty="0" smtClean="0"/>
              <a:t>3. </a:t>
            </a:r>
            <a:r>
              <a:rPr lang="ko-KR" altLang="en-US" sz="1100" dirty="0" smtClean="0"/>
              <a:t>자바는 </a:t>
            </a:r>
            <a:r>
              <a:rPr lang="ko-KR" altLang="en-US" sz="1100" dirty="0"/>
              <a:t>이러한 문제를 해결하는 도구이다</a:t>
            </a:r>
            <a:r>
              <a:rPr lang="en-US" altLang="ko-KR" sz="1100" dirty="0"/>
              <a:t>. </a:t>
            </a:r>
            <a:r>
              <a:rPr lang="en-US" altLang="ko-KR" sz="1100" dirty="0" smtClean="0"/>
              <a:t>4.  </a:t>
            </a:r>
            <a:r>
              <a:rPr lang="ko-KR" altLang="en-US" sz="1100" dirty="0" smtClean="0"/>
              <a:t>자바는 커피 이름이다</a:t>
            </a:r>
            <a:r>
              <a:rPr lang="en-US" altLang="ko-KR" sz="1100" dirty="0" smtClean="0"/>
              <a:t>.</a:t>
            </a:r>
          </a:p>
          <a:p>
            <a:endParaRPr lang="en-US" altLang="ko-KR" sz="1083" dirty="0"/>
          </a:p>
          <a:p>
            <a:r>
              <a:rPr lang="ko-KR" altLang="en-US" sz="1400" dirty="0" smtClean="0"/>
              <a:t>문제 </a:t>
            </a:r>
            <a:r>
              <a:rPr lang="en-US" altLang="ko-KR" sz="1400" dirty="0" smtClean="0"/>
              <a:t>2</a:t>
            </a:r>
          </a:p>
          <a:p>
            <a:r>
              <a:rPr lang="en-US" altLang="ko-KR" sz="1083" dirty="0" smtClean="0"/>
              <a:t>2-1 </a:t>
            </a:r>
            <a:r>
              <a:rPr lang="ko-KR" altLang="en-US" sz="1083" dirty="0" smtClean="0"/>
              <a:t>변수의 정의</a:t>
            </a:r>
            <a:endParaRPr lang="en-US" altLang="ko-KR" sz="1083" dirty="0" smtClean="0"/>
          </a:p>
          <a:p>
            <a:r>
              <a:rPr lang="en-US" altLang="ko-KR" sz="1083" dirty="0" smtClean="0"/>
              <a:t>2-2 </a:t>
            </a:r>
            <a:r>
              <a:rPr lang="ko-KR" altLang="en-US" sz="1083" dirty="0" smtClean="0"/>
              <a:t>변수를 어떻게 사용하는지 </a:t>
            </a:r>
            <a:r>
              <a:rPr lang="ko-KR" altLang="en-US" sz="1083" dirty="0" err="1" smtClean="0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485896" y="1068435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32040" y="6309320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120" y="6309320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56176" y="6309320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69097" y="836712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풀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879780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96711" y="103476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779912" y="811868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93728" y="3587122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28324"/>
              </p:ext>
            </p:extLst>
          </p:nvPr>
        </p:nvGraphicFramePr>
        <p:xfrm>
          <a:off x="3851920" y="1052736"/>
          <a:ext cx="2985760" cy="4941664"/>
        </p:xfrm>
        <a:graphic>
          <a:graphicData uri="http://schemas.openxmlformats.org/drawingml/2006/table">
            <a:tbl>
              <a:tblPr/>
              <a:tblGrid>
                <a:gridCol w="2985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4166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42605"/>
              </p:ext>
            </p:extLst>
          </p:nvPr>
        </p:nvGraphicFramePr>
        <p:xfrm>
          <a:off x="331550" y="3582686"/>
          <a:ext cx="3329100" cy="2438726"/>
        </p:xfrm>
        <a:graphic>
          <a:graphicData uri="http://schemas.openxmlformats.org/drawingml/2006/table">
            <a:tbl>
              <a:tblPr/>
              <a:tblGrid>
                <a:gridCol w="3329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726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33930" y="3789040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 smtClean="0"/>
              <a:t>문제 </a:t>
            </a:r>
            <a:r>
              <a:rPr lang="en-US" altLang="ko-KR" sz="1083" dirty="0" smtClean="0"/>
              <a:t>1 </a:t>
            </a:r>
            <a:r>
              <a:rPr lang="ko-KR" altLang="en-US" sz="1083" dirty="0" smtClean="0"/>
              <a:t>정답을 클릭하세요</a:t>
            </a:r>
            <a:endParaRPr lang="en-US" altLang="ko-KR" sz="1083" dirty="0"/>
          </a:p>
        </p:txBody>
      </p:sp>
      <p:sp>
        <p:nvSpPr>
          <p:cNvPr id="44" name="직사각형 43"/>
          <p:cNvSpPr/>
          <p:nvPr/>
        </p:nvSpPr>
        <p:spPr>
          <a:xfrm>
            <a:off x="648322" y="4725144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 smtClean="0"/>
              <a:t>문제 </a:t>
            </a:r>
            <a:r>
              <a:rPr lang="en-US" altLang="ko-KR" sz="1083" dirty="0" smtClean="0"/>
              <a:t>1 </a:t>
            </a:r>
            <a:r>
              <a:rPr lang="ko-KR" altLang="en-US" sz="1083" dirty="0" smtClean="0"/>
              <a:t>정답을 클릭하세요</a:t>
            </a:r>
            <a:endParaRPr lang="en-US" altLang="ko-KR" sz="1083" dirty="0"/>
          </a:p>
        </p:txBody>
      </p:sp>
      <p:sp>
        <p:nvSpPr>
          <p:cNvPr id="45" name="직사각형 44"/>
          <p:cNvSpPr/>
          <p:nvPr/>
        </p:nvSpPr>
        <p:spPr>
          <a:xfrm>
            <a:off x="611953" y="3582686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정답입력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868561" y="614267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제출하기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656113" y="610899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42970" y="1235084"/>
            <a:ext cx="2401238" cy="2430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 smtClean="0"/>
              <a:t>문제 </a:t>
            </a:r>
            <a:r>
              <a:rPr lang="en-US" altLang="ko-KR" sz="1400" dirty="0" smtClean="0"/>
              <a:t>1</a:t>
            </a:r>
          </a:p>
          <a:p>
            <a:r>
              <a:rPr lang="ko-KR" altLang="en-US" sz="1083" dirty="0" smtClean="0"/>
              <a:t>정답은 </a:t>
            </a:r>
            <a:r>
              <a:rPr lang="en-US" altLang="ko-KR" sz="1083" dirty="0" smtClean="0"/>
              <a:t>4</a:t>
            </a:r>
            <a:r>
              <a:rPr lang="ko-KR" altLang="en-US" sz="1083" dirty="0" smtClean="0"/>
              <a:t>번입니다</a:t>
            </a:r>
            <a:r>
              <a:rPr lang="en-US" altLang="ko-KR" sz="1083" dirty="0" smtClean="0"/>
              <a:t>!</a:t>
            </a:r>
          </a:p>
          <a:p>
            <a:r>
              <a:rPr lang="ko-KR" altLang="en-US" sz="1083" dirty="0" smtClean="0"/>
              <a:t>해설 </a:t>
            </a:r>
            <a:r>
              <a:rPr lang="en-US" altLang="ko-KR" sz="1083" dirty="0" smtClean="0"/>
              <a:t>: </a:t>
            </a:r>
            <a:r>
              <a:rPr lang="ko-KR" altLang="en-US" sz="1083" dirty="0" smtClean="0"/>
              <a:t>자바는 커피가 아니고 </a:t>
            </a:r>
            <a:r>
              <a:rPr lang="en-US" altLang="ko-KR" sz="1083" dirty="0" smtClean="0"/>
              <a:t>TOP</a:t>
            </a:r>
            <a:r>
              <a:rPr lang="ko-KR" altLang="en-US" sz="1083" dirty="0" smtClean="0"/>
              <a:t>가 커피입니다</a:t>
            </a:r>
            <a:r>
              <a:rPr lang="en-US" altLang="ko-KR" sz="1083" dirty="0" smtClean="0"/>
              <a:t>. </a:t>
            </a:r>
            <a:r>
              <a:rPr lang="ko-KR" altLang="en-US" sz="1083" dirty="0" err="1" smtClean="0"/>
              <a:t>스타벅스</a:t>
            </a:r>
            <a:r>
              <a:rPr lang="ko-KR" altLang="en-US" sz="1083" dirty="0" smtClean="0"/>
              <a:t> 맛있어</a:t>
            </a:r>
            <a:r>
              <a:rPr lang="en-US" altLang="ko-KR" sz="1083" dirty="0" smtClean="0"/>
              <a:t>.</a:t>
            </a:r>
          </a:p>
          <a:p>
            <a:endParaRPr lang="en-US" altLang="ko-KR" sz="1083" dirty="0" smtClean="0"/>
          </a:p>
          <a:p>
            <a:r>
              <a:rPr lang="en-US" altLang="ko-KR" sz="1083" dirty="0" smtClean="0"/>
              <a:t>#</a:t>
            </a:r>
            <a:r>
              <a:rPr lang="ko-KR" altLang="en-US" sz="1083" dirty="0" smtClean="0"/>
              <a:t>관련 페이지로 이동</a:t>
            </a:r>
            <a:endParaRPr lang="en-US" altLang="ko-KR" sz="1083" dirty="0" smtClean="0"/>
          </a:p>
          <a:p>
            <a:endParaRPr lang="en-US" altLang="ko-KR" sz="1083" dirty="0"/>
          </a:p>
          <a:p>
            <a:endParaRPr lang="en-US" altLang="ko-KR" sz="1083" dirty="0"/>
          </a:p>
          <a:p>
            <a:r>
              <a:rPr lang="ko-KR" altLang="en-US" sz="1400" dirty="0" smtClean="0"/>
              <a:t>문제 </a:t>
            </a:r>
            <a:r>
              <a:rPr lang="en-US" altLang="ko-KR" sz="1400" dirty="0" smtClean="0"/>
              <a:t>2</a:t>
            </a:r>
          </a:p>
          <a:p>
            <a:r>
              <a:rPr lang="ko-KR" altLang="en-US" sz="1083" dirty="0" smtClean="0"/>
              <a:t>정답은 </a:t>
            </a:r>
            <a:r>
              <a:rPr lang="en-US" altLang="ko-KR" sz="1083" dirty="0" smtClean="0"/>
              <a:t>2</a:t>
            </a:r>
            <a:r>
              <a:rPr lang="ko-KR" altLang="en-US" sz="1083" dirty="0" smtClean="0"/>
              <a:t>번입니다</a:t>
            </a:r>
            <a:r>
              <a:rPr lang="en-US" altLang="ko-KR" sz="1083" dirty="0" smtClean="0"/>
              <a:t>!</a:t>
            </a:r>
          </a:p>
          <a:p>
            <a:r>
              <a:rPr lang="ko-KR" altLang="en-US" sz="1083" dirty="0" smtClean="0"/>
              <a:t>해설 </a:t>
            </a:r>
            <a:r>
              <a:rPr lang="en-US" altLang="ko-KR" sz="1083" dirty="0" smtClean="0"/>
              <a:t>: </a:t>
            </a:r>
            <a:r>
              <a:rPr lang="ko-KR" altLang="en-US" sz="1083" dirty="0" smtClean="0"/>
              <a:t>왜 </a:t>
            </a:r>
            <a:r>
              <a:rPr lang="en-US" altLang="ko-KR" sz="1083" dirty="0" smtClean="0"/>
              <a:t>2</a:t>
            </a:r>
            <a:r>
              <a:rPr lang="ko-KR" altLang="en-US" sz="1083" dirty="0" err="1" smtClean="0"/>
              <a:t>번이냐면</a:t>
            </a:r>
            <a:r>
              <a:rPr lang="ko-KR" altLang="en-US" sz="1083" dirty="0" smtClean="0"/>
              <a:t> 그냥 </a:t>
            </a:r>
            <a:r>
              <a:rPr lang="en-US" altLang="ko-KR" sz="1083" dirty="0" smtClean="0"/>
              <a:t>2</a:t>
            </a:r>
            <a:r>
              <a:rPr lang="ko-KR" altLang="en-US" sz="1083" dirty="0" smtClean="0"/>
              <a:t>번이야 이유는 없어 그냥 </a:t>
            </a:r>
            <a:r>
              <a:rPr lang="en-US" altLang="ko-KR" sz="1083" dirty="0" smtClean="0"/>
              <a:t>2</a:t>
            </a:r>
            <a:r>
              <a:rPr lang="ko-KR" altLang="en-US" sz="1083" dirty="0" smtClean="0"/>
              <a:t>번</a:t>
            </a:r>
            <a:r>
              <a:rPr lang="en-US" altLang="ko-KR" sz="1083" dirty="0" smtClean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 smtClean="0"/>
              <a:t>#</a:t>
            </a:r>
            <a:r>
              <a:rPr lang="ko-KR" altLang="en-US" sz="1083" dirty="0" smtClean="0"/>
              <a:t>관련 페이지로 이</a:t>
            </a:r>
            <a:r>
              <a:rPr lang="ko-KR" altLang="en-US" sz="1083" dirty="0"/>
              <a:t>동</a:t>
            </a:r>
            <a:endParaRPr lang="en-US" altLang="ko-KR" sz="1083" dirty="0"/>
          </a:p>
        </p:txBody>
      </p:sp>
      <p:sp>
        <p:nvSpPr>
          <p:cNvPr id="49" name="직사각형 48"/>
          <p:cNvSpPr/>
          <p:nvPr/>
        </p:nvSpPr>
        <p:spPr>
          <a:xfrm>
            <a:off x="786330" y="3941440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 smtClean="0"/>
              <a:t>1</a:t>
            </a:r>
          </a:p>
          <a:p>
            <a:r>
              <a:rPr lang="en-US" altLang="ko-KR" sz="1083" dirty="0" smtClean="0"/>
              <a:t>2</a:t>
            </a:r>
          </a:p>
          <a:p>
            <a:r>
              <a:rPr lang="en-US" altLang="ko-KR" sz="1083" dirty="0" smtClean="0"/>
              <a:t>3</a:t>
            </a:r>
          </a:p>
          <a:p>
            <a:r>
              <a:rPr lang="en-US" altLang="ko-KR" sz="1083" dirty="0"/>
              <a:t>4</a:t>
            </a:r>
            <a:endParaRPr lang="en-US" altLang="ko-KR" sz="1083" dirty="0"/>
          </a:p>
        </p:txBody>
      </p:sp>
      <p:sp>
        <p:nvSpPr>
          <p:cNvPr id="51" name="직사각형 50"/>
          <p:cNvSpPr/>
          <p:nvPr/>
        </p:nvSpPr>
        <p:spPr>
          <a:xfrm>
            <a:off x="803658" y="4967930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 smtClean="0"/>
              <a:t>1</a:t>
            </a:r>
          </a:p>
          <a:p>
            <a:r>
              <a:rPr lang="en-US" altLang="ko-KR" sz="1083" dirty="0" smtClean="0"/>
              <a:t>2</a:t>
            </a:r>
          </a:p>
          <a:p>
            <a:r>
              <a:rPr lang="en-US" altLang="ko-KR" sz="1083" dirty="0" smtClean="0"/>
              <a:t>3</a:t>
            </a:r>
          </a:p>
          <a:p>
            <a:r>
              <a:rPr lang="en-US" altLang="ko-KR" sz="1083" dirty="0"/>
              <a:t>4</a:t>
            </a:r>
            <a:endParaRPr lang="en-US" altLang="ko-KR" sz="1083" dirty="0"/>
          </a:p>
        </p:txBody>
      </p:sp>
      <p:sp>
        <p:nvSpPr>
          <p:cNvPr id="52" name="직사각형 51"/>
          <p:cNvSpPr/>
          <p:nvPr/>
        </p:nvSpPr>
        <p:spPr>
          <a:xfrm>
            <a:off x="4932040" y="1245961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 or X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716592" y="121228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0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332</Words>
  <Application>Microsoft Office PowerPoint</Application>
  <PresentationFormat>화면 슬라이드 쇼(4:3)</PresentationFormat>
  <Paragraphs>133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Yongmin Park</dc:creator>
  <cp:lastModifiedBy>Yongmin Park</cp:lastModifiedBy>
  <cp:revision>9</cp:revision>
  <dcterms:created xsi:type="dcterms:W3CDTF">2020-03-02T09:16:16Z</dcterms:created>
  <dcterms:modified xsi:type="dcterms:W3CDTF">2020-03-02T10:24:59Z</dcterms:modified>
</cp:coreProperties>
</file>