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7" r:id="rId2"/>
    <p:sldId id="278" r:id="rId3"/>
    <p:sldId id="322" r:id="rId4"/>
    <p:sldId id="323" r:id="rId5"/>
    <p:sldId id="324" r:id="rId6"/>
    <p:sldId id="311" r:id="rId7"/>
    <p:sldId id="279" r:id="rId8"/>
    <p:sldId id="319" r:id="rId9"/>
    <p:sldId id="321" r:id="rId10"/>
    <p:sldId id="320" r:id="rId11"/>
    <p:sldId id="309" r:id="rId12"/>
    <p:sldId id="314" r:id="rId13"/>
    <p:sldId id="315" r:id="rId14"/>
    <p:sldId id="316" r:id="rId15"/>
    <p:sldId id="318" r:id="rId16"/>
    <p:sldId id="312" r:id="rId17"/>
    <p:sldId id="310" r:id="rId18"/>
    <p:sldId id="313" r:id="rId19"/>
    <p:sldId id="317" r:id="rId20"/>
    <p:sldId id="276" r:id="rId2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6559" autoAdjust="0"/>
  </p:normalViewPr>
  <p:slideViewPr>
    <p:cSldViewPr snapToGrid="0">
      <p:cViewPr varScale="1">
        <p:scale>
          <a:sx n="107" d="100"/>
          <a:sy n="107" d="100"/>
        </p:scale>
        <p:origin x="108" y="228"/>
      </p:cViewPr>
      <p:guideLst>
        <p:guide orient="horz" pos="2160"/>
        <p:guide pos="30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t>2019-06-12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4" cy="3165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2" y="-1"/>
            <a:ext cx="2143837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1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3" y="333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92" b="1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1192" b="1" dirty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sz="1192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7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2" y="720092"/>
            <a:ext cx="9359900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2" y="1628775"/>
            <a:ext cx="9359900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3052" y="692156"/>
            <a:ext cx="93599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33" b="1" baseline="0">
                <a:latin typeface="Arial" pitchFamily="34" charset="0"/>
                <a:ea typeface="맑은 고딕" pitchFamily="50" charset="-127"/>
              </a:defRPr>
            </a:lvl1pPr>
            <a:lvl2pPr marL="385227" indent="-187454">
              <a:buFont typeface="Wingdings" pitchFamily="2" charset="2"/>
              <a:buChar char="§"/>
              <a:defRPr sz="1733" b="1"/>
            </a:lvl2pPr>
            <a:lvl3pPr marL="583000" indent="-197774">
              <a:buFont typeface="Arial" pitchFamily="34" charset="0"/>
              <a:buChar char="•"/>
              <a:defRPr sz="1733" b="1"/>
            </a:lvl3pPr>
            <a:lvl4pPr marL="780771" indent="-197774">
              <a:defRPr sz="1733" b="1"/>
            </a:lvl4pPr>
            <a:lvl5pPr marL="966505" indent="-185734">
              <a:defRPr sz="1733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7" y="1628800"/>
            <a:ext cx="4320481" cy="4104456"/>
          </a:xfrm>
          <a:prstGeom prst="rect">
            <a:avLst/>
          </a:prstGeom>
        </p:spPr>
        <p:txBody>
          <a:bodyPr lIns="0" tIns="0" rIns="0" bIns="0" anchor="t"/>
          <a:lstStyle>
            <a:lvl1pPr marL="385227" indent="-385227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eriod"/>
              <a:defRPr sz="1950" b="1" baseline="0">
                <a:latin typeface="Arial" pitchFamily="34" charset="0"/>
                <a:ea typeface="맑은 고딕" pitchFamily="50" charset="-127"/>
              </a:defRPr>
            </a:lvl1pPr>
            <a:lvl2pPr marL="567521" indent="-276882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arenR"/>
              <a:defRPr sz="1950" b="1" baseline="0">
                <a:latin typeface="Arial" pitchFamily="34" charset="0"/>
                <a:ea typeface="맑은 고딕" pitchFamily="50" charset="-127"/>
              </a:defRPr>
            </a:lvl2pPr>
            <a:lvl3pPr marL="873638" indent="-290640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ea"/>
              <a:buAutoNum type="circleNumDbPlain"/>
              <a:defRPr sz="1950" b="1" baseline="0">
                <a:latin typeface="Arial" pitchFamily="34" charset="0"/>
                <a:ea typeface="맑은 고딕" pitchFamily="50" charset="-127"/>
              </a:defRPr>
            </a:lvl3pPr>
            <a:lvl4pPr marL="1071411" indent="-19777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4pPr>
            <a:lvl5pPr marL="1258864" indent="-18745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2</a:t>
            </a:r>
          </a:p>
          <a:p>
            <a:pPr lvl="2"/>
            <a:r>
              <a:rPr lang="ko-KR" altLang="en-US" dirty="0" smtClean="0"/>
              <a:t>목차 </a:t>
            </a:r>
            <a:r>
              <a:rPr lang="en-US" altLang="ko-KR" dirty="0" smtClean="0"/>
              <a:t>3</a:t>
            </a:r>
          </a:p>
          <a:p>
            <a:pPr lvl="3"/>
            <a:r>
              <a:rPr lang="ko-KR" altLang="en-US" dirty="0" smtClean="0"/>
              <a:t>목차 </a:t>
            </a:r>
            <a:r>
              <a:rPr lang="en-US" altLang="ko-KR" dirty="0" smtClean="0"/>
              <a:t>4</a:t>
            </a:r>
          </a:p>
          <a:p>
            <a:pPr lvl="4"/>
            <a:r>
              <a:rPr lang="ko-KR" altLang="en-US" dirty="0" smtClean="0"/>
              <a:t>목차 </a:t>
            </a:r>
            <a:r>
              <a:rPr lang="en-US" altLang="ko-KR" dirty="0" smtClean="0"/>
              <a:t>5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endParaRPr lang="ko-KR" altLang="en-US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5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 smtClean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51285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 smtClean="0">
                <a:latin typeface="+mj-ea"/>
                <a:ea typeface="+mj-ea"/>
              </a:rPr>
              <a:t>개정 이력</a:t>
            </a:r>
          </a:p>
        </p:txBody>
      </p:sp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49958900"/>
              </p:ext>
            </p:extLst>
          </p:nvPr>
        </p:nvGraphicFramePr>
        <p:xfrm>
          <a:off x="273051" y="908730"/>
          <a:ext cx="9347023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195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6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2019.06.01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홍길동</a:t>
                      </a: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742952" y="21336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742952" y="38862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715644" y="4511675"/>
            <a:ext cx="8485832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167" b="1"/>
            </a:lvl1pPr>
          </a:lstStyle>
          <a:p>
            <a:r>
              <a:rPr lang="en-US" altLang="en-US" dirty="0"/>
              <a:t>Click to edit Master subtitle </a:t>
            </a:r>
            <a:r>
              <a:rPr lang="en-US" altLang="en-US" dirty="0" smtClean="0"/>
              <a:t>style</a:t>
            </a:r>
          </a:p>
          <a:p>
            <a:r>
              <a:rPr lang="en-US" altLang="en-US" dirty="0" smtClean="0"/>
              <a:t>Date (style: YYYY.MM.DD.)</a:t>
            </a:r>
            <a:endParaRPr lang="en-US" altLang="en-US" dirty="0"/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4"/>
            <a:ext cx="9906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517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63714" y="2317754"/>
            <a:ext cx="6894740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9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5" r:id="rId3"/>
    <p:sldLayoutId id="2147483654" r:id="rId4"/>
    <p:sldLayoutId id="2147483650" r:id="rId5"/>
    <p:sldLayoutId id="2147483651" r:id="rId6"/>
    <p:sldLayoutId id="2147483652" r:id="rId7"/>
    <p:sldLayoutId id="2147483653" r:id="rId8"/>
  </p:sldLayoutIdLst>
  <p:hf sldNum="0" hdr="0" ftr="0" dt="0"/>
  <p:txStyles>
    <p:titleStyle>
      <a:lvl1pPr algn="l" defTabSz="990581" rtl="0" eaLnBrk="1" latinLnBrk="1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6" indent="-247646" algn="l" defTabSz="990581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36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27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518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810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10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9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8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7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8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73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64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5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37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28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9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6.xml"/><Relationship Id="rId10" Type="http://schemas.openxmlformats.org/officeDocument/2006/relationships/tags" Target="../tags/tag61.xml"/><Relationship Id="rId4" Type="http://schemas.openxmlformats.org/officeDocument/2006/relationships/tags" Target="../tags/tag55.xml"/><Relationship Id="rId9" Type="http://schemas.openxmlformats.org/officeDocument/2006/relationships/tags" Target="../tags/tag6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284390" y="2189344"/>
            <a:ext cx="6974589" cy="79508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333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화면 정의서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"/>
          </p:nvPr>
        </p:nvSpPr>
        <p:spPr>
          <a:xfrm>
            <a:off x="4515293" y="4601898"/>
            <a:ext cx="4686182" cy="1148821"/>
          </a:xfrm>
        </p:spPr>
        <p:txBody>
          <a:bodyPr anchor="b"/>
          <a:lstStyle/>
          <a:p>
            <a:pPr algn="r"/>
            <a:r>
              <a:rPr lang="ko-KR" altLang="en-US" dirty="0" smtClean="0"/>
              <a:t>홍길동</a:t>
            </a:r>
            <a:endParaRPr lang="ko-KR" altLang="en-US" dirty="0"/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668204" y="3453080"/>
            <a:ext cx="4735520" cy="421693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1733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쇼핑몰</a:t>
            </a:r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902869"/>
              </p:ext>
            </p:extLst>
          </p:nvPr>
        </p:nvGraphicFramePr>
        <p:xfrm>
          <a:off x="124360" y="2244434"/>
          <a:ext cx="7597488" cy="35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7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8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라라마켓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블로그  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회사소개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이용약관  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1100" b="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개인정보처리방침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 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판매자 등록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69548" y="2798759"/>
            <a:ext cx="133806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err="1">
                <a:latin typeface="맑은 고딕" pitchFamily="50" charset="-127"/>
                <a:ea typeface="맑은 고딕" pitchFamily="50" charset="-127"/>
              </a:rPr>
              <a:t>라라마켓</a:t>
            </a:r>
            <a:endParaRPr lang="ko-KR" altLang="en-US" sz="19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33868" y="2763518"/>
            <a:ext cx="2391478" cy="592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상호명 </a:t>
            </a: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83" dirty="0" err="1">
                <a:latin typeface="맑은 고딕" pitchFamily="50" charset="-127"/>
                <a:ea typeface="맑은 고딕" pitchFamily="50" charset="-127"/>
              </a:rPr>
              <a:t>라라마켓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사업자등록번호</a:t>
            </a: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000-00-0000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6442" y="832618"/>
            <a:ext cx="1379822" cy="975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마켓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24845" y="832254"/>
            <a:ext cx="1379822" cy="975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88595" y="832254"/>
            <a:ext cx="1379822" cy="975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옥션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42026" y="832254"/>
            <a:ext cx="1379822" cy="975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네이버 지식쇼핑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365511" y="3377720"/>
            <a:ext cx="1248000" cy="23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8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사업자번호 확인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227715" y="3940468"/>
            <a:ext cx="5371903" cy="1092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: (00000) </a:t>
            </a:r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서울시 서초구 ○○○○○ ○○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| TEL: 070-000-0000   | FAX: (02)000-0000   | Email: : lala@lalamarket.co.kr</a:t>
            </a:r>
          </a:p>
          <a:p>
            <a:pPr>
              <a:lnSpc>
                <a:spcPct val="150000"/>
              </a:lnSpc>
            </a:pP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Copyright 2017 </a:t>
            </a:r>
            <a:r>
              <a:rPr lang="ko-KR" altLang="en-US" sz="1083" dirty="0" err="1">
                <a:latin typeface="맑은 고딕" pitchFamily="50" charset="-127"/>
                <a:ea typeface="맑은 고딕" pitchFamily="50" charset="-127"/>
              </a:rPr>
              <a:t>라라마켓</a:t>
            </a: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 Corp. All Rights Reserved.</a:t>
            </a:r>
            <a:endParaRPr lang="ko-KR" altLang="en-US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54270" y="973931"/>
            <a:ext cx="24387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001515" y="973931"/>
            <a:ext cx="24387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76423" y="973931"/>
            <a:ext cx="24387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094126" y="960646"/>
            <a:ext cx="24387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656712" y="206707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592816" y="206707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294894" y="206707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387042" y="206707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92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401154" y="206707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259250" y="206707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10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689268" y="3377720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23971" y="2763520"/>
            <a:ext cx="3321724" cy="1092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대표자 </a:t>
            </a: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통신판매업 신고번호 </a:t>
            </a: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: 0000-</a:t>
            </a:r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서울서초</a:t>
            </a: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-0000</a:t>
            </a:r>
          </a:p>
          <a:p>
            <a:pPr>
              <a:lnSpc>
                <a:spcPct val="150000"/>
              </a:lnSpc>
            </a:pP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개인정보관리책임자 </a:t>
            </a: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임꺽정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83" dirty="0" err="1">
                <a:latin typeface="맑은 고딕" pitchFamily="50" charset="-127"/>
                <a:ea typeface="맑은 고딕" pitchFamily="50" charset="-127"/>
              </a:rPr>
              <a:t>호스팅</a:t>
            </a:r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 제공 사업자 </a:t>
            </a: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○○○○○ 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9548" y="3144811"/>
            <a:ext cx="133806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dirty="0" err="1">
                <a:latin typeface="맑은 고딕" pitchFamily="50" charset="-127"/>
                <a:ea typeface="맑은 고딕" pitchFamily="50" charset="-127"/>
              </a:rPr>
              <a:t>LaLa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 Market</a:t>
            </a:r>
            <a:endParaRPr lang="ko-KR" altLang="en-US" sz="13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882915" y="5292042"/>
            <a:ext cx="2614083" cy="1359860"/>
            <a:chOff x="595686" y="1261242"/>
            <a:chExt cx="3222246" cy="1354416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6" y="1517767"/>
              <a:ext cx="3222246" cy="10753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1583687" y="1665410"/>
              <a:ext cx="1983377" cy="4639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9248" tIns="39624" rIns="79248" bIns="39624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29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로그인 후 이용할 수 있습니다</a:t>
              </a:r>
              <a:r>
                <a:rPr lang="en-US" altLang="ko-KR" sz="1029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</a:t>
              </a:r>
              <a:endParaRPr lang="en-US" sz="1029" noProof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24765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2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10-1</a:t>
              </a:r>
            </a:p>
          </p:txBody>
        </p:sp>
        <p:sp>
          <p:nvSpPr>
            <p:cNvPr id="2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30" name="Icons"/>
            <p:cNvGrpSpPr/>
            <p:nvPr/>
          </p:nvGrpSpPr>
          <p:grpSpPr>
            <a:xfrm>
              <a:off x="833178" y="1701980"/>
              <a:ext cx="610530" cy="428227"/>
              <a:chOff x="833178" y="1701980"/>
              <a:chExt cx="610530" cy="428227"/>
            </a:xfrm>
          </p:grpSpPr>
          <p:sp>
            <p:nvSpPr>
              <p:cNvPr id="35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3457" y="1702838"/>
                <a:ext cx="529975" cy="426513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2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2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2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2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1" name="Buttons"/>
            <p:cNvGrpSpPr/>
            <p:nvPr/>
          </p:nvGrpSpPr>
          <p:grpSpPr>
            <a:xfrm>
              <a:off x="773764" y="2204637"/>
              <a:ext cx="2904926" cy="411021"/>
              <a:chOff x="773764" y="2204637"/>
              <a:chExt cx="2904926" cy="411021"/>
            </a:xfrm>
          </p:grpSpPr>
          <p:sp>
            <p:nvSpPr>
              <p:cNvPr id="32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793303" y="2204637"/>
                <a:ext cx="885387" cy="25937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29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102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29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34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29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40" name="직사각형 39"/>
          <p:cNvSpPr/>
          <p:nvPr/>
        </p:nvSpPr>
        <p:spPr>
          <a:xfrm>
            <a:off x="7779040" y="316247"/>
            <a:ext cx="2126960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○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퍼블리싱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[1~4]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 링크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(blank) 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www.gmarket.co.kr/xxxx 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www.11st.co.kr/xxxx 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www.auction.co.kr/xxxx 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www.pc.shopping2.naver.com/xxx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라라마켓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블로그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(blank) 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blog.naver.com/xxx 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회사소개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회사소개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이용약관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이용약관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개인정보처리방침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[9]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고객센터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[10]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판매자 등록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팝업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): Alert 10-1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후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판매자 등록 본인 인증 화면으로 이도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 프로세스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사업자번호 확인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(blank)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아래 링크에서 링크 방법 참조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www.ftc.go.kr/info/bizinfo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/popType01.jsp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○ 디자인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[1,2,3,4]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 업체 로고로 배너 제작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주변 메뉴와 색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폰트 크기로 구분될 수 있도록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디자인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 서 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3115" y="2303796"/>
            <a:ext cx="4185973" cy="46778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414313" y="2147298"/>
            <a:ext cx="847858" cy="78078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53115" y="5162341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회원가입</a:t>
            </a:r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414313" y="5005843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22334" y="3734476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로그인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83531" y="3577979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53115" y="964172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헤더</a:t>
            </a: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/GNB/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414313" y="807674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3671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2162" y="316246"/>
            <a:ext cx="2149685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배너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관리자에서 등록한 배너 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관리자에서 이미지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링크 등록 등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배너 관리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최신글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글을 클릭하면 해당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(Self)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 타이틀이나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 리스트로 이동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최신글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글을 클릭하면 해당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타이틀이나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리스트로 이동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상품평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상품평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최신글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글을 클릭하면 해당 페이지로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(Self)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상품평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타이틀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상품평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리스트로 이동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4816" y="3019928"/>
            <a:ext cx="1231425" cy="17498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137" dirty="0">
                <a:latin typeface="맑은 고딕" pitchFamily="50" charset="-127"/>
                <a:ea typeface="맑은 고딕" pitchFamily="50" charset="-127"/>
              </a:rPr>
              <a:t>{Banner Image}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569981" y="4826570"/>
            <a:ext cx="1144670" cy="292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867" dirty="0">
                <a:latin typeface="맑은 고딕" pitchFamily="50" charset="-127"/>
                <a:ea typeface="맑은 고딕" pitchFamily="50" charset="-127"/>
              </a:rPr>
              <a:t>● ○ ○ ○ ○ ○</a:t>
            </a:r>
            <a:endParaRPr lang="en-US" altLang="ko-KR" sz="867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499" y="2992505"/>
            <a:ext cx="7630912" cy="215268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4714" y="3227028"/>
            <a:ext cx="4044518" cy="359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33" dirty="0" err="1">
                <a:latin typeface="맑은 고딕" pitchFamily="50" charset="-127"/>
                <a:ea typeface="맑은 고딕" pitchFamily="50" charset="-127"/>
              </a:rPr>
              <a:t>라라마켓</a:t>
            </a:r>
            <a:r>
              <a:rPr lang="ko-KR" altLang="en-US" sz="1300" dirty="0" err="1">
                <a:latin typeface="맑은 고딕" pitchFamily="50" charset="-127"/>
                <a:ea typeface="맑은 고딕" pitchFamily="50" charset="-127"/>
              </a:rPr>
              <a:t>에서는</a:t>
            </a:r>
            <a:endParaRPr lang="ko-KR" altLang="en-US"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8608" y="3527328"/>
            <a:ext cx="4252239" cy="26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37" b="1" dirty="0">
                <a:latin typeface="맑은 고딕" pitchFamily="50" charset="-127"/>
                <a:ea typeface="맑은 고딕" pitchFamily="50" charset="-127"/>
              </a:rPr>
              <a:t>입던 옷을 판매하고</a:t>
            </a:r>
            <a:r>
              <a:rPr lang="en-US" altLang="ko-KR" sz="1137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37" b="1" dirty="0">
                <a:latin typeface="맑은 고딕" pitchFamily="50" charset="-127"/>
                <a:ea typeface="맑은 고딕" pitchFamily="50" charset="-127"/>
              </a:rPr>
              <a:t>새 옷을 구매 할 수 있어요</a:t>
            </a:r>
            <a:r>
              <a:rPr lang="en-US" altLang="ko-KR" sz="1137" b="1" dirty="0">
                <a:latin typeface="맑은 고딕" pitchFamily="50" charset="-127"/>
                <a:ea typeface="맑은 고딕" pitchFamily="50" charset="-127"/>
              </a:rPr>
              <a:t>~!</a:t>
            </a:r>
          </a:p>
        </p:txBody>
      </p:sp>
      <p:sp>
        <p:nvSpPr>
          <p:cNvPr id="9" name="타원 8"/>
          <p:cNvSpPr/>
          <p:nvPr/>
        </p:nvSpPr>
        <p:spPr bwMode="auto">
          <a:xfrm>
            <a:off x="1057263" y="3959223"/>
            <a:ext cx="870060" cy="922971"/>
          </a:xfrm>
          <a:prstGeom prst="ellipse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판매자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등록</a:t>
            </a:r>
          </a:p>
        </p:txBody>
      </p:sp>
      <p:sp>
        <p:nvSpPr>
          <p:cNvPr id="10" name="타원 9"/>
          <p:cNvSpPr/>
          <p:nvPr/>
        </p:nvSpPr>
        <p:spPr bwMode="auto">
          <a:xfrm>
            <a:off x="2346094" y="3959223"/>
            <a:ext cx="870060" cy="922971"/>
          </a:xfrm>
          <a:prstGeom prst="ellipse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입던 옷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상품 등록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3634924" y="3959223"/>
            <a:ext cx="870060" cy="922971"/>
          </a:xfrm>
          <a:prstGeom prst="ellipse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판매 및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상품 발송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4923755" y="3959223"/>
            <a:ext cx="870060" cy="922971"/>
          </a:xfrm>
          <a:prstGeom prst="ellipse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판매금액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포인트 적립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6212587" y="3959223"/>
            <a:ext cx="870060" cy="922971"/>
          </a:xfrm>
          <a:prstGeom prst="ellipse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포인트로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새 상품 구매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오른쪽 화살표 13"/>
          <p:cNvSpPr/>
          <p:nvPr/>
        </p:nvSpPr>
        <p:spPr bwMode="auto">
          <a:xfrm>
            <a:off x="2064484" y="4235639"/>
            <a:ext cx="216701" cy="37339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 bwMode="auto">
          <a:xfrm>
            <a:off x="3364646" y="4235639"/>
            <a:ext cx="216701" cy="37339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오른쪽 화살표 15"/>
          <p:cNvSpPr/>
          <p:nvPr/>
        </p:nvSpPr>
        <p:spPr bwMode="auto">
          <a:xfrm>
            <a:off x="4644171" y="4235639"/>
            <a:ext cx="216701" cy="37339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오른쪽 화살표 16"/>
          <p:cNvSpPr/>
          <p:nvPr/>
        </p:nvSpPr>
        <p:spPr bwMode="auto">
          <a:xfrm>
            <a:off x="5903059" y="4235639"/>
            <a:ext cx="216701" cy="37339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07206" y="3195000"/>
            <a:ext cx="2205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54171" y="5292662"/>
            <a:ext cx="50454" cy="1751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3417" y="5230182"/>
            <a:ext cx="1357060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2892013" y="5292662"/>
            <a:ext cx="50454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0204" y="5230182"/>
            <a:ext cx="1357060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264" y="5446577"/>
            <a:ext cx="2690470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상품을 주문하는 방법 안내해 드립니다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결제가 잘 되지 않을 때 이렇게 해보세요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장바구니를 이렇게 이용하면 좋습니다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배송은 주문 후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75" dirty="0" err="1">
                <a:latin typeface="맑은 고딕" pitchFamily="50" charset="-127"/>
                <a:ea typeface="맑은 고딕" pitchFamily="50" charset="-127"/>
              </a:rPr>
              <a:t>일이내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 완료 됩니다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상품 등록 시 주의 사항 알려드립니다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95126" y="5436257"/>
            <a:ext cx="2598196" cy="767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상품 판매는 어떻게 하나요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?. 2017.07.07</a:t>
            </a: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상품 판매 후 금액은 어떻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...   2017.07.07</a:t>
            </a: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포인트는 어떻게 사용하면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...  2017.07.07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5389664" y="5292662"/>
            <a:ext cx="50454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65663" y="5230182"/>
            <a:ext cx="1357060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 err="1">
                <a:latin typeface="맑은 고딕" pitchFamily="50" charset="-127"/>
                <a:ea typeface="맑은 고딕" pitchFamily="50" charset="-127"/>
              </a:rPr>
              <a:t>상품평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90981" y="5439905"/>
            <a:ext cx="2447014" cy="144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옷 정말 잘 산 거 같아요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다음에도 또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…  </a:t>
            </a: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고급 소재라서 그런지 너무 부드럽고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... </a:t>
            </a: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너무 좋아서 맨날 입고 다니고 있어요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..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12852" y="5231060"/>
            <a:ext cx="824015" cy="292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867" dirty="0" err="1"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lang="ko-KR" altLang="en-US" sz="867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67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278277" y="5231060"/>
            <a:ext cx="824015" cy="292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867" dirty="0" err="1"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lang="ko-KR" altLang="en-US" sz="867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67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604515" y="5231060"/>
            <a:ext cx="824015" cy="292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867" dirty="0" err="1"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lang="ko-KR" altLang="en-US" sz="867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67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1" name="타원 30"/>
          <p:cNvSpPr/>
          <p:nvPr/>
        </p:nvSpPr>
        <p:spPr>
          <a:xfrm>
            <a:off x="61935" y="5239941"/>
            <a:ext cx="224706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825174" y="5250260"/>
            <a:ext cx="224706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298788" y="5239941"/>
            <a:ext cx="224706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885231" y="456514"/>
            <a:ext cx="1800391" cy="613581"/>
            <a:chOff x="8005529" y="2434127"/>
            <a:chExt cx="1661899" cy="566382"/>
          </a:xfrm>
        </p:grpSpPr>
        <p:sp>
          <p:nvSpPr>
            <p:cNvPr id="35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9000" bIns="0" rtlCol="0" anchor="ctr"/>
            <a:lstStyle/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9000" tIns="39000" rIns="39000" bIns="39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27193" y="2490488"/>
              <a:ext cx="1397321" cy="13680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3415116" y="1070095"/>
            <a:ext cx="1478141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err="1">
                <a:latin typeface="맑은 고딕" pitchFamily="50" charset="-127"/>
                <a:ea typeface="맑은 고딕" pitchFamily="50" charset="-127"/>
              </a:rPr>
              <a:t>라라마켓</a:t>
            </a:r>
            <a:endParaRPr lang="ko-KR" altLang="en-US" sz="19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38487" y="1440916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안 입는 옷을 판매하고</a:t>
            </a: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새 옷으로 구매하세요</a:t>
            </a: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136473" y="2258673"/>
            <a:ext cx="3589935" cy="329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1029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sz="1029" dirty="0">
                <a:latin typeface="맑은 고딕" pitchFamily="50" charset="-127"/>
                <a:ea typeface="맑은 고딕" pitchFamily="50" charset="-127"/>
              </a:rPr>
              <a:t>| ID/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비밀번호 찾기 </a:t>
            </a:r>
            <a:r>
              <a:rPr lang="en-US" altLang="ko-KR" sz="1029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비회원 주문조회</a:t>
            </a:r>
            <a:endParaRPr lang="en-US" altLang="ko-KR" sz="1029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829978" y="1788534"/>
            <a:ext cx="2884386" cy="2613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검색어를 입력하세요</a:t>
            </a:r>
            <a:r>
              <a:rPr lang="en-US" altLang="ko-KR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42" name="모서리가 둥근 직사각형 54"/>
          <p:cNvSpPr/>
          <p:nvPr/>
        </p:nvSpPr>
        <p:spPr>
          <a:xfrm>
            <a:off x="5948276" y="1788534"/>
            <a:ext cx="662333" cy="261300"/>
          </a:xfrm>
          <a:prstGeom prst="roundRect">
            <a:avLst>
              <a:gd name="adj" fmla="val 970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grpSp>
        <p:nvGrpSpPr>
          <p:cNvPr id="43" name="Placeholder"/>
          <p:cNvGrpSpPr>
            <a:grpSpLocks/>
          </p:cNvGrpSpPr>
          <p:nvPr/>
        </p:nvGrpSpPr>
        <p:grpSpPr bwMode="auto">
          <a:xfrm>
            <a:off x="352566" y="418725"/>
            <a:ext cx="7259151" cy="6790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6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4063537" y="537051"/>
            <a:ext cx="377099" cy="300082"/>
          </a:xfrm>
          <a:prstGeom prst="rect">
            <a:avLst/>
          </a:prstGeom>
          <a:solidFill>
            <a:schemeClr val="bg1"/>
          </a:solidFill>
        </p:spPr>
        <p:txBody>
          <a:bodyPr wrap="square" lIns="39000" tIns="0" rIns="39000" bIns="0">
            <a:spAutoFit/>
          </a:bodyPr>
          <a:lstStyle/>
          <a:p>
            <a:pPr algn="ctr"/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배너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48" name="Drop-Down Box" descr="&lt;SmartSettings&gt;&lt;SmartResize enabled=&quot;True&quot; minWidth=&quot;18&quot; minHeight=&quot;7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741491" y="1784427"/>
            <a:ext cx="981820" cy="269518"/>
            <a:chOff x="441438" y="1547729"/>
            <a:chExt cx="1522393" cy="248786"/>
          </a:xfrm>
          <a:solidFill>
            <a:srgbClr val="FFFFFF"/>
          </a:solidFill>
        </p:grpSpPr>
        <p:sp>
          <p:nvSpPr>
            <p:cNvPr id="49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441438" y="1547729"/>
              <a:ext cx="1259548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55033" rIns="99060" bIns="55033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29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전체 검색</a:t>
              </a:r>
              <a:endParaRPr 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0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1700987" y="1547729"/>
              <a:ext cx="262844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1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781730" y="1654033"/>
              <a:ext cx="10135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29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21815" y="2587005"/>
            <a:ext cx="7710913" cy="273000"/>
            <a:chOff x="103267" y="6334063"/>
            <a:chExt cx="7550618" cy="252000"/>
          </a:xfrm>
        </p:grpSpPr>
        <p:grpSp>
          <p:nvGrpSpPr>
            <p:cNvPr id="53" name="Menu Item"/>
            <p:cNvGrpSpPr/>
            <p:nvPr/>
          </p:nvGrpSpPr>
          <p:grpSpPr>
            <a:xfrm>
              <a:off x="103267" y="6334063"/>
              <a:ext cx="1260000" cy="252000"/>
              <a:chOff x="595686" y="1261242"/>
              <a:chExt cx="1002108" cy="240299"/>
            </a:xfrm>
            <a:solidFill>
              <a:srgbClr val="FFFFFF"/>
            </a:solidFill>
          </p:grpSpPr>
          <p:sp>
            <p:nvSpPr>
              <p:cNvPr id="65" name="Item"/>
              <p:cNvSpPr/>
              <p:nvPr/>
            </p:nvSpPr>
            <p:spPr>
              <a:xfrm>
                <a:off x="595686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오픈 숍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Chevron" descr="&lt;SmartSettings&gt;&lt;SmartResize anchorLeft=&quot;None&quot; anchorTop=&quot;None&quot; anchorRight=&quot;Relative&quot; anchorBottom=&quot;None&quot; /&gt;&lt;/SmartSettings&gt;"/>
              <p:cNvSpPr>
                <a:spLocks noChangeAspect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1446216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4" name="Menu Item"/>
            <p:cNvGrpSpPr/>
            <p:nvPr/>
          </p:nvGrpSpPr>
          <p:grpSpPr>
            <a:xfrm>
              <a:off x="1360992" y="6334063"/>
              <a:ext cx="1260000" cy="252000"/>
              <a:chOff x="1597794" y="1261242"/>
              <a:chExt cx="1002108" cy="240299"/>
            </a:xfrm>
            <a:solidFill>
              <a:srgbClr val="FFFFFF"/>
            </a:solidFill>
          </p:grpSpPr>
          <p:sp>
            <p:nvSpPr>
              <p:cNvPr id="63" name="Item"/>
              <p:cNvSpPr/>
              <p:nvPr/>
            </p:nvSpPr>
            <p:spPr>
              <a:xfrm>
                <a:off x="1597794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스타일 숍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Chevron" descr="&lt;Tags&gt;&lt;SMARTRESIZEANCHORS&gt;None,None,None,Relative&lt;/SMARTRESIZEANCHORS&gt;&lt;/Tags&gt;"/>
              <p:cNvSpPr>
                <a:spLocks noChangeAspect="1"/>
              </p:cNvSpPr>
              <p:nvPr/>
            </p:nvSpPr>
            <p:spPr bwMode="auto">
              <a:xfrm>
                <a:off x="2448324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5" name="Menu Item"/>
            <p:cNvGrpSpPr/>
            <p:nvPr/>
          </p:nvGrpSpPr>
          <p:grpSpPr>
            <a:xfrm>
              <a:off x="2613842" y="6334063"/>
              <a:ext cx="1260000" cy="252000"/>
              <a:chOff x="2599902" y="1261242"/>
              <a:chExt cx="1002108" cy="240299"/>
            </a:xfrm>
            <a:solidFill>
              <a:srgbClr val="FFFFFF"/>
            </a:solidFill>
          </p:grpSpPr>
          <p:sp>
            <p:nvSpPr>
              <p:cNvPr id="61" name="Item"/>
              <p:cNvSpPr/>
              <p:nvPr/>
            </p:nvSpPr>
            <p:spPr>
              <a:xfrm>
                <a:off x="2599902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 err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라라마켓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Chevron" descr="&lt;Tags&gt;&lt;SMARTRESIZEANCHORS&gt;None,None,None,Relative&lt;/SMARTRESIZEANCHORS&gt;&lt;/Tags&gt;"/>
              <p:cNvSpPr>
                <a:spLocks noChangeAspect="1"/>
              </p:cNvSpPr>
              <p:nvPr/>
            </p:nvSpPr>
            <p:spPr bwMode="auto">
              <a:xfrm>
                <a:off x="3450432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6" name="Item"/>
            <p:cNvSpPr/>
            <p:nvPr/>
          </p:nvSpPr>
          <p:spPr>
            <a:xfrm>
              <a:off x="3873703" y="6334063"/>
              <a:ext cx="1260000" cy="252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83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상품평</a:t>
              </a:r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7" name="Item"/>
            <p:cNvSpPr/>
            <p:nvPr/>
          </p:nvSpPr>
          <p:spPr>
            <a:xfrm>
              <a:off x="5133854" y="6334063"/>
              <a:ext cx="1260000" cy="252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이벤트</a:t>
              </a:r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58" name="Menu Item"/>
            <p:cNvGrpSpPr/>
            <p:nvPr/>
          </p:nvGrpSpPr>
          <p:grpSpPr>
            <a:xfrm>
              <a:off x="6393885" y="6334063"/>
              <a:ext cx="1260000" cy="252000"/>
              <a:chOff x="2599902" y="1261242"/>
              <a:chExt cx="1002108" cy="240299"/>
            </a:xfrm>
            <a:solidFill>
              <a:srgbClr val="FFFFFF"/>
            </a:solidFill>
          </p:grpSpPr>
          <p:sp>
            <p:nvSpPr>
              <p:cNvPr id="59" name="Item"/>
              <p:cNvSpPr/>
              <p:nvPr/>
            </p:nvSpPr>
            <p:spPr>
              <a:xfrm>
                <a:off x="2599902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고객센터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Chevron" descr="&lt;Tags&gt;&lt;SMARTRESIZEANCHORS&gt;None,None,None,Relative&lt;/SMARTRESIZEANCHORS&gt;&lt;/Tags&gt;"/>
              <p:cNvSpPr>
                <a:spLocks noChangeAspect="1"/>
              </p:cNvSpPr>
              <p:nvPr/>
            </p:nvSpPr>
            <p:spPr bwMode="auto">
              <a:xfrm>
                <a:off x="3450432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7" name="모서리가 둥근 사각형 설명선 86"/>
          <p:cNvSpPr/>
          <p:nvPr/>
        </p:nvSpPr>
        <p:spPr>
          <a:xfrm>
            <a:off x="2042616" y="2287890"/>
            <a:ext cx="1106119" cy="23615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새 옷 구매하기</a:t>
            </a:r>
          </a:p>
        </p:txBody>
      </p:sp>
      <p:sp>
        <p:nvSpPr>
          <p:cNvPr id="68" name="모서리가 둥근 사각형 설명선 86"/>
          <p:cNvSpPr/>
          <p:nvPr/>
        </p:nvSpPr>
        <p:spPr>
          <a:xfrm>
            <a:off x="577445" y="2287890"/>
            <a:ext cx="1192996" cy="23615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입던 옷 팔고 사기</a:t>
            </a:r>
          </a:p>
        </p:txBody>
      </p:sp>
    </p:spTree>
    <p:extLst>
      <p:ext uri="{BB962C8B-B14F-4D97-AF65-F5344CB8AC3E}">
        <p14:creationId xmlns:p14="http://schemas.microsoft.com/office/powerpoint/2010/main" val="206644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-38741" y="653188"/>
            <a:ext cx="7747412" cy="211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7578" y="334169"/>
            <a:ext cx="273539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1" dirty="0">
                <a:latin typeface="맑은 고딕" pitchFamily="50" charset="-127"/>
                <a:ea typeface="맑은 고딕" pitchFamily="50" charset="-127"/>
              </a:rPr>
              <a:t>스타일 숍</a:t>
            </a:r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1" dirty="0">
                <a:latin typeface="맑은 고딕" pitchFamily="50" charset="-127"/>
                <a:ea typeface="맑은 고딕" pitchFamily="50" charset="-127"/>
              </a:rPr>
              <a:t>신상품</a:t>
            </a:r>
            <a:endParaRPr lang="en-US" altLang="ko-KR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5242" y="373670"/>
            <a:ext cx="4952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3686" y="2755162"/>
            <a:ext cx="1194984" cy="667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867" strike="sngStrike" dirty="0">
                <a:latin typeface="맑은 고딕" pitchFamily="50" charset="-127"/>
                <a:ea typeface="맑은 고딕" pitchFamily="50" charset="-127"/>
              </a:rPr>
              <a:t>15,000</a:t>
            </a:r>
            <a:r>
              <a:rPr lang="ko-KR" altLang="en-US" sz="867" strike="sngStrike" dirty="0"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ko-KR" altLang="en-US" sz="867" dirty="0">
                <a:latin typeface="맑은 고딕" pitchFamily="50" charset="-127"/>
                <a:ea typeface="맑은 고딕" pitchFamily="50" charset="-127"/>
              </a:rPr>
              <a:t> → </a:t>
            </a:r>
            <a:r>
              <a:rPr lang="en-US" altLang="ko-KR" sz="867" b="1" dirty="0">
                <a:latin typeface="맑은 고딕" pitchFamily="50" charset="-127"/>
                <a:ea typeface="맑은 고딕" pitchFamily="50" charset="-127"/>
              </a:rPr>
              <a:t>10,000</a:t>
            </a:r>
            <a:r>
              <a:rPr lang="ko-KR" altLang="en-US" sz="867" b="1" dirty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867" b="1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867" b="1" dirty="0">
                <a:latin typeface="맑은 고딕" pitchFamily="50" charset="-127"/>
                <a:ea typeface="맑은 고딕" pitchFamily="50" charset="-127"/>
              </a:rPr>
              <a:t>기모 티셔츠</a:t>
            </a:r>
            <a:endParaRPr lang="en-US" altLang="ko-KR" sz="867" b="1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867" dirty="0">
                <a:latin typeface="맑은 고딕" pitchFamily="50" charset="-127"/>
                <a:ea typeface="맑은 고딕" pitchFamily="50" charset="-127"/>
              </a:rPr>
              <a:t>깃털처럼 가벼운 것에 비해</a:t>
            </a:r>
            <a:endParaRPr lang="en-US" altLang="ko-KR" sz="867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867" dirty="0">
                <a:latin typeface="맑은 고딕" pitchFamily="50" charset="-127"/>
                <a:ea typeface="맑은 고딕" pitchFamily="50" charset="-127"/>
              </a:rPr>
              <a:t>최고의 보온 효과</a:t>
            </a:r>
            <a:r>
              <a:rPr lang="en-US" altLang="ko-KR" sz="867" dirty="0">
                <a:latin typeface="맑은 고딕" pitchFamily="50" charset="-127"/>
                <a:ea typeface="맑은 고딕" pitchFamily="50" charset="-127"/>
              </a:rPr>
              <a:t>! 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292731" y="3359149"/>
            <a:ext cx="261945" cy="133916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67" dirty="0">
                <a:latin typeface="맑은 고딕" pitchFamily="50" charset="-127"/>
                <a:ea typeface="맑은 고딕" pitchFamily="50" charset="-127"/>
              </a:rPr>
              <a:t>신상품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674525" y="3359149"/>
            <a:ext cx="261945" cy="133916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67" dirty="0">
                <a:latin typeface="맑은 고딕" pitchFamily="50" charset="-127"/>
                <a:ea typeface="맑은 고딕" pitchFamily="50" charset="-127"/>
              </a:rPr>
              <a:t>BEST</a:t>
            </a:r>
            <a:endParaRPr lang="ko-KR" altLang="en-US" sz="867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057673" y="3359149"/>
            <a:ext cx="261945" cy="133916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67" dirty="0">
                <a:latin typeface="맑은 고딕" pitchFamily="50" charset="-127"/>
                <a:ea typeface="맑은 고딕" pitchFamily="50" charset="-127"/>
              </a:rPr>
              <a:t>할인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-47325" y="2681800"/>
            <a:ext cx="1189723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75" b="1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75" b="1" dirty="0">
                <a:latin typeface="맑은 고딕" pitchFamily="50" charset="-127"/>
                <a:ea typeface="맑은 고딕" pitchFamily="50" charset="-127"/>
              </a:rPr>
              <a:t>상품 가격표기</a:t>
            </a:r>
            <a:r>
              <a:rPr lang="en-US" altLang="ko-KR" sz="975" b="1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defRPr/>
            </a:pPr>
            <a:r>
              <a:rPr lang="en-US" altLang="ko-KR" sz="975" b="1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75" b="1" dirty="0">
                <a:latin typeface="맑은 고딕" pitchFamily="50" charset="-127"/>
                <a:ea typeface="맑은 고딕" pitchFamily="50" charset="-127"/>
              </a:rPr>
              <a:t>상품명 표기</a:t>
            </a:r>
            <a:r>
              <a:rPr lang="en-US" altLang="ko-KR" sz="975" b="1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defRPr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상품 특징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(2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줄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>
              <a:defRPr/>
            </a:pPr>
            <a:endParaRPr lang="en-US" altLang="ko-KR" sz="975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상품 특성 아이콘 노출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56652" y="3359149"/>
            <a:ext cx="261945" cy="133916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67" dirty="0">
                <a:latin typeface="맑은 고딕" pitchFamily="50" charset="-127"/>
                <a:ea typeface="맑은 고딕" pitchFamily="50" charset="-127"/>
              </a:rPr>
              <a:t>신상품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24124" y="3359149"/>
            <a:ext cx="261945" cy="133916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67" dirty="0">
                <a:latin typeface="맑은 고딕" pitchFamily="50" charset="-127"/>
                <a:ea typeface="맑은 고딕" pitchFamily="50" charset="-127"/>
              </a:rPr>
              <a:t>할인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214119"/>
              </p:ext>
            </p:extLst>
          </p:nvPr>
        </p:nvGraphicFramePr>
        <p:xfrm>
          <a:off x="33957" y="804662"/>
          <a:ext cx="1198022" cy="1727063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706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52822" y="1590924"/>
            <a:ext cx="1009373" cy="33329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 리스트 이미지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286260" y="2729133"/>
            <a:ext cx="1216726" cy="667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867" b="1" dirty="0">
                <a:latin typeface="맑은 고딕" pitchFamily="50" charset="-127"/>
                <a:ea typeface="맑은 고딕" pitchFamily="50" charset="-127"/>
              </a:rPr>
              <a:t>15,000</a:t>
            </a:r>
            <a:r>
              <a:rPr lang="ko-KR" altLang="en-US" sz="867" b="1" dirty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867" b="1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867" b="1" dirty="0">
                <a:latin typeface="맑은 고딕" pitchFamily="50" charset="-127"/>
                <a:ea typeface="맑은 고딕" pitchFamily="50" charset="-127"/>
              </a:rPr>
              <a:t>기모 티셔츠</a:t>
            </a:r>
            <a:endParaRPr lang="en-US" altLang="ko-KR" sz="867" b="1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867" dirty="0">
                <a:latin typeface="맑은 고딕" pitchFamily="50" charset="-127"/>
                <a:ea typeface="맑은 고딕" pitchFamily="50" charset="-127"/>
              </a:rPr>
              <a:t>깃털처럼 가벼운 것에 비해</a:t>
            </a:r>
            <a:endParaRPr lang="en-US" altLang="ko-KR" sz="867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867" dirty="0">
                <a:latin typeface="맑은 고딕" pitchFamily="50" charset="-127"/>
                <a:ea typeface="맑은 고딕" pitchFamily="50" charset="-127"/>
              </a:rPr>
              <a:t>최고의 보온 효과</a:t>
            </a:r>
            <a:r>
              <a:rPr lang="en-US" altLang="ko-KR" sz="867" dirty="0">
                <a:latin typeface="맑은 고딕" pitchFamily="50" charset="-127"/>
                <a:ea typeface="맑은 고딕" pitchFamily="50" charset="-127"/>
              </a:rPr>
              <a:t>! 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3417"/>
              </p:ext>
            </p:extLst>
          </p:nvPr>
        </p:nvGraphicFramePr>
        <p:xfrm>
          <a:off x="3294785" y="806101"/>
          <a:ext cx="1198022" cy="1737059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059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626398"/>
              </p:ext>
            </p:extLst>
          </p:nvPr>
        </p:nvGraphicFramePr>
        <p:xfrm>
          <a:off x="4915637" y="807536"/>
          <a:ext cx="1198022" cy="1747056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7056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845718"/>
              </p:ext>
            </p:extLst>
          </p:nvPr>
        </p:nvGraphicFramePr>
        <p:xfrm>
          <a:off x="6510648" y="808970"/>
          <a:ext cx="1198022" cy="1757054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705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938409" y="2761613"/>
            <a:ext cx="1194984" cy="667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867" strike="sngStrike" dirty="0">
                <a:latin typeface="맑은 고딕" pitchFamily="50" charset="-127"/>
                <a:ea typeface="맑은 고딕" pitchFamily="50" charset="-127"/>
              </a:rPr>
              <a:t>15,000</a:t>
            </a:r>
            <a:r>
              <a:rPr lang="ko-KR" altLang="en-US" sz="867" strike="sngStrike" dirty="0"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ko-KR" altLang="en-US" sz="867" dirty="0">
                <a:latin typeface="맑은 고딕" pitchFamily="50" charset="-127"/>
                <a:ea typeface="맑은 고딕" pitchFamily="50" charset="-127"/>
              </a:rPr>
              <a:t> → </a:t>
            </a:r>
            <a:r>
              <a:rPr lang="en-US" altLang="ko-KR" sz="867" b="1" dirty="0">
                <a:latin typeface="맑은 고딕" pitchFamily="50" charset="-127"/>
                <a:ea typeface="맑은 고딕" pitchFamily="50" charset="-127"/>
              </a:rPr>
              <a:t>10,000</a:t>
            </a:r>
            <a:r>
              <a:rPr lang="ko-KR" altLang="en-US" sz="867" b="1" dirty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867" b="1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867" b="1" dirty="0">
                <a:latin typeface="맑은 고딕" pitchFamily="50" charset="-127"/>
                <a:ea typeface="맑은 고딕" pitchFamily="50" charset="-127"/>
              </a:rPr>
              <a:t>기모 티셔츠</a:t>
            </a:r>
            <a:endParaRPr lang="en-US" altLang="ko-KR" sz="867" b="1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867" dirty="0">
                <a:latin typeface="맑은 고딕" pitchFamily="50" charset="-127"/>
                <a:ea typeface="맑은 고딕" pitchFamily="50" charset="-127"/>
              </a:rPr>
              <a:t>깃털처럼 가벼운 것에 비해</a:t>
            </a:r>
            <a:endParaRPr lang="en-US" altLang="ko-KR" sz="867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867" dirty="0">
                <a:latin typeface="맑은 고딕" pitchFamily="50" charset="-127"/>
                <a:ea typeface="맑은 고딕" pitchFamily="50" charset="-127"/>
              </a:rPr>
              <a:t>최고의 보온 효과</a:t>
            </a:r>
            <a:r>
              <a:rPr lang="en-US" altLang="ko-KR" sz="867" dirty="0">
                <a:latin typeface="맑은 고딕" pitchFamily="50" charset="-127"/>
                <a:ea typeface="맑은 고딕" pitchFamily="50" charset="-127"/>
              </a:rPr>
              <a:t>! 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354068" y="3359149"/>
            <a:ext cx="261945" cy="133916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67" dirty="0">
                <a:latin typeface="맑은 고딕" pitchFamily="50" charset="-127"/>
                <a:ea typeface="맑은 고딕" pitchFamily="50" charset="-127"/>
              </a:rPr>
              <a:t>할인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436183" y="1621881"/>
            <a:ext cx="1009373" cy="33329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 리스트 이미지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59974" y="1642518"/>
            <a:ext cx="1009373" cy="33329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 리스트 이미지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34539" y="1642894"/>
            <a:ext cx="1009373" cy="33329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 리스트 이미지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666087" y="3359149"/>
            <a:ext cx="261945" cy="133916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67" dirty="0">
                <a:latin typeface="맑은 고딕" pitchFamily="50" charset="-127"/>
                <a:ea typeface="맑은 고딕" pitchFamily="50" charset="-127"/>
              </a:rPr>
              <a:t>신상품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047881" y="3359149"/>
            <a:ext cx="261945" cy="133916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67" dirty="0">
                <a:latin typeface="맑은 고딕" pitchFamily="50" charset="-127"/>
                <a:ea typeface="맑은 고딕" pitchFamily="50" charset="-127"/>
              </a:rPr>
              <a:t>BEST</a:t>
            </a:r>
            <a:endParaRPr lang="ko-KR" altLang="en-US" sz="867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431029" y="3359149"/>
            <a:ext cx="261945" cy="133916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67" dirty="0">
                <a:latin typeface="맑은 고딕" pitchFamily="50" charset="-127"/>
                <a:ea typeface="맑은 고딕" pitchFamily="50" charset="-127"/>
              </a:rPr>
              <a:t>할인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659616" y="2739452"/>
            <a:ext cx="1216726" cy="667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867" b="1" dirty="0">
                <a:latin typeface="맑은 고딕" pitchFamily="50" charset="-127"/>
                <a:ea typeface="맑은 고딕" pitchFamily="50" charset="-127"/>
              </a:rPr>
              <a:t>15,000</a:t>
            </a:r>
            <a:r>
              <a:rPr lang="ko-KR" altLang="en-US" sz="867" b="1" dirty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867" b="1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867" b="1" dirty="0">
                <a:latin typeface="맑은 고딕" pitchFamily="50" charset="-127"/>
                <a:ea typeface="맑은 고딕" pitchFamily="50" charset="-127"/>
              </a:rPr>
              <a:t>기모 티셔츠</a:t>
            </a:r>
            <a:endParaRPr lang="en-US" altLang="ko-KR" sz="867" b="1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867" dirty="0">
                <a:latin typeface="맑은 고딕" pitchFamily="50" charset="-127"/>
                <a:ea typeface="맑은 고딕" pitchFamily="50" charset="-127"/>
              </a:rPr>
              <a:t>깃털처럼 가벼운 것에 비해</a:t>
            </a:r>
            <a:endParaRPr lang="en-US" altLang="ko-KR" sz="867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867" dirty="0">
                <a:latin typeface="맑은 고딕" pitchFamily="50" charset="-127"/>
                <a:ea typeface="맑은 고딕" pitchFamily="50" charset="-127"/>
              </a:rPr>
              <a:t>최고의 보온 효과</a:t>
            </a:r>
            <a:r>
              <a:rPr lang="en-US" altLang="ko-KR" sz="867" dirty="0">
                <a:latin typeface="맑은 고딕" pitchFamily="50" charset="-127"/>
                <a:ea typeface="맑은 고딕" pitchFamily="50" charset="-127"/>
              </a:rPr>
              <a:t>! 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192725"/>
              </p:ext>
            </p:extLst>
          </p:nvPr>
        </p:nvGraphicFramePr>
        <p:xfrm>
          <a:off x="1668140" y="816417"/>
          <a:ext cx="1198022" cy="1725447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5447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809539" y="1632199"/>
            <a:ext cx="1009373" cy="33329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 리스트 이미지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-28423" y="4179193"/>
            <a:ext cx="7737093" cy="1977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-65880" y="3829214"/>
            <a:ext cx="273539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1" dirty="0">
                <a:latin typeface="맑은 고딕" pitchFamily="50" charset="-127"/>
                <a:ea typeface="맑은 고딕" pitchFamily="50" charset="-127"/>
              </a:rPr>
              <a:t>오픈 숍</a:t>
            </a:r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1" dirty="0">
                <a:latin typeface="맑은 고딕" pitchFamily="50" charset="-127"/>
                <a:ea typeface="맑은 고딕" pitchFamily="50" charset="-127"/>
              </a:rPr>
              <a:t>추천 상품</a:t>
            </a:r>
            <a:endParaRPr lang="en-US" altLang="ko-KR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-9523" y="3897810"/>
            <a:ext cx="4952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18372"/>
              </p:ext>
            </p:extLst>
          </p:nvPr>
        </p:nvGraphicFramePr>
        <p:xfrm>
          <a:off x="92598" y="4272344"/>
          <a:ext cx="1587076" cy="1048923"/>
        </p:xfrm>
        <a:graphic>
          <a:graphicData uri="http://schemas.openxmlformats.org/drawingml/2006/table">
            <a:tbl>
              <a:tblPr/>
              <a:tblGrid>
                <a:gridCol w="158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48923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-26686" y="5570813"/>
            <a:ext cx="1998021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상품명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-26688" y="5752009"/>
            <a:ext cx="1364476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상품 등록 년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75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02024" y="5809380"/>
            <a:ext cx="838691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2017-06-30</a:t>
            </a:r>
            <a:endParaRPr lang="ko-KR" altLang="en-US" sz="975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38" y="5439974"/>
            <a:ext cx="2152987" cy="2750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67" b="1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67" b="1" dirty="0">
                <a:latin typeface="맑은 고딕" pitchFamily="50" charset="-127"/>
                <a:ea typeface="맑은 고딕" pitchFamily="50" charset="-127"/>
              </a:rPr>
              <a:t>판매 가격</a:t>
            </a:r>
            <a:r>
              <a:rPr lang="en-US" altLang="ko-KR" sz="867" b="1" dirty="0"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ko-KR" altLang="en-US" sz="867" b="1" dirty="0">
                <a:latin typeface="맑은 고딕" pitchFamily="50" charset="-127"/>
                <a:ea typeface="맑은 고딕" pitchFamily="50" charset="-127"/>
              </a:rPr>
              <a:t>원 </a:t>
            </a:r>
            <a:r>
              <a:rPr lang="en-US" altLang="ko-KR" sz="542" strike="sngStrike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50" strike="sngStrike" dirty="0" err="1">
                <a:latin typeface="맑은 고딕" pitchFamily="50" charset="-127"/>
                <a:ea typeface="맑은 고딕" pitchFamily="50" charset="-127"/>
              </a:rPr>
              <a:t>새상품</a:t>
            </a:r>
            <a:r>
              <a:rPr lang="ko-KR" altLang="en-US" sz="650" strike="sngStrike" dirty="0">
                <a:latin typeface="맑은 고딕" pitchFamily="50" charset="-127"/>
                <a:ea typeface="맑은 고딕" pitchFamily="50" charset="-127"/>
              </a:rPr>
              <a:t> 가격</a:t>
            </a:r>
            <a:r>
              <a:rPr lang="en-US" altLang="ko-KR" sz="650" strike="sngStrike" dirty="0"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ko-KR" altLang="en-US" sz="867" b="1" dirty="0"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867" b="1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67" b="1" dirty="0">
                <a:latin typeface="맑은 고딕" pitchFamily="50" charset="-127"/>
                <a:ea typeface="맑은 고딕" pitchFamily="50" charset="-127"/>
              </a:rPr>
              <a:t>할인율</a:t>
            </a:r>
            <a:r>
              <a:rPr lang="en-US" altLang="ko-KR" sz="867" b="1" dirty="0">
                <a:latin typeface="맑은 고딕" pitchFamily="50" charset="-127"/>
                <a:ea typeface="맑은 고딕" pitchFamily="50" charset="-127"/>
              </a:rPr>
              <a:t>}%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082010" y="5607772"/>
            <a:ext cx="1883167" cy="2750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○○○ 운동화 판매합니다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076834" y="5391830"/>
            <a:ext cx="812145" cy="2750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192" b="1" dirty="0">
                <a:latin typeface="맑은 고딕" pitchFamily="50" charset="-127"/>
                <a:ea typeface="맑은 고딕" pitchFamily="50" charset="-127"/>
              </a:rPr>
              <a:t>10,000</a:t>
            </a:r>
            <a:r>
              <a:rPr lang="ko-KR" altLang="en-US" sz="867" dirty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867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00825" y="5415016"/>
            <a:ext cx="968535" cy="258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67" strike="sngStrike" dirty="0">
                <a:latin typeface="맑은 고딕" pitchFamily="50" charset="-127"/>
                <a:ea typeface="맑은 고딕" pitchFamily="50" charset="-127"/>
              </a:rPr>
              <a:t>20000</a:t>
            </a:r>
            <a:r>
              <a:rPr lang="ko-KR" altLang="en-US" sz="867" strike="sngStrike" dirty="0">
                <a:latin typeface="맑은 고딕" pitchFamily="50" charset="-127"/>
                <a:ea typeface="맑은 고딕" pitchFamily="50" charset="-127"/>
              </a:rPr>
              <a:t>원 </a:t>
            </a:r>
            <a:r>
              <a:rPr lang="en-US" altLang="ko-KR" sz="1083" b="1" dirty="0">
                <a:latin typeface="맑은 고딕" pitchFamily="50" charset="-127"/>
                <a:ea typeface="맑은 고딕" pitchFamily="50" charset="-127"/>
              </a:rPr>
              <a:t>50% </a:t>
            </a:r>
            <a:endParaRPr lang="ko-KR" altLang="en-US" sz="1083" strike="sngStrike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003378" y="5819699"/>
            <a:ext cx="838691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2017-06-30</a:t>
            </a:r>
            <a:endParaRPr lang="ko-KR" altLang="en-US" sz="975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10262" y="5618090"/>
            <a:ext cx="1883167" cy="2750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○○○ 운동화 판매합니다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105087" y="5402149"/>
            <a:ext cx="812145" cy="2750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192" b="1" dirty="0">
                <a:latin typeface="맑은 고딕" pitchFamily="50" charset="-127"/>
                <a:ea typeface="맑은 고딕" pitchFamily="50" charset="-127"/>
              </a:rPr>
              <a:t>10,000</a:t>
            </a:r>
            <a:r>
              <a:rPr lang="ko-KR" altLang="en-US" sz="867" dirty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867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29078" y="5425335"/>
            <a:ext cx="968535" cy="258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67" strike="sngStrike" dirty="0">
                <a:latin typeface="맑은 고딕" pitchFamily="50" charset="-127"/>
                <a:ea typeface="맑은 고딕" pitchFamily="50" charset="-127"/>
              </a:rPr>
              <a:t>20000</a:t>
            </a:r>
            <a:r>
              <a:rPr lang="ko-KR" altLang="en-US" sz="867" strike="sngStrike" dirty="0">
                <a:latin typeface="맑은 고딕" pitchFamily="50" charset="-127"/>
                <a:ea typeface="맑은 고딕" pitchFamily="50" charset="-127"/>
              </a:rPr>
              <a:t>원 </a:t>
            </a:r>
            <a:r>
              <a:rPr lang="en-US" altLang="ko-KR" sz="1083" b="1" dirty="0">
                <a:latin typeface="맑은 고딕" pitchFamily="50" charset="-127"/>
                <a:ea typeface="맑은 고딕" pitchFamily="50" charset="-127"/>
              </a:rPr>
              <a:t>50% </a:t>
            </a:r>
            <a:endParaRPr lang="ko-KR" altLang="en-US" sz="1083" strike="sngStrike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045470" y="5831227"/>
            <a:ext cx="838691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2017-06-30</a:t>
            </a:r>
            <a:endParaRPr lang="ko-KR" altLang="en-US" sz="975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115136" y="5629618"/>
            <a:ext cx="1883167" cy="2750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○○○ 운동화 판매합니다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109961" y="5413676"/>
            <a:ext cx="812145" cy="2750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192" b="1" dirty="0">
                <a:latin typeface="맑은 고딕" pitchFamily="50" charset="-127"/>
                <a:ea typeface="맑은 고딕" pitchFamily="50" charset="-127"/>
              </a:rPr>
              <a:t>10,000</a:t>
            </a:r>
            <a:r>
              <a:rPr lang="ko-KR" altLang="en-US" sz="867" dirty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867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862849" y="5436863"/>
            <a:ext cx="968535" cy="258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67" strike="sngStrike" dirty="0">
                <a:latin typeface="맑은 고딕" pitchFamily="50" charset="-127"/>
                <a:ea typeface="맑은 고딕" pitchFamily="50" charset="-127"/>
              </a:rPr>
              <a:t>20000</a:t>
            </a:r>
            <a:r>
              <a:rPr lang="ko-KR" altLang="en-US" sz="867" strike="sngStrike" dirty="0">
                <a:latin typeface="맑은 고딕" pitchFamily="50" charset="-127"/>
                <a:ea typeface="맑은 고딕" pitchFamily="50" charset="-127"/>
              </a:rPr>
              <a:t>원 </a:t>
            </a:r>
            <a:r>
              <a:rPr lang="en-US" altLang="ko-KR" sz="1083" b="1" dirty="0">
                <a:latin typeface="맑은 고딕" pitchFamily="50" charset="-127"/>
                <a:ea typeface="맑은 고딕" pitchFamily="50" charset="-127"/>
              </a:rPr>
              <a:t>50% </a:t>
            </a:r>
            <a:endParaRPr lang="ko-KR" altLang="en-US" sz="1083" strike="sngStrike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83994" y="4734136"/>
            <a:ext cx="1128391" cy="33329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 리스트 이미지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033307" y="352765"/>
            <a:ext cx="858094" cy="292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867" dirty="0" err="1"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lang="ko-KR" altLang="en-US" sz="867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67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1" name="타원 50"/>
          <p:cNvSpPr/>
          <p:nvPr/>
        </p:nvSpPr>
        <p:spPr>
          <a:xfrm>
            <a:off x="1492210" y="352724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92210" y="3863798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200573"/>
              </p:ext>
            </p:extLst>
          </p:nvPr>
        </p:nvGraphicFramePr>
        <p:xfrm>
          <a:off x="2072992" y="4282663"/>
          <a:ext cx="1587076" cy="1048923"/>
        </p:xfrm>
        <a:graphic>
          <a:graphicData uri="http://schemas.openxmlformats.org/drawingml/2006/table">
            <a:tbl>
              <a:tblPr/>
              <a:tblGrid>
                <a:gridCol w="158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48923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2364388" y="4744455"/>
            <a:ext cx="1128391" cy="33329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 리스트 이미지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355480"/>
              </p:ext>
            </p:extLst>
          </p:nvPr>
        </p:nvGraphicFramePr>
        <p:xfrm>
          <a:off x="4080580" y="4292982"/>
          <a:ext cx="1587076" cy="1048923"/>
        </p:xfrm>
        <a:graphic>
          <a:graphicData uri="http://schemas.openxmlformats.org/drawingml/2006/table">
            <a:tbl>
              <a:tblPr/>
              <a:tblGrid>
                <a:gridCol w="158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48923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4371976" y="4754773"/>
            <a:ext cx="1128391" cy="33329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 리스트 이미지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93371"/>
              </p:ext>
            </p:extLst>
          </p:nvPr>
        </p:nvGraphicFramePr>
        <p:xfrm>
          <a:off x="6056836" y="4313619"/>
          <a:ext cx="1587076" cy="1048923"/>
        </p:xfrm>
        <a:graphic>
          <a:graphicData uri="http://schemas.openxmlformats.org/drawingml/2006/table">
            <a:tbl>
              <a:tblPr/>
              <a:tblGrid>
                <a:gridCol w="158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48923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6348232" y="4775411"/>
            <a:ext cx="1128391" cy="33329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 리스트 이미지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425298"/>
              </p:ext>
            </p:extLst>
          </p:nvPr>
        </p:nvGraphicFramePr>
        <p:xfrm>
          <a:off x="88055" y="6116058"/>
          <a:ext cx="7620615" cy="511300"/>
        </p:xfrm>
        <a:graphic>
          <a:graphicData uri="http://schemas.openxmlformats.org/drawingml/2006/table">
            <a:tbl>
              <a:tblPr/>
              <a:tblGrid>
                <a:gridCol w="7620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1300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3503384" y="6301521"/>
            <a:ext cx="98460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{Banner Image}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767756" y="316245"/>
            <a:ext cx="2138245" cy="654175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스타일 숍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신상품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최근 등록 상품을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*2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줄 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상품명 클릭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 상세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보기 페이지로 이동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타이틀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스타일 숍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신상품 정렬 상태로 이동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오픈 숍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추천 상품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관리자에서 선택한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*2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줄 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타이틀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링크 없음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○ 디자인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오픈 숍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추천 상품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 상품 테이블이 구별되도록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간격과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테두리 색에 신경 써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7891401" y="406379"/>
            <a:ext cx="1800391" cy="613581"/>
            <a:chOff x="8005529" y="2434127"/>
            <a:chExt cx="1661899" cy="566382"/>
          </a:xfrm>
        </p:grpSpPr>
        <p:sp>
          <p:nvSpPr>
            <p:cNvPr id="63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9000" bIns="0" rtlCol="0" anchor="ctr"/>
            <a:lstStyle/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9000" tIns="39000" rIns="39000" bIns="39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8027193" y="2642888"/>
              <a:ext cx="1397321" cy="13680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0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76087" y="56491"/>
            <a:ext cx="2116685" cy="708726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스타일 숍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카테고리별 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BEST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Tab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 카테고리에 등록된 상품 중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 등록 시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BEST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항목에 선택한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 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서브 하단 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관리자에서 등록한 배너 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관리자에서 이미지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링크 등록 등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배너 관리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○ 디자인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금화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Icon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자주 하는 질문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?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Icon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22096" y="3898372"/>
            <a:ext cx="1549842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975" b="1" dirty="0">
                <a:latin typeface="맑은 고딕" pitchFamily="50" charset="-127"/>
                <a:ea typeface="맑은 고딕" pitchFamily="50" charset="-127"/>
              </a:rPr>
              <a:t>15,000</a:t>
            </a:r>
            <a:r>
              <a:rPr lang="ko-KR" altLang="en-US" sz="975" b="1" dirty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975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75" b="1" dirty="0">
                <a:latin typeface="맑은 고딕" pitchFamily="50" charset="-127"/>
                <a:ea typeface="맑은 고딕" pitchFamily="50" charset="-127"/>
              </a:rPr>
              <a:t>기모 티셔츠</a:t>
            </a:r>
            <a:endParaRPr lang="en-US" altLang="ko-KR" sz="975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깃털처럼 가벼운 것에 비해 따듯한</a:t>
            </a:r>
            <a:endParaRPr lang="en-US" altLang="ko-KR" sz="975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보온으로 다운 </a:t>
            </a:r>
            <a:r>
              <a:rPr lang="ko-KR" altLang="en-US" sz="975" dirty="0" err="1">
                <a:latin typeface="맑은 고딕" pitchFamily="50" charset="-127"/>
                <a:ea typeface="맑은 고딕" pitchFamily="50" charset="-127"/>
              </a:rPr>
              <a:t>패딩과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 찰떡궁합  </a:t>
            </a:r>
            <a:endParaRPr lang="en-US" altLang="ko-KR" sz="975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85846" y="3898372"/>
            <a:ext cx="1549842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975" strike="sngStrike" dirty="0">
                <a:latin typeface="맑은 고딕" pitchFamily="50" charset="-127"/>
                <a:ea typeface="맑은 고딕" pitchFamily="50" charset="-127"/>
              </a:rPr>
              <a:t>15,000</a:t>
            </a:r>
            <a:r>
              <a:rPr lang="ko-KR" altLang="en-US" sz="975" strike="sngStrike" dirty="0"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 → </a:t>
            </a:r>
            <a:r>
              <a:rPr lang="en-US" altLang="ko-KR" sz="975" b="1" dirty="0">
                <a:latin typeface="맑은 고딕" pitchFamily="50" charset="-127"/>
                <a:ea typeface="맑은 고딕" pitchFamily="50" charset="-127"/>
              </a:rPr>
              <a:t>10,000</a:t>
            </a:r>
            <a:r>
              <a:rPr lang="ko-KR" altLang="en-US" sz="975" b="1" dirty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975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75" b="1" dirty="0">
                <a:latin typeface="맑은 고딕" pitchFamily="50" charset="-127"/>
                <a:ea typeface="맑은 고딕" pitchFamily="50" charset="-127"/>
              </a:rPr>
              <a:t>기모 티셔츠</a:t>
            </a:r>
            <a:endParaRPr lang="en-US" altLang="ko-KR" sz="975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깃털처럼 가벼운 것에 비해 따듯한</a:t>
            </a:r>
            <a:endParaRPr lang="en-US" altLang="ko-KR" sz="975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보온으로 다운 패딩과 찰떡궁합  </a:t>
            </a:r>
            <a:endParaRPr lang="en-US" altLang="ko-KR" sz="975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216388" y="5059800"/>
            <a:ext cx="350227" cy="133916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67" dirty="0">
                <a:latin typeface="맑은 고딕" pitchFamily="50" charset="-127"/>
                <a:ea typeface="맑은 고딕" pitchFamily="50" charset="-127"/>
              </a:rPr>
              <a:t>신상품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598182" y="5059800"/>
            <a:ext cx="350227" cy="133916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67" dirty="0">
                <a:latin typeface="맑은 고딕" pitchFamily="50" charset="-127"/>
                <a:ea typeface="맑은 고딕" pitchFamily="50" charset="-127"/>
              </a:rPr>
              <a:t>BEST</a:t>
            </a:r>
            <a:endParaRPr lang="ko-KR" altLang="en-US" sz="867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81330" y="5059800"/>
            <a:ext cx="350227" cy="133916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67" dirty="0">
                <a:latin typeface="맑은 고딕" pitchFamily="50" charset="-127"/>
                <a:ea typeface="맑은 고딕" pitchFamily="50" charset="-127"/>
              </a:rPr>
              <a:t>할인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7202" y="3904915"/>
            <a:ext cx="1549842" cy="135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975" b="1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75" b="1" dirty="0">
                <a:latin typeface="맑은 고딕" pitchFamily="50" charset="-127"/>
                <a:ea typeface="맑은 고딕" pitchFamily="50" charset="-127"/>
              </a:rPr>
              <a:t>가격표기</a:t>
            </a:r>
            <a:r>
              <a:rPr lang="en-US" altLang="ko-KR" sz="975" b="1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975" b="1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75" b="1" dirty="0">
                <a:latin typeface="맑은 고딕" pitchFamily="50" charset="-127"/>
                <a:ea typeface="맑은 고딕" pitchFamily="50" charset="-127"/>
              </a:rPr>
              <a:t>상품명 표기</a:t>
            </a:r>
            <a:r>
              <a:rPr lang="en-US" altLang="ko-KR" sz="975" b="1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상품 특징 표기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(2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줄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상품 특징 표기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(2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줄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)}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알림 아이콘 노출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33479" y="5059800"/>
            <a:ext cx="350227" cy="133916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67" dirty="0">
                <a:latin typeface="맑은 고딕" pitchFamily="50" charset="-127"/>
                <a:ea typeface="맑은 고딕" pitchFamily="50" charset="-127"/>
              </a:rPr>
              <a:t>신상품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83330" y="5059800"/>
            <a:ext cx="350227" cy="133916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67" dirty="0">
                <a:latin typeface="맑은 고딕" pitchFamily="50" charset="-127"/>
                <a:ea typeface="맑은 고딕" pitchFamily="50" charset="-127"/>
              </a:rPr>
              <a:t>할인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13319"/>
              </p:ext>
            </p:extLst>
          </p:nvPr>
        </p:nvGraphicFramePr>
        <p:xfrm>
          <a:off x="174531" y="1618451"/>
          <a:ext cx="1433831" cy="2187684"/>
        </p:xfrm>
        <a:graphic>
          <a:graphicData uri="http://schemas.openxmlformats.org/drawingml/2006/table">
            <a:tbl>
              <a:tblPr/>
              <a:tblGrid>
                <a:gridCol w="1433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7684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2099621" y="3919010"/>
            <a:ext cx="1549842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975" b="1" dirty="0">
                <a:latin typeface="맑은 고딕" pitchFamily="50" charset="-127"/>
                <a:ea typeface="맑은 고딕" pitchFamily="50" charset="-127"/>
              </a:rPr>
              <a:t>15,000</a:t>
            </a:r>
            <a:r>
              <a:rPr lang="ko-KR" altLang="en-US" sz="975" b="1" dirty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975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75" b="1" dirty="0">
                <a:latin typeface="맑은 고딕" pitchFamily="50" charset="-127"/>
                <a:ea typeface="맑은 고딕" pitchFamily="50" charset="-127"/>
              </a:rPr>
              <a:t>기모 티셔츠</a:t>
            </a:r>
            <a:endParaRPr lang="en-US" altLang="ko-KR" sz="975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깃털처럼 가벼운 것에 비해 따듯한</a:t>
            </a:r>
            <a:endParaRPr lang="en-US" altLang="ko-KR" sz="975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보온으로 다운 </a:t>
            </a:r>
            <a:r>
              <a:rPr lang="ko-KR" altLang="en-US" sz="975" dirty="0" err="1">
                <a:latin typeface="맑은 고딕" pitchFamily="50" charset="-127"/>
                <a:ea typeface="맑은 고딕" pitchFamily="50" charset="-127"/>
              </a:rPr>
              <a:t>패딩과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 찰떡궁합  </a:t>
            </a:r>
            <a:endParaRPr lang="en-US" altLang="ko-KR" sz="975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090520"/>
              </p:ext>
            </p:extLst>
          </p:nvPr>
        </p:nvGraphicFramePr>
        <p:xfrm>
          <a:off x="2227963" y="1618451"/>
          <a:ext cx="1433831" cy="2187684"/>
        </p:xfrm>
        <a:graphic>
          <a:graphicData uri="http://schemas.openxmlformats.org/drawingml/2006/table">
            <a:tbl>
              <a:tblPr/>
              <a:tblGrid>
                <a:gridCol w="1433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7684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412134"/>
              </p:ext>
            </p:extLst>
          </p:nvPr>
        </p:nvGraphicFramePr>
        <p:xfrm>
          <a:off x="4269087" y="1621032"/>
          <a:ext cx="1433831" cy="2187684"/>
        </p:xfrm>
        <a:graphic>
          <a:graphicData uri="http://schemas.openxmlformats.org/drawingml/2006/table">
            <a:tbl>
              <a:tblPr/>
              <a:tblGrid>
                <a:gridCol w="1433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7684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369058"/>
              </p:ext>
            </p:extLst>
          </p:nvPr>
        </p:nvGraphicFramePr>
        <p:xfrm>
          <a:off x="6301854" y="1625574"/>
          <a:ext cx="1433831" cy="2187684"/>
        </p:xfrm>
        <a:graphic>
          <a:graphicData uri="http://schemas.openxmlformats.org/drawingml/2006/table">
            <a:tbl>
              <a:tblPr/>
              <a:tblGrid>
                <a:gridCol w="1433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7684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60494" y="292684"/>
            <a:ext cx="333304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b="1" dirty="0">
                <a:latin typeface="맑은 고딕" pitchFamily="50" charset="-127"/>
                <a:ea typeface="맑은 고딕" pitchFamily="50" charset="-127"/>
              </a:rPr>
              <a:t>스타일 숍</a:t>
            </a:r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1" dirty="0">
                <a:latin typeface="맑은 고딕" pitchFamily="50" charset="-127"/>
                <a:ea typeface="맑은 고딕" pitchFamily="50" charset="-127"/>
              </a:rPr>
              <a:t>카테고리별 </a:t>
            </a:r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BEST </a:t>
            </a:r>
            <a:r>
              <a:rPr lang="ko-KR" altLang="en-US" sz="1300" b="1" dirty="0">
                <a:latin typeface="맑은 고딕" pitchFamily="50" charset="-127"/>
                <a:ea typeface="맑은 고딕" pitchFamily="50" charset="-127"/>
              </a:rPr>
              <a:t>상품</a:t>
            </a:r>
            <a:endParaRPr lang="en-US" altLang="ko-KR" sz="13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290185"/>
              </p:ext>
            </p:extLst>
          </p:nvPr>
        </p:nvGraphicFramePr>
        <p:xfrm>
          <a:off x="123825" y="711590"/>
          <a:ext cx="7611860" cy="76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7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7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7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69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Outer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Top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Bottom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Skirt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Dress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183968"/>
              </p:ext>
            </p:extLst>
          </p:nvPr>
        </p:nvGraphicFramePr>
        <p:xfrm>
          <a:off x="545203" y="845735"/>
          <a:ext cx="646334" cy="484958"/>
        </p:xfrm>
        <a:graphic>
          <a:graphicData uri="http://schemas.openxmlformats.org/drawingml/2006/table">
            <a:tbl>
              <a:tblPr/>
              <a:tblGrid>
                <a:gridCol w="646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958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703192" y="972866"/>
            <a:ext cx="318998" cy="20005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Icon</a:t>
            </a:r>
            <a:endParaRPr lang="ko-KR" altLang="en-US" sz="13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98429"/>
              </p:ext>
            </p:extLst>
          </p:nvPr>
        </p:nvGraphicFramePr>
        <p:xfrm>
          <a:off x="2175565" y="825097"/>
          <a:ext cx="646334" cy="484958"/>
        </p:xfrm>
        <a:graphic>
          <a:graphicData uri="http://schemas.openxmlformats.org/drawingml/2006/table">
            <a:tbl>
              <a:tblPr/>
              <a:tblGrid>
                <a:gridCol w="646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958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333554" y="952228"/>
            <a:ext cx="318998" cy="20005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Icon</a:t>
            </a:r>
            <a:endParaRPr lang="ko-KR" altLang="en-US" sz="13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518284"/>
              </p:ext>
            </p:extLst>
          </p:nvPr>
        </p:nvGraphicFramePr>
        <p:xfrm>
          <a:off x="3857521" y="835416"/>
          <a:ext cx="646334" cy="484958"/>
        </p:xfrm>
        <a:graphic>
          <a:graphicData uri="http://schemas.openxmlformats.org/drawingml/2006/table">
            <a:tbl>
              <a:tblPr/>
              <a:tblGrid>
                <a:gridCol w="646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958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4015511" y="962547"/>
            <a:ext cx="318998" cy="20005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Icon</a:t>
            </a:r>
            <a:endParaRPr lang="ko-KR" altLang="en-US" sz="13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60316"/>
              </p:ext>
            </p:extLst>
          </p:nvPr>
        </p:nvGraphicFramePr>
        <p:xfrm>
          <a:off x="5508521" y="825097"/>
          <a:ext cx="646334" cy="484958"/>
        </p:xfrm>
        <a:graphic>
          <a:graphicData uri="http://schemas.openxmlformats.org/drawingml/2006/table">
            <a:tbl>
              <a:tblPr/>
              <a:tblGrid>
                <a:gridCol w="646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958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666511" y="952228"/>
            <a:ext cx="318998" cy="20005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Icon</a:t>
            </a:r>
            <a:endParaRPr lang="ko-KR" altLang="en-US" sz="13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988171"/>
              </p:ext>
            </p:extLst>
          </p:nvPr>
        </p:nvGraphicFramePr>
        <p:xfrm>
          <a:off x="6976785" y="814778"/>
          <a:ext cx="646334" cy="484958"/>
        </p:xfrm>
        <a:graphic>
          <a:graphicData uri="http://schemas.openxmlformats.org/drawingml/2006/table">
            <a:tbl>
              <a:tblPr/>
              <a:tblGrid>
                <a:gridCol w="646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958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134774" y="941910"/>
            <a:ext cx="318998" cy="20005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Icon</a:t>
            </a:r>
            <a:endParaRPr lang="ko-KR" altLang="en-US"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39824" y="371466"/>
            <a:ext cx="4952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7791" y="2611316"/>
            <a:ext cx="13403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 리스트 이미지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227965" y="2642272"/>
            <a:ext cx="1260425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 리스트 이미지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314852" y="2681857"/>
            <a:ext cx="1278065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 리스트 이미지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382707" y="2677316"/>
            <a:ext cx="1260780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 리스트 이미지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47242" y="5273750"/>
            <a:ext cx="2097800" cy="127559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07789" y="5310148"/>
            <a:ext cx="1666058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고객센터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36316" y="5273750"/>
            <a:ext cx="2613000" cy="127559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101741" y="5273750"/>
            <a:ext cx="2613000" cy="127559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76228" y="5299829"/>
            <a:ext cx="1666058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131334" y="5299829"/>
            <a:ext cx="1666058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1251" y="5617806"/>
            <a:ext cx="1707519" cy="4923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33" dirty="0">
                <a:latin typeface="맑은 고딕" pitchFamily="50" charset="-127"/>
                <a:ea typeface="맑은 고딕" pitchFamily="50" charset="-127"/>
              </a:rPr>
              <a:t>070-0000-0000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25659" y="6187632"/>
            <a:ext cx="2020330" cy="292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67" dirty="0">
                <a:latin typeface="맑은 고딕" pitchFamily="50" charset="-127"/>
                <a:ea typeface="맑은 고딕" pitchFamily="50" charset="-127"/>
              </a:rPr>
              <a:t>평일 </a:t>
            </a:r>
            <a:r>
              <a:rPr lang="en-US" altLang="ko-KR" sz="867" dirty="0">
                <a:latin typeface="맑은 고딕" pitchFamily="50" charset="-127"/>
                <a:ea typeface="맑은 고딕" pitchFamily="50" charset="-127"/>
              </a:rPr>
              <a:t>10~18</a:t>
            </a:r>
            <a:r>
              <a:rPr lang="ko-KR" altLang="en-US" sz="867" dirty="0">
                <a:latin typeface="맑은 고딕" pitchFamily="50" charset="-127"/>
                <a:ea typeface="맑은 고딕" pitchFamily="50" charset="-127"/>
              </a:rPr>
              <a:t>시 공휴일</a:t>
            </a:r>
            <a:r>
              <a:rPr lang="en-US" altLang="ko-KR" sz="867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67" dirty="0">
                <a:latin typeface="맑은 고딕" pitchFamily="50" charset="-127"/>
                <a:ea typeface="맑은 고딕" pitchFamily="50" charset="-127"/>
              </a:rPr>
              <a:t>주말 휴무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360983" y="5707979"/>
            <a:ext cx="1727663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지금 </a:t>
            </a:r>
            <a:r>
              <a:rPr lang="ko-KR" altLang="en-US" sz="975" dirty="0" err="1">
                <a:latin typeface="맑은 고딕" pitchFamily="50" charset="-127"/>
                <a:ea typeface="맑은 고딕" pitchFamily="50" charset="-127"/>
              </a:rPr>
              <a:t>상품평을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 등록하면</a:t>
            </a:r>
            <a:endParaRPr lang="en-US" altLang="ko-KR" sz="975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포인트가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129384" y="5710581"/>
            <a:ext cx="1564852" cy="5424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나의 궁금증을 가장 빨리</a:t>
            </a:r>
            <a:endParaRPr lang="en-US" altLang="ko-KR" sz="975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해결할 수 있는 방법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44" name="타원 43"/>
          <p:cNvSpPr/>
          <p:nvPr/>
        </p:nvSpPr>
        <p:spPr>
          <a:xfrm>
            <a:off x="2752937" y="319545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390673" y="5174899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916200" y="221524"/>
            <a:ext cx="1800391" cy="613581"/>
            <a:chOff x="8005529" y="2434127"/>
            <a:chExt cx="1661899" cy="566382"/>
          </a:xfrm>
        </p:grpSpPr>
        <p:sp>
          <p:nvSpPr>
            <p:cNvPr id="47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9000" bIns="0" rtlCol="0" anchor="ctr"/>
            <a:lstStyle/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9000" tIns="39000" rIns="39000" bIns="39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027193" y="2820688"/>
              <a:ext cx="1397321" cy="13680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0" name="모서리가 둥근 직사각형 49"/>
          <p:cNvSpPr/>
          <p:nvPr/>
        </p:nvSpPr>
        <p:spPr>
          <a:xfrm>
            <a:off x="4610338" y="5059800"/>
            <a:ext cx="350227" cy="133916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67" dirty="0">
                <a:latin typeface="맑은 고딕" pitchFamily="50" charset="-127"/>
                <a:ea typeface="맑은 고딕" pitchFamily="50" charset="-127"/>
              </a:rPr>
              <a:t>BEST</a:t>
            </a:r>
            <a:endParaRPr lang="ko-KR" altLang="en-US" sz="867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663769" y="5059800"/>
            <a:ext cx="350227" cy="133916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67" dirty="0">
                <a:latin typeface="맑은 고딕" pitchFamily="50" charset="-127"/>
                <a:ea typeface="맑은 고딕" pitchFamily="50" charset="-127"/>
              </a:rPr>
              <a:t>BEST</a:t>
            </a:r>
            <a:endParaRPr lang="ko-KR" altLang="en-US" sz="867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628125"/>
              </p:ext>
            </p:extLst>
          </p:nvPr>
        </p:nvGraphicFramePr>
        <p:xfrm>
          <a:off x="2456477" y="5651615"/>
          <a:ext cx="898618" cy="729287"/>
        </p:xfrm>
        <a:graphic>
          <a:graphicData uri="http://schemas.openxmlformats.org/drawingml/2006/table">
            <a:tbl>
              <a:tblPr/>
              <a:tblGrid>
                <a:gridCol w="898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9287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92300"/>
              </p:ext>
            </p:extLst>
          </p:nvPr>
        </p:nvGraphicFramePr>
        <p:xfrm>
          <a:off x="5221902" y="5651615"/>
          <a:ext cx="898618" cy="729287"/>
        </p:xfrm>
        <a:graphic>
          <a:graphicData uri="http://schemas.openxmlformats.org/drawingml/2006/table">
            <a:tbl>
              <a:tblPr/>
              <a:tblGrid>
                <a:gridCol w="898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9287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2718541" y="5891278"/>
            <a:ext cx="318998" cy="20005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Icon</a:t>
            </a:r>
            <a:endParaRPr lang="ko-KR" altLang="en-US"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545878" y="5911915"/>
            <a:ext cx="318998" cy="20005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Icon</a:t>
            </a:r>
            <a:endParaRPr lang="ko-KR" altLang="en-US" sz="13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018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 서 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3115" y="2303796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414313" y="2147298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53115" y="5162341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회원가입</a:t>
            </a:r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414313" y="5005843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22334" y="3734476"/>
            <a:ext cx="4185973" cy="46778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로그인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83531" y="3577979"/>
            <a:ext cx="847858" cy="78078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53115" y="964172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헤더</a:t>
            </a: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/GNB/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414313" y="807674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2497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69542" y="316245"/>
            <a:ext cx="2136460" cy="654175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0" bIns="0" rtlCol="0" anchor="t"/>
          <a:lstStyle/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보안 로그인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(1-1)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참고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로그인된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메인 페이지로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약관동의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ID/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고객센터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ID/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53446" y="3720819"/>
            <a:ext cx="1881073" cy="3438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29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아이디를 입력하세요</a:t>
            </a:r>
            <a:r>
              <a:rPr lang="en-US" altLang="ko-KR" sz="1029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029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53446" y="4143888"/>
            <a:ext cx="1881073" cy="3438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29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비밀번호를 입력해 주세요</a:t>
            </a:r>
            <a:r>
              <a:rPr lang="en-US" altLang="ko-KR" sz="1029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029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56274" y="3213167"/>
            <a:ext cx="252513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err="1">
                <a:latin typeface="맑은 고딕" pitchFamily="50" charset="-127"/>
                <a:ea typeface="맑은 고딕" pitchFamily="50" charset="-127"/>
              </a:rPr>
              <a:t>라라마켓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회원 로그인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11378" y="4513037"/>
            <a:ext cx="2278853" cy="317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|  ID/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75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385085" y="3727208"/>
            <a:ext cx="702611" cy="779914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439156" y="3568114"/>
            <a:ext cx="23596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4494628" y="3568116"/>
            <a:ext cx="2440646" cy="939006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156000" tIns="39000" rIns="156000" bIns="39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고객센터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83" b="1" dirty="0">
                <a:latin typeface="맑은 고딕" pitchFamily="50" charset="-127"/>
                <a:ea typeface="맑은 고딕" pitchFamily="50" charset="-127"/>
              </a:rPr>
              <a:t>070-0000-0000</a:t>
            </a:r>
          </a:p>
          <a:p>
            <a:pPr>
              <a:lnSpc>
                <a:spcPct val="150000"/>
              </a:lnSpc>
            </a:pPr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평일 </a:t>
            </a: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10~18</a:t>
            </a:r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공휴일</a:t>
            </a: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주말 휴무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48100"/>
              </p:ext>
            </p:extLst>
          </p:nvPr>
        </p:nvGraphicFramePr>
        <p:xfrm>
          <a:off x="2452930" y="5447355"/>
          <a:ext cx="4824044" cy="994726"/>
        </p:xfrm>
        <a:graphic>
          <a:graphicData uri="http://schemas.openxmlformats.org/drawingml/2006/table">
            <a:tbl>
              <a:tblPr/>
              <a:tblGrid>
                <a:gridCol w="162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70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아이디를 입력해 주세요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입력해 주세요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비밀번호 불일치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비밀번호가 일치 하지 않습니다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다시 입력해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주세요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1659861" y="4775811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493123" y="4775811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601207" y="3782530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335930" y="5356099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spc="-16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1-1</a:t>
            </a:r>
            <a:endParaRPr lang="ko-KR" altLang="en-US" sz="1192" spc="-16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33129" y="347687"/>
            <a:ext cx="1568031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err="1">
                <a:latin typeface="맑은 고딕" pitchFamily="50" charset="-127"/>
                <a:ea typeface="맑은 고딕" pitchFamily="50" charset="-127"/>
              </a:rPr>
              <a:t>라라마켓</a:t>
            </a:r>
            <a:endParaRPr lang="ko-KR" altLang="en-US" sz="19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56499" y="718506"/>
            <a:ext cx="3054041" cy="258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안 입는 옷을 판매하고</a:t>
            </a: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새 옷으로 구매하세요</a:t>
            </a: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208418" y="1849950"/>
            <a:ext cx="3637806" cy="329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1029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sz="1029" dirty="0">
                <a:latin typeface="맑은 고딕" pitchFamily="50" charset="-127"/>
                <a:ea typeface="맑은 고딕" pitchFamily="50" charset="-127"/>
              </a:rPr>
              <a:t>| ID/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비밀번호 찾기 </a:t>
            </a:r>
            <a:r>
              <a:rPr lang="en-US" altLang="ko-KR" sz="1029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비회원 주문조회</a:t>
            </a:r>
            <a:endParaRPr lang="en-US" altLang="ko-KR" sz="1029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47991" y="1066125"/>
            <a:ext cx="3059794" cy="2613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029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검색어를 입력하세요</a:t>
            </a:r>
            <a:r>
              <a:rPr lang="en-US" altLang="ko-KR" sz="1029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20" name="모서리가 둥근 직사각형 54"/>
          <p:cNvSpPr/>
          <p:nvPr/>
        </p:nvSpPr>
        <p:spPr>
          <a:xfrm>
            <a:off x="5966287" y="1066125"/>
            <a:ext cx="702611" cy="261300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grpSp>
        <p:nvGrpSpPr>
          <p:cNvPr id="21" name="Drop-Down Box" descr="&lt;SmartSettings&gt;&lt;SmartResize enabled=&quot;True&quot; minWidth=&quot;18&quot; minHeight=&quot;7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759503" y="1062019"/>
            <a:ext cx="1041526" cy="269518"/>
            <a:chOff x="441438" y="1547729"/>
            <a:chExt cx="1522393" cy="248786"/>
          </a:xfrm>
          <a:solidFill>
            <a:srgbClr val="FFFFFF"/>
          </a:solidFill>
        </p:grpSpPr>
        <p:sp>
          <p:nvSpPr>
            <p:cNvPr id="22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441438" y="1547729"/>
              <a:ext cx="1259548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55033" rIns="99060" bIns="55033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29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전체 검색</a:t>
              </a:r>
              <a:endParaRPr 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3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700987" y="1547729"/>
              <a:ext cx="262844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4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1781730" y="1654033"/>
              <a:ext cx="10135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29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1876" y="2197159"/>
            <a:ext cx="7614807" cy="273000"/>
            <a:chOff x="103267" y="6334063"/>
            <a:chExt cx="7550618" cy="252000"/>
          </a:xfrm>
        </p:grpSpPr>
        <p:grpSp>
          <p:nvGrpSpPr>
            <p:cNvPr id="26" name="Menu Item"/>
            <p:cNvGrpSpPr/>
            <p:nvPr/>
          </p:nvGrpSpPr>
          <p:grpSpPr>
            <a:xfrm>
              <a:off x="103267" y="6334063"/>
              <a:ext cx="1260000" cy="252000"/>
              <a:chOff x="595686" y="1261242"/>
              <a:chExt cx="1002108" cy="240299"/>
            </a:xfrm>
            <a:solidFill>
              <a:srgbClr val="FFFFFF"/>
            </a:solidFill>
          </p:grpSpPr>
          <p:sp>
            <p:nvSpPr>
              <p:cNvPr id="38" name="Item"/>
              <p:cNvSpPr/>
              <p:nvPr/>
            </p:nvSpPr>
            <p:spPr>
              <a:xfrm>
                <a:off x="595686" y="1261242"/>
                <a:ext cx="1002108" cy="2402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오픈 숍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Chevron" descr="&lt;SmartSettings&gt;&lt;SmartResize anchorLeft=&quot;None&quot; anchorTop=&quot;None&quot; anchorRight=&quot;Relative&quot; anchorBottom=&quot;None&quot; /&gt;&lt;/SmartSettings&gt;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446216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7" name="Menu Item"/>
            <p:cNvGrpSpPr/>
            <p:nvPr/>
          </p:nvGrpSpPr>
          <p:grpSpPr>
            <a:xfrm>
              <a:off x="1360992" y="6334063"/>
              <a:ext cx="1260000" cy="252000"/>
              <a:chOff x="1597794" y="1261242"/>
              <a:chExt cx="1002108" cy="240299"/>
            </a:xfrm>
            <a:solidFill>
              <a:srgbClr val="FFFFFF"/>
            </a:solidFill>
          </p:grpSpPr>
          <p:sp>
            <p:nvSpPr>
              <p:cNvPr id="36" name="Item"/>
              <p:cNvSpPr/>
              <p:nvPr/>
            </p:nvSpPr>
            <p:spPr>
              <a:xfrm>
                <a:off x="1597794" y="1261242"/>
                <a:ext cx="1002108" cy="2402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스타일 숍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Chevron" descr="&lt;SmartSettings&gt;&lt;SmartResize anchorLeft=&quot;None&quot; anchorTop=&quot;None&quot; anchorRight=&quot;Relative&quot; anchorBottom=&quot;None&quot; /&gt;&lt;/SmartSettings&gt;"/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2448324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" name="Menu Item"/>
            <p:cNvGrpSpPr/>
            <p:nvPr/>
          </p:nvGrpSpPr>
          <p:grpSpPr>
            <a:xfrm>
              <a:off x="2613842" y="6334063"/>
              <a:ext cx="1260000" cy="252000"/>
              <a:chOff x="2599902" y="1261242"/>
              <a:chExt cx="1002108" cy="240299"/>
            </a:xfrm>
            <a:solidFill>
              <a:srgbClr val="FFFFFF"/>
            </a:solidFill>
          </p:grpSpPr>
          <p:sp>
            <p:nvSpPr>
              <p:cNvPr id="34" name="Item"/>
              <p:cNvSpPr/>
              <p:nvPr/>
            </p:nvSpPr>
            <p:spPr>
              <a:xfrm>
                <a:off x="2599902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 err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라라마켓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Chevron" descr="&lt;SmartSettings&gt;&lt;SmartResize anchorLeft=&quot;None&quot; anchorTop=&quot;None&quot; anchorRight=&quot;Relativ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3450432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9" name="Item"/>
            <p:cNvSpPr/>
            <p:nvPr/>
          </p:nvSpPr>
          <p:spPr>
            <a:xfrm>
              <a:off x="3873703" y="6334063"/>
              <a:ext cx="1260000" cy="252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83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상품평</a:t>
              </a:r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0" name="Item"/>
            <p:cNvSpPr/>
            <p:nvPr/>
          </p:nvSpPr>
          <p:spPr>
            <a:xfrm>
              <a:off x="5133854" y="6334063"/>
              <a:ext cx="1260000" cy="252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이벤트</a:t>
              </a:r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31" name="Menu Item"/>
            <p:cNvGrpSpPr/>
            <p:nvPr/>
          </p:nvGrpSpPr>
          <p:grpSpPr>
            <a:xfrm>
              <a:off x="6393885" y="6334063"/>
              <a:ext cx="1260000" cy="252000"/>
              <a:chOff x="2599902" y="1261242"/>
              <a:chExt cx="1002108" cy="240299"/>
            </a:xfrm>
            <a:solidFill>
              <a:srgbClr val="FFFFFF"/>
            </a:solidFill>
          </p:grpSpPr>
          <p:sp>
            <p:nvSpPr>
              <p:cNvPr id="32" name="Item"/>
              <p:cNvSpPr/>
              <p:nvPr/>
            </p:nvSpPr>
            <p:spPr>
              <a:xfrm>
                <a:off x="2599902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고객센터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Chevron" descr="&lt;SmartSettings&gt;&lt;SmartResize anchorLeft=&quot;None&quot; anchorTop=&quot;None&quot; anchorRight=&quot;Relative&quot; anchorBottom=&quot;None&quot; /&gt;&lt;/SmartSettings&gt;"/>
              <p:cNvSpPr>
                <a:spLocks noChangeAspect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3450432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0" name="모서리가 둥근 사각형 설명선 86"/>
          <p:cNvSpPr/>
          <p:nvPr/>
        </p:nvSpPr>
        <p:spPr>
          <a:xfrm>
            <a:off x="2132672" y="1898044"/>
            <a:ext cx="1014000" cy="23615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새 옷 구매하기</a:t>
            </a:r>
          </a:p>
        </p:txBody>
      </p:sp>
      <p:sp>
        <p:nvSpPr>
          <p:cNvPr id="41" name="모서리가 둥근 사각형 설명선 86"/>
          <p:cNvSpPr/>
          <p:nvPr/>
        </p:nvSpPr>
        <p:spPr>
          <a:xfrm>
            <a:off x="667500" y="1898044"/>
            <a:ext cx="1265546" cy="23615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입던 옷 팔고 사기</a:t>
            </a:r>
          </a:p>
        </p:txBody>
      </p:sp>
    </p:spTree>
    <p:extLst>
      <p:ext uri="{BB962C8B-B14F-4D97-AF65-F5344CB8AC3E}">
        <p14:creationId xmlns:p14="http://schemas.microsoft.com/office/powerpoint/2010/main" val="304549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 서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3115" y="2303796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414313" y="2147298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53115" y="5162341"/>
            <a:ext cx="4185973" cy="46778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회원가입</a:t>
            </a:r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414313" y="5005843"/>
            <a:ext cx="847858" cy="78078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22334" y="3734476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로그인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83531" y="3577979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53115" y="964172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헤더</a:t>
            </a: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/GNB/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414313" y="807674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6004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가입 </a:t>
            </a:r>
            <a:r>
              <a:rPr lang="en-US" altLang="ko-KR" dirty="0"/>
              <a:t>&gt; </a:t>
            </a:r>
            <a:r>
              <a:rPr lang="ko-KR" altLang="en-US" dirty="0"/>
              <a:t>정보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참조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한글 및 특수기호 입력 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[6~7]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툴팁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tooltip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안내 메시지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40581" y="4330831"/>
            <a:ext cx="5579053" cy="1042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비회원도 상품을 구매할 수 있습니다</a:t>
            </a:r>
            <a:r>
              <a:rPr lang="en-US" altLang="ko-KR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오픈마켓에서 </a:t>
            </a:r>
            <a:r>
              <a:rPr lang="ko-KR" altLang="en-US" sz="102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라라마켓을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검색하시면 제품을 구매할 수 있습니다</a:t>
            </a:r>
            <a:r>
              <a:rPr lang="en-US" altLang="ko-KR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제품을 구매만 할 경우 </a:t>
            </a:r>
            <a:r>
              <a:rPr lang="en-US" altLang="ko-KR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스타일 </a:t>
            </a:r>
            <a:r>
              <a:rPr lang="ko-KR" altLang="en-US" sz="102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숍</a:t>
            </a:r>
            <a:r>
              <a:rPr lang="en-US" altLang="ko-KR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회원으로 가입하세요</a:t>
            </a:r>
            <a:r>
              <a:rPr lang="en-US" altLang="ko-KR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자신의 상품을 판매하고 싶다면 </a:t>
            </a:r>
            <a:r>
              <a:rPr lang="en-US" altLang="ko-KR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오픈 </a:t>
            </a:r>
            <a:r>
              <a:rPr lang="ko-KR" altLang="en-US" sz="102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숍</a:t>
            </a:r>
            <a:r>
              <a:rPr lang="en-US" altLang="ko-KR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회원으로 가입하세요</a:t>
            </a:r>
            <a:r>
              <a:rPr lang="en-US" altLang="ko-KR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본인인증이 필요합니다</a:t>
            </a:r>
            <a:r>
              <a:rPr lang="en-US" altLang="ko-KR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타원 4"/>
          <p:cNvSpPr/>
          <p:nvPr/>
        </p:nvSpPr>
        <p:spPr>
          <a:xfrm>
            <a:off x="4130580" y="213749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78190" y="718153"/>
            <a:ext cx="5640084" cy="84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제품을 구매만 할 경우에는 </a:t>
            </a: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스타일 숍 회원</a:t>
            </a: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으로 가입하고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제품 구매</a:t>
            </a: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및</a:t>
            </a: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오픈 숍에서 자신의 제품을 판매할 경우에는</a:t>
            </a: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 ‘</a:t>
            </a:r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오픈 숍 회원</a:t>
            </a: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으로 가입하세요</a:t>
            </a: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26989" y="1370258"/>
            <a:ext cx="1095863" cy="25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29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＊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필수 작성</a:t>
            </a:r>
          </a:p>
        </p:txBody>
      </p:sp>
      <p:sp>
        <p:nvSpPr>
          <p:cNvPr id="8" name="타원 7"/>
          <p:cNvSpPr/>
          <p:nvPr/>
        </p:nvSpPr>
        <p:spPr>
          <a:xfrm>
            <a:off x="52039" y="379109"/>
            <a:ext cx="780000" cy="78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en-US" altLang="ko-KR" sz="1083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</a:p>
        </p:txBody>
      </p:sp>
      <p:sp>
        <p:nvSpPr>
          <p:cNvPr id="9" name="타원 8"/>
          <p:cNvSpPr/>
          <p:nvPr/>
        </p:nvSpPr>
        <p:spPr>
          <a:xfrm>
            <a:off x="52039" y="1494147"/>
            <a:ext cx="780000" cy="7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1083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10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311975" y="1240153"/>
            <a:ext cx="233801" cy="1321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2039" y="2618461"/>
            <a:ext cx="780000" cy="78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1083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12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311975" y="2364467"/>
            <a:ext cx="233801" cy="1321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876530"/>
              </p:ext>
            </p:extLst>
          </p:nvPr>
        </p:nvGraphicFramePr>
        <p:xfrm>
          <a:off x="1402863" y="1609501"/>
          <a:ext cx="6332826" cy="2207595"/>
        </p:xfrm>
        <a:graphic>
          <a:graphicData uri="http://schemas.openxmlformats.org/drawingml/2006/table">
            <a:tbl>
              <a:tblPr firstRow="1" bandRow="1"/>
              <a:tblGrid>
                <a:gridCol w="839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3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이름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 한글로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글자 이내로 입력해 주세요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아이디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                     영문 숫자를 조합하여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6~20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 이내로 입력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(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대소문자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구별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한글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특수문자 사용 불가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중복 확인 결과 표기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비밀번호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              영문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숫자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특수문자를 조합하여</a:t>
                      </a:r>
                      <a:endParaRPr lang="en-US" altLang="ko-KR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              8~20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자 이내로 입력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이메일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@</a:t>
                      </a: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2392301" y="1750469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2392301" y="2223996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6" name="Button"/>
          <p:cNvSpPr>
            <a:spLocks/>
          </p:cNvSpPr>
          <p:nvPr/>
        </p:nvSpPr>
        <p:spPr bwMode="auto">
          <a:xfrm>
            <a:off x="3952473" y="2223877"/>
            <a:ext cx="724841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중복 확인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392301" y="2852180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auto">
          <a:xfrm>
            <a:off x="3952475" y="2852180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확인</a:t>
            </a:r>
          </a:p>
        </p:txBody>
      </p:sp>
      <p:grpSp>
        <p:nvGrpSpPr>
          <p:cNvPr id="1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2416169" y="3962935"/>
            <a:ext cx="4403144" cy="230063"/>
            <a:chOff x="554563" y="2592240"/>
            <a:chExt cx="4155044" cy="212366"/>
          </a:xfrm>
        </p:grpSpPr>
        <p:sp>
          <p:nvSpPr>
            <p:cNvPr id="2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9"/>
              </p:custDataLst>
            </p:nvPr>
          </p:nvSpPr>
          <p:spPr>
            <a:xfrm>
              <a:off x="686121" y="2592240"/>
              <a:ext cx="4023486" cy="212366"/>
            </a:xfrm>
            <a:prstGeom prst="rect">
              <a:avLst/>
            </a:prstGeom>
            <a:noFill/>
          </p:spPr>
          <p:txBody>
            <a:bodyPr wrap="none" lIns="79248" tIns="39624" rIns="79248" bIns="39624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메일 수신</a:t>
              </a: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이벤트</a:t>
              </a: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신상품 등 고객님께 혜택이 되는 소식을 알려드립니다</a:t>
              </a: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.)</a:t>
              </a:r>
            </a:p>
          </p:txBody>
        </p:sp>
        <p:sp>
          <p:nvSpPr>
            <p:cNvPr id="2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3" name="직사각형 22"/>
          <p:cNvSpPr>
            <a:spLocks noChangeArrowheads="1"/>
          </p:cNvSpPr>
          <p:nvPr/>
        </p:nvSpPr>
        <p:spPr bwMode="auto">
          <a:xfrm>
            <a:off x="2392301" y="3405217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>
            <a:spLocks noChangeArrowheads="1"/>
          </p:cNvSpPr>
          <p:nvPr/>
        </p:nvSpPr>
        <p:spPr bwMode="auto">
          <a:xfrm>
            <a:off x="4080127" y="3405217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25" name="Drop-Down Box" descr="&lt;SmartSettings&gt;&lt;SmartResize enabled=&quot;True&quot; minWidth=&quot;18&quot; minHeight=&quot;7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5582504" y="3401920"/>
            <a:ext cx="1144486" cy="269518"/>
            <a:chOff x="595685" y="1548569"/>
            <a:chExt cx="1368146" cy="250260"/>
          </a:xfrm>
          <a:solidFill>
            <a:srgbClr val="FFFFFF"/>
          </a:solidFill>
        </p:grpSpPr>
        <p:sp>
          <p:nvSpPr>
            <p:cNvPr id="26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5" y="1548569"/>
              <a:ext cx="1157873" cy="25026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55033" rIns="99060" bIns="55033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2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직접 입력</a:t>
              </a:r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753556" y="1551577"/>
              <a:ext cx="210275" cy="24101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818149" y="1653928"/>
              <a:ext cx="81085" cy="363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1215267" y="232263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215267" y="2872564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215267" y="3422491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215267" y="177270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205973" y="205790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4" name="모서리가 둥근 직사각형 10"/>
          <p:cNvSpPr/>
          <p:nvPr/>
        </p:nvSpPr>
        <p:spPr>
          <a:xfrm>
            <a:off x="1530609" y="5593990"/>
            <a:ext cx="1907477" cy="273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스타일 숍 회원으로 가입하기</a:t>
            </a:r>
          </a:p>
        </p:txBody>
      </p:sp>
      <p:sp>
        <p:nvSpPr>
          <p:cNvPr id="35" name="모서리가 둥근 직사각형 43"/>
          <p:cNvSpPr/>
          <p:nvPr/>
        </p:nvSpPr>
        <p:spPr>
          <a:xfrm>
            <a:off x="3976109" y="5593990"/>
            <a:ext cx="1907477" cy="273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오픈 숍 회원으로 가입하기 </a:t>
            </a:r>
          </a:p>
        </p:txBody>
      </p:sp>
      <p:sp>
        <p:nvSpPr>
          <p:cNvPr id="36" name="Button"/>
          <p:cNvSpPr>
            <a:spLocks/>
          </p:cNvSpPr>
          <p:nvPr/>
        </p:nvSpPr>
        <p:spPr bwMode="auto">
          <a:xfrm>
            <a:off x="6406216" y="5593990"/>
            <a:ext cx="710875" cy="27300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Tooltip"/>
          <p:cNvSpPr/>
          <p:nvPr/>
        </p:nvSpPr>
        <p:spPr>
          <a:xfrm>
            <a:off x="3558852" y="5648751"/>
            <a:ext cx="152598" cy="162972"/>
          </a:xfrm>
          <a:prstGeom prst="roundRect">
            <a:avLst>
              <a:gd name="adj" fmla="val 6252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38" name="Tooltip"/>
          <p:cNvSpPr/>
          <p:nvPr/>
        </p:nvSpPr>
        <p:spPr>
          <a:xfrm>
            <a:off x="6002246" y="5648751"/>
            <a:ext cx="152598" cy="162972"/>
          </a:xfrm>
          <a:prstGeom prst="roundRect">
            <a:avLst>
              <a:gd name="adj" fmla="val 6252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39" name="타원 38"/>
          <p:cNvSpPr/>
          <p:nvPr/>
        </p:nvSpPr>
        <p:spPr>
          <a:xfrm>
            <a:off x="7048976" y="560977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사각형 설명선 2"/>
          <p:cNvSpPr/>
          <p:nvPr/>
        </p:nvSpPr>
        <p:spPr>
          <a:xfrm>
            <a:off x="4420200" y="6047994"/>
            <a:ext cx="1678581" cy="503840"/>
          </a:xfrm>
          <a:prstGeom prst="wedgeRectCallout">
            <a:avLst>
              <a:gd name="adj1" fmla="val 48830"/>
              <a:gd name="adj2" fmla="val -7218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오픈 숍에서 제품 구매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판매를 하실 경우 본인인증 절차가 진행 됩니다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사각형 설명선 2"/>
          <p:cNvSpPr/>
          <p:nvPr/>
        </p:nvSpPr>
        <p:spPr>
          <a:xfrm>
            <a:off x="1998664" y="6047994"/>
            <a:ext cx="1678581" cy="503840"/>
          </a:xfrm>
          <a:prstGeom prst="wedgeRectCallout">
            <a:avLst>
              <a:gd name="adj1" fmla="val 44822"/>
              <a:gd name="adj2" fmla="val -7491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제품을 구매만 하실 경우 본인인증 없이 회원 가입을 할 수 있습니다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2" name="타원 41"/>
          <p:cNvSpPr/>
          <p:nvPr/>
        </p:nvSpPr>
        <p:spPr>
          <a:xfrm>
            <a:off x="5989064" y="639013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592145" y="639013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44" name="직선 연결선 43"/>
          <p:cNvCxnSpPr>
            <a:cxnSpLocks/>
          </p:cNvCxnSpPr>
          <p:nvPr/>
        </p:nvCxnSpPr>
        <p:spPr>
          <a:xfrm>
            <a:off x="1378188" y="708420"/>
            <a:ext cx="6357498" cy="3588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349455" y="412793"/>
            <a:ext cx="2444131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300" dirty="0" err="1">
                <a:latin typeface="맑은 고딕" pitchFamily="50" charset="-127"/>
                <a:ea typeface="맑은 고딕" pitchFamily="50" charset="-127"/>
              </a:rPr>
              <a:t>라라마켓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회원 가입 정보 입력</a:t>
            </a:r>
            <a:endParaRPr lang="en-US" altLang="ko-KR" sz="867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3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가입 </a:t>
            </a:r>
            <a:r>
              <a:rPr lang="en-US" altLang="ko-KR" dirty="0"/>
              <a:t>&gt; </a:t>
            </a:r>
            <a:r>
              <a:rPr lang="ko-KR" altLang="en-US" dirty="0"/>
              <a:t>정보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70727" y="316246"/>
            <a:ext cx="2135274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b="1" dirty="0">
              <a:solidFill>
                <a:schemeClr val="tx1"/>
              </a:solidFill>
            </a:endParaRPr>
          </a:p>
          <a:p>
            <a:r>
              <a:rPr lang="en-US" altLang="ko-KR" sz="975" b="1" dirty="0">
                <a:solidFill>
                  <a:schemeClr val="tx1"/>
                </a:solidFill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</a:rPr>
              <a:t>상품구매</a:t>
            </a:r>
            <a:r>
              <a:rPr lang="en-US" altLang="ko-KR" sz="975" b="1" dirty="0">
                <a:solidFill>
                  <a:schemeClr val="tx1"/>
                </a:solidFill>
              </a:rPr>
              <a:t> </a:t>
            </a:r>
            <a:r>
              <a:rPr lang="ko-KR" altLang="en-US" sz="975" b="1" dirty="0">
                <a:solidFill>
                  <a:schemeClr val="tx1"/>
                </a:solidFill>
              </a:rPr>
              <a:t>회원으로</a:t>
            </a:r>
            <a:r>
              <a:rPr lang="en-US" altLang="ko-KR" sz="975" b="1" dirty="0">
                <a:solidFill>
                  <a:schemeClr val="tx1"/>
                </a:solidFill>
              </a:rPr>
              <a:t> </a:t>
            </a:r>
            <a:r>
              <a:rPr lang="ko-KR" altLang="en-US" sz="975" b="1" dirty="0">
                <a:solidFill>
                  <a:schemeClr val="tx1"/>
                </a:solidFill>
              </a:rPr>
              <a:t>가입하기 버튼</a:t>
            </a:r>
            <a:endParaRPr lang="en-US" altLang="ko-KR" sz="975" b="1" dirty="0">
              <a:solidFill>
                <a:schemeClr val="tx1"/>
              </a:solidFill>
            </a:endParaRPr>
          </a:p>
          <a:p>
            <a:r>
              <a:rPr lang="en-US" altLang="ko-KR" sz="975" dirty="0">
                <a:solidFill>
                  <a:schemeClr val="tx1"/>
                </a:solidFill>
              </a:rPr>
              <a:t>- </a:t>
            </a:r>
            <a:r>
              <a:rPr lang="ko-KR" altLang="en-US" sz="975" dirty="0">
                <a:solidFill>
                  <a:schemeClr val="tx1"/>
                </a:solidFill>
              </a:rPr>
              <a:t>클릭 시 입력 정보 검증 진행</a:t>
            </a:r>
            <a:r>
              <a:rPr lang="en-US" altLang="ko-KR" sz="975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75" dirty="0">
                <a:solidFill>
                  <a:schemeClr val="tx1"/>
                </a:solidFill>
              </a:rPr>
              <a:t>- [1-1] </a:t>
            </a:r>
            <a:r>
              <a:rPr lang="ko-KR" altLang="en-US" sz="975" dirty="0">
                <a:solidFill>
                  <a:schemeClr val="tx1"/>
                </a:solidFill>
              </a:rPr>
              <a:t>표 참고</a:t>
            </a:r>
            <a:endParaRPr lang="en-US" altLang="ko-KR" sz="975" dirty="0">
              <a:solidFill>
                <a:schemeClr val="tx1"/>
              </a:solidFill>
            </a:endParaRPr>
          </a:p>
          <a:p>
            <a:endParaRPr lang="en-US" altLang="ko-KR" sz="975" b="1" dirty="0">
              <a:solidFill>
                <a:schemeClr val="tx1"/>
              </a:solidFill>
            </a:endParaRPr>
          </a:p>
          <a:p>
            <a:r>
              <a:rPr lang="en-US" altLang="ko-KR" sz="975" b="1" dirty="0">
                <a:solidFill>
                  <a:schemeClr val="tx1"/>
                </a:solidFill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</a:rPr>
              <a:t>오픈 숍</a:t>
            </a:r>
            <a:r>
              <a:rPr lang="en-US" altLang="ko-KR" sz="975" b="1" dirty="0">
                <a:solidFill>
                  <a:schemeClr val="tx1"/>
                </a:solidFill>
              </a:rPr>
              <a:t> </a:t>
            </a:r>
            <a:r>
              <a:rPr lang="ko-KR" altLang="en-US" sz="975" b="1" dirty="0">
                <a:solidFill>
                  <a:schemeClr val="tx1"/>
                </a:solidFill>
              </a:rPr>
              <a:t>회원 가입</a:t>
            </a:r>
            <a:endParaRPr lang="en-US" altLang="ko-KR" sz="975" b="1" dirty="0">
              <a:solidFill>
                <a:schemeClr val="tx1"/>
              </a:solidFill>
            </a:endParaRPr>
          </a:p>
          <a:p>
            <a:r>
              <a:rPr lang="en-US" altLang="ko-KR" sz="975" dirty="0">
                <a:solidFill>
                  <a:schemeClr val="tx1"/>
                </a:solidFill>
              </a:rPr>
              <a:t>- </a:t>
            </a:r>
            <a:r>
              <a:rPr lang="ko-KR" altLang="en-US" sz="975" dirty="0">
                <a:solidFill>
                  <a:schemeClr val="tx1"/>
                </a:solidFill>
              </a:rPr>
              <a:t>클릭 시 입력 정보 검증 진행</a:t>
            </a:r>
            <a:endParaRPr lang="en-US" altLang="ko-KR" sz="975" dirty="0">
              <a:solidFill>
                <a:schemeClr val="tx1"/>
              </a:solidFill>
            </a:endParaRPr>
          </a:p>
          <a:p>
            <a:r>
              <a:rPr lang="en-US" altLang="ko-KR" sz="975" dirty="0">
                <a:solidFill>
                  <a:schemeClr val="tx1"/>
                </a:solidFill>
              </a:rPr>
              <a:t>  (1-1) </a:t>
            </a:r>
            <a:r>
              <a:rPr lang="ko-KR" altLang="en-US" sz="975" dirty="0">
                <a:solidFill>
                  <a:schemeClr val="tx1"/>
                </a:solidFill>
              </a:rPr>
              <a:t>표 참고</a:t>
            </a:r>
            <a:endParaRPr lang="en-US" altLang="ko-KR" sz="975" dirty="0">
              <a:solidFill>
                <a:schemeClr val="tx1"/>
              </a:solidFill>
            </a:endParaRPr>
          </a:p>
          <a:p>
            <a:r>
              <a:rPr lang="en-US" altLang="ko-KR" sz="975" dirty="0">
                <a:solidFill>
                  <a:schemeClr val="tx1"/>
                </a:solidFill>
              </a:rPr>
              <a:t>- </a:t>
            </a:r>
            <a:r>
              <a:rPr lang="ko-KR" altLang="en-US" sz="975" dirty="0">
                <a:solidFill>
                  <a:schemeClr val="tx1"/>
                </a:solidFill>
              </a:rPr>
              <a:t>정상 작성일 경우 본인인증 팝업 노출</a:t>
            </a:r>
            <a:endParaRPr lang="en-US" altLang="ko-KR" sz="975" dirty="0">
              <a:solidFill>
                <a:schemeClr val="tx1"/>
              </a:solidFill>
            </a:endParaRPr>
          </a:p>
          <a:p>
            <a:r>
              <a:rPr lang="en-US" altLang="ko-KR" sz="975" dirty="0">
                <a:solidFill>
                  <a:schemeClr val="tx1"/>
                </a:solidFill>
              </a:rPr>
              <a:t>   (</a:t>
            </a:r>
            <a:r>
              <a:rPr lang="ko-KR" altLang="en-US" sz="975" dirty="0">
                <a:solidFill>
                  <a:schemeClr val="tx1"/>
                </a:solidFill>
              </a:rPr>
              <a:t>다음 페이지 참고</a:t>
            </a:r>
            <a:r>
              <a:rPr lang="en-US" altLang="ko-KR" sz="975" dirty="0">
                <a:solidFill>
                  <a:schemeClr val="tx1"/>
                </a:solidFill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</a:endParaRPr>
          </a:p>
          <a:p>
            <a:r>
              <a:rPr lang="en-US" altLang="ko-KR" sz="975" b="1" dirty="0">
                <a:solidFill>
                  <a:schemeClr val="tx1"/>
                </a:solidFill>
              </a:rPr>
              <a:t>※ </a:t>
            </a:r>
            <a:r>
              <a:rPr lang="ko-KR" altLang="en-US" sz="975" b="1" dirty="0">
                <a:solidFill>
                  <a:schemeClr val="tx1"/>
                </a:solidFill>
              </a:rPr>
              <a:t>개인정보 전송구간 </a:t>
            </a:r>
            <a:r>
              <a:rPr lang="en-US" altLang="ko-KR" sz="975" b="1" dirty="0">
                <a:solidFill>
                  <a:schemeClr val="tx1"/>
                </a:solidFill>
              </a:rPr>
              <a:t>SSL </a:t>
            </a:r>
            <a:r>
              <a:rPr lang="ko-KR" altLang="en-US" sz="975" b="1" dirty="0">
                <a:solidFill>
                  <a:schemeClr val="tx1"/>
                </a:solidFill>
              </a:rPr>
              <a:t>적용</a:t>
            </a:r>
            <a:endParaRPr lang="en-US" altLang="ko-KR" sz="975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52039" y="519151"/>
            <a:ext cx="780000" cy="78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en-US" altLang="ko-KR" sz="1083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</a:p>
        </p:txBody>
      </p:sp>
      <p:sp>
        <p:nvSpPr>
          <p:cNvPr id="5" name="타원 4"/>
          <p:cNvSpPr/>
          <p:nvPr/>
        </p:nvSpPr>
        <p:spPr>
          <a:xfrm>
            <a:off x="52039" y="1634189"/>
            <a:ext cx="780000" cy="7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1083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6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311975" y="1380195"/>
            <a:ext cx="233801" cy="1321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2039" y="2758503"/>
            <a:ext cx="780000" cy="78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1083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8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311975" y="2504509"/>
            <a:ext cx="233801" cy="1321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1455" y="4505651"/>
            <a:ext cx="5703424" cy="1042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비회원도 상품을 구매할 수 있습니다</a:t>
            </a:r>
            <a:r>
              <a:rPr lang="en-US" altLang="ko-KR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오픈마켓에서 </a:t>
            </a:r>
            <a:r>
              <a:rPr lang="ko-KR" altLang="en-US" sz="102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라라마켓을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검색하시면 제품을 구매할 수 있습니다</a:t>
            </a:r>
            <a:r>
              <a:rPr lang="en-US" altLang="ko-KR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제품을 구매만 할 경우 </a:t>
            </a:r>
            <a:r>
              <a:rPr lang="en-US" altLang="ko-KR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스타일 </a:t>
            </a:r>
            <a:r>
              <a:rPr lang="ko-KR" altLang="en-US" sz="102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숍</a:t>
            </a:r>
            <a:r>
              <a:rPr lang="en-US" altLang="ko-KR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회원으로 가입하세요</a:t>
            </a:r>
            <a:r>
              <a:rPr lang="en-US" altLang="ko-KR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자신의 상품을 판매하고 싶다면 </a:t>
            </a:r>
            <a:r>
              <a:rPr lang="en-US" altLang="ko-KR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오픈 </a:t>
            </a:r>
            <a:r>
              <a:rPr lang="ko-KR" altLang="en-US" sz="102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숍</a:t>
            </a:r>
            <a:r>
              <a:rPr lang="en-US" altLang="ko-KR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회원으로 가입하세요</a:t>
            </a:r>
            <a:r>
              <a:rPr lang="en-US" altLang="ko-KR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본인인증이 필요합니다</a:t>
            </a:r>
            <a:r>
              <a:rPr lang="en-US" altLang="ko-KR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39063" y="858195"/>
            <a:ext cx="5737468" cy="592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제품을 구매만 할 경우에는 </a:t>
            </a:r>
            <a:r>
              <a:rPr lang="en-US" altLang="ko-KR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스타일 숍 회원</a:t>
            </a:r>
            <a:r>
              <a:rPr lang="en-US" altLang="ko-KR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으로 가입하고</a:t>
            </a:r>
            <a:endParaRPr lang="en-US" altLang="ko-KR" sz="1083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제품 구매</a:t>
            </a:r>
            <a:r>
              <a:rPr lang="en-US" altLang="ko-KR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및</a:t>
            </a:r>
            <a:r>
              <a:rPr lang="en-US" altLang="ko-KR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오픈 숍에서 자신의 제품을 판매할 경우에는</a:t>
            </a:r>
            <a:r>
              <a:rPr lang="en-US" altLang="ko-KR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‘</a:t>
            </a:r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오픈 숍 회원</a:t>
            </a:r>
            <a:r>
              <a:rPr lang="en-US" altLang="ko-KR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으로 가입하세요</a:t>
            </a:r>
            <a:r>
              <a:rPr lang="en-US" altLang="ko-KR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83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6656" y="1510300"/>
            <a:ext cx="888385" cy="250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29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＊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필수 작성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920012"/>
              </p:ext>
            </p:extLst>
          </p:nvPr>
        </p:nvGraphicFramePr>
        <p:xfrm>
          <a:off x="1063734" y="1749543"/>
          <a:ext cx="6474000" cy="2207595"/>
        </p:xfrm>
        <a:graphic>
          <a:graphicData uri="http://schemas.openxmlformats.org/drawingml/2006/table">
            <a:tbl>
              <a:tblPr firstRow="1" bandRow="1"/>
              <a:tblGrid>
                <a:gridCol w="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이름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 한글로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글자 이내로 입력해 주세요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아이디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                     영문 숫자를 조합하여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6~20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 이내로 입력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sz="100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(</a:t>
                      </a:r>
                      <a:r>
                        <a:rPr lang="ko-KR" altLang="en-US" sz="100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대소문자</a:t>
                      </a:r>
                      <a:r>
                        <a:rPr lang="en-US" altLang="ko-KR" sz="100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100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구별</a:t>
                      </a:r>
                      <a:r>
                        <a:rPr lang="en-US" altLang="ko-KR" sz="100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100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한글</a:t>
                      </a:r>
                      <a:r>
                        <a:rPr lang="en-US" altLang="ko-KR" sz="100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100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특수문자 사용 불가</a:t>
                      </a:r>
                      <a:r>
                        <a:rPr lang="en-US" altLang="ko-KR" sz="100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중복 확인 결과 표기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en-US" sz="100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비밀번호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              영문</a:t>
                      </a:r>
                      <a:r>
                        <a:rPr lang="en-US" altLang="ko-KR" sz="100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ko-KR" altLang="en-US" sz="100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숫자</a:t>
                      </a:r>
                      <a:r>
                        <a:rPr lang="en-US" altLang="ko-KR" sz="100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100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특수문자를 조합하여</a:t>
                      </a:r>
                      <a:endParaRPr lang="en-US" altLang="ko-KR" sz="100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00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              8~20</a:t>
                      </a:r>
                      <a:r>
                        <a:rPr lang="ko-KR" altLang="en-US" sz="100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자 이내로 입력</a:t>
                      </a:r>
                      <a:endParaRPr lang="en-US" sz="100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이메일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@</a:t>
                      </a: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2053176" y="1890452"/>
            <a:ext cx="1432521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2053176" y="2363979"/>
            <a:ext cx="1432521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5" name="Button"/>
          <p:cNvSpPr>
            <a:spLocks/>
          </p:cNvSpPr>
          <p:nvPr/>
        </p:nvSpPr>
        <p:spPr bwMode="auto">
          <a:xfrm>
            <a:off x="3613347" y="2363919"/>
            <a:ext cx="741000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중복 확인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2053176" y="2992163"/>
            <a:ext cx="1432521" cy="269518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1029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3613349" y="2992163"/>
            <a:ext cx="1432521" cy="269518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1029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확인</a:t>
            </a:r>
          </a:p>
        </p:txBody>
      </p:sp>
      <p:grpSp>
        <p:nvGrpSpPr>
          <p:cNvPr id="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2013803" y="4049733"/>
            <a:ext cx="4406252" cy="230063"/>
            <a:chOff x="554563" y="2592240"/>
            <a:chExt cx="4067306" cy="212366"/>
          </a:xfrm>
        </p:grpSpPr>
        <p:sp>
          <p:nvSpPr>
            <p:cNvPr id="1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9"/>
              </p:custDataLst>
            </p:nvPr>
          </p:nvSpPr>
          <p:spPr>
            <a:xfrm>
              <a:off x="686121" y="2592240"/>
              <a:ext cx="3935748" cy="212366"/>
            </a:xfrm>
            <a:prstGeom prst="rect">
              <a:avLst/>
            </a:prstGeom>
            <a:noFill/>
          </p:spPr>
          <p:txBody>
            <a:bodyPr wrap="none" lIns="79248" tIns="39624" rIns="79248" bIns="39624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메일 수신</a:t>
              </a: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이벤트</a:t>
              </a: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신상품 등 고객님께 혜택이 되는 소식을 알려드립니다</a:t>
              </a: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.)</a:t>
              </a:r>
            </a:p>
          </p:txBody>
        </p:sp>
        <p:sp>
          <p:nvSpPr>
            <p:cNvPr id="2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2053176" y="3543363"/>
            <a:ext cx="1432521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3" name="직사각형 22"/>
          <p:cNvSpPr>
            <a:spLocks noChangeArrowheads="1"/>
          </p:cNvSpPr>
          <p:nvPr/>
        </p:nvSpPr>
        <p:spPr bwMode="auto">
          <a:xfrm>
            <a:off x="3741002" y="3543363"/>
            <a:ext cx="1432521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24" name="Drop-Down Box" descr="&lt;SmartSettings&gt;&lt;SmartResize enabled=&quot;True&quot; minWidth=&quot;18&quot; minHeight=&quot;7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5243375" y="3537450"/>
            <a:ext cx="1170000" cy="272999"/>
            <a:chOff x="595685" y="1551576"/>
            <a:chExt cx="1368146" cy="241092"/>
          </a:xfrm>
          <a:solidFill>
            <a:srgbClr val="FFFFFF"/>
          </a:solidFill>
        </p:grpSpPr>
        <p:sp>
          <p:nvSpPr>
            <p:cNvPr id="25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5" y="1553114"/>
              <a:ext cx="1157872" cy="238018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55033" rIns="99060" bIns="55033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2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직접 입력</a:t>
              </a:r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753556" y="1551576"/>
              <a:ext cx="210275" cy="24109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818149" y="1654818"/>
              <a:ext cx="81085" cy="3461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28" name="직선 연결선 27"/>
          <p:cNvCxnSpPr>
            <a:cxnSpLocks/>
          </p:cNvCxnSpPr>
          <p:nvPr/>
        </p:nvCxnSpPr>
        <p:spPr>
          <a:xfrm>
            <a:off x="1039061" y="848461"/>
            <a:ext cx="6630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010327" y="552836"/>
            <a:ext cx="2337178" cy="2000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라라마켓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 가입 정보 입력</a:t>
            </a:r>
            <a:endParaRPr lang="en-US" altLang="ko-KR" sz="867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957863" y="479440"/>
            <a:ext cx="6789943" cy="5076501"/>
          </a:xfrm>
          <a:prstGeom prst="rect">
            <a:avLst/>
          </a:prstGeom>
          <a:solidFill>
            <a:schemeClr val="bg1">
              <a:alpha val="67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705108"/>
              </p:ext>
            </p:extLst>
          </p:nvPr>
        </p:nvGraphicFramePr>
        <p:xfrm>
          <a:off x="988504" y="2351195"/>
          <a:ext cx="6525268" cy="3011723"/>
        </p:xfrm>
        <a:graphic>
          <a:graphicData uri="http://schemas.openxmlformats.org/drawingml/2006/table">
            <a:tbl>
              <a:tblPr/>
              <a:tblGrid>
                <a:gridCol w="22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70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예측 </a:t>
                      </a: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Action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Type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Message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클릭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 중복검사를 하지 않음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 중복검사를 진행해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입력하지 않음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0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입력하지 않았거나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영문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숫자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특수기호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한글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이상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입력함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작성 정책에 맞게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입력하지 않음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입력하지 않음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생성 규칙에 어긋남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생성 규칙에 맞게 다시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3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비밀번호가 다름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비밀번호가 일치하지 않습니다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다시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이메일을 입력하지 않음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주소를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이메일을 작성 형식에 어긋남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주소를 형식에 맞게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수신여부를 선택하지 않음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수신여부를 선택해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00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 항목을 모두 정상 등록함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회원가입이 완료 되었습니다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회원가입에 감사 드리며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다시 로그인 후 이용해 해주세요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2" name="타원 31"/>
          <p:cNvSpPr/>
          <p:nvPr/>
        </p:nvSpPr>
        <p:spPr>
          <a:xfrm>
            <a:off x="871504" y="2244406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r>
              <a:rPr lang="en-US" altLang="ko-KR" sz="1192" spc="-16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-</a:t>
            </a:r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모서리가 둥근 직사각형 10"/>
          <p:cNvSpPr/>
          <p:nvPr/>
        </p:nvSpPr>
        <p:spPr>
          <a:xfrm>
            <a:off x="1191483" y="5890554"/>
            <a:ext cx="1950000" cy="273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스타일 숍 회원으로 가입하기</a:t>
            </a:r>
          </a:p>
        </p:txBody>
      </p:sp>
      <p:sp>
        <p:nvSpPr>
          <p:cNvPr id="34" name="모서리가 둥근 직사각형 43"/>
          <p:cNvSpPr/>
          <p:nvPr/>
        </p:nvSpPr>
        <p:spPr>
          <a:xfrm>
            <a:off x="3636982" y="5890554"/>
            <a:ext cx="1950000" cy="273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오픈 숍 회원으로 가입하기 </a:t>
            </a:r>
          </a:p>
        </p:txBody>
      </p:sp>
      <p:sp>
        <p:nvSpPr>
          <p:cNvPr id="35" name="Button"/>
          <p:cNvSpPr>
            <a:spLocks/>
          </p:cNvSpPr>
          <p:nvPr/>
        </p:nvSpPr>
        <p:spPr bwMode="auto">
          <a:xfrm>
            <a:off x="6067089" y="5890554"/>
            <a:ext cx="726722" cy="27300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Tooltip"/>
          <p:cNvSpPr/>
          <p:nvPr/>
        </p:nvSpPr>
        <p:spPr>
          <a:xfrm>
            <a:off x="3219725" y="5945315"/>
            <a:ext cx="156000" cy="162972"/>
          </a:xfrm>
          <a:prstGeom prst="roundRect">
            <a:avLst>
              <a:gd name="adj" fmla="val 6252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37" name="Tooltip"/>
          <p:cNvSpPr/>
          <p:nvPr/>
        </p:nvSpPr>
        <p:spPr>
          <a:xfrm>
            <a:off x="5663120" y="5945315"/>
            <a:ext cx="156000" cy="162972"/>
          </a:xfrm>
          <a:prstGeom prst="roundRect">
            <a:avLst>
              <a:gd name="adj" fmla="val 6252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38" name="타원 37"/>
          <p:cNvSpPr/>
          <p:nvPr/>
        </p:nvSpPr>
        <p:spPr>
          <a:xfrm>
            <a:off x="2053173" y="571363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471442" y="5735750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0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5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715643" y="2225151"/>
            <a:ext cx="8485832" cy="13878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화면배치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55" y="1551672"/>
            <a:ext cx="8366059" cy="437133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63827" y="1186249"/>
            <a:ext cx="914400" cy="36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모바일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4497" y="1186249"/>
            <a:ext cx="914400" cy="36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태블릿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53201" y="1186248"/>
            <a:ext cx="914400" cy="36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데스크탑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09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화면배치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7932" y="1612266"/>
            <a:ext cx="1897552" cy="36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모바일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768px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미만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4278" y="1612266"/>
            <a:ext cx="1722320" cy="36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태블릿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(768px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이상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61579" y="1610885"/>
            <a:ext cx="1960493" cy="36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데스크탑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(992px</a:t>
            </a:r>
            <a:r>
              <a:rPr lang="ko-KR" altLang="en-US" sz="1400" b="1" dirty="0">
                <a:solidFill>
                  <a:schemeClr val="tx1"/>
                </a:solidFill>
              </a:rPr>
              <a:t>이상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39214" y="2653553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GNB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9214" y="3108225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39214" y="3562897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9214" y="4017569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본문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9214" y="4472241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본문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9214" y="4926912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footer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47944" y="3562897"/>
            <a:ext cx="910291" cy="7774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5438" y="3562897"/>
            <a:ext cx="1017494" cy="7774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본문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47944" y="4472241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본문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47944" y="4926912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footer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485591" y="3562897"/>
            <a:ext cx="587933" cy="12320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본문</a:t>
            </a:r>
            <a:r>
              <a:rPr lang="en-US" altLang="ko-KR" sz="1050" b="1" dirty="0">
                <a:solidFill>
                  <a:schemeClr val="tx1"/>
                </a:solidFill>
              </a:rPr>
              <a:t>1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09117" y="3562897"/>
            <a:ext cx="587935" cy="12320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본문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2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85591" y="4926912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footer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932644" y="3555799"/>
            <a:ext cx="587935" cy="12320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본문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3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47944" y="2590800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GNB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47944" y="3045472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85591" y="2570343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GNB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85591" y="3025015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38823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화면배치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7932" y="1612266"/>
            <a:ext cx="1897552" cy="36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모바일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768px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미만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4278" y="1612266"/>
            <a:ext cx="1722320" cy="36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태블릿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(768px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이상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61579" y="1610885"/>
            <a:ext cx="1960493" cy="36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데스크탑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(992px</a:t>
            </a:r>
            <a:r>
              <a:rPr lang="ko-KR" altLang="en-US" sz="1400" b="1" dirty="0">
                <a:solidFill>
                  <a:schemeClr val="tx1"/>
                </a:solidFill>
              </a:rPr>
              <a:t>이상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39214" y="2653553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GNB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9214" y="3108225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39214" y="3562897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9214" y="4017569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본문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9214" y="4472241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본문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9214" y="4926912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footer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47944" y="3562897"/>
            <a:ext cx="910291" cy="7774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5438" y="3562897"/>
            <a:ext cx="1017494" cy="7774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본문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36925" y="5318089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footer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485591" y="3562897"/>
            <a:ext cx="587933" cy="12320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본문</a:t>
            </a:r>
            <a:r>
              <a:rPr lang="en-US" altLang="ko-KR" sz="1050" b="1" dirty="0">
                <a:solidFill>
                  <a:schemeClr val="tx1"/>
                </a:solidFill>
              </a:rPr>
              <a:t>1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09117" y="3562897"/>
            <a:ext cx="587935" cy="12320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본문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2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85591" y="5419973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footer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932644" y="3555799"/>
            <a:ext cx="587935" cy="12320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본문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3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45858" y="2590800"/>
            <a:ext cx="1537073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GNB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47944" y="3045472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485591" y="3025015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47944" y="4894849"/>
            <a:ext cx="633132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본문</a:t>
            </a:r>
            <a:r>
              <a:rPr lang="en-US" altLang="ko-KR" sz="1200" b="1" dirty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053166" y="4887149"/>
            <a:ext cx="633132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본문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49800" y="4894849"/>
            <a:ext cx="633132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본문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485591" y="4930936"/>
            <a:ext cx="633132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본문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90813" y="4923236"/>
            <a:ext cx="633132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본문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87447" y="4930936"/>
            <a:ext cx="633132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본문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36925" y="4456209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본문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36925" y="2590800"/>
            <a:ext cx="466164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로고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83506" y="2500668"/>
            <a:ext cx="1537073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GNB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474573" y="2500668"/>
            <a:ext cx="466164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로고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041513"/>
              </p:ext>
            </p:extLst>
          </p:nvPr>
        </p:nvGraphicFramePr>
        <p:xfrm>
          <a:off x="288675" y="670014"/>
          <a:ext cx="9500253" cy="3015615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90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7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8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라라마켓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소개 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스타일 숍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 카테고리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오픈 숍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 카테고리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상품평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스타일 숍 회원 가입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약관 동의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오픈 숍 회원 가입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약관 동의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본인 인증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소개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대표 인사말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찾아오시는 길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연혁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Outer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Top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Bottom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Skirt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Dress</a:t>
                      </a: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Outer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Top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Bottom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Skirt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Dress</a:t>
                      </a: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상품평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523447"/>
              </p:ext>
            </p:extLst>
          </p:nvPr>
        </p:nvGraphicFramePr>
        <p:xfrm>
          <a:off x="275961" y="3944458"/>
          <a:ext cx="7829585" cy="2866648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56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5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59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59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3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이벤트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 페이지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5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 중인 이벤트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당첨자 발표</a:t>
                      </a: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자주 하는 질문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 문의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찾기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쇼핑 이용 정보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 내역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장바구니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포인트 이용 내역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오픈 숍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 관리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 등록하기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등록된 상품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환불 현황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 완료 상품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이용 내역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1:1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문의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나의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상품평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나의 상품 문의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 수정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 수정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변경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탈퇴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결과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73704"/>
              </p:ext>
            </p:extLst>
          </p:nvPr>
        </p:nvGraphicFramePr>
        <p:xfrm>
          <a:off x="8201147" y="3944457"/>
          <a:ext cx="1587783" cy="2869591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587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31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 프로세스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506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 내역 확인</a:t>
                      </a:r>
                      <a:endParaRPr lang="en-US" altLang="ko-KR" sz="11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주문서 작성</a:t>
                      </a:r>
                      <a:endParaRPr lang="en-US" altLang="ko-KR" sz="11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결제창</a:t>
                      </a:r>
                      <a:r>
                        <a:rPr lang="en-US" altLang="ko-KR" sz="11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모듈</a:t>
                      </a:r>
                      <a:r>
                        <a:rPr lang="en-US" altLang="ko-KR" sz="11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 완료</a:t>
                      </a:r>
                      <a:endParaRPr lang="en-US" altLang="ko-KR" sz="11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11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사이트 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1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 서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753115" y="2303796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414313" y="2147298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753115" y="5162341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회원가입</a:t>
            </a: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414313" y="5005843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722334" y="3734476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로그인</a:t>
            </a: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83531" y="3577979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753115" y="964172"/>
            <a:ext cx="4185973" cy="46778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헤더</a:t>
            </a: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/GNB/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414313" y="807674"/>
            <a:ext cx="847858" cy="78078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4920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 전</a:t>
            </a:r>
            <a:r>
              <a:rPr lang="en-US" altLang="ko-KR" dirty="0"/>
              <a:t>/</a:t>
            </a:r>
            <a:r>
              <a:rPr lang="ko-KR" altLang="en-US" dirty="0" smtClean="0"/>
              <a:t>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66366" y="316247"/>
            <a:ext cx="2144856" cy="65329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가로 길이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1280Pixel</a:t>
            </a:r>
          </a:p>
          <a:p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세로 길이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제한 없음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 다른 배너 배치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관리자에서 배너 등록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마케팅 메시지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 다른 메시지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보조 메뉴 영역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 다른 서브메뉴 구성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회원가입으로 이동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화면으로 이동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ID/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고객센터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ID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찾기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(Self)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장바구니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장바구니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주문 내역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주문 배송조회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- 1:1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주문 배송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조회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로그아웃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로그아웃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바 영역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옵션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 검색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스타일 숍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오픈 숍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 게시판 제목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 제목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 문의 내용 검색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자세한 내용은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 참고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문구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검색어를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입력하세요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메뉴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전과 후의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변화 없음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자세한 내용은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 참고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).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4331" y="253923"/>
            <a:ext cx="91082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-4331" y="3773309"/>
            <a:ext cx="91082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433129" y="1462109"/>
            <a:ext cx="1568031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err="1">
                <a:latin typeface="맑은 고딕" pitchFamily="50" charset="-127"/>
                <a:ea typeface="맑은 고딕" pitchFamily="50" charset="-127"/>
              </a:rPr>
              <a:t>라라마켓</a:t>
            </a:r>
            <a:endParaRPr lang="ko-KR" altLang="en-US" sz="19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56499" y="1832929"/>
            <a:ext cx="3054041" cy="258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안 입는 옷을 판매하고</a:t>
            </a: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새 옷으로 구매하세요</a:t>
            </a: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11" name="타원 10"/>
          <p:cNvSpPr/>
          <p:nvPr/>
        </p:nvSpPr>
        <p:spPr>
          <a:xfrm>
            <a:off x="4036329" y="2706124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66260" y="2652012"/>
            <a:ext cx="3637806" cy="329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1029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sz="1029" dirty="0">
                <a:latin typeface="맑은 고딕" pitchFamily="50" charset="-127"/>
                <a:ea typeface="맑은 고딕" pitchFamily="50" charset="-127"/>
              </a:rPr>
              <a:t>| ID/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비밀번호 찾기 </a:t>
            </a:r>
            <a:r>
              <a:rPr lang="en-US" altLang="ko-KR" sz="1029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비회원 주문조회</a:t>
            </a:r>
            <a:endParaRPr lang="en-US" altLang="ko-KR" sz="1029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111873" y="3649876"/>
            <a:ext cx="7643365" cy="1315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591866" y="1845276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47991" y="2180548"/>
            <a:ext cx="3059794" cy="2613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검색어를 입력하세요</a:t>
            </a:r>
            <a:r>
              <a:rPr lang="en-US" altLang="ko-KR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16" name="모서리가 둥근 직사각형 54"/>
          <p:cNvSpPr/>
          <p:nvPr/>
        </p:nvSpPr>
        <p:spPr>
          <a:xfrm>
            <a:off x="5966287" y="2180548"/>
            <a:ext cx="702611" cy="261300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17" name="타원 16"/>
          <p:cNvSpPr/>
          <p:nvPr/>
        </p:nvSpPr>
        <p:spPr>
          <a:xfrm>
            <a:off x="1458728" y="2194198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18" name="Placeholder"/>
          <p:cNvGrpSpPr>
            <a:grpSpLocks/>
          </p:cNvGrpSpPr>
          <p:nvPr/>
        </p:nvGrpSpPr>
        <p:grpSpPr bwMode="auto">
          <a:xfrm>
            <a:off x="431262" y="654973"/>
            <a:ext cx="7195561" cy="6790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9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4081549" y="929065"/>
            <a:ext cx="400031" cy="150041"/>
          </a:xfrm>
          <a:prstGeom prst="rect">
            <a:avLst/>
          </a:prstGeom>
          <a:solidFill>
            <a:schemeClr val="bg1"/>
          </a:solidFill>
        </p:spPr>
        <p:txBody>
          <a:bodyPr wrap="square" lIns="39000" tIns="0" rIns="39000" bIns="0">
            <a:spAutoFit/>
          </a:bodyPr>
          <a:lstStyle/>
          <a:p>
            <a:pPr algn="ctr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r>
              <a:rPr lang="en-US" altLang="ko-KR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23" name="Drop-Down Box" descr="&lt;SmartSettings&gt;&lt;SmartResize enabled=&quot;True&quot; minWidth=&quot;18&quot; minHeight=&quot;7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759503" y="2176441"/>
            <a:ext cx="1041526" cy="269518"/>
            <a:chOff x="441438" y="1547729"/>
            <a:chExt cx="1522393" cy="248786"/>
          </a:xfrm>
          <a:solidFill>
            <a:srgbClr val="FFFFFF"/>
          </a:solidFill>
        </p:grpSpPr>
        <p:sp>
          <p:nvSpPr>
            <p:cNvPr id="24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441438" y="1547729"/>
              <a:ext cx="1259548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55033" rIns="99060" bIns="55033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29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전체 검색</a:t>
              </a:r>
              <a:endParaRPr 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5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1700987" y="1547729"/>
              <a:ext cx="262844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1781730" y="1654033"/>
              <a:ext cx="10135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29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3433129" y="4979908"/>
            <a:ext cx="1568031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 err="1">
                <a:latin typeface="맑은 고딕" pitchFamily="50" charset="-127"/>
                <a:ea typeface="맑은 고딕" pitchFamily="50" charset="-127"/>
              </a:rPr>
              <a:t>라라마켓</a:t>
            </a:r>
            <a:endParaRPr lang="ko-KR" altLang="en-US" sz="19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02236" y="5350728"/>
            <a:ext cx="3799438" cy="258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입지 않는 옷</a:t>
            </a: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083" dirty="0">
                <a:latin typeface="맑은 고딕" pitchFamily="50" charset="-127"/>
                <a:ea typeface="맑은 고딕" pitchFamily="50" charset="-127"/>
              </a:rPr>
              <a:t>오픈 숍에서 판매하고 포인트를 적립하세요</a:t>
            </a: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430915" y="6233659"/>
            <a:ext cx="4339064" cy="329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장바구니 </a:t>
            </a:r>
            <a:r>
              <a:rPr lang="en-US" altLang="ko-KR" sz="1029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주문 내역 </a:t>
            </a:r>
            <a:r>
              <a:rPr lang="en-US" altLang="ko-KR" sz="1029" dirty="0">
                <a:latin typeface="맑은 고딕" pitchFamily="50" charset="-127"/>
                <a:ea typeface="맑은 고딕" pitchFamily="50" charset="-127"/>
              </a:rPr>
              <a:t>| 1:1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문의 </a:t>
            </a:r>
            <a:r>
              <a:rPr lang="en-US" altLang="ko-KR" sz="1029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sz="1029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 로그아웃</a:t>
            </a:r>
            <a:endParaRPr lang="en-US" altLang="ko-KR" sz="1029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54"/>
          <p:cNvSpPr/>
          <p:nvPr/>
        </p:nvSpPr>
        <p:spPr>
          <a:xfrm>
            <a:off x="5902482" y="5698347"/>
            <a:ext cx="702611" cy="261300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grpSp>
        <p:nvGrpSpPr>
          <p:cNvPr id="31" name="Placeholder"/>
          <p:cNvGrpSpPr>
            <a:grpSpLocks/>
          </p:cNvGrpSpPr>
          <p:nvPr/>
        </p:nvGrpSpPr>
        <p:grpSpPr bwMode="auto">
          <a:xfrm>
            <a:off x="431262" y="4172772"/>
            <a:ext cx="7195561" cy="6790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2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3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4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4067396" y="4446865"/>
            <a:ext cx="397759" cy="150041"/>
          </a:xfrm>
          <a:prstGeom prst="rect">
            <a:avLst/>
          </a:prstGeom>
          <a:solidFill>
            <a:schemeClr val="bg1"/>
          </a:solidFill>
        </p:spPr>
        <p:txBody>
          <a:bodyPr wrap="none" lIns="39000" tIns="0" rIns="39000" bIns="0">
            <a:spAutoFit/>
          </a:bodyPr>
          <a:lstStyle/>
          <a:p>
            <a:pPr algn="ctr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r>
              <a:rPr lang="en-US" altLang="ko-KR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759500" y="5694235"/>
            <a:ext cx="977721" cy="269518"/>
            <a:chOff x="534701" y="1547729"/>
            <a:chExt cx="1429130" cy="248786"/>
          </a:xfrm>
          <a:solidFill>
            <a:srgbClr val="FFFFFF"/>
          </a:solidFill>
        </p:grpSpPr>
        <p:sp>
          <p:nvSpPr>
            <p:cNvPr id="37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34701" y="1547729"/>
              <a:ext cx="1166284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55033" rIns="99060" bIns="55033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29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전체 검색</a:t>
              </a:r>
              <a:endParaRPr 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700987" y="1547729"/>
              <a:ext cx="262844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781730" y="1654033"/>
              <a:ext cx="10135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29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11873" y="6576152"/>
            <a:ext cx="7643365" cy="273000"/>
            <a:chOff x="103267" y="6334063"/>
            <a:chExt cx="7550618" cy="252000"/>
          </a:xfrm>
        </p:grpSpPr>
        <p:grpSp>
          <p:nvGrpSpPr>
            <p:cNvPr id="41" name="Menu Item"/>
            <p:cNvGrpSpPr/>
            <p:nvPr/>
          </p:nvGrpSpPr>
          <p:grpSpPr>
            <a:xfrm>
              <a:off x="103267" y="6334063"/>
              <a:ext cx="1260000" cy="252000"/>
              <a:chOff x="595686" y="1261242"/>
              <a:chExt cx="1002108" cy="240299"/>
            </a:xfrm>
            <a:solidFill>
              <a:srgbClr val="FFFFFF"/>
            </a:solidFill>
          </p:grpSpPr>
          <p:sp>
            <p:nvSpPr>
              <p:cNvPr id="53" name="Item"/>
              <p:cNvSpPr/>
              <p:nvPr/>
            </p:nvSpPr>
            <p:spPr>
              <a:xfrm>
                <a:off x="595686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오픈 숍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Chevron" descr="&lt;SmartSettings&gt;&lt;SmartResize anchorLeft=&quot;None&quot; anchorTop=&quot;None&quot; anchorRight=&quot;Relative&quot; anchorBottom=&quot;None&quot; /&gt;&lt;/SmartSettings&gt;"/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446216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2" name="Menu Item"/>
            <p:cNvGrpSpPr/>
            <p:nvPr/>
          </p:nvGrpSpPr>
          <p:grpSpPr>
            <a:xfrm>
              <a:off x="1360992" y="6334063"/>
              <a:ext cx="1260000" cy="252000"/>
              <a:chOff x="1597794" y="1261242"/>
              <a:chExt cx="1002108" cy="240299"/>
            </a:xfrm>
            <a:solidFill>
              <a:srgbClr val="FFFFFF"/>
            </a:solidFill>
          </p:grpSpPr>
          <p:sp>
            <p:nvSpPr>
              <p:cNvPr id="51" name="Item"/>
              <p:cNvSpPr/>
              <p:nvPr/>
            </p:nvSpPr>
            <p:spPr>
              <a:xfrm>
                <a:off x="1597794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스타일 숍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Chevron" descr="&lt;Tags&gt;&lt;SMARTRESIZEANCHORS&gt;None,None,None,Relative&lt;/SMARTRESIZEANCHORS&gt;&lt;/Tags&gt;"/>
              <p:cNvSpPr>
                <a:spLocks noChangeAspect="1"/>
              </p:cNvSpPr>
              <p:nvPr/>
            </p:nvSpPr>
            <p:spPr bwMode="auto">
              <a:xfrm>
                <a:off x="2448324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3" name="Menu Item"/>
            <p:cNvGrpSpPr/>
            <p:nvPr/>
          </p:nvGrpSpPr>
          <p:grpSpPr>
            <a:xfrm>
              <a:off x="2613842" y="6334063"/>
              <a:ext cx="1260000" cy="252000"/>
              <a:chOff x="2599902" y="1261242"/>
              <a:chExt cx="1002108" cy="240299"/>
            </a:xfrm>
            <a:solidFill>
              <a:srgbClr val="FFFFFF"/>
            </a:solidFill>
          </p:grpSpPr>
          <p:sp>
            <p:nvSpPr>
              <p:cNvPr id="49" name="Item"/>
              <p:cNvSpPr/>
              <p:nvPr/>
            </p:nvSpPr>
            <p:spPr>
              <a:xfrm>
                <a:off x="2599902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 err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라라마켓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Chevron" descr="&lt;Tags&gt;&lt;SMARTRESIZEANCHORS&gt;None,None,None,Relative&lt;/SMARTRESIZEANCHORS&gt;&lt;/Tags&gt;"/>
              <p:cNvSpPr>
                <a:spLocks noChangeAspect="1"/>
              </p:cNvSpPr>
              <p:nvPr/>
            </p:nvSpPr>
            <p:spPr bwMode="auto">
              <a:xfrm>
                <a:off x="3450432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4" name="Item"/>
            <p:cNvSpPr/>
            <p:nvPr/>
          </p:nvSpPr>
          <p:spPr>
            <a:xfrm>
              <a:off x="3873703" y="6334063"/>
              <a:ext cx="1260000" cy="252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83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상품평</a:t>
              </a:r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5" name="Item"/>
            <p:cNvSpPr/>
            <p:nvPr/>
          </p:nvSpPr>
          <p:spPr>
            <a:xfrm>
              <a:off x="5133854" y="6334063"/>
              <a:ext cx="1260000" cy="252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이벤트</a:t>
              </a:r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46" name="Menu Item"/>
            <p:cNvGrpSpPr/>
            <p:nvPr/>
          </p:nvGrpSpPr>
          <p:grpSpPr>
            <a:xfrm>
              <a:off x="6393885" y="6334063"/>
              <a:ext cx="1260000" cy="252000"/>
              <a:chOff x="2599902" y="1261242"/>
              <a:chExt cx="1002108" cy="240299"/>
            </a:xfrm>
            <a:solidFill>
              <a:srgbClr val="FFFFFF"/>
            </a:solidFill>
          </p:grpSpPr>
          <p:sp>
            <p:nvSpPr>
              <p:cNvPr id="47" name="Item"/>
              <p:cNvSpPr/>
              <p:nvPr/>
            </p:nvSpPr>
            <p:spPr>
              <a:xfrm>
                <a:off x="2599902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고객센터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Chevron" descr="&lt;Tags&gt;&lt;SMARTRESIZEANCHORS&gt;None,None,None,Relative&lt;/SMARTRESIZEANCHORS&gt;&lt;/Tags&gt;"/>
              <p:cNvSpPr>
                <a:spLocks noChangeAspect="1"/>
              </p:cNvSpPr>
              <p:nvPr/>
            </p:nvSpPr>
            <p:spPr bwMode="auto">
              <a:xfrm>
                <a:off x="3450432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5" name="그룹 54"/>
          <p:cNvGrpSpPr/>
          <p:nvPr/>
        </p:nvGrpSpPr>
        <p:grpSpPr>
          <a:xfrm>
            <a:off x="111873" y="2979019"/>
            <a:ext cx="7643365" cy="273000"/>
            <a:chOff x="103267" y="6334063"/>
            <a:chExt cx="7550618" cy="252000"/>
          </a:xfrm>
        </p:grpSpPr>
        <p:grpSp>
          <p:nvGrpSpPr>
            <p:cNvPr id="56" name="Menu Item"/>
            <p:cNvGrpSpPr/>
            <p:nvPr/>
          </p:nvGrpSpPr>
          <p:grpSpPr>
            <a:xfrm>
              <a:off x="103267" y="6334063"/>
              <a:ext cx="1260000" cy="252000"/>
              <a:chOff x="595686" y="1261242"/>
              <a:chExt cx="1002108" cy="240299"/>
            </a:xfrm>
            <a:solidFill>
              <a:srgbClr val="FFFFFF"/>
            </a:solidFill>
          </p:grpSpPr>
          <p:sp>
            <p:nvSpPr>
              <p:cNvPr id="68" name="Item"/>
              <p:cNvSpPr/>
              <p:nvPr/>
            </p:nvSpPr>
            <p:spPr>
              <a:xfrm>
                <a:off x="595686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오픈 숍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hevron" descr="&lt;SmartSettings&gt;&lt;SmartResize anchorLeft=&quot;None&quot; anchorTop=&quot;None&quot; anchorRight=&quot;Relativ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1446216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7" name="Menu Item"/>
            <p:cNvGrpSpPr/>
            <p:nvPr/>
          </p:nvGrpSpPr>
          <p:grpSpPr>
            <a:xfrm>
              <a:off x="1360992" y="6334063"/>
              <a:ext cx="1260000" cy="252000"/>
              <a:chOff x="1597794" y="1261242"/>
              <a:chExt cx="1002108" cy="240299"/>
            </a:xfrm>
            <a:solidFill>
              <a:srgbClr val="FFFFFF"/>
            </a:solidFill>
          </p:grpSpPr>
          <p:sp>
            <p:nvSpPr>
              <p:cNvPr id="66" name="Item"/>
              <p:cNvSpPr/>
              <p:nvPr/>
            </p:nvSpPr>
            <p:spPr>
              <a:xfrm>
                <a:off x="1597794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스타일 숍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Chevron" descr="&lt;Tags&gt;&lt;SMARTRESIZEANCHORS&gt;None,None,None,Relative&lt;/SMARTRESIZEANCHORS&gt;&lt;/Tags&gt;"/>
              <p:cNvSpPr>
                <a:spLocks noChangeAspect="1"/>
              </p:cNvSpPr>
              <p:nvPr/>
            </p:nvSpPr>
            <p:spPr bwMode="auto">
              <a:xfrm>
                <a:off x="2448324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8" name="Menu Item"/>
            <p:cNvGrpSpPr/>
            <p:nvPr/>
          </p:nvGrpSpPr>
          <p:grpSpPr>
            <a:xfrm>
              <a:off x="2613842" y="6334063"/>
              <a:ext cx="1260000" cy="252000"/>
              <a:chOff x="2599902" y="1261242"/>
              <a:chExt cx="1002108" cy="240299"/>
            </a:xfrm>
            <a:solidFill>
              <a:srgbClr val="FFFFFF"/>
            </a:solidFill>
          </p:grpSpPr>
          <p:sp>
            <p:nvSpPr>
              <p:cNvPr id="64" name="Item"/>
              <p:cNvSpPr/>
              <p:nvPr/>
            </p:nvSpPr>
            <p:spPr>
              <a:xfrm>
                <a:off x="2599902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 err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라라마켓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hevron" descr="&lt;Tags&gt;&lt;SMARTRESIZEANCHORS&gt;None,None,None,Relative&lt;/SMARTRESIZEANCHORS&gt;&lt;/Tags&gt;"/>
              <p:cNvSpPr>
                <a:spLocks noChangeAspect="1"/>
              </p:cNvSpPr>
              <p:nvPr/>
            </p:nvSpPr>
            <p:spPr bwMode="auto">
              <a:xfrm>
                <a:off x="3450432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9" name="Item"/>
            <p:cNvSpPr/>
            <p:nvPr/>
          </p:nvSpPr>
          <p:spPr>
            <a:xfrm>
              <a:off x="3873703" y="6334063"/>
              <a:ext cx="1260000" cy="252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83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상품평</a:t>
              </a:r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0" name="Item"/>
            <p:cNvSpPr/>
            <p:nvPr/>
          </p:nvSpPr>
          <p:spPr>
            <a:xfrm>
              <a:off x="5133854" y="6334063"/>
              <a:ext cx="1260000" cy="252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이벤트</a:t>
              </a:r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61" name="Menu Item"/>
            <p:cNvGrpSpPr/>
            <p:nvPr/>
          </p:nvGrpSpPr>
          <p:grpSpPr>
            <a:xfrm>
              <a:off x="6393885" y="6334063"/>
              <a:ext cx="1260000" cy="252000"/>
              <a:chOff x="2599902" y="1261242"/>
              <a:chExt cx="1002108" cy="240299"/>
            </a:xfrm>
            <a:solidFill>
              <a:srgbClr val="FFFFFF"/>
            </a:solidFill>
          </p:grpSpPr>
          <p:sp>
            <p:nvSpPr>
              <p:cNvPr id="62" name="Item"/>
              <p:cNvSpPr/>
              <p:nvPr/>
            </p:nvSpPr>
            <p:spPr>
              <a:xfrm>
                <a:off x="2599902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고객센터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Chevron" descr="&lt;Tags&gt;&lt;SMARTRESIZEANCHORS&gt;None,None,None,Relative&lt;/SMARTRESIZEANCHORS&gt;&lt;/Tags&gt;"/>
              <p:cNvSpPr>
                <a:spLocks noChangeAspect="1"/>
              </p:cNvSpPr>
              <p:nvPr/>
            </p:nvSpPr>
            <p:spPr bwMode="auto">
              <a:xfrm>
                <a:off x="3450432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0" name="타원 69"/>
          <p:cNvSpPr/>
          <p:nvPr/>
        </p:nvSpPr>
        <p:spPr>
          <a:xfrm>
            <a:off x="158720" y="2706124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모서리가 둥근 사각형 설명선 86"/>
          <p:cNvSpPr/>
          <p:nvPr/>
        </p:nvSpPr>
        <p:spPr>
          <a:xfrm>
            <a:off x="2132672" y="2679904"/>
            <a:ext cx="1014000" cy="23615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새 옷 구매하기</a:t>
            </a:r>
          </a:p>
        </p:txBody>
      </p:sp>
      <p:sp>
        <p:nvSpPr>
          <p:cNvPr id="72" name="모서리가 둥근 사각형 설명선 86"/>
          <p:cNvSpPr/>
          <p:nvPr/>
        </p:nvSpPr>
        <p:spPr>
          <a:xfrm>
            <a:off x="667500" y="2679904"/>
            <a:ext cx="1265546" cy="23615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입던 옷 팔고 사기</a:t>
            </a:r>
          </a:p>
        </p:txBody>
      </p:sp>
      <p:sp>
        <p:nvSpPr>
          <p:cNvPr id="73" name="타원 72"/>
          <p:cNvSpPr/>
          <p:nvPr/>
        </p:nvSpPr>
        <p:spPr>
          <a:xfrm>
            <a:off x="4164561" y="680744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4" name="모서리가 둥근 사각형 설명선 86"/>
          <p:cNvSpPr/>
          <p:nvPr/>
        </p:nvSpPr>
        <p:spPr>
          <a:xfrm>
            <a:off x="2132672" y="6276609"/>
            <a:ext cx="1014000" cy="23615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새 옷 구매하기</a:t>
            </a:r>
          </a:p>
        </p:txBody>
      </p:sp>
      <p:sp>
        <p:nvSpPr>
          <p:cNvPr id="75" name="모서리가 둥근 사각형 설명선 86"/>
          <p:cNvSpPr/>
          <p:nvPr/>
        </p:nvSpPr>
        <p:spPr>
          <a:xfrm>
            <a:off x="667500" y="6276609"/>
            <a:ext cx="1265869" cy="23615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입던 옷 팔고 사기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2784186" y="5702021"/>
            <a:ext cx="3059794" cy="2613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검색어를 입력하세요</a:t>
            </a:r>
            <a:r>
              <a:rPr lang="en-US" altLang="ko-KR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751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GNB </a:t>
            </a:r>
            <a:r>
              <a:rPr lang="ko-KR" altLang="en-US" dirty="0" err="1"/>
              <a:t>서브메뉴</a:t>
            </a:r>
            <a:endParaRPr lang="ko-KR" altLang="en-US" dirty="0"/>
          </a:p>
        </p:txBody>
      </p:sp>
      <p:sp>
        <p:nvSpPr>
          <p:cNvPr id="3" name="직사각형 2"/>
          <p:cNvSpPr>
            <a:spLocks/>
          </p:cNvSpPr>
          <p:nvPr/>
        </p:nvSpPr>
        <p:spPr>
          <a:xfrm>
            <a:off x="111874" y="626578"/>
            <a:ext cx="7594137" cy="1936449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1137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1873" y="354215"/>
            <a:ext cx="7594136" cy="273000"/>
            <a:chOff x="103267" y="6334063"/>
            <a:chExt cx="7550618" cy="252000"/>
          </a:xfrm>
        </p:grpSpPr>
        <p:grpSp>
          <p:nvGrpSpPr>
            <p:cNvPr id="5" name="Menu Item"/>
            <p:cNvGrpSpPr/>
            <p:nvPr/>
          </p:nvGrpSpPr>
          <p:grpSpPr>
            <a:xfrm>
              <a:off x="103267" y="6334063"/>
              <a:ext cx="1260000" cy="252000"/>
              <a:chOff x="595686" y="1261242"/>
              <a:chExt cx="1002108" cy="240299"/>
            </a:xfrm>
            <a:solidFill>
              <a:srgbClr val="FFFFFF"/>
            </a:solidFill>
          </p:grpSpPr>
          <p:sp>
            <p:nvSpPr>
              <p:cNvPr id="17" name="Item"/>
              <p:cNvSpPr/>
              <p:nvPr/>
            </p:nvSpPr>
            <p:spPr>
              <a:xfrm>
                <a:off x="595686" y="1261242"/>
                <a:ext cx="1002108" cy="2402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오픈 숍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Chevron" descr="&lt;SmartSettings&gt;&lt;SmartResize anchorLeft=&quot;None&quot; anchorTop=&quot;None&quot; anchorRight=&quot;Relative&quot; anchorBottom=&quot;None&quot; /&gt;&lt;/SmartSettings&gt;"/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 rot="10800000">
                <a:off x="1446216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" name="Menu Item"/>
            <p:cNvGrpSpPr/>
            <p:nvPr/>
          </p:nvGrpSpPr>
          <p:grpSpPr>
            <a:xfrm>
              <a:off x="1360992" y="6334063"/>
              <a:ext cx="1260000" cy="252000"/>
              <a:chOff x="1597794" y="1261242"/>
              <a:chExt cx="1002108" cy="240299"/>
            </a:xfrm>
            <a:solidFill>
              <a:srgbClr val="FFFFFF"/>
            </a:solidFill>
          </p:grpSpPr>
          <p:sp>
            <p:nvSpPr>
              <p:cNvPr id="15" name="Item"/>
              <p:cNvSpPr/>
              <p:nvPr/>
            </p:nvSpPr>
            <p:spPr>
              <a:xfrm>
                <a:off x="1597794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스타일 숍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Chevron" descr="&lt;Tags&gt;&lt;SMARTRESIZEANCHORS&gt;None,None,None,Relative&lt;/SMARTRESIZEANCHORS&gt;&lt;/Tags&gt;"/>
              <p:cNvSpPr>
                <a:spLocks noChangeAspect="1"/>
              </p:cNvSpPr>
              <p:nvPr/>
            </p:nvSpPr>
            <p:spPr bwMode="auto">
              <a:xfrm>
                <a:off x="2448324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" name="Menu Item"/>
            <p:cNvGrpSpPr/>
            <p:nvPr/>
          </p:nvGrpSpPr>
          <p:grpSpPr>
            <a:xfrm>
              <a:off x="2613842" y="6334063"/>
              <a:ext cx="1260000" cy="252000"/>
              <a:chOff x="2599902" y="1261242"/>
              <a:chExt cx="1002108" cy="240299"/>
            </a:xfrm>
            <a:solidFill>
              <a:srgbClr val="FFFFFF"/>
            </a:solidFill>
          </p:grpSpPr>
          <p:sp>
            <p:nvSpPr>
              <p:cNvPr id="13" name="Item"/>
              <p:cNvSpPr/>
              <p:nvPr/>
            </p:nvSpPr>
            <p:spPr>
              <a:xfrm>
                <a:off x="2599902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 err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라라마켓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Chevron" descr="&lt;Tags&gt;&lt;SMARTRESIZEANCHORS&gt;None,None,None,Relative&lt;/SMARTRESIZEANCHORS&gt;&lt;/Tags&gt;"/>
              <p:cNvSpPr>
                <a:spLocks noChangeAspect="1"/>
              </p:cNvSpPr>
              <p:nvPr/>
            </p:nvSpPr>
            <p:spPr bwMode="auto">
              <a:xfrm>
                <a:off x="3450432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" name="Item"/>
            <p:cNvSpPr/>
            <p:nvPr/>
          </p:nvSpPr>
          <p:spPr>
            <a:xfrm>
              <a:off x="3873703" y="6334063"/>
              <a:ext cx="1260000" cy="252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83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상품평</a:t>
              </a:r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" name="Item"/>
            <p:cNvSpPr/>
            <p:nvPr/>
          </p:nvSpPr>
          <p:spPr>
            <a:xfrm>
              <a:off x="5133854" y="6334063"/>
              <a:ext cx="1260000" cy="252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이벤트</a:t>
              </a:r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0" name="Menu Item"/>
            <p:cNvGrpSpPr/>
            <p:nvPr/>
          </p:nvGrpSpPr>
          <p:grpSpPr>
            <a:xfrm>
              <a:off x="6393885" y="6334063"/>
              <a:ext cx="1260000" cy="252000"/>
              <a:chOff x="2599902" y="1261242"/>
              <a:chExt cx="1002108" cy="240299"/>
            </a:xfrm>
            <a:solidFill>
              <a:srgbClr val="FFFFFF"/>
            </a:solidFill>
          </p:grpSpPr>
          <p:sp>
            <p:nvSpPr>
              <p:cNvPr id="11" name="Item"/>
              <p:cNvSpPr/>
              <p:nvPr/>
            </p:nvSpPr>
            <p:spPr>
              <a:xfrm>
                <a:off x="2599902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고객센터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Chevron" descr="&lt;Tags&gt;&lt;SMARTRESIZEANCHORS&gt;None,None,None,Relative&lt;/SMARTRESIZEANCHORS&gt;&lt;/Tags&gt;"/>
              <p:cNvSpPr>
                <a:spLocks noChangeAspect="1"/>
              </p:cNvSpPr>
              <p:nvPr/>
            </p:nvSpPr>
            <p:spPr bwMode="auto">
              <a:xfrm>
                <a:off x="3450432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69400"/>
              </p:ext>
            </p:extLst>
          </p:nvPr>
        </p:nvGraphicFramePr>
        <p:xfrm>
          <a:off x="5711916" y="1149090"/>
          <a:ext cx="1292019" cy="828357"/>
        </p:xfrm>
        <a:graphic>
          <a:graphicData uri="http://schemas.openxmlformats.org/drawingml/2006/table">
            <a:tbl>
              <a:tblPr/>
              <a:tblGrid>
                <a:gridCol w="1292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835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642" marR="71642" marT="35820" marB="3582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357240"/>
              </p:ext>
            </p:extLst>
          </p:nvPr>
        </p:nvGraphicFramePr>
        <p:xfrm>
          <a:off x="4317594" y="1149090"/>
          <a:ext cx="1292019" cy="828357"/>
        </p:xfrm>
        <a:graphic>
          <a:graphicData uri="http://schemas.openxmlformats.org/drawingml/2006/table">
            <a:tbl>
              <a:tblPr/>
              <a:tblGrid>
                <a:gridCol w="1292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835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642" marR="71642" marT="35820" marB="3582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606853"/>
              </p:ext>
            </p:extLst>
          </p:nvPr>
        </p:nvGraphicFramePr>
        <p:xfrm>
          <a:off x="2897330" y="1149090"/>
          <a:ext cx="1292019" cy="828357"/>
        </p:xfrm>
        <a:graphic>
          <a:graphicData uri="http://schemas.openxmlformats.org/drawingml/2006/table">
            <a:tbl>
              <a:tblPr/>
              <a:tblGrid>
                <a:gridCol w="1292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835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642" marR="71642" marT="35820" marB="3582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18629"/>
              </p:ext>
            </p:extLst>
          </p:nvPr>
        </p:nvGraphicFramePr>
        <p:xfrm>
          <a:off x="1493003" y="1149090"/>
          <a:ext cx="1292019" cy="828357"/>
        </p:xfrm>
        <a:graphic>
          <a:graphicData uri="http://schemas.openxmlformats.org/drawingml/2006/table">
            <a:tbl>
              <a:tblPr/>
              <a:tblGrid>
                <a:gridCol w="1292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835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642" marR="71642" marT="35820" marB="3582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직사각형 22"/>
          <p:cNvSpPr>
            <a:spLocks/>
          </p:cNvSpPr>
          <p:nvPr/>
        </p:nvSpPr>
        <p:spPr>
          <a:xfrm>
            <a:off x="6435874" y="5483104"/>
            <a:ext cx="1270138" cy="1280162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49530" rIns="19812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029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공지사항</a:t>
            </a:r>
            <a:endParaRPr lang="en-US" altLang="ko-KR" sz="1029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커뮤니티</a:t>
            </a:r>
            <a:endParaRPr lang="en-US" altLang="ko-KR" sz="1029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자주 하는 질문</a:t>
            </a:r>
            <a:endParaRPr lang="en-US" altLang="ko-KR" sz="1029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상품문의</a:t>
            </a:r>
            <a:endParaRPr lang="en-US" altLang="ko-KR" sz="1029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아이디 찾기</a:t>
            </a:r>
            <a:endParaRPr lang="en-US" altLang="ko-KR" sz="1029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찾기</a:t>
            </a: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>
            <a:off x="2626153" y="5483104"/>
            <a:ext cx="1277735" cy="806896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49530" rIns="19812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029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라라마켓</a:t>
            </a:r>
            <a:r>
              <a:rPr lang="en-US" altLang="ko-KR" sz="1029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029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소개</a:t>
            </a:r>
            <a:endParaRPr lang="en-US" altLang="ko-KR" sz="1029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대표인사말</a:t>
            </a:r>
            <a:endParaRPr lang="en-US" altLang="ko-KR" sz="1029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찾아오시는 길</a:t>
            </a:r>
            <a:endParaRPr lang="en-US" altLang="ko-KR" sz="1029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77513" y="316246"/>
            <a:ext cx="2128488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오픈 숍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메뉴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오픈 숍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메뉴 위에 마우스를 올리면 서브메뉴 열림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지정 카테고리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카테고리별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최근 등록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 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첫 번째 카테고리의 최근 등록된 상품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최근 등록된 상품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항목 스케치 참조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상품명이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이상인 경우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이후에는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(…)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상품명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상세 페이지로 이동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호출 상품이 없을 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“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상품이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.“</a:t>
            </a: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스타일 숍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메뉴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스타일 숍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메뉴 위에 마우스를 올리면 서브메뉴 열림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지정 카테고리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카테고리별 최근 등록 상품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첫 번째 카테고리의 관리자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지정 상품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최근 등록 상품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표기 항목 스케치 참조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상품명이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이상인 경우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이후에는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(…)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 번 사용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상품명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상세 페이지로 이동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호출 상품이 없을 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“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상품이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.“</a:t>
            </a: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[5,8]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라라마켓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소개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메뉴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마우스 커서가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라라마켓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소개 메뉴 위에 놓이면 서브메뉴 열림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서브메뉴 클릭 시 해당 페이지로 이동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[6,7]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상품평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서브메뉴 없음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해당 페이지로 이동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937690" y="891128"/>
            <a:ext cx="0" cy="148216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366340" y="803893"/>
            <a:ext cx="1197764" cy="250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최근 등록된 상품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77310" y="769317"/>
            <a:ext cx="770387" cy="1666482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83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Outer</a:t>
            </a:r>
          </a:p>
          <a:p>
            <a:pPr>
              <a:lnSpc>
                <a:spcPct val="200000"/>
              </a:lnSpc>
            </a:pP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Top</a:t>
            </a:r>
          </a:p>
          <a:p>
            <a:pPr>
              <a:lnSpc>
                <a:spcPct val="200000"/>
              </a:lnSpc>
            </a:pP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Bottom</a:t>
            </a:r>
          </a:p>
          <a:p>
            <a:pPr>
              <a:lnSpc>
                <a:spcPct val="200000"/>
              </a:lnSpc>
            </a:pP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Skirt</a:t>
            </a:r>
          </a:p>
          <a:p>
            <a:pPr>
              <a:lnSpc>
                <a:spcPct val="200000"/>
              </a:lnSpc>
            </a:pP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Dress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966513" y="1492640"/>
            <a:ext cx="352661" cy="15004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376223" y="1492640"/>
            <a:ext cx="352661" cy="15004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795819" y="1492640"/>
            <a:ext cx="352661" cy="15004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203225" y="1492640"/>
            <a:ext cx="352661" cy="15004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961098" y="2070406"/>
            <a:ext cx="1098058" cy="3167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029" dirty="0">
                <a:latin typeface="맑은 고딕" pitchFamily="50" charset="-127"/>
                <a:ea typeface="맑은 고딕" pitchFamily="50" charset="-127"/>
              </a:rPr>
              <a:t>000 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브랜드 운동복</a:t>
            </a:r>
            <a:endParaRPr lang="en-US" altLang="ko-KR" sz="1029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029" dirty="0">
                <a:latin typeface="맑은 고딕" pitchFamily="50" charset="-127"/>
                <a:ea typeface="맑은 고딕" pitchFamily="50" charset="-127"/>
              </a:rPr>
              <a:t>25,000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029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709544"/>
              </p:ext>
            </p:extLst>
          </p:nvPr>
        </p:nvGraphicFramePr>
        <p:xfrm>
          <a:off x="5711916" y="3587702"/>
          <a:ext cx="1292019" cy="828357"/>
        </p:xfrm>
        <a:graphic>
          <a:graphicData uri="http://schemas.openxmlformats.org/drawingml/2006/table">
            <a:tbl>
              <a:tblPr/>
              <a:tblGrid>
                <a:gridCol w="1292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835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642" marR="71642" marT="35820" marB="3582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829136"/>
              </p:ext>
            </p:extLst>
          </p:nvPr>
        </p:nvGraphicFramePr>
        <p:xfrm>
          <a:off x="4317594" y="3587702"/>
          <a:ext cx="1292019" cy="828357"/>
        </p:xfrm>
        <a:graphic>
          <a:graphicData uri="http://schemas.openxmlformats.org/drawingml/2006/table">
            <a:tbl>
              <a:tblPr/>
              <a:tblGrid>
                <a:gridCol w="1292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835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642" marR="71642" marT="35820" marB="3582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932794"/>
              </p:ext>
            </p:extLst>
          </p:nvPr>
        </p:nvGraphicFramePr>
        <p:xfrm>
          <a:off x="2897330" y="3587702"/>
          <a:ext cx="1292019" cy="828357"/>
        </p:xfrm>
        <a:graphic>
          <a:graphicData uri="http://schemas.openxmlformats.org/drawingml/2006/table">
            <a:tbl>
              <a:tblPr/>
              <a:tblGrid>
                <a:gridCol w="1292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835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642" marR="71642" marT="35820" marB="3582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641861"/>
              </p:ext>
            </p:extLst>
          </p:nvPr>
        </p:nvGraphicFramePr>
        <p:xfrm>
          <a:off x="1493003" y="3587702"/>
          <a:ext cx="1292019" cy="828357"/>
        </p:xfrm>
        <a:graphic>
          <a:graphicData uri="http://schemas.openxmlformats.org/drawingml/2006/table">
            <a:tbl>
              <a:tblPr/>
              <a:tblGrid>
                <a:gridCol w="1292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835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642" marR="71642" marT="35820" marB="3582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직사각형 37"/>
          <p:cNvSpPr>
            <a:spLocks/>
          </p:cNvSpPr>
          <p:nvPr/>
        </p:nvSpPr>
        <p:spPr>
          <a:xfrm>
            <a:off x="111874" y="3068629"/>
            <a:ext cx="7594137" cy="1936449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1137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937690" y="3329739"/>
            <a:ext cx="0" cy="148216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366340" y="3242504"/>
            <a:ext cx="1197764" cy="250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최근 등록된 상품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77310" y="3207929"/>
            <a:ext cx="770387" cy="1666482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Outer</a:t>
            </a:r>
          </a:p>
          <a:p>
            <a:pPr>
              <a:lnSpc>
                <a:spcPct val="200000"/>
              </a:lnSpc>
            </a:pP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Top</a:t>
            </a:r>
          </a:p>
          <a:p>
            <a:pPr>
              <a:lnSpc>
                <a:spcPct val="200000"/>
              </a:lnSpc>
            </a:pP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Bottom</a:t>
            </a:r>
          </a:p>
          <a:p>
            <a:pPr>
              <a:lnSpc>
                <a:spcPct val="200000"/>
              </a:lnSpc>
            </a:pPr>
            <a:r>
              <a:rPr lang="en-US" altLang="ko-KR" sz="1083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Skirt</a:t>
            </a:r>
          </a:p>
          <a:p>
            <a:pPr>
              <a:lnSpc>
                <a:spcPct val="200000"/>
              </a:lnSpc>
            </a:pP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Dress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857533" y="4532887"/>
            <a:ext cx="1013098" cy="3167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체크 정장 스커트</a:t>
            </a:r>
            <a:endParaRPr lang="en-US" altLang="ko-KR" sz="1029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029" dirty="0">
                <a:latin typeface="맑은 고딕" pitchFamily="50" charset="-127"/>
                <a:ea typeface="맑은 고딕" pitchFamily="50" charset="-127"/>
              </a:rPr>
              <a:t>28,000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11873" y="2792826"/>
            <a:ext cx="7594136" cy="273000"/>
            <a:chOff x="103267" y="6334063"/>
            <a:chExt cx="7550618" cy="252000"/>
          </a:xfrm>
        </p:grpSpPr>
        <p:grpSp>
          <p:nvGrpSpPr>
            <p:cNvPr id="44" name="Menu Item"/>
            <p:cNvGrpSpPr/>
            <p:nvPr/>
          </p:nvGrpSpPr>
          <p:grpSpPr>
            <a:xfrm>
              <a:off x="103267" y="6334063"/>
              <a:ext cx="1260000" cy="252000"/>
              <a:chOff x="595686" y="1261242"/>
              <a:chExt cx="1002108" cy="240299"/>
            </a:xfrm>
            <a:solidFill>
              <a:srgbClr val="FFFFFF"/>
            </a:solidFill>
          </p:grpSpPr>
          <p:sp>
            <p:nvSpPr>
              <p:cNvPr id="56" name="Item"/>
              <p:cNvSpPr/>
              <p:nvPr/>
            </p:nvSpPr>
            <p:spPr>
              <a:xfrm>
                <a:off x="595686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오픈 숍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Chevron" descr="&lt;SmartSettings&gt;&lt;SmartResize anchorLeft=&quot;None&quot; anchorTop=&quot;None&quot; anchorRight=&quot;Relative&quot; anchorBottom=&quot;None&quot; /&gt;&lt;/SmartSettings&gt;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446216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5" name="Menu Item"/>
            <p:cNvGrpSpPr/>
            <p:nvPr/>
          </p:nvGrpSpPr>
          <p:grpSpPr>
            <a:xfrm>
              <a:off x="1360992" y="6334063"/>
              <a:ext cx="1260000" cy="252000"/>
              <a:chOff x="1597794" y="1261242"/>
              <a:chExt cx="1002108" cy="240299"/>
            </a:xfrm>
            <a:solidFill>
              <a:srgbClr val="FFFFFF"/>
            </a:solidFill>
          </p:grpSpPr>
          <p:sp>
            <p:nvSpPr>
              <p:cNvPr id="54" name="Item"/>
              <p:cNvSpPr/>
              <p:nvPr/>
            </p:nvSpPr>
            <p:spPr>
              <a:xfrm>
                <a:off x="1597794" y="1261242"/>
                <a:ext cx="1002108" cy="2402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스타일 숍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Chevron" descr="&lt;SmartSettings&gt;&lt;SmartResize anchorLeft=&quot;None&quot; anchorTop=&quot;None&quot; anchorRight=&quot;Relative&quot; anchorBottom=&quot;None&quot; /&gt;&lt;/SmartSettings&gt;"/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 bwMode="auto">
              <a:xfrm rot="10800000">
                <a:off x="2448324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6" name="Menu Item"/>
            <p:cNvGrpSpPr/>
            <p:nvPr/>
          </p:nvGrpSpPr>
          <p:grpSpPr>
            <a:xfrm>
              <a:off x="2613842" y="6334063"/>
              <a:ext cx="1260000" cy="252000"/>
              <a:chOff x="2599902" y="1261242"/>
              <a:chExt cx="1002108" cy="240299"/>
            </a:xfrm>
            <a:solidFill>
              <a:srgbClr val="FFFFFF"/>
            </a:solidFill>
          </p:grpSpPr>
          <p:sp>
            <p:nvSpPr>
              <p:cNvPr id="52" name="Item"/>
              <p:cNvSpPr/>
              <p:nvPr/>
            </p:nvSpPr>
            <p:spPr>
              <a:xfrm>
                <a:off x="2599902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 err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라라마켓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Chevron" descr="&lt;Tags&gt;&lt;SMARTRESIZEANCHORS&gt;None,None,None,Relative&lt;/SMARTRESIZEANCHORS&gt;&lt;/Tags&gt;"/>
              <p:cNvSpPr>
                <a:spLocks noChangeAspect="1"/>
              </p:cNvSpPr>
              <p:nvPr/>
            </p:nvSpPr>
            <p:spPr bwMode="auto">
              <a:xfrm>
                <a:off x="3450432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7" name="Item"/>
            <p:cNvSpPr/>
            <p:nvPr/>
          </p:nvSpPr>
          <p:spPr>
            <a:xfrm>
              <a:off x="3873703" y="6334063"/>
              <a:ext cx="1260000" cy="252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83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상품평</a:t>
              </a:r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Item"/>
            <p:cNvSpPr/>
            <p:nvPr/>
          </p:nvSpPr>
          <p:spPr>
            <a:xfrm>
              <a:off x="5133854" y="6334063"/>
              <a:ext cx="1260000" cy="252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이벤트</a:t>
              </a:r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49" name="Menu Item"/>
            <p:cNvGrpSpPr/>
            <p:nvPr/>
          </p:nvGrpSpPr>
          <p:grpSpPr>
            <a:xfrm>
              <a:off x="6393885" y="6334063"/>
              <a:ext cx="1260000" cy="252000"/>
              <a:chOff x="2599902" y="1261242"/>
              <a:chExt cx="1002108" cy="240299"/>
            </a:xfrm>
            <a:solidFill>
              <a:srgbClr val="FFFFFF"/>
            </a:solidFill>
          </p:grpSpPr>
          <p:sp>
            <p:nvSpPr>
              <p:cNvPr id="50" name="Item"/>
              <p:cNvSpPr/>
              <p:nvPr/>
            </p:nvSpPr>
            <p:spPr>
              <a:xfrm>
                <a:off x="2599902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고객센터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Chevron" descr="&lt;Tags&gt;&lt;SMARTRESIZEANCHORS&gt;None,None,None,Relative&lt;/SMARTRESIZEANCHORS&gt;&lt;/Tags&gt;"/>
              <p:cNvSpPr>
                <a:spLocks noChangeAspect="1"/>
              </p:cNvSpPr>
              <p:nvPr/>
            </p:nvSpPr>
            <p:spPr bwMode="auto">
              <a:xfrm>
                <a:off x="3450432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8" name="직사각형 57"/>
          <p:cNvSpPr/>
          <p:nvPr/>
        </p:nvSpPr>
        <p:spPr>
          <a:xfrm>
            <a:off x="1966513" y="3931251"/>
            <a:ext cx="352661" cy="15004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376223" y="3931251"/>
            <a:ext cx="352661" cy="15004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795819" y="3931251"/>
            <a:ext cx="352661" cy="15004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203225" y="3931251"/>
            <a:ext cx="352661" cy="15004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111873" y="5210101"/>
            <a:ext cx="7594136" cy="273000"/>
            <a:chOff x="103267" y="6334063"/>
            <a:chExt cx="7550618" cy="252000"/>
          </a:xfrm>
        </p:grpSpPr>
        <p:grpSp>
          <p:nvGrpSpPr>
            <p:cNvPr id="63" name="Menu Item"/>
            <p:cNvGrpSpPr/>
            <p:nvPr/>
          </p:nvGrpSpPr>
          <p:grpSpPr>
            <a:xfrm>
              <a:off x="103267" y="6334063"/>
              <a:ext cx="1260000" cy="252000"/>
              <a:chOff x="595686" y="1261242"/>
              <a:chExt cx="1002108" cy="240299"/>
            </a:xfrm>
            <a:solidFill>
              <a:srgbClr val="FFFFFF"/>
            </a:solidFill>
          </p:grpSpPr>
          <p:sp>
            <p:nvSpPr>
              <p:cNvPr id="75" name="Item"/>
              <p:cNvSpPr/>
              <p:nvPr/>
            </p:nvSpPr>
            <p:spPr>
              <a:xfrm>
                <a:off x="595686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오픈 숍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Chevron" descr="&lt;SmartSettings&gt;&lt;SmartResize anchorLeft=&quot;None&quot; anchorTop=&quot;None&quot; anchorRight=&quot;Relativ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1446216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4" name="Menu Item"/>
            <p:cNvGrpSpPr/>
            <p:nvPr/>
          </p:nvGrpSpPr>
          <p:grpSpPr>
            <a:xfrm>
              <a:off x="1360992" y="6334063"/>
              <a:ext cx="1260000" cy="252000"/>
              <a:chOff x="1597794" y="1261242"/>
              <a:chExt cx="1002108" cy="240299"/>
            </a:xfrm>
            <a:solidFill>
              <a:srgbClr val="FFFFFF"/>
            </a:solidFill>
          </p:grpSpPr>
          <p:sp>
            <p:nvSpPr>
              <p:cNvPr id="73" name="Item"/>
              <p:cNvSpPr/>
              <p:nvPr/>
            </p:nvSpPr>
            <p:spPr>
              <a:xfrm>
                <a:off x="1597794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스타일 숍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Chevron" descr="&lt;SmartSettings&gt;&lt;SmartResize anchorLeft=&quot;None&quot; anchorTop=&quot;None&quot; anchorRight=&quot;Relative&quot; anchorBottom=&quot;None&quot; /&gt;&lt;/SmartSettings&gt;"/>
              <p:cNvSpPr>
                <a:spLocks noChangeAspect="1"/>
              </p:cNvSpPr>
              <p:nvPr>
                <p:custDataLst>
                  <p:tags r:id="rId2"/>
                </p:custDataLst>
              </p:nvPr>
            </p:nvSpPr>
            <p:spPr bwMode="auto">
              <a:xfrm rot="10800000">
                <a:off x="2448324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5" name="Menu Item"/>
            <p:cNvGrpSpPr/>
            <p:nvPr/>
          </p:nvGrpSpPr>
          <p:grpSpPr>
            <a:xfrm>
              <a:off x="2613842" y="6334063"/>
              <a:ext cx="1260000" cy="252000"/>
              <a:chOff x="2599902" y="1261242"/>
              <a:chExt cx="1002108" cy="240299"/>
            </a:xfrm>
            <a:solidFill>
              <a:srgbClr val="FFFFFF"/>
            </a:solidFill>
          </p:grpSpPr>
          <p:sp>
            <p:nvSpPr>
              <p:cNvPr id="71" name="Item"/>
              <p:cNvSpPr/>
              <p:nvPr/>
            </p:nvSpPr>
            <p:spPr>
              <a:xfrm>
                <a:off x="2599902" y="1261242"/>
                <a:ext cx="1002108" cy="2402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 err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라라마켓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Chevron" descr="&lt;Tags&gt;&lt;SMARTRESIZEANCHORS&gt;None,None,None,Relative&lt;/SMARTRESIZEANCHORS&gt;&lt;/Tags&gt;"/>
              <p:cNvSpPr>
                <a:spLocks noChangeAspect="1"/>
              </p:cNvSpPr>
              <p:nvPr/>
            </p:nvSpPr>
            <p:spPr bwMode="auto">
              <a:xfrm>
                <a:off x="3450432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6" name="Item"/>
            <p:cNvSpPr/>
            <p:nvPr/>
          </p:nvSpPr>
          <p:spPr>
            <a:xfrm>
              <a:off x="3873703" y="6334063"/>
              <a:ext cx="1260000" cy="252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83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상품평</a:t>
              </a:r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7" name="Item"/>
            <p:cNvSpPr/>
            <p:nvPr/>
          </p:nvSpPr>
          <p:spPr>
            <a:xfrm>
              <a:off x="5133854" y="6334063"/>
              <a:ext cx="1260000" cy="252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이벤트</a:t>
              </a:r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68" name="Menu Item"/>
            <p:cNvGrpSpPr/>
            <p:nvPr/>
          </p:nvGrpSpPr>
          <p:grpSpPr>
            <a:xfrm>
              <a:off x="6393885" y="6334063"/>
              <a:ext cx="1260000" cy="252000"/>
              <a:chOff x="2599902" y="1261242"/>
              <a:chExt cx="1002108" cy="240299"/>
            </a:xfrm>
            <a:solidFill>
              <a:srgbClr val="FFFFFF"/>
            </a:solidFill>
          </p:grpSpPr>
          <p:sp>
            <p:nvSpPr>
              <p:cNvPr id="69" name="Item"/>
              <p:cNvSpPr/>
              <p:nvPr/>
            </p:nvSpPr>
            <p:spPr>
              <a:xfrm>
                <a:off x="2599902" y="1261242"/>
                <a:ext cx="1002108" cy="2402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고객센터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Chevron" descr="&lt;SmartSettings&gt;&lt;SmartResize anchorLeft=&quot;None&quot; anchorTop=&quot;None&quot; anchorRight=&quot;Relative&quot; anchorBottom=&quot;None&quot; /&gt;&lt;/SmartSettings&gt;"/>
              <p:cNvSpPr>
                <a:spLocks noChangeAspect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3450432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7" name="타원 76"/>
          <p:cNvSpPr/>
          <p:nvPr/>
        </p:nvSpPr>
        <p:spPr>
          <a:xfrm>
            <a:off x="703589" y="382417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2209624" y="2806015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3510125" y="5234004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7374821" y="5234004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2551066" y="79209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551066" y="3236298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4737812" y="5234004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6105277" y="5234004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414574" y="2070406"/>
            <a:ext cx="1098058" cy="3167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029" dirty="0">
                <a:latin typeface="맑은 고딕" pitchFamily="50" charset="-127"/>
                <a:ea typeface="맑은 고딕" pitchFamily="50" charset="-127"/>
              </a:rPr>
              <a:t>000 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브랜드 운동복</a:t>
            </a:r>
            <a:endParaRPr lang="en-US" altLang="ko-KR" sz="1029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029" dirty="0">
                <a:latin typeface="맑은 고딕" pitchFamily="50" charset="-127"/>
                <a:ea typeface="맑은 고딕" pitchFamily="50" charset="-127"/>
              </a:rPr>
              <a:t>25,000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029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811517" y="2070406"/>
            <a:ext cx="1098058" cy="3167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029" dirty="0">
                <a:latin typeface="맑은 고딕" pitchFamily="50" charset="-127"/>
                <a:ea typeface="맑은 고딕" pitchFamily="50" charset="-127"/>
              </a:rPr>
              <a:t>000 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브랜드 운동복</a:t>
            </a:r>
            <a:endParaRPr lang="en-US" altLang="ko-KR" sz="1029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029" dirty="0">
                <a:latin typeface="맑은 고딕" pitchFamily="50" charset="-127"/>
                <a:ea typeface="맑은 고딕" pitchFamily="50" charset="-127"/>
              </a:rPr>
              <a:t>25,000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029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891834" y="2070406"/>
            <a:ext cx="474489" cy="3167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029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상품명</a:t>
            </a:r>
            <a:r>
              <a:rPr lang="en-US" altLang="ko-KR" sz="1029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1029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가격</a:t>
            </a:r>
            <a:r>
              <a:rPr lang="en-US" altLang="ko-KR" sz="1029" dirty="0"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029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891834" y="4537947"/>
            <a:ext cx="474489" cy="3167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029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상품명</a:t>
            </a:r>
            <a:r>
              <a:rPr lang="en-US" altLang="ko-KR" sz="1029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1029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가격</a:t>
            </a:r>
            <a:r>
              <a:rPr lang="en-US" altLang="ko-KR" sz="1029" dirty="0"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029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449160" y="4532887"/>
            <a:ext cx="1013098" cy="3167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체크 정장 스커트</a:t>
            </a:r>
            <a:endParaRPr lang="en-US" altLang="ko-KR" sz="1029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029" dirty="0">
                <a:latin typeface="맑은 고딕" pitchFamily="50" charset="-127"/>
                <a:ea typeface="맑은 고딕" pitchFamily="50" charset="-127"/>
              </a:rPr>
              <a:t>28,000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055889" y="4532887"/>
            <a:ext cx="1013098" cy="3167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체크 정장 스커트</a:t>
            </a:r>
            <a:endParaRPr lang="en-US" altLang="ko-KR" sz="1029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029" dirty="0">
                <a:latin typeface="맑은 고딕" pitchFamily="50" charset="-127"/>
                <a:ea typeface="맑은 고딕" pitchFamily="50" charset="-127"/>
              </a:rPr>
              <a:t>28,000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119493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2047</TotalTime>
  <Words>3143</Words>
  <Application>Microsoft Office PowerPoint</Application>
  <PresentationFormat>A4 용지(210x297mm)</PresentationFormat>
  <Paragraphs>933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HY헤드라인M</vt:lpstr>
      <vt:lpstr>Monotype Sorts</vt:lpstr>
      <vt:lpstr>굴림</vt:lpstr>
      <vt:lpstr>맑은 고딕</vt:lpstr>
      <vt:lpstr>맑은 고딕 Semilight</vt:lpstr>
      <vt:lpstr>타이포_씨고딕 140</vt:lpstr>
      <vt:lpstr>Arial</vt:lpstr>
      <vt:lpstr>Segoe UI</vt:lpstr>
      <vt:lpstr>Wingdings</vt:lpstr>
      <vt:lpstr>Office 테마</vt:lpstr>
      <vt:lpstr>화면 정의서</vt:lpstr>
      <vt:lpstr>PowerPoint 프레젠테이션</vt:lpstr>
      <vt:lpstr>화면배치</vt:lpstr>
      <vt:lpstr>화면배치</vt:lpstr>
      <vt:lpstr>화면배치</vt:lpstr>
      <vt:lpstr>사이트 맵</vt:lpstr>
      <vt:lpstr>순 서 </vt:lpstr>
      <vt:lpstr>PowerPoint 프레젠테이션</vt:lpstr>
      <vt:lpstr>PowerPoint 프레젠테이션</vt:lpstr>
      <vt:lpstr>PowerPoint 프레젠테이션</vt:lpstr>
      <vt:lpstr>순 서  </vt:lpstr>
      <vt:lpstr>PowerPoint 프레젠테이션</vt:lpstr>
      <vt:lpstr>PowerPoint 프레젠테이션</vt:lpstr>
      <vt:lpstr>PowerPoint 프레젠테이션</vt:lpstr>
      <vt:lpstr>순 서  </vt:lpstr>
      <vt:lpstr>PowerPoint 프레젠테이션</vt:lpstr>
      <vt:lpstr>순 서</vt:lpstr>
      <vt:lpstr>PowerPoint 프레젠테이션</vt:lpstr>
      <vt:lpstr>PowerPoint 프레젠테이션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kh</cp:lastModifiedBy>
  <cp:revision>276</cp:revision>
  <dcterms:created xsi:type="dcterms:W3CDTF">2017-12-19T02:35:40Z</dcterms:created>
  <dcterms:modified xsi:type="dcterms:W3CDTF">2019-06-12T00:40:46Z</dcterms:modified>
</cp:coreProperties>
</file>