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굴림"/>
              </a:rPr>
              <a:t>메모 서식을 편집하려면 클릭하십시오.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206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20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208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EFA92BD-C19E-47A6-B9CB-67E521058AA6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17711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61174EBC-AB85-426A-92CC-01137CA42495}" type="datetime1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3/4/2020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463760" y="2317680"/>
            <a:ext cx="6894360" cy="59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463760" y="2317680"/>
            <a:ext cx="6894360" cy="59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463760" y="2317680"/>
            <a:ext cx="6894360" cy="59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1463760" y="2317680"/>
            <a:ext cx="6894360" cy="59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463760" y="2317680"/>
            <a:ext cx="6894360" cy="59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42680" y="2133360"/>
            <a:ext cx="8423280" cy="360"/>
          </a:xfrm>
          <a:prstGeom prst="line">
            <a:avLst/>
          </a:prstGeom>
          <a:ln w="5724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2"/>
          <p:cNvSpPr/>
          <p:nvPr/>
        </p:nvSpPr>
        <p:spPr>
          <a:xfrm>
            <a:off x="742680" y="3886200"/>
            <a:ext cx="8423280" cy="360"/>
          </a:xfrm>
          <a:prstGeom prst="line">
            <a:avLst/>
          </a:prstGeom>
          <a:ln w="5724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V="1">
            <a:off x="0" y="6236640"/>
            <a:ext cx="9905760" cy="193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463760" y="2317680"/>
            <a:ext cx="6894360" cy="1280880"/>
          </a:xfrm>
          <a:prstGeom prst="rect">
            <a:avLst/>
          </a:prstGeom>
        </p:spPr>
        <p:txBody>
          <a:bodyPr lIns="90000" tIns="45000" rIns="90000" bIns="45000" anchor="ctr" anchorCtr="1"/>
          <a:lstStyle/>
          <a:p>
            <a:pPr algn="ctr">
              <a:lnSpc>
                <a:spcPct val="95000"/>
              </a:lnSpc>
            </a:pPr>
            <a:r>
              <a:rPr lang="ko-KR" sz="3900" b="1" strike="noStrike" spc="-1">
                <a:solidFill>
                  <a:srgbClr val="000000"/>
                </a:solidFill>
                <a:latin typeface="Arial"/>
                <a:ea typeface="맑은 고딕"/>
              </a:rPr>
              <a:t>Click to edit Master title style</a:t>
            </a:r>
            <a:endParaRPr lang="ko-KR" sz="39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039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17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95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95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0" y="612720"/>
            <a:ext cx="990576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51360" y="0"/>
            <a:ext cx="165600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굴림"/>
              </a:rPr>
              <a:t>개정 이력</a:t>
            </a:r>
            <a:endParaRPr lang="en-US" sz="1950" b="0" strike="noStrike" spc="-1">
              <a:latin typeface="굴림"/>
            </a:endParaRPr>
          </a:p>
        </p:txBody>
      </p:sp>
      <p:graphicFrame>
        <p:nvGraphicFramePr>
          <p:cNvPr id="43" name="Table 3"/>
          <p:cNvGraphicFramePr/>
          <p:nvPr/>
        </p:nvGraphicFramePr>
        <p:xfrm>
          <a:off x="272880" y="908640"/>
          <a:ext cx="9346680" cy="7340400"/>
        </p:xfrm>
        <a:graphic>
          <a:graphicData uri="http://schemas.openxmlformats.org/drawingml/2006/table">
            <a:tbl>
              <a:tblPr/>
              <a:tblGrid>
                <a:gridCol w="1195560"/>
                <a:gridCol w="1078200"/>
                <a:gridCol w="6086520"/>
                <a:gridCol w="986400"/>
              </a:tblGrid>
              <a:tr h="224640"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개정일자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변경내용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lang="en-US" sz="1200" b="1" strike="noStrike" spc="199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27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lang="en-US" sz="1200" b="0" strike="noStrike" spc="-1">
                          <a:latin typeface="맑은 고딕"/>
                        </a:rPr>
                        <a:t>2019.06.01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lang="en-US" sz="1200" b="0" strike="noStrike" spc="-1">
                          <a:latin typeface="맑은 고딕"/>
                        </a:rPr>
                        <a:t>1.0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lang="en-US" sz="1200" b="0" strike="noStrike" spc="-1">
                          <a:latin typeface="맑은 고딕"/>
                        </a:rPr>
                        <a:t>초안 작성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lang="en-US" sz="1200" b="0" strike="noStrike" spc="199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2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307560" y="260280"/>
            <a:ext cx="3312000" cy="360000"/>
          </a:xfrm>
          <a:prstGeom prst="rect">
            <a:avLst/>
          </a:prstGeom>
        </p:spPr>
        <p:txBody>
          <a:bodyPr lIns="0" tIns="45000" rIns="0" bIns="45000"/>
          <a:lstStyle/>
          <a:p>
            <a:pPr algn="r">
              <a:lnSpc>
                <a:spcPct val="100000"/>
              </a:lnSpc>
              <a:spcBef>
                <a:spcPts val="1083"/>
              </a:spcBef>
            </a:pPr>
            <a:r>
              <a:rPr lang="ko-KR" sz="1519" b="1" strike="noStrike" spc="-1">
                <a:solidFill>
                  <a:srgbClr val="000000"/>
                </a:solidFill>
                <a:latin typeface="맑은 고딕"/>
              </a:rPr>
              <a:t>목차를 입력합니다.</a:t>
            </a:r>
            <a:endParaRPr lang="ko-KR" sz="151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272880" y="720000"/>
            <a:ext cx="9359640" cy="573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300" b="1" strike="noStrike" spc="-1">
                <a:solidFill>
                  <a:srgbClr val="000000"/>
                </a:solidFill>
                <a:latin typeface="Arial"/>
                <a:ea typeface="맑은 고딕"/>
              </a:rPr>
              <a:t>세부 내역을 입력합니다. (글자크기: 12)</a:t>
            </a:r>
            <a:endParaRPr lang="ko-KR" sz="1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Line 2"/>
          <p:cNvSpPr/>
          <p:nvPr/>
        </p:nvSpPr>
        <p:spPr>
          <a:xfrm>
            <a:off x="0" y="612720"/>
            <a:ext cx="990576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272880" y="0"/>
            <a:ext cx="6479640" cy="620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ko-KR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슬라이드 제목 입력합니다. (글자크기: 18)</a:t>
            </a:r>
            <a:endParaRPr lang="ko-KR" sz="19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307560" y="260280"/>
            <a:ext cx="3312000" cy="360000"/>
          </a:xfrm>
          <a:prstGeom prst="rect">
            <a:avLst/>
          </a:prstGeom>
        </p:spPr>
        <p:txBody>
          <a:bodyPr lIns="0" tIns="45000" rIns="0" bIns="45000"/>
          <a:lstStyle/>
          <a:p>
            <a:pPr algn="r">
              <a:lnSpc>
                <a:spcPct val="100000"/>
              </a:lnSpc>
              <a:spcBef>
                <a:spcPts val="1083"/>
              </a:spcBef>
            </a:pPr>
            <a:r>
              <a:rPr lang="ko-KR" sz="1519" b="1" strike="noStrike" spc="-1">
                <a:solidFill>
                  <a:srgbClr val="000000"/>
                </a:solidFill>
                <a:latin typeface="맑은 고딕"/>
              </a:rPr>
              <a:t>목차를 입력합니다.</a:t>
            </a:r>
            <a:endParaRPr lang="ko-KR" sz="151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클릭하십시오.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039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17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95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95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7761960" cy="316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7762320" y="0"/>
            <a:ext cx="2143440" cy="316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43560" y="28440"/>
            <a:ext cx="7689960" cy="287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4"/>
          <p:cNvSpPr/>
          <p:nvPr/>
        </p:nvSpPr>
        <p:spPr>
          <a:xfrm>
            <a:off x="7762320" y="0"/>
            <a:ext cx="360" cy="316440"/>
          </a:xfrm>
          <a:prstGeom prst="line">
            <a:avLst/>
          </a:prstGeom>
          <a:ln w="3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5"/>
          <p:cNvSpPr/>
          <p:nvPr/>
        </p:nvSpPr>
        <p:spPr>
          <a:xfrm>
            <a:off x="7762320" y="315360"/>
            <a:ext cx="360" cy="6542640"/>
          </a:xfrm>
          <a:prstGeom prst="line">
            <a:avLst/>
          </a:prstGeom>
          <a:ln w="324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0" y="360"/>
            <a:ext cx="7544880" cy="315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189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189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189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189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189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189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189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  <p:sp>
        <p:nvSpPr>
          <p:cNvPr id="166" name="CustomShape 7"/>
          <p:cNvSpPr/>
          <p:nvPr/>
        </p:nvSpPr>
        <p:spPr>
          <a:xfrm>
            <a:off x="7762320" y="0"/>
            <a:ext cx="2143440" cy="30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en-US" sz="1189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Description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167" name="PlaceHolder 8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284480" y="2189520"/>
            <a:ext cx="6974280" cy="79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r">
              <a:lnSpc>
                <a:spcPct val="100000"/>
              </a:lnSpc>
            </a:pPr>
            <a:r>
              <a:rPr lang="ko-KR" sz="434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 정의서</a:t>
            </a:r>
            <a:endParaRPr lang="ko-KR" sz="434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15120" y="4601880"/>
            <a:ext cx="4685760" cy="11484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2170" b="1" strike="noStrike" spc="-1">
                <a:latin typeface="굴림"/>
              </a:rPr>
              <a:t>홍길동</a:t>
            </a:r>
            <a:endParaRPr lang="en-US" sz="2170" b="0" strike="noStrike" spc="-1">
              <a:latin typeface="굴림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668120" y="3453120"/>
            <a:ext cx="4735080" cy="4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r">
              <a:lnSpc>
                <a:spcPct val="95000"/>
              </a:lnSpc>
            </a:pPr>
            <a:r>
              <a:rPr lang="en-US" sz="1739" b="0" strike="noStrike" spc="-1">
                <a:solidFill>
                  <a:srgbClr val="FFFFFF"/>
                </a:solidFill>
                <a:latin typeface="Arial"/>
                <a:ea typeface="맑은 고딕"/>
              </a:rPr>
              <a:t>쇼핑몰</a:t>
            </a:r>
            <a:endParaRPr lang="en-US" sz="173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352" name="Table 2"/>
          <p:cNvGraphicFramePr/>
          <p:nvPr>
            <p:extLst>
              <p:ext uri="{D42A27DB-BD31-4B8C-83A1-F6EECF244321}">
                <p14:modId xmlns:p14="http://schemas.microsoft.com/office/powerpoint/2010/main" val="2444948794"/>
              </p:ext>
            </p:extLst>
          </p:nvPr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/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이용약관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|  </a:t>
                      </a: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1100" b="0" strike="noStrike" spc="-1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3" name="CustomShape 3"/>
          <p:cNvSpPr/>
          <p:nvPr/>
        </p:nvSpPr>
        <p:spPr>
          <a:xfrm>
            <a:off x="4883040" y="5549760"/>
            <a:ext cx="2612880" cy="10785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4"/>
          <p:cNvSpPr/>
          <p:nvPr/>
        </p:nvSpPr>
        <p:spPr>
          <a:xfrm>
            <a:off x="5684400" y="5697720"/>
            <a:ext cx="160812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4883040" y="5292000"/>
            <a:ext cx="2612880" cy="2563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7268400" y="5369400"/>
            <a:ext cx="105480" cy="10224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7"/>
          <p:cNvSpPr/>
          <p:nvPr/>
        </p:nvSpPr>
        <p:spPr>
          <a:xfrm>
            <a:off x="5108400" y="5735520"/>
            <a:ext cx="428760" cy="42732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8" hidden="1"/>
          <p:cNvSpPr/>
          <p:nvPr/>
        </p:nvSpPr>
        <p:spPr>
          <a:xfrm>
            <a:off x="5075640" y="5735520"/>
            <a:ext cx="494280" cy="42732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9" hidden="1"/>
          <p:cNvSpPr/>
          <p:nvPr/>
        </p:nvSpPr>
        <p:spPr>
          <a:xfrm>
            <a:off x="5107320" y="5735520"/>
            <a:ext cx="430560" cy="42732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10" hidden="1"/>
          <p:cNvSpPr/>
          <p:nvPr/>
        </p:nvSpPr>
        <p:spPr>
          <a:xfrm>
            <a:off x="5107320" y="5734440"/>
            <a:ext cx="430560" cy="42876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1"/>
          <p:cNvSpPr/>
          <p:nvPr/>
        </p:nvSpPr>
        <p:spPr>
          <a:xfrm>
            <a:off x="6665760" y="6239160"/>
            <a:ext cx="717120" cy="2592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2" name="CustomShape 12" hidden="1"/>
          <p:cNvSpPr/>
          <p:nvPr/>
        </p:nvSpPr>
        <p:spPr>
          <a:xfrm>
            <a:off x="5801400" y="6391440"/>
            <a:ext cx="717120" cy="2592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3" name="CustomShape 13" hidden="1"/>
          <p:cNvSpPr/>
          <p:nvPr/>
        </p:nvSpPr>
        <p:spPr>
          <a:xfrm>
            <a:off x="5027400" y="6391440"/>
            <a:ext cx="717120" cy="2592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4" name="CustomShape 14"/>
          <p:cNvSpPr/>
          <p:nvPr/>
        </p:nvSpPr>
        <p:spPr>
          <a:xfrm>
            <a:off x="7778880" y="316080"/>
            <a:ext cx="2125800" cy="654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○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퍼블리싱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이용약관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이용약관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공지사항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]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○ </a:t>
            </a:r>
            <a:r>
              <a:rPr lang="en-US" sz="980" b="1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디자인</a:t>
            </a:r>
            <a:endParaRPr lang="en-US" sz="980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색,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폰트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크기로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구분될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수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있도록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디자인</a:t>
            </a:r>
            <a:endParaRPr lang="en-US" sz="980" b="0" strike="noStrike" spc="-1" dirty="0">
              <a:latin typeface="굴림"/>
            </a:endParaRPr>
          </a:p>
        </p:txBody>
      </p:sp>
      <p:sp>
        <p:nvSpPr>
          <p:cNvPr id="16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Description</a:t>
            </a:r>
            <a:endParaRPr lang="ko-KR" altLang="en-US" dirty="0"/>
          </a:p>
        </p:txBody>
      </p:sp>
      <p:sp>
        <p:nvSpPr>
          <p:cNvPr id="17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>
                <a:latin typeface="굴림"/>
              </a:rPr>
              <a:t>메인1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77888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7752240" y="316080"/>
            <a:ext cx="2148480" cy="654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980" b="1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단원 리스트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각 </a:t>
            </a:r>
            <a:r>
              <a:rPr lang="ko-KR" altLang="en-US" sz="98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단원별</a:t>
            </a:r>
            <a:r>
              <a:rPr lang="ko-KR" alt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리스트 및 진행도 현황을     표시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80" b="1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단원 표시</a:t>
            </a:r>
            <a:endParaRPr lang="en-US" sz="980" b="0" strike="noStrike" spc="-1" dirty="0" smtClean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980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목록 </a:t>
            </a:r>
            <a:r>
              <a:rPr lang="ko-KR" altLang="en-US" sz="980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클릭시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980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단원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호출</a:t>
            </a:r>
            <a:endParaRPr lang="en-US" sz="980" b="0" strike="noStrike" spc="-1" dirty="0" smtClean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글을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클릭하면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해당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(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504000" y="1465939"/>
            <a:ext cx="7055640" cy="107319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</a:rPr>
              <a:t>단원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굴림"/>
              </a:rPr>
              <a:t>리스트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굴림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latin typeface="굴림"/>
              </a:rPr>
              <a:t>및 </a:t>
            </a:r>
            <a:r>
              <a:rPr lang="ko-KR" altLang="en-US" spc="-1" dirty="0" smtClean="0">
                <a:solidFill>
                  <a:srgbClr val="000000"/>
                </a:solidFill>
                <a:latin typeface="굴림"/>
              </a:rPr>
              <a:t>진행도 현황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4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>
                <a:latin typeface="굴림"/>
              </a:rPr>
              <a:t>메인1</a:t>
            </a:r>
          </a:p>
        </p:txBody>
      </p:sp>
      <p:sp>
        <p:nvSpPr>
          <p:cNvPr id="15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</a:rPr>
              <a:t>Description</a:t>
            </a:r>
            <a:endParaRPr lang="ko-KR" altLang="en-US" sz="1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793848" y="-99392"/>
            <a:ext cx="0" cy="6957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0388" y="2810929"/>
            <a:ext cx="7061511" cy="41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</a:t>
            </a:r>
            <a:r>
              <a:rPr lang="ko-KR" altLang="en-US" sz="1200" dirty="0" smtClean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 smtClean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4000" y="4885448"/>
            <a:ext cx="7040160" cy="41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CSS&amp;HTML </a:t>
            </a:r>
            <a:r>
              <a:rPr lang="ko-KR" altLang="en-US" sz="1200" dirty="0" smtClean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 smtClean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8128" y="5304736"/>
            <a:ext cx="7046032" cy="354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Servlet </a:t>
            </a:r>
            <a:r>
              <a:rPr lang="ko-KR" altLang="en-US" sz="1200" dirty="0" smtClean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 smtClean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8129" y="5659368"/>
            <a:ext cx="7046031" cy="361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</a:t>
            </a:r>
            <a:r>
              <a:rPr lang="ko-KR" altLang="en-US" sz="1200" dirty="0" smtClean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 smtClean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8129" y="6021288"/>
            <a:ext cx="7046031" cy="4450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MyBatis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수업 진행도 현황</a:t>
            </a:r>
            <a:r>
              <a:rPr lang="en-US" altLang="ko-KR" sz="1200" smtClean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CustomShape 22"/>
          <p:cNvSpPr/>
          <p:nvPr/>
        </p:nvSpPr>
        <p:spPr>
          <a:xfrm>
            <a:off x="7185248" y="2947760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2"/>
          <p:cNvSpPr/>
          <p:nvPr/>
        </p:nvSpPr>
        <p:spPr>
          <a:xfrm>
            <a:off x="7185248" y="5022279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7185248" y="5409239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7185248" y="5767515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2"/>
          <p:cNvSpPr/>
          <p:nvPr/>
        </p:nvSpPr>
        <p:spPr>
          <a:xfrm>
            <a:off x="7185248" y="6170976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직사각형 1"/>
          <p:cNvSpPr/>
          <p:nvPr/>
        </p:nvSpPr>
        <p:spPr>
          <a:xfrm>
            <a:off x="504000" y="3230217"/>
            <a:ext cx="7055640" cy="16552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1.자바(Java Programming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Lnaguage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1.1 </a:t>
            </a:r>
            <a:r>
              <a:rPr lang="ko-KR" altLang="en-US" sz="1200" dirty="0" smtClean="0">
                <a:solidFill>
                  <a:schemeClr val="tx1"/>
                </a:solidFill>
              </a:rPr>
              <a:t>자바란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1.2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자바의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 smtClean="0">
                <a:solidFill>
                  <a:srgbClr val="000000"/>
                </a:solidFill>
                <a:latin typeface="맑은 고딕"/>
              </a:rPr>
              <a:t>역사</a:t>
            </a:r>
            <a:endParaRPr lang="en-US" altLang="ko-KR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     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1.3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자바언어의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 smtClean="0">
                <a:solidFill>
                  <a:srgbClr val="000000"/>
                </a:solidFill>
                <a:latin typeface="맑은 고딕"/>
              </a:rPr>
              <a:t>특징</a:t>
            </a:r>
            <a:endParaRPr lang="en-US" altLang="ko-KR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      1.4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JVM(Java Virtual Machine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)</a:t>
            </a: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2.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자바개발환경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구축하기</a:t>
            </a:r>
            <a:endParaRPr lang="en-US" altLang="ko-KR" sz="1200" spc="-1" dirty="0">
              <a:latin typeface="굴림"/>
            </a:endParaRPr>
          </a:p>
          <a:p>
            <a:r>
              <a:rPr lang="en-US" altLang="ko-KR" sz="1200" spc="-1" dirty="0" smtClean="0">
                <a:latin typeface="굴림"/>
              </a:rPr>
              <a:t>      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2.1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개발도구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(JDK)</a:t>
            </a:r>
            <a:r>
              <a:rPr lang="en-US" altLang="ko-KR" sz="1200" spc="-1" dirty="0" err="1" smtClean="0">
                <a:solidFill>
                  <a:srgbClr val="000000"/>
                </a:solidFill>
                <a:latin typeface="맑은 고딕"/>
              </a:rPr>
              <a:t>설치하기</a:t>
            </a:r>
            <a:endParaRPr lang="en-US" altLang="ko-KR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    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2.2 Java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API문서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altLang="ko-KR" sz="1200" spc="-1" dirty="0">
              <a:latin typeface="굴림"/>
            </a:endParaRPr>
          </a:p>
          <a:p>
            <a:endParaRPr lang="en-US" altLang="ko-KR" sz="1200" spc="-1" dirty="0">
              <a:latin typeface="굴림"/>
            </a:endParaRPr>
          </a:p>
          <a:p>
            <a:endParaRPr lang="en-US" altLang="ko-KR" sz="1200" spc="-1" dirty="0" smtClean="0">
              <a:solidFill>
                <a:srgbClr val="000000"/>
              </a:solidFill>
              <a:latin typeface="맑은 고딕"/>
            </a:endParaRPr>
          </a:p>
          <a:p>
            <a:endParaRPr lang="en-US" altLang="ko-KR" sz="1200" spc="-1" dirty="0">
              <a:latin typeface="굴림"/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CustomShape 21"/>
          <p:cNvSpPr/>
          <p:nvPr/>
        </p:nvSpPr>
        <p:spPr>
          <a:xfrm>
            <a:off x="490388" y="2539129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" name="CustomShape 8"/>
          <p:cNvSpPr/>
          <p:nvPr/>
        </p:nvSpPr>
        <p:spPr>
          <a:xfrm>
            <a:off x="1764788" y="2539128"/>
            <a:ext cx="1460020" cy="268115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4592960" y="2539129"/>
            <a:ext cx="1490424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컨텐츠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1" name="CustomShape 10"/>
          <p:cNvSpPr/>
          <p:nvPr/>
        </p:nvSpPr>
        <p:spPr>
          <a:xfrm>
            <a:off x="3224808" y="2539129"/>
            <a:ext cx="1368152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2" name="CustomShape 13"/>
          <p:cNvSpPr/>
          <p:nvPr/>
        </p:nvSpPr>
        <p:spPr>
          <a:xfrm>
            <a:off x="6083384" y="2539129"/>
            <a:ext cx="1476256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" name="CustomShape 22"/>
          <p:cNvSpPr/>
          <p:nvPr/>
        </p:nvSpPr>
        <p:spPr>
          <a:xfrm>
            <a:off x="1568624" y="2673185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22"/>
          <p:cNvSpPr/>
          <p:nvPr/>
        </p:nvSpPr>
        <p:spPr>
          <a:xfrm>
            <a:off x="3080792" y="2675029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2"/>
          <p:cNvSpPr/>
          <p:nvPr/>
        </p:nvSpPr>
        <p:spPr>
          <a:xfrm>
            <a:off x="4376936" y="2652169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7222120" y="2675029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272880" y="0"/>
            <a:ext cx="6479640" cy="62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ko-KR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용민이형 꺼</a:t>
            </a:r>
            <a:endParaRPr lang="ko-KR" sz="19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6307560" y="260280"/>
            <a:ext cx="3312000" cy="3600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272880" y="801360"/>
            <a:ext cx="647964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단원 내용 화면</a:t>
            </a:r>
            <a:endParaRPr lang="en-US" sz="1950" b="0" strike="noStrike" spc="-1"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문제 풀기 화면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380" name="Line 4"/>
          <p:cNvSpPr/>
          <p:nvPr/>
        </p:nvSpPr>
        <p:spPr>
          <a:xfrm flipV="1">
            <a:off x="880920" y="3366360"/>
            <a:ext cx="7390080" cy="626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5"/>
          <p:cNvSpPr/>
          <p:nvPr/>
        </p:nvSpPr>
        <p:spPr>
          <a:xfrm>
            <a:off x="1001160" y="3682440"/>
            <a:ext cx="63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시작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7475760" y="36824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끝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83" name="CustomShape 7"/>
          <p:cNvSpPr/>
          <p:nvPr/>
        </p:nvSpPr>
        <p:spPr>
          <a:xfrm>
            <a:off x="3513240" y="2568600"/>
            <a:ext cx="360" cy="79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8"/>
          <p:cNvSpPr/>
          <p:nvPr/>
        </p:nvSpPr>
        <p:spPr>
          <a:xfrm>
            <a:off x="3333240" y="1995120"/>
            <a:ext cx="806040" cy="319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뭐 시작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85" name="CustomShape 9"/>
          <p:cNvSpPr/>
          <p:nvPr/>
        </p:nvSpPr>
        <p:spPr>
          <a:xfrm flipV="1">
            <a:off x="4538520" y="3590280"/>
            <a:ext cx="360" cy="52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10"/>
          <p:cNvSpPr/>
          <p:nvPr/>
        </p:nvSpPr>
        <p:spPr>
          <a:xfrm>
            <a:off x="3976920" y="4190760"/>
            <a:ext cx="1198080" cy="319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일정끝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0" y="360"/>
            <a:ext cx="7544880" cy="31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내용 화면</a:t>
            </a:r>
            <a:endParaRPr lang="ko-KR" sz="118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Line 2"/>
          <p:cNvSpPr/>
          <p:nvPr/>
        </p:nvSpPr>
        <p:spPr>
          <a:xfrm>
            <a:off x="345240" y="653040"/>
            <a:ext cx="7151400" cy="2124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394920" y="373680"/>
            <a:ext cx="45360" cy="17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456840" y="688320"/>
            <a:ext cx="25246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latin typeface="맑은 고딕"/>
              </a:rPr>
              <a:t>1. 자바의 정의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512640" y="2021040"/>
            <a:ext cx="45360" cy="17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417960" y="352800"/>
            <a:ext cx="7247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Header</a:t>
            </a:r>
            <a:r>
              <a:rPr lang="en-US" sz="10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메뉴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93" name="CustomShape 7"/>
          <p:cNvSpPr/>
          <p:nvPr/>
        </p:nvSpPr>
        <p:spPr>
          <a:xfrm>
            <a:off x="7551360" y="316080"/>
            <a:ext cx="1973520" cy="65415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</a:rPr>
              <a:t>[1] 헤더(menu)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- Ajax 구현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</a:rPr>
              <a:t>[2] 컨텐츠 제목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- 단원 제목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</a:rPr>
              <a:t>[3] 컨텐츠 내용</a:t>
            </a:r>
            <a:endParaRPr lang="en-US" sz="980" b="0" strike="noStrike" spc="-1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교육 내용</a:t>
            </a:r>
            <a:endParaRPr lang="en-US" sz="980" b="0" strike="noStrike" spc="-1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재접속 시 진행도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</a:rPr>
              <a:t>[4] 페이지 이동 버튼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394" name="CustomShape 8"/>
          <p:cNvSpPr/>
          <p:nvPr/>
        </p:nvSpPr>
        <p:spPr>
          <a:xfrm>
            <a:off x="8903880" y="439200"/>
            <a:ext cx="423000" cy="61308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38880" bIns="0" anchor="ctr"/>
          <a:lstStyle/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</a:rPr>
              <a:t>화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</a:rPr>
              <a:t>면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</a:rPr>
              <a:t>안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</a:rPr>
              <a:t>내</a:t>
            </a:r>
            <a:endParaRPr lang="en-US" sz="869" b="0" strike="noStrike" spc="-1">
              <a:latin typeface="굴림"/>
            </a:endParaRPr>
          </a:p>
        </p:txBody>
      </p:sp>
      <p:sp>
        <p:nvSpPr>
          <p:cNvPr id="395" name="CustomShape 9"/>
          <p:cNvSpPr/>
          <p:nvPr/>
        </p:nvSpPr>
        <p:spPr>
          <a:xfrm>
            <a:off x="7665480" y="439200"/>
            <a:ext cx="1436400" cy="61308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8880" tIns="38880" rIns="38880" bIns="38880" anchor="ctr"/>
          <a:lstStyle/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</a:rPr>
              <a:t>4</a:t>
            </a:r>
            <a:endParaRPr lang="en-US" sz="980" b="0" strike="noStrike" spc="-1">
              <a:latin typeface="굴림"/>
            </a:endParaRPr>
          </a:p>
        </p:txBody>
      </p:sp>
      <p:graphicFrame>
        <p:nvGraphicFramePr>
          <p:cNvPr id="396" name="Table 10"/>
          <p:cNvGraphicFramePr/>
          <p:nvPr/>
        </p:nvGraphicFramePr>
        <p:xfrm>
          <a:off x="674640" y="1052640"/>
          <a:ext cx="6665760" cy="4752360"/>
        </p:xfrm>
        <a:graphic>
          <a:graphicData uri="http://schemas.openxmlformats.org/drawingml/2006/table">
            <a:tbl>
              <a:tblPr/>
              <a:tblGrid>
                <a:gridCol w="6665760"/>
              </a:tblGrid>
              <a:tr h="47523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7" name="CustomShape 11"/>
          <p:cNvSpPr/>
          <p:nvPr/>
        </p:nvSpPr>
        <p:spPr>
          <a:xfrm>
            <a:off x="920520" y="1268640"/>
            <a:ext cx="3380400" cy="12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자바란?</a:t>
            </a:r>
            <a:endParaRPr lang="en-US" sz="14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1-1 자바는 무엇무엇이다.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1-2 자바의 역사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2. 변수란?</a:t>
            </a:r>
            <a:endParaRPr lang="en-US" sz="14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2-1 변수의 정의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2-2 변수를 어떻게 사용하는지 등등등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98" name="CustomShape 12"/>
          <p:cNvSpPr/>
          <p:nvPr/>
        </p:nvSpPr>
        <p:spPr>
          <a:xfrm>
            <a:off x="3405240" y="3262320"/>
            <a:ext cx="129996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컨텐츠 내용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99" name="CustomShape 13"/>
          <p:cNvSpPr/>
          <p:nvPr/>
        </p:nvSpPr>
        <p:spPr>
          <a:xfrm>
            <a:off x="5312880" y="5877360"/>
            <a:ext cx="79164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목록보기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00" name="CustomShape 14"/>
          <p:cNvSpPr/>
          <p:nvPr/>
        </p:nvSpPr>
        <p:spPr>
          <a:xfrm>
            <a:off x="6033240" y="5877360"/>
            <a:ext cx="79164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이전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01" name="CustomShape 15"/>
          <p:cNvSpPr/>
          <p:nvPr/>
        </p:nvSpPr>
        <p:spPr>
          <a:xfrm>
            <a:off x="6537240" y="5877360"/>
            <a:ext cx="79164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다음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02" name="CustomShape 16"/>
          <p:cNvSpPr/>
          <p:nvPr/>
        </p:nvSpPr>
        <p:spPr>
          <a:xfrm>
            <a:off x="5312880" y="836640"/>
            <a:ext cx="791640" cy="1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목록보기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03" name="CustomShape 17"/>
          <p:cNvSpPr/>
          <p:nvPr/>
        </p:nvSpPr>
        <p:spPr>
          <a:xfrm>
            <a:off x="6033240" y="836640"/>
            <a:ext cx="791640" cy="1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이전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04" name="CustomShape 18"/>
          <p:cNvSpPr/>
          <p:nvPr/>
        </p:nvSpPr>
        <p:spPr>
          <a:xfrm>
            <a:off x="6537240" y="836640"/>
            <a:ext cx="791640" cy="1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다음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05" name="CustomShape 19"/>
          <p:cNvSpPr/>
          <p:nvPr/>
        </p:nvSpPr>
        <p:spPr>
          <a:xfrm>
            <a:off x="3260880" y="32220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406" name="CustomShape 20"/>
          <p:cNvSpPr/>
          <p:nvPr/>
        </p:nvSpPr>
        <p:spPr>
          <a:xfrm>
            <a:off x="423360" y="50796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407" name="CustomShape 21"/>
          <p:cNvSpPr/>
          <p:nvPr/>
        </p:nvSpPr>
        <p:spPr>
          <a:xfrm>
            <a:off x="3380040" y="322884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408" name="CustomShape 22"/>
          <p:cNvSpPr/>
          <p:nvPr/>
        </p:nvSpPr>
        <p:spPr>
          <a:xfrm>
            <a:off x="5023800" y="80136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4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0" y="360"/>
            <a:ext cx="7544880" cy="31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문제풀기화면</a:t>
            </a:r>
            <a:endParaRPr lang="ko-KR" sz="118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0" name="Line 2"/>
          <p:cNvSpPr/>
          <p:nvPr/>
        </p:nvSpPr>
        <p:spPr>
          <a:xfrm>
            <a:off x="345240" y="653040"/>
            <a:ext cx="7151400" cy="2124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3"/>
          <p:cNvSpPr/>
          <p:nvPr/>
        </p:nvSpPr>
        <p:spPr>
          <a:xfrm>
            <a:off x="394920" y="373680"/>
            <a:ext cx="45360" cy="17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4"/>
          <p:cNvSpPr/>
          <p:nvPr/>
        </p:nvSpPr>
        <p:spPr>
          <a:xfrm>
            <a:off x="456840" y="688320"/>
            <a:ext cx="25246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latin typeface="맑은 고딕"/>
              </a:rPr>
              <a:t>1. 자바의 정의 - 문제풀기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512640" y="2021040"/>
            <a:ext cx="45360" cy="17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6"/>
          <p:cNvSpPr/>
          <p:nvPr/>
        </p:nvSpPr>
        <p:spPr>
          <a:xfrm>
            <a:off x="417960" y="352800"/>
            <a:ext cx="7247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Header</a:t>
            </a:r>
            <a:r>
              <a:rPr lang="en-US" sz="10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메뉴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15" name="CustomShape 7"/>
          <p:cNvSpPr/>
          <p:nvPr/>
        </p:nvSpPr>
        <p:spPr>
          <a:xfrm>
            <a:off x="7848000" y="316080"/>
            <a:ext cx="1973520" cy="65415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</a:rPr>
              <a:t>헤더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</a:rPr>
              <a:t>(menu)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- Ajax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</a:rPr>
              <a:t>문제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단원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관련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문제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Text, image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조합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</a:rPr>
              <a:t>정답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</a:rPr>
              <a:t>입력하기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객관식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</a:rPr>
              <a:t>[4]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</a:rPr>
              <a:t>제출하기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각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클릭하여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제출하기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정답을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전부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클릭하지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않을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오류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메시지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</a:rPr>
              <a:t>[5]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</a:rPr>
              <a:t>풀이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문제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풀이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표시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문제에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대한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추가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학습을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위하여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관련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부분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)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이동할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수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있는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</a:rPr>
              <a:t>[6]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</a:rPr>
              <a:t>정답여부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정답이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맞으면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O,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</a:rPr>
              <a:t>틀리면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</a:rPr>
              <a:t> X</a:t>
            </a:r>
            <a:endParaRPr lang="en-US" sz="980" b="0" strike="noStrike" spc="-1" dirty="0">
              <a:latin typeface="굴림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8903880" y="439200"/>
            <a:ext cx="423000" cy="61308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38880" bIns="0" anchor="ctr"/>
          <a:lstStyle/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</a:rPr>
              <a:t>화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</a:rPr>
              <a:t>면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</a:rPr>
              <a:t>안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</a:rPr>
              <a:t>내</a:t>
            </a:r>
            <a:endParaRPr lang="en-US" sz="869" b="0" strike="noStrike" spc="-1">
              <a:latin typeface="굴림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7665480" y="439200"/>
            <a:ext cx="1436400" cy="61308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8880" tIns="38880" rIns="38880" bIns="38880" anchor="ctr"/>
          <a:lstStyle/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</a:rPr>
              <a:t>5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-2988000" y="-1549080"/>
            <a:ext cx="64440" cy="17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1"/>
          <p:cNvSpPr/>
          <p:nvPr/>
        </p:nvSpPr>
        <p:spPr>
          <a:xfrm>
            <a:off x="-2911680" y="-1611720"/>
            <a:ext cx="1746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1" strike="noStrike" spc="-1">
                <a:solidFill>
                  <a:srgbClr val="000000"/>
                </a:solidFill>
                <a:latin typeface="맑은 고딕"/>
              </a:rPr>
              <a:t>공지사항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20" name="CustomShape 12"/>
          <p:cNvSpPr/>
          <p:nvPr/>
        </p:nvSpPr>
        <p:spPr>
          <a:xfrm>
            <a:off x="535320" y="-1549080"/>
            <a:ext cx="64440" cy="17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13"/>
          <p:cNvSpPr/>
          <p:nvPr/>
        </p:nvSpPr>
        <p:spPr>
          <a:xfrm>
            <a:off x="674640" y="-1611720"/>
            <a:ext cx="1746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1" strike="noStrike" spc="-1">
                <a:solidFill>
                  <a:srgbClr val="000000"/>
                </a:solidFill>
                <a:latin typeface="맑은 고딕"/>
              </a:rPr>
              <a:t>자유게시판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22" name="CustomShape 14"/>
          <p:cNvSpPr/>
          <p:nvPr/>
        </p:nvSpPr>
        <p:spPr>
          <a:xfrm>
            <a:off x="-3121560" y="-1395000"/>
            <a:ext cx="3462120" cy="90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2019년 현장 진행 상황</a:t>
            </a:r>
            <a:endParaRPr lang="en-US" sz="980" b="0" strike="noStrike" spc="-1">
              <a:latin typeface="굴림"/>
            </a:endParaRPr>
          </a:p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홈페이지 이용 관련 안내</a:t>
            </a:r>
            <a:endParaRPr lang="en-US" sz="980" b="0" strike="noStrike" spc="-1">
              <a:latin typeface="굴림"/>
            </a:endParaRPr>
          </a:p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견적신청 안내</a:t>
            </a:r>
            <a:endParaRPr lang="en-US" sz="980" b="0" strike="noStrike" spc="-1">
              <a:latin typeface="굴림"/>
            </a:endParaRPr>
          </a:p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회원가입 오류 관련 안내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423" name="CustomShape 15"/>
          <p:cNvSpPr/>
          <p:nvPr/>
        </p:nvSpPr>
        <p:spPr>
          <a:xfrm>
            <a:off x="410760" y="-1405440"/>
            <a:ext cx="334332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간단한 보일러 고장대처</a:t>
            </a:r>
            <a:endParaRPr lang="en-US" sz="980" b="0" strike="noStrike" spc="-1">
              <a:latin typeface="굴림"/>
            </a:endParaRPr>
          </a:p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</a:rPr>
              <a:t>생활 설비 상식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424" name="CustomShape 16"/>
          <p:cNvSpPr/>
          <p:nvPr/>
        </p:nvSpPr>
        <p:spPr>
          <a:xfrm>
            <a:off x="-1239480" y="-1610640"/>
            <a:ext cx="106020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869" b="0" strike="noStrike" spc="-1">
                <a:solidFill>
                  <a:srgbClr val="000000"/>
                </a:solidFill>
                <a:latin typeface="맑은 고딕"/>
              </a:rPr>
              <a:t>더보기 &gt;</a:t>
            </a:r>
            <a:endParaRPr lang="en-US" sz="869" b="0" strike="noStrike" spc="-1">
              <a:latin typeface="굴림"/>
            </a:endParaRPr>
          </a:p>
        </p:txBody>
      </p:sp>
      <p:sp>
        <p:nvSpPr>
          <p:cNvPr id="425" name="CustomShape 17"/>
          <p:cNvSpPr/>
          <p:nvPr/>
        </p:nvSpPr>
        <p:spPr>
          <a:xfrm>
            <a:off x="2319480" y="-1610640"/>
            <a:ext cx="106020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869" b="0" strike="noStrike" spc="-1">
                <a:solidFill>
                  <a:srgbClr val="000000"/>
                </a:solidFill>
                <a:latin typeface="맑은 고딕"/>
              </a:rPr>
              <a:t>더보기 &gt;</a:t>
            </a:r>
            <a:endParaRPr lang="en-US" sz="869" b="0" strike="noStrike" spc="-1">
              <a:latin typeface="굴림"/>
            </a:endParaRPr>
          </a:p>
        </p:txBody>
      </p:sp>
      <p:sp>
        <p:nvSpPr>
          <p:cNvPr id="426" name="CustomShape 18"/>
          <p:cNvSpPr/>
          <p:nvPr/>
        </p:nvSpPr>
        <p:spPr>
          <a:xfrm>
            <a:off x="-3106800" y="-160164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427" name="CustomShape 19"/>
          <p:cNvSpPr/>
          <p:nvPr/>
        </p:nvSpPr>
        <p:spPr>
          <a:xfrm>
            <a:off x="449640" y="-159156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428" name="Table 20"/>
          <p:cNvGraphicFramePr/>
          <p:nvPr/>
        </p:nvGraphicFramePr>
        <p:xfrm>
          <a:off x="674640" y="1052640"/>
          <a:ext cx="3380760" cy="2376360"/>
        </p:xfrm>
        <a:graphic>
          <a:graphicData uri="http://schemas.openxmlformats.org/drawingml/2006/table">
            <a:tbl>
              <a:tblPr/>
              <a:tblGrid>
                <a:gridCol w="3380760"/>
              </a:tblGrid>
              <a:tr h="23763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9" name="CustomShape 21"/>
          <p:cNvSpPr/>
          <p:nvPr/>
        </p:nvSpPr>
        <p:spPr>
          <a:xfrm>
            <a:off x="920520" y="1268640"/>
            <a:ext cx="2736000" cy="20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문제 1</a:t>
            </a:r>
            <a:endParaRPr lang="en-US" sz="14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다음 중 자바에 대하여  맞지 않는 것은?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1. 자바는 a 이다.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2. 처음에 누가 개발했고, 최초 이름은 b였다.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3. </a:t>
            </a:r>
            <a:r>
              <a:rPr lang="en-US" sz="1100" b="0" strike="noStrike" spc="-1">
                <a:solidFill>
                  <a:srgbClr val="000000"/>
                </a:solidFill>
                <a:latin typeface="맑은 고딕"/>
              </a:rPr>
              <a:t>자바는 이러한 문제를 해결하는 도구이다. 4.  자바는 커피 이름이다.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문제 2</a:t>
            </a:r>
            <a:endParaRPr lang="en-US" sz="14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2-1 변수의 정의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2-2 변수를 어떻게 사용하는지 등등등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30" name="CustomShape 22"/>
          <p:cNvSpPr/>
          <p:nvPr/>
        </p:nvSpPr>
        <p:spPr>
          <a:xfrm>
            <a:off x="866880" y="1068480"/>
            <a:ext cx="55728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31" name="CustomShape 23"/>
          <p:cNvSpPr/>
          <p:nvPr/>
        </p:nvSpPr>
        <p:spPr>
          <a:xfrm>
            <a:off x="5312880" y="6309360"/>
            <a:ext cx="79164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목록보기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32" name="CustomShape 24"/>
          <p:cNvSpPr/>
          <p:nvPr/>
        </p:nvSpPr>
        <p:spPr>
          <a:xfrm>
            <a:off x="6033240" y="6309360"/>
            <a:ext cx="79164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이전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33" name="CustomShape 25"/>
          <p:cNvSpPr/>
          <p:nvPr/>
        </p:nvSpPr>
        <p:spPr>
          <a:xfrm>
            <a:off x="6537240" y="6309360"/>
            <a:ext cx="79164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다음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34" name="CustomShape 26"/>
          <p:cNvSpPr/>
          <p:nvPr/>
        </p:nvSpPr>
        <p:spPr>
          <a:xfrm>
            <a:off x="4449960" y="836640"/>
            <a:ext cx="791640" cy="1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풀이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35" name="CustomShape 27"/>
          <p:cNvSpPr/>
          <p:nvPr/>
        </p:nvSpPr>
        <p:spPr>
          <a:xfrm>
            <a:off x="3260880" y="32220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436" name="CustomShape 28"/>
          <p:cNvSpPr/>
          <p:nvPr/>
        </p:nvSpPr>
        <p:spPr>
          <a:xfrm>
            <a:off x="577800" y="103464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437" name="CustomShape 29"/>
          <p:cNvSpPr/>
          <p:nvPr/>
        </p:nvSpPr>
        <p:spPr>
          <a:xfrm>
            <a:off x="4160880" y="81180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438" name="CustomShape 30"/>
          <p:cNvSpPr/>
          <p:nvPr/>
        </p:nvSpPr>
        <p:spPr>
          <a:xfrm>
            <a:off x="674640" y="358704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439" name="Table 31"/>
          <p:cNvGraphicFramePr/>
          <p:nvPr/>
        </p:nvGraphicFramePr>
        <p:xfrm>
          <a:off x="4232880" y="1052640"/>
          <a:ext cx="2985480" cy="4941360"/>
        </p:xfrm>
        <a:graphic>
          <a:graphicData uri="http://schemas.openxmlformats.org/drawingml/2006/table">
            <a:tbl>
              <a:tblPr/>
              <a:tblGrid>
                <a:gridCol w="2985480"/>
              </a:tblGrid>
              <a:tr h="49413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0" name="Table 32"/>
          <p:cNvGraphicFramePr/>
          <p:nvPr/>
        </p:nvGraphicFramePr>
        <p:xfrm>
          <a:off x="712440" y="3582720"/>
          <a:ext cx="3328920" cy="2438640"/>
        </p:xfrm>
        <a:graphic>
          <a:graphicData uri="http://schemas.openxmlformats.org/drawingml/2006/table">
            <a:tbl>
              <a:tblPr/>
              <a:tblGrid>
                <a:gridCol w="3328920"/>
              </a:tblGrid>
              <a:tr h="24386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1" name="CustomShape 33"/>
          <p:cNvSpPr/>
          <p:nvPr/>
        </p:nvSpPr>
        <p:spPr>
          <a:xfrm>
            <a:off x="1014840" y="3789000"/>
            <a:ext cx="273600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문제 1 정답을 클릭하세요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42" name="CustomShape 34"/>
          <p:cNvSpPr/>
          <p:nvPr/>
        </p:nvSpPr>
        <p:spPr>
          <a:xfrm>
            <a:off x="1029240" y="4725000"/>
            <a:ext cx="273600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문제 1 정답을 클릭하세요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43" name="CustomShape 35"/>
          <p:cNvSpPr/>
          <p:nvPr/>
        </p:nvSpPr>
        <p:spPr>
          <a:xfrm>
            <a:off x="992880" y="3582720"/>
            <a:ext cx="55728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정답입력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44" name="CustomShape 36"/>
          <p:cNvSpPr/>
          <p:nvPr/>
        </p:nvSpPr>
        <p:spPr>
          <a:xfrm>
            <a:off x="3249720" y="6142680"/>
            <a:ext cx="791640" cy="1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제출하기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45" name="CustomShape 37"/>
          <p:cNvSpPr/>
          <p:nvPr/>
        </p:nvSpPr>
        <p:spPr>
          <a:xfrm>
            <a:off x="3036960" y="610884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4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446" name="CustomShape 38"/>
          <p:cNvSpPr/>
          <p:nvPr/>
        </p:nvSpPr>
        <p:spPr>
          <a:xfrm>
            <a:off x="4424040" y="1235160"/>
            <a:ext cx="2400840" cy="240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문제 1</a:t>
            </a:r>
            <a:endParaRPr lang="en-US" sz="14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정답은 4번입니다!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해설 : 자바는 커피가 아니고 TOP가 커피입니다. 스타벅스 맛있어.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#관련 페이지로 이동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문제 2</a:t>
            </a:r>
            <a:endParaRPr lang="en-US" sz="14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정답은 2번입니다!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해설 : 왜 2번이냐면 그냥 2번이야 이유는 없어 그냥 2번.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#관련 페이지로 이동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47" name="CustomShape 39"/>
          <p:cNvSpPr/>
          <p:nvPr/>
        </p:nvSpPr>
        <p:spPr>
          <a:xfrm>
            <a:off x="1167480" y="3941280"/>
            <a:ext cx="257040" cy="66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1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2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3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4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48" name="CustomShape 40"/>
          <p:cNvSpPr/>
          <p:nvPr/>
        </p:nvSpPr>
        <p:spPr>
          <a:xfrm>
            <a:off x="1184760" y="4968000"/>
            <a:ext cx="257040" cy="66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1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2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3</a:t>
            </a:r>
            <a:endParaRPr lang="en-US" sz="1089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4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49" name="CustomShape 41"/>
          <p:cNvSpPr/>
          <p:nvPr/>
        </p:nvSpPr>
        <p:spPr>
          <a:xfrm>
            <a:off x="5312880" y="1245960"/>
            <a:ext cx="791640" cy="1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O or X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50" name="CustomShape 42"/>
          <p:cNvSpPr/>
          <p:nvPr/>
        </p:nvSpPr>
        <p:spPr>
          <a:xfrm>
            <a:off x="5097600" y="1212120"/>
            <a:ext cx="28872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6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72880" y="0"/>
            <a:ext cx="6479640" cy="62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ko-KR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김현욱 꺼</a:t>
            </a:r>
            <a:endParaRPr lang="ko-KR" sz="19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6307560" y="260280"/>
            <a:ext cx="3312000" cy="3600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272880" y="801360"/>
            <a:ext cx="647964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기타등등</a:t>
            </a:r>
            <a:endParaRPr lang="en-US" sz="195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0" y="360"/>
            <a:ext cx="7544880" cy="31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테스트 결과 화면</a:t>
            </a:r>
            <a:endParaRPr lang="ko-KR" sz="118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7759800" y="316080"/>
            <a:ext cx="2145960" cy="654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이름(필수)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최대 5글자(10자)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아이디(필수)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입력 후 중복 확인 진행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영문 6~20자(20자)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- 6~20자 영문/숫자 조합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대소문자 구별 안 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중복 확인 상황별 문구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아이디를 입력하지 않은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아이디를 입력해 주세요!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사용 중인 아이디인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이미 사용 중인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생성 정책에 어긋나는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 생성 규칙을 확인하고 중복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확인을 진행해 주세요.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조건에 만족하여 사용 가능한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사용 가능한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비밀번호 정책(필수)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- 8~20자 영문/숫자, 특수문자 혼합/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대소문자 구별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작성되는 비밀번호 Password 처리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Password Box 기본문구 : 스케치 참조 (텍스트 영역 클릭 시 문구 사라짐)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이메일(필수)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기호 입력 불가(예외: ‘_’, ‘-’)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및 특수기호 입력 시: Alert(한글 및 특수기호는 입력 할 수 없습니다.) → [확인] 클릭 : 입력한 문구 사라짐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[6~7] 툴팁(tooltip)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 시 안내 메시지 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취소 클릭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Confirm("가입을 취소하시겠습니까?")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[확인]  메인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[취소]  Confirm 닫힘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999000" y="2739600"/>
            <a:ext cx="4254120" cy="112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Case 1 Success ( 10 ms , 124 kbyte)</a:t>
            </a:r>
            <a:endParaRPr lang="en-US" sz="980" b="0" strike="noStrike" spc="-1">
              <a:latin typeface="굴림"/>
            </a:endParaRPr>
          </a:p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Case 2 Success ( 10 ms , 124 kbyte)</a:t>
            </a:r>
            <a:endParaRPr lang="en-US" sz="980" b="0" strike="noStrike" spc="-1">
              <a:latin typeface="굴림"/>
            </a:endParaRPr>
          </a:p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Case 3 Failed ( 100 ms , 124 kbyte) – 시간 초과</a:t>
            </a:r>
            <a:endParaRPr lang="en-US" sz="980" b="0" strike="noStrike" spc="-1">
              <a:latin typeface="굴림"/>
            </a:endParaRPr>
          </a:p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Case 4 Failed ( 10 ms , 124 Mbyte) – 메모리 초과</a:t>
            </a:r>
            <a:endParaRPr lang="en-US" sz="980" b="0" strike="noStrike" spc="-1">
              <a:latin typeface="굴림"/>
            </a:endParaRPr>
          </a:p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Case 5 Success ( 10 ms , 124 kbyte)ㅡ 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457" name="Line 4"/>
          <p:cNvSpPr/>
          <p:nvPr/>
        </p:nvSpPr>
        <p:spPr>
          <a:xfrm>
            <a:off x="1048320" y="2611800"/>
            <a:ext cx="2359440" cy="3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5"/>
          <p:cNvSpPr/>
          <p:nvPr/>
        </p:nvSpPr>
        <p:spPr>
          <a:xfrm>
            <a:off x="1048320" y="2302200"/>
            <a:ext cx="487440" cy="237600"/>
          </a:xfrm>
          <a:prstGeom prst="rect">
            <a:avLst/>
          </a:pr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6"/>
          <p:cNvSpPr/>
          <p:nvPr/>
        </p:nvSpPr>
        <p:spPr>
          <a:xfrm>
            <a:off x="1048320" y="2302200"/>
            <a:ext cx="487440" cy="237600"/>
          </a:xfrm>
          <a:custGeom>
            <a:avLst/>
            <a:gdLst/>
            <a:ahLst/>
            <a:cxnLst/>
            <a:rect l="l" t="t" r="r" b="b"/>
            <a:pathLst>
              <a:path w="1008112" h="1008112">
                <a:moveTo>
                  <a:pt x="0" y="1008112"/>
                </a:moveTo>
                <a:lnTo>
                  <a:pt x="1008112" y="0"/>
                </a:lnTo>
              </a:path>
            </a:pathLst>
          </a:cu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7"/>
          <p:cNvSpPr/>
          <p:nvPr/>
        </p:nvSpPr>
        <p:spPr>
          <a:xfrm>
            <a:off x="1048320" y="2302200"/>
            <a:ext cx="487440" cy="237600"/>
          </a:xfrm>
          <a:custGeom>
            <a:avLst/>
            <a:gdLst/>
            <a:ahLst/>
            <a:cxnLst/>
            <a:rect l="l" t="t" r="r" b="b"/>
            <a:pathLst>
              <a:path w="1008112" h="1008112">
                <a:moveTo>
                  <a:pt x="1008112" y="100811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8"/>
          <p:cNvSpPr/>
          <p:nvPr/>
        </p:nvSpPr>
        <p:spPr>
          <a:xfrm>
            <a:off x="1536120" y="2302200"/>
            <a:ext cx="121392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번 문제 결과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62" name="CustomShape 9"/>
          <p:cNvSpPr/>
          <p:nvPr/>
        </p:nvSpPr>
        <p:spPr>
          <a:xfrm>
            <a:off x="2572560" y="2302200"/>
            <a:ext cx="487440" cy="237600"/>
          </a:xfrm>
          <a:prstGeom prst="rect">
            <a:avLst/>
          </a:pr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10"/>
          <p:cNvSpPr/>
          <p:nvPr/>
        </p:nvSpPr>
        <p:spPr>
          <a:xfrm>
            <a:off x="2572560" y="2302200"/>
            <a:ext cx="487440" cy="237600"/>
          </a:xfrm>
          <a:custGeom>
            <a:avLst/>
            <a:gdLst/>
            <a:ahLst/>
            <a:cxnLst/>
            <a:rect l="l" t="t" r="r" b="b"/>
            <a:pathLst>
              <a:path w="1008112" h="1008112">
                <a:moveTo>
                  <a:pt x="0" y="1008112"/>
                </a:moveTo>
                <a:lnTo>
                  <a:pt x="1008112" y="0"/>
                </a:lnTo>
              </a:path>
            </a:pathLst>
          </a:cu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11"/>
          <p:cNvSpPr/>
          <p:nvPr/>
        </p:nvSpPr>
        <p:spPr>
          <a:xfrm>
            <a:off x="2572560" y="2302200"/>
            <a:ext cx="487440" cy="237600"/>
          </a:xfrm>
          <a:custGeom>
            <a:avLst/>
            <a:gdLst/>
            <a:ahLst/>
            <a:cxnLst/>
            <a:rect l="l" t="t" r="r" b="b"/>
            <a:pathLst>
              <a:path w="1008112" h="1008112">
                <a:moveTo>
                  <a:pt x="1008112" y="100811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2"/>
          <p:cNvSpPr/>
          <p:nvPr/>
        </p:nvSpPr>
        <p:spPr>
          <a:xfrm>
            <a:off x="3126240" y="2283840"/>
            <a:ext cx="25246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30분 전 제출</a:t>
            </a:r>
            <a:endParaRPr lang="en-US" sz="13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0" y="360"/>
            <a:ext cx="7544880" cy="31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 화면</a:t>
            </a:r>
            <a:endParaRPr lang="ko-KR" sz="118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7759800" y="316080"/>
            <a:ext cx="2145960" cy="654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이름(필수)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최대 5글자(10자)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아이디(필수)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입력 후 중복 확인 진행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영문 6~20자(20자)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- 6~20자 영문/숫자 조합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대소문자 구별 안 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중복 확인 상황별 문구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아이디를 입력하지 않은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아이디를 입력해 주세요!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사용 중인 아이디인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이미 사용 중인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생성 정책에 어긋나는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 생성 규칙을 확인하고 중복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확인을 진행해 주세요.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조건에 만족하여 사용 가능한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사용 가능한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비밀번호 정책(필수)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- 8~20자 영문/숫자, 특수문자 혼합/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대소문자 구별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작성되는 비밀번호 Password 처리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Password Box 기본문구 : 스케치 참조 (텍스트 영역 클릭 시 문구 사라짐)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이메일(필수)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기호 입력 불가(예외: ‘_’, ‘-’)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및 특수기호 입력 시: Alert(한글 및 특수기호는 입력 할 수 없습니다.) → [확인] 클릭 : 입력한 문구 사라짐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[6~7] 툴팁(tooltip)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 시 안내 메시지 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취소 클릭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Confirm("가입을 취소하시겠습니까?")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[확인]  메인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[취소]  Confirm 닫힘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707760" y="814320"/>
            <a:ext cx="487440" cy="237600"/>
          </a:xfrm>
          <a:prstGeom prst="rect">
            <a:avLst/>
          </a:pr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4"/>
          <p:cNvSpPr/>
          <p:nvPr/>
        </p:nvSpPr>
        <p:spPr>
          <a:xfrm>
            <a:off x="707760" y="814320"/>
            <a:ext cx="487440" cy="237600"/>
          </a:xfrm>
          <a:custGeom>
            <a:avLst/>
            <a:gdLst/>
            <a:ahLst/>
            <a:cxnLst/>
            <a:rect l="l" t="t" r="r" b="b"/>
            <a:pathLst>
              <a:path w="1008112" h="1008112">
                <a:moveTo>
                  <a:pt x="0" y="1008112"/>
                </a:moveTo>
                <a:lnTo>
                  <a:pt x="1008112" y="0"/>
                </a:lnTo>
              </a:path>
            </a:pathLst>
          </a:cu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5"/>
          <p:cNvSpPr/>
          <p:nvPr/>
        </p:nvSpPr>
        <p:spPr>
          <a:xfrm>
            <a:off x="707760" y="814320"/>
            <a:ext cx="487440" cy="237600"/>
          </a:xfrm>
          <a:custGeom>
            <a:avLst/>
            <a:gdLst/>
            <a:ahLst/>
            <a:cxnLst/>
            <a:rect l="l" t="t" r="r" b="b"/>
            <a:pathLst>
              <a:path w="1008112" h="1008112">
                <a:moveTo>
                  <a:pt x="1008112" y="100811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6"/>
          <p:cNvSpPr/>
          <p:nvPr/>
        </p:nvSpPr>
        <p:spPr>
          <a:xfrm>
            <a:off x="1195200" y="814320"/>
            <a:ext cx="121392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번 문제 랭킹</a:t>
            </a:r>
            <a:endParaRPr lang="en-US" sz="1089" b="0" strike="noStrike" spc="-1">
              <a:latin typeface="굴림"/>
            </a:endParaRPr>
          </a:p>
        </p:txBody>
      </p:sp>
      <p:graphicFrame>
        <p:nvGraphicFramePr>
          <p:cNvPr id="472" name="Table 7"/>
          <p:cNvGraphicFramePr/>
          <p:nvPr/>
        </p:nvGraphicFramePr>
        <p:xfrm>
          <a:off x="674280" y="1608480"/>
          <a:ext cx="3897360" cy="4382040"/>
        </p:xfrm>
        <a:graphic>
          <a:graphicData uri="http://schemas.openxmlformats.org/drawingml/2006/table">
            <a:tbl>
              <a:tblPr/>
              <a:tblGrid>
                <a:gridCol w="1250640"/>
                <a:gridCol w="613800"/>
                <a:gridCol w="685440"/>
                <a:gridCol w="1347480"/>
              </a:tblGrid>
              <a:tr h="16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계정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시간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메모리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제출날짜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DBDBDB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8880" marR="38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3" name="CustomShape 8"/>
          <p:cNvSpPr/>
          <p:nvPr/>
        </p:nvSpPr>
        <p:spPr>
          <a:xfrm>
            <a:off x="1521360" y="1248840"/>
            <a:ext cx="1046520" cy="2725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시간 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74" name="CustomShape 9"/>
          <p:cNvSpPr/>
          <p:nvPr/>
        </p:nvSpPr>
        <p:spPr>
          <a:xfrm>
            <a:off x="2409840" y="1338120"/>
            <a:ext cx="7596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10"/>
          <p:cNvSpPr/>
          <p:nvPr/>
        </p:nvSpPr>
        <p:spPr>
          <a:xfrm>
            <a:off x="674280" y="1267920"/>
            <a:ext cx="8463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전체 등수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76" name="CustomShape 11"/>
          <p:cNvSpPr/>
          <p:nvPr/>
        </p:nvSpPr>
        <p:spPr>
          <a:xfrm>
            <a:off x="674280" y="4850640"/>
            <a:ext cx="8463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나의 등수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77" name="CustomShape 12"/>
          <p:cNvSpPr/>
          <p:nvPr/>
        </p:nvSpPr>
        <p:spPr>
          <a:xfrm>
            <a:off x="1521360" y="4845600"/>
            <a:ext cx="487440" cy="237600"/>
          </a:xfrm>
          <a:prstGeom prst="rect">
            <a:avLst/>
          </a:pr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13"/>
          <p:cNvSpPr/>
          <p:nvPr/>
        </p:nvSpPr>
        <p:spPr>
          <a:xfrm>
            <a:off x="1521360" y="4845600"/>
            <a:ext cx="487440" cy="237600"/>
          </a:xfrm>
          <a:custGeom>
            <a:avLst/>
            <a:gdLst/>
            <a:ahLst/>
            <a:cxnLst/>
            <a:rect l="l" t="t" r="r" b="b"/>
            <a:pathLst>
              <a:path w="1008112" h="1008112">
                <a:moveTo>
                  <a:pt x="0" y="1008112"/>
                </a:moveTo>
                <a:lnTo>
                  <a:pt x="1008112" y="0"/>
                </a:lnTo>
              </a:path>
            </a:pathLst>
          </a:cu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14"/>
          <p:cNvSpPr/>
          <p:nvPr/>
        </p:nvSpPr>
        <p:spPr>
          <a:xfrm>
            <a:off x="1521360" y="4845600"/>
            <a:ext cx="487440" cy="237600"/>
          </a:xfrm>
          <a:custGeom>
            <a:avLst/>
            <a:gdLst/>
            <a:ahLst/>
            <a:cxnLst/>
            <a:rect l="l" t="t" r="r" b="b"/>
            <a:pathLst>
              <a:path w="1008112" h="1008112">
                <a:moveTo>
                  <a:pt x="1008112" y="100811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648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15"/>
          <p:cNvSpPr/>
          <p:nvPr/>
        </p:nvSpPr>
        <p:spPr>
          <a:xfrm>
            <a:off x="2144880" y="4850640"/>
            <a:ext cx="8463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위</a:t>
            </a:r>
            <a:endParaRPr lang="en-US" sz="10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5959800" y="1985760"/>
            <a:ext cx="817200" cy="283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2" name="Picture 4"/>
          <p:cNvPicPr/>
          <p:nvPr/>
        </p:nvPicPr>
        <p:blipFill>
          <a:blip r:embed="rId2"/>
          <a:stretch/>
        </p:blipFill>
        <p:spPr>
          <a:xfrm>
            <a:off x="6283440" y="324468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483" name="Picture 6"/>
          <p:cNvPicPr/>
          <p:nvPr/>
        </p:nvPicPr>
        <p:blipFill>
          <a:blip r:embed="rId3"/>
          <a:stretch/>
        </p:blipFill>
        <p:spPr>
          <a:xfrm rot="10800000">
            <a:off x="6661440" y="3406680"/>
            <a:ext cx="154440" cy="154440"/>
          </a:xfrm>
          <a:prstGeom prst="rect">
            <a:avLst/>
          </a:prstGeom>
          <a:ln>
            <a:noFill/>
          </a:ln>
        </p:spPr>
      </p:pic>
      <p:sp>
        <p:nvSpPr>
          <p:cNvPr id="484" name="CustomShape 2"/>
          <p:cNvSpPr/>
          <p:nvPr/>
        </p:nvSpPr>
        <p:spPr>
          <a:xfrm>
            <a:off x="3752640" y="2327760"/>
            <a:ext cx="3000240" cy="2763360"/>
          </a:xfrm>
          <a:prstGeom prst="rect">
            <a:avLst/>
          </a:prstGeom>
          <a:noFill/>
          <a:ln w="936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TextShape 3"/>
          <p:cNvSpPr txBox="1"/>
          <p:nvPr/>
        </p:nvSpPr>
        <p:spPr>
          <a:xfrm>
            <a:off x="0" y="360"/>
            <a:ext cx="7544880" cy="31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이론 문제 관리</a:t>
            </a:r>
            <a:endParaRPr lang="ko-KR" sz="118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7759800" y="316080"/>
            <a:ext cx="2145960" cy="654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이름(필수)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최대 5글자(10자)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아이디(필수)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입력 후 중복 확인 진행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영문 6~20자(20자)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- 6~20자 영문/숫자 조합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대소문자 구별 안 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중복 확인 상황별 문구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아이디를 입력하지 않은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아이디를 입력해 주세요!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사용 중인 아이디인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이미 사용 중인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생성 정책에 어긋나는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 생성 규칙을 확인하고 중복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확인을 진행해 주세요.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조건에 만족하여 사용 가능한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사용 가능한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비밀번호 정책(필수)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- 8~20자 영문/숫자, 특수문자 혼합/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대소문자 구별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작성되는 비밀번호 Password 처리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Password Box 기본문구 : 스케치 참조 (텍스트 영역 클릭 시 문구 사라짐)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이메일(필수)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기호 입력 불가(예외: ‘_’, ‘-’)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및 특수기호 입력 시: Alert(한글 및 특수기호는 입력 할 수 없습니다.) → [확인] 클릭 : 입력한 문구 사라짐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[6~7] 툴팁(tooltip)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 시 안내 메시지 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취소 클릭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Confirm("가입을 취소하시겠습니까?")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[확인]  메인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[취소]  Confirm 닫힘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658440" y="484200"/>
            <a:ext cx="2064600" cy="3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 관리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488" name="CustomShape 6"/>
          <p:cNvSpPr/>
          <p:nvPr/>
        </p:nvSpPr>
        <p:spPr>
          <a:xfrm>
            <a:off x="3752640" y="2387880"/>
            <a:ext cx="300024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1.자바(Java Programming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Lnaguage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)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489" name="CustomShape 7"/>
          <p:cNvSpPr/>
          <p:nvPr/>
        </p:nvSpPr>
        <p:spPr>
          <a:xfrm>
            <a:off x="3752640" y="2654280"/>
            <a:ext cx="300024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1.1 자바란?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90" name="CustomShape 8"/>
          <p:cNvSpPr/>
          <p:nvPr/>
        </p:nvSpPr>
        <p:spPr>
          <a:xfrm>
            <a:off x="3752640" y="2923200"/>
            <a:ext cx="300024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1.2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자바의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역사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491" name="CustomShape 9"/>
          <p:cNvSpPr/>
          <p:nvPr/>
        </p:nvSpPr>
        <p:spPr>
          <a:xfrm>
            <a:off x="3752640" y="3191400"/>
            <a:ext cx="3000240" cy="255600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1.3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자바언어의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특징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492" name="CustomShape 10"/>
          <p:cNvSpPr/>
          <p:nvPr/>
        </p:nvSpPr>
        <p:spPr>
          <a:xfrm>
            <a:off x="3752640" y="3439440"/>
            <a:ext cx="300024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1.4 JVM(Java Virtual Machine)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493" name="CustomShape 11"/>
          <p:cNvSpPr/>
          <p:nvPr/>
        </p:nvSpPr>
        <p:spPr>
          <a:xfrm>
            <a:off x="3752640" y="3701880"/>
            <a:ext cx="300024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2.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자바개발환경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구축하기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494" name="CustomShape 12"/>
          <p:cNvSpPr/>
          <p:nvPr/>
        </p:nvSpPr>
        <p:spPr>
          <a:xfrm>
            <a:off x="3752640" y="3965040"/>
            <a:ext cx="300024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2.1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자바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개발도구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(JDK)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495" name="CustomShape 13"/>
          <p:cNvSpPr/>
          <p:nvPr/>
        </p:nvSpPr>
        <p:spPr>
          <a:xfrm>
            <a:off x="3752640" y="4226040"/>
            <a:ext cx="300024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2.2 Java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API문서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496" name="CustomShape 14"/>
          <p:cNvSpPr/>
          <p:nvPr/>
        </p:nvSpPr>
        <p:spPr>
          <a:xfrm>
            <a:off x="6598440" y="2331720"/>
            <a:ext cx="154440" cy="24264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15"/>
          <p:cNvSpPr/>
          <p:nvPr/>
        </p:nvSpPr>
        <p:spPr>
          <a:xfrm flipV="1">
            <a:off x="6637320" y="2382480"/>
            <a:ext cx="7596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>
              <a:alpha val="64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16"/>
          <p:cNvSpPr/>
          <p:nvPr/>
        </p:nvSpPr>
        <p:spPr>
          <a:xfrm rot="10800000" flipV="1">
            <a:off x="6713640" y="2530800"/>
            <a:ext cx="7596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>
              <a:alpha val="64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17"/>
          <p:cNvSpPr/>
          <p:nvPr/>
        </p:nvSpPr>
        <p:spPr>
          <a:xfrm>
            <a:off x="3752640" y="4484880"/>
            <a:ext cx="300024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1" strike="noStrike" spc="-1" dirty="0">
                <a:solidFill>
                  <a:srgbClr val="92D050"/>
                </a:solidFill>
                <a:latin typeface="맑은 고딕"/>
              </a:rPr>
              <a:t>+</a:t>
            </a:r>
            <a:r>
              <a:rPr lang="en-US" sz="1089" b="0" strike="noStrike" spc="-1" dirty="0">
                <a:solidFill>
                  <a:srgbClr val="92D050"/>
                </a:solidFill>
                <a:latin typeface="맑은 고딕"/>
              </a:rPr>
              <a:t> </a:t>
            </a:r>
            <a:r>
              <a:rPr lang="en-US" sz="1089" b="0" strike="noStrike" spc="-1" dirty="0">
                <a:solidFill>
                  <a:srgbClr val="808080"/>
                </a:solidFill>
                <a:latin typeface="맑은 고딕"/>
              </a:rPr>
              <a:t>2.3 새 </a:t>
            </a:r>
            <a:r>
              <a:rPr lang="en-US" sz="1089" b="0" strike="noStrike" spc="-1" dirty="0" err="1">
                <a:solidFill>
                  <a:srgbClr val="808080"/>
                </a:solidFill>
                <a:latin typeface="맑은 고딕"/>
              </a:rPr>
              <a:t>단원</a:t>
            </a:r>
            <a:r>
              <a:rPr lang="en-US" sz="1089" b="0" strike="noStrike" spc="-1" dirty="0">
                <a:solidFill>
                  <a:srgbClr val="808080"/>
                </a:solidFill>
                <a:latin typeface="맑은 고딕"/>
              </a:rPr>
              <a:t> 명 </a:t>
            </a:r>
            <a:r>
              <a:rPr lang="en-US" sz="1089" b="0" strike="noStrike" spc="-1" dirty="0" err="1">
                <a:solidFill>
                  <a:srgbClr val="808080"/>
                </a:solidFill>
                <a:latin typeface="맑은 고딕"/>
              </a:rPr>
              <a:t>입력하세요</a:t>
            </a:r>
            <a:r>
              <a:rPr lang="en-US" sz="1089" b="0" strike="noStrike" spc="-1" dirty="0">
                <a:solidFill>
                  <a:srgbClr val="808080"/>
                </a:solidFill>
                <a:latin typeface="맑은 고딕"/>
              </a:rPr>
              <a:t>.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500" name="CustomShape 18"/>
          <p:cNvSpPr/>
          <p:nvPr/>
        </p:nvSpPr>
        <p:spPr>
          <a:xfrm>
            <a:off x="802080" y="912960"/>
            <a:ext cx="956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 관리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501" name="CustomShape 19"/>
          <p:cNvSpPr/>
          <p:nvPr/>
        </p:nvSpPr>
        <p:spPr>
          <a:xfrm>
            <a:off x="3710880" y="1993320"/>
            <a:ext cx="844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목록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502" name="CustomShape 20"/>
          <p:cNvSpPr/>
          <p:nvPr/>
        </p:nvSpPr>
        <p:spPr>
          <a:xfrm>
            <a:off x="1141920" y="2615040"/>
            <a:ext cx="2009880" cy="80928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21"/>
          <p:cNvSpPr/>
          <p:nvPr/>
        </p:nvSpPr>
        <p:spPr>
          <a:xfrm>
            <a:off x="1141920" y="2341800"/>
            <a:ext cx="2009880" cy="2725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22"/>
          <p:cNvSpPr/>
          <p:nvPr/>
        </p:nvSpPr>
        <p:spPr>
          <a:xfrm>
            <a:off x="1141920" y="2615040"/>
            <a:ext cx="2009880" cy="2725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JAVA1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505" name="CustomShape 23"/>
          <p:cNvSpPr/>
          <p:nvPr/>
        </p:nvSpPr>
        <p:spPr>
          <a:xfrm>
            <a:off x="1141920" y="2885400"/>
            <a:ext cx="2009880" cy="2725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자료구조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506" name="CustomShape 24"/>
          <p:cNvSpPr/>
          <p:nvPr/>
        </p:nvSpPr>
        <p:spPr>
          <a:xfrm>
            <a:off x="2947680" y="2467080"/>
            <a:ext cx="9324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25"/>
          <p:cNvSpPr/>
          <p:nvPr/>
        </p:nvSpPr>
        <p:spPr>
          <a:xfrm>
            <a:off x="1141920" y="3156120"/>
            <a:ext cx="2009880" cy="2725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1" strike="noStrike" spc="-1">
                <a:solidFill>
                  <a:srgbClr val="92D050"/>
                </a:solidFill>
                <a:latin typeface="맑은 고딕"/>
                <a:ea typeface="맑은 고딕"/>
              </a:rPr>
              <a:t>+</a:t>
            </a: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새 과목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508" name="CustomShape 26"/>
          <p:cNvSpPr/>
          <p:nvPr/>
        </p:nvSpPr>
        <p:spPr>
          <a:xfrm>
            <a:off x="1088280" y="200340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509" name="CustomShape 27"/>
          <p:cNvSpPr/>
          <p:nvPr/>
        </p:nvSpPr>
        <p:spPr>
          <a:xfrm>
            <a:off x="3752640" y="4758120"/>
            <a:ext cx="300024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808080"/>
                </a:solidFill>
                <a:latin typeface="맑은 고딕"/>
              </a:rPr>
              <a:t> 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510" name="Line 28"/>
          <p:cNvSpPr/>
          <p:nvPr/>
        </p:nvSpPr>
        <p:spPr>
          <a:xfrm>
            <a:off x="5643000" y="4491000"/>
            <a:ext cx="360" cy="208440"/>
          </a:xfrm>
          <a:prstGeom prst="line">
            <a:avLst/>
          </a:prstGeom>
          <a:ln w="936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1" name="Picture 6"/>
          <p:cNvPicPr/>
          <p:nvPr/>
        </p:nvPicPr>
        <p:blipFill>
          <a:blip r:embed="rId3"/>
          <a:stretch/>
        </p:blipFill>
        <p:spPr>
          <a:xfrm rot="10800000">
            <a:off x="6299280" y="2254680"/>
            <a:ext cx="245160" cy="245160"/>
          </a:xfrm>
          <a:prstGeom prst="rect">
            <a:avLst/>
          </a:prstGeom>
          <a:ln>
            <a:noFill/>
          </a:ln>
        </p:spPr>
      </p:pic>
      <p:sp>
        <p:nvSpPr>
          <p:cNvPr id="512" name="CustomShape 29"/>
          <p:cNvSpPr/>
          <p:nvPr/>
        </p:nvSpPr>
        <p:spPr>
          <a:xfrm>
            <a:off x="6076800" y="2078280"/>
            <a:ext cx="127440" cy="10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3" name="Picture 8"/>
          <p:cNvPicPr/>
          <p:nvPr/>
        </p:nvPicPr>
        <p:blipFill>
          <a:blip r:embed="rId4"/>
          <a:stretch/>
        </p:blipFill>
        <p:spPr>
          <a:xfrm>
            <a:off x="6054120" y="2072160"/>
            <a:ext cx="118440" cy="118440"/>
          </a:xfrm>
          <a:prstGeom prst="rect">
            <a:avLst/>
          </a:prstGeom>
          <a:ln>
            <a:noFill/>
          </a:ln>
        </p:spPr>
      </p:pic>
      <p:pic>
        <p:nvPicPr>
          <p:cNvPr id="514" name="Picture 6"/>
          <p:cNvPicPr/>
          <p:nvPr/>
        </p:nvPicPr>
        <p:blipFill>
          <a:blip r:embed="rId3"/>
          <a:stretch/>
        </p:blipFill>
        <p:spPr>
          <a:xfrm rot="10800000">
            <a:off x="6703920" y="2255760"/>
            <a:ext cx="245160" cy="245160"/>
          </a:xfrm>
          <a:prstGeom prst="rect">
            <a:avLst/>
          </a:prstGeom>
          <a:ln>
            <a:noFill/>
          </a:ln>
        </p:spPr>
      </p:pic>
      <p:sp>
        <p:nvSpPr>
          <p:cNvPr id="515" name="CustomShape 30"/>
          <p:cNvSpPr/>
          <p:nvPr/>
        </p:nvSpPr>
        <p:spPr>
          <a:xfrm>
            <a:off x="6481440" y="2079360"/>
            <a:ext cx="127440" cy="10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6" name="Picture 8"/>
          <p:cNvPicPr/>
          <p:nvPr/>
        </p:nvPicPr>
        <p:blipFill>
          <a:blip r:embed="rId4"/>
          <a:stretch/>
        </p:blipFill>
        <p:spPr>
          <a:xfrm rot="10800000">
            <a:off x="6577560" y="2192040"/>
            <a:ext cx="118440" cy="118440"/>
          </a:xfrm>
          <a:prstGeom prst="rect">
            <a:avLst/>
          </a:prstGeom>
          <a:ln>
            <a:noFill/>
          </a:ln>
        </p:spPr>
      </p:pic>
      <p:sp>
        <p:nvSpPr>
          <p:cNvPr id="517" name="Line 31"/>
          <p:cNvSpPr/>
          <p:nvPr/>
        </p:nvSpPr>
        <p:spPr>
          <a:xfrm>
            <a:off x="6375960" y="2024280"/>
            <a:ext cx="360" cy="208800"/>
          </a:xfrm>
          <a:prstGeom prst="line">
            <a:avLst/>
          </a:prstGeom>
          <a:ln w="936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32"/>
          <p:cNvSpPr/>
          <p:nvPr/>
        </p:nvSpPr>
        <p:spPr>
          <a:xfrm>
            <a:off x="5569560" y="1985760"/>
            <a:ext cx="357480" cy="294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편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845280" y="1782720"/>
            <a:ext cx="6060240" cy="42710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0" y="360"/>
            <a:ext cx="7544880" cy="31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이론 문제 추가2</a:t>
            </a:r>
            <a:endParaRPr lang="ko-KR" sz="118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7759800" y="316080"/>
            <a:ext cx="2145960" cy="654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이름(필수)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최대 5글자(10자)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아이디(필수)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입력 후 중복 확인 진행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영문 6~20자(20자)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- 6~20자 영문/숫자 조합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대소문자 구별 안 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중복 확인 상황별 문구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아이디를 입력하지 않은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아이디를 입력해 주세요!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사용 중인 아이디인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이미 사용 중인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생성 정책에 어긋나는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 생성 규칙을 확인하고 중복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확인을 진행해 주세요.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조건에 만족하여 사용 가능한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사용 가능한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비밀번호 정책(필수)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- 8~20자 영문/숫자, 특수문자 혼합/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대소문자 구별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작성되는 비밀번호 Password 처리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Password Box 기본문구 : 스케치 참조 (텍스트 영역 클릭 시 문구 사라짐)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이메일(필수)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기호 입력 불가(예외: ‘_’, ‘-’)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및 특수기호 입력 시: Alert(한글 및 특수기호는 입력 할 수 없습니다.) → [확인] 클릭 : 입력한 문구 사라짐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[6~7] 툴팁(tooltip)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 시 안내 메시지 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취소 클릭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Confirm("가입을 취소하시겠습니까?")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[확인]  메인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[취소]  Confirm 닫힘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658440" y="383400"/>
            <a:ext cx="2064600" cy="3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 관리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523" name="CustomShape 5"/>
          <p:cNvSpPr/>
          <p:nvPr/>
        </p:nvSpPr>
        <p:spPr>
          <a:xfrm>
            <a:off x="1444320" y="1144800"/>
            <a:ext cx="5451120" cy="2725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1.3 자바언어의 특징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6729120" y="1270080"/>
            <a:ext cx="9324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7"/>
          <p:cNvSpPr/>
          <p:nvPr/>
        </p:nvSpPr>
        <p:spPr>
          <a:xfrm>
            <a:off x="803520" y="812160"/>
            <a:ext cx="1375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내용 편집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526" name="CustomShape 8"/>
          <p:cNvSpPr/>
          <p:nvPr/>
        </p:nvSpPr>
        <p:spPr>
          <a:xfrm>
            <a:off x="801720" y="1157760"/>
            <a:ext cx="638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단원명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527" name="CustomShape 9"/>
          <p:cNvSpPr/>
          <p:nvPr/>
        </p:nvSpPr>
        <p:spPr>
          <a:xfrm>
            <a:off x="845640" y="1459800"/>
            <a:ext cx="6060240" cy="315720"/>
          </a:xfrm>
          <a:prstGeom prst="rect">
            <a:avLst/>
          </a:prstGeom>
          <a:solidFill>
            <a:srgbClr val="F3F2F1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8" name="그림 85"/>
          <p:cNvPicPr/>
          <p:nvPr/>
        </p:nvPicPr>
        <p:blipFill>
          <a:blip r:embed="rId2"/>
          <a:stretch/>
        </p:blipFill>
        <p:spPr>
          <a:xfrm>
            <a:off x="860760" y="1474920"/>
            <a:ext cx="2307240" cy="291240"/>
          </a:xfrm>
          <a:prstGeom prst="rect">
            <a:avLst/>
          </a:prstGeom>
          <a:ln>
            <a:noFill/>
          </a:ln>
        </p:spPr>
      </p:pic>
      <p:pic>
        <p:nvPicPr>
          <p:cNvPr id="529" name="그림 86"/>
          <p:cNvPicPr/>
          <p:nvPr/>
        </p:nvPicPr>
        <p:blipFill>
          <a:blip r:embed="rId3"/>
          <a:stretch/>
        </p:blipFill>
        <p:spPr>
          <a:xfrm>
            <a:off x="3156840" y="1474920"/>
            <a:ext cx="1674000" cy="282960"/>
          </a:xfrm>
          <a:prstGeom prst="rect">
            <a:avLst/>
          </a:prstGeom>
          <a:ln>
            <a:noFill/>
          </a:ln>
        </p:spPr>
      </p:pic>
      <p:pic>
        <p:nvPicPr>
          <p:cNvPr id="530" name="그림 87"/>
          <p:cNvPicPr/>
          <p:nvPr/>
        </p:nvPicPr>
        <p:blipFill>
          <a:blip r:embed="rId4"/>
          <a:stretch/>
        </p:blipFill>
        <p:spPr>
          <a:xfrm>
            <a:off x="4798800" y="1474920"/>
            <a:ext cx="1132560" cy="282960"/>
          </a:xfrm>
          <a:prstGeom prst="rect">
            <a:avLst/>
          </a:prstGeom>
          <a:ln>
            <a:noFill/>
          </a:ln>
        </p:spPr>
      </p:pic>
      <p:pic>
        <p:nvPicPr>
          <p:cNvPr id="531" name="그림 89"/>
          <p:cNvPicPr/>
          <p:nvPr/>
        </p:nvPicPr>
        <p:blipFill>
          <a:blip r:embed="rId5"/>
          <a:stretch/>
        </p:blipFill>
        <p:spPr>
          <a:xfrm>
            <a:off x="5931720" y="1483200"/>
            <a:ext cx="974520" cy="274680"/>
          </a:xfrm>
          <a:prstGeom prst="rect">
            <a:avLst/>
          </a:prstGeom>
          <a:ln>
            <a:noFill/>
          </a:ln>
        </p:spPr>
      </p:pic>
      <p:pic>
        <p:nvPicPr>
          <p:cNvPr id="532" name="그림 92"/>
          <p:cNvPicPr/>
          <p:nvPr/>
        </p:nvPicPr>
        <p:blipFill>
          <a:blip r:embed="rId6"/>
          <a:stretch/>
        </p:blipFill>
        <p:spPr>
          <a:xfrm>
            <a:off x="959760" y="1942560"/>
            <a:ext cx="5334120" cy="4068360"/>
          </a:xfrm>
          <a:prstGeom prst="rect">
            <a:avLst/>
          </a:prstGeom>
          <a:ln>
            <a:noFill/>
          </a:ln>
        </p:spPr>
      </p:pic>
      <p:sp>
        <p:nvSpPr>
          <p:cNvPr id="533" name="CustomShape 10"/>
          <p:cNvSpPr/>
          <p:nvPr/>
        </p:nvSpPr>
        <p:spPr>
          <a:xfrm>
            <a:off x="6278760" y="857160"/>
            <a:ext cx="543960" cy="261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완료</a:t>
            </a:r>
            <a:endParaRPr lang="en-US" sz="103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307560" y="260280"/>
            <a:ext cx="3312000" cy="3600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835200" y="3479400"/>
            <a:ext cx="6060240" cy="13647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맑은 고딕"/>
              </a:rPr>
              <a:t>문제내용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0" y="360"/>
            <a:ext cx="7544880" cy="31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이론 문제 추가2</a:t>
            </a:r>
            <a:endParaRPr lang="ko-KR" sz="118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7754400" y="305640"/>
            <a:ext cx="2145960" cy="654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이름(필수)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최대 5글자(10자)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아이디(필수)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입력 후 중복 확인 진행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영문 6~20자(20자)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- 6~20자 영문/숫자 조합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대소문자 구별 안 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중복 확인 상황별 문구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아이디를 입력하지 않은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아이디를 입력해 주세요!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사용 중인 아이디인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이미 사용 중인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생성 정책에 어긋나는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 생성 규칙을 확인하고 중복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확인을 진행해 주세요.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조건에 만족하여 사용 가능한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사용 가능한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비밀번호 정책(필수)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- 8~20자 영문/숫자, 특수문자 혼합/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대소문자 구별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작성되는 비밀번호 Password 처리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Password Box 기본문구 : 스케치 참조 (텍스트 영역 클릭 시 문구 사라짐)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이메일(필수)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기호 입력 불가(예외: ‘_’, ‘-’)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및 특수기호 입력 시: Alert(한글 및 특수기호는 입력 할 수 없습니다.) → [확인] 클릭 : 입력한 문구 사라짐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[6~7] 툴팁(tooltip)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 시 안내 메시지 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취소 클릭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Confirm("가입을 취소하시겠습니까?")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[확인]  메인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[취소]  Confirm 닫힘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537" name="CustomShape 4"/>
          <p:cNvSpPr/>
          <p:nvPr/>
        </p:nvSpPr>
        <p:spPr>
          <a:xfrm>
            <a:off x="658440" y="383400"/>
            <a:ext cx="2064600" cy="3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 관리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538" name="CustomShape 5"/>
          <p:cNvSpPr/>
          <p:nvPr/>
        </p:nvSpPr>
        <p:spPr>
          <a:xfrm>
            <a:off x="1444320" y="1182960"/>
            <a:ext cx="5451120" cy="2725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</a:rPr>
              <a:t>1.3 자바언어의 특징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539" name="CustomShape 6"/>
          <p:cNvSpPr/>
          <p:nvPr/>
        </p:nvSpPr>
        <p:spPr>
          <a:xfrm>
            <a:off x="6729120" y="1308240"/>
            <a:ext cx="9324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7"/>
          <p:cNvSpPr/>
          <p:nvPr/>
        </p:nvSpPr>
        <p:spPr>
          <a:xfrm>
            <a:off x="803880" y="812160"/>
            <a:ext cx="1554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편집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541" name="CustomShape 8"/>
          <p:cNvSpPr/>
          <p:nvPr/>
        </p:nvSpPr>
        <p:spPr>
          <a:xfrm>
            <a:off x="801720" y="1195920"/>
            <a:ext cx="638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단원명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542" name="CustomShape 9"/>
          <p:cNvSpPr/>
          <p:nvPr/>
        </p:nvSpPr>
        <p:spPr>
          <a:xfrm>
            <a:off x="798120" y="3147840"/>
            <a:ext cx="645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543" name="CustomShape 10"/>
          <p:cNvSpPr/>
          <p:nvPr/>
        </p:nvSpPr>
        <p:spPr>
          <a:xfrm>
            <a:off x="847800" y="5297760"/>
            <a:ext cx="603000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답 1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544" name="CustomShape 11"/>
          <p:cNvSpPr/>
          <p:nvPr/>
        </p:nvSpPr>
        <p:spPr>
          <a:xfrm>
            <a:off x="847800" y="5589360"/>
            <a:ext cx="603000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답 2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545" name="CustomShape 12"/>
          <p:cNvSpPr/>
          <p:nvPr/>
        </p:nvSpPr>
        <p:spPr>
          <a:xfrm>
            <a:off x="847800" y="5887800"/>
            <a:ext cx="6030000" cy="23868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답 3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546" name="CustomShape 13"/>
          <p:cNvSpPr/>
          <p:nvPr/>
        </p:nvSpPr>
        <p:spPr>
          <a:xfrm>
            <a:off x="847800" y="6184800"/>
            <a:ext cx="603000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답 4 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547" name="CustomShape 14"/>
          <p:cNvSpPr/>
          <p:nvPr/>
        </p:nvSpPr>
        <p:spPr>
          <a:xfrm>
            <a:off x="834840" y="5197320"/>
            <a:ext cx="6042960" cy="1359000"/>
          </a:xfrm>
          <a:prstGeom prst="rect">
            <a:avLst/>
          </a:prstGeom>
          <a:noFill/>
          <a:ln w="936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5"/>
          <p:cNvSpPr/>
          <p:nvPr/>
        </p:nvSpPr>
        <p:spPr>
          <a:xfrm>
            <a:off x="921960" y="5379840"/>
            <a:ext cx="157680" cy="1576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6"/>
          <p:cNvSpPr/>
          <p:nvPr/>
        </p:nvSpPr>
        <p:spPr>
          <a:xfrm>
            <a:off x="921960" y="5663880"/>
            <a:ext cx="157680" cy="1576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17"/>
          <p:cNvSpPr/>
          <p:nvPr/>
        </p:nvSpPr>
        <p:spPr>
          <a:xfrm>
            <a:off x="921960" y="5975640"/>
            <a:ext cx="157680" cy="1576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18"/>
          <p:cNvSpPr/>
          <p:nvPr/>
        </p:nvSpPr>
        <p:spPr>
          <a:xfrm>
            <a:off x="921960" y="6275160"/>
            <a:ext cx="157680" cy="1576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19"/>
          <p:cNvSpPr/>
          <p:nvPr/>
        </p:nvSpPr>
        <p:spPr>
          <a:xfrm>
            <a:off x="6596280" y="5643360"/>
            <a:ext cx="132480" cy="1587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20"/>
          <p:cNvSpPr/>
          <p:nvPr/>
        </p:nvSpPr>
        <p:spPr>
          <a:xfrm>
            <a:off x="6596280" y="5333400"/>
            <a:ext cx="132480" cy="1587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21"/>
          <p:cNvSpPr/>
          <p:nvPr/>
        </p:nvSpPr>
        <p:spPr>
          <a:xfrm>
            <a:off x="6596280" y="5970960"/>
            <a:ext cx="132480" cy="15876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22"/>
          <p:cNvSpPr/>
          <p:nvPr/>
        </p:nvSpPr>
        <p:spPr>
          <a:xfrm>
            <a:off x="6596280" y="6275880"/>
            <a:ext cx="132480" cy="1587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CustomShape 23"/>
          <p:cNvSpPr/>
          <p:nvPr/>
        </p:nvSpPr>
        <p:spPr>
          <a:xfrm>
            <a:off x="6486480" y="5973120"/>
            <a:ext cx="170280" cy="124920"/>
          </a:xfrm>
          <a:prstGeom prst="arc">
            <a:avLst>
              <a:gd name="adj1" fmla="val 16200000"/>
              <a:gd name="adj2" fmla="val 0"/>
            </a:avLst>
          </a:prstGeom>
          <a:noFill/>
          <a:ln w="255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24"/>
          <p:cNvSpPr/>
          <p:nvPr/>
        </p:nvSpPr>
        <p:spPr>
          <a:xfrm flipH="1">
            <a:off x="6657120" y="5886000"/>
            <a:ext cx="314640" cy="272520"/>
          </a:xfrm>
          <a:prstGeom prst="arc">
            <a:avLst>
              <a:gd name="adj1" fmla="val 16200000"/>
              <a:gd name="adj2" fmla="val 0"/>
            </a:avLst>
          </a:prstGeom>
          <a:noFill/>
          <a:ln w="255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5"/>
          <p:cNvSpPr/>
          <p:nvPr/>
        </p:nvSpPr>
        <p:spPr>
          <a:xfrm>
            <a:off x="6278760" y="857160"/>
            <a:ext cx="543960" cy="261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완료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559" name="CustomShape 26"/>
          <p:cNvSpPr/>
          <p:nvPr/>
        </p:nvSpPr>
        <p:spPr>
          <a:xfrm>
            <a:off x="835200" y="1739520"/>
            <a:ext cx="6060240" cy="128592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맑은 고딕"/>
              </a:rPr>
              <a:t>리스트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817560" y="2119320"/>
            <a:ext cx="6060240" cy="460908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0" y="360"/>
            <a:ext cx="7544880" cy="31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 관리 – 과제 내용</a:t>
            </a:r>
            <a:endParaRPr lang="ko-KR" sz="118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7759800" y="316080"/>
            <a:ext cx="2145960" cy="654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이름(필수)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최대 5글자(10자)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아이디(필수)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입력 후 중복 확인 진행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영문 6~20자(20자)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- 6~20자 영문/숫자 조합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대소문자 구별 안 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중복 확인 상황별 문구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아이디를 입력하지 않은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아이디를 입력해 주세요!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사용 중인 아이디인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이미 사용 중인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생성 정책에 어긋나는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 생성 규칙을 확인하고 중복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확인을 진행해 주세요.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조건에 만족하여 사용 가능한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사용 가능한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비밀번호 정책(필수)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- 8~20자 영문/숫자, 특수문자 혼합/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대소문자 구별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작성되는 비밀번호 Password 처리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Password Box 기본문구 : 스케치 참조 (텍스트 영역 클릭 시 문구 사라짐)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이메일(필수)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기호 입력 불가(예외: ‘_’, ‘-’)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및 특수기호 입력 시: Alert(한글 및 특수기호는 입력 할 수 없습니다.) → [확인] 클릭 : 입력한 문구 사라짐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[6~7] 툴팁(tooltip)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 시 안내 메시지 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취소 클릭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Confirm("가입을 취소하시겠습니까?")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[확인]  메인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[취소]  Confirm 닫힘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563" name="CustomShape 4"/>
          <p:cNvSpPr/>
          <p:nvPr/>
        </p:nvSpPr>
        <p:spPr>
          <a:xfrm>
            <a:off x="658440" y="383400"/>
            <a:ext cx="2064600" cy="3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 관리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564" name="CustomShape 5"/>
          <p:cNvSpPr/>
          <p:nvPr/>
        </p:nvSpPr>
        <p:spPr>
          <a:xfrm>
            <a:off x="6729120" y="1403280"/>
            <a:ext cx="9324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CustomShape 6"/>
          <p:cNvSpPr/>
          <p:nvPr/>
        </p:nvSpPr>
        <p:spPr>
          <a:xfrm>
            <a:off x="803520" y="812160"/>
            <a:ext cx="1313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 등록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566" name="CustomShape 7"/>
          <p:cNvSpPr/>
          <p:nvPr/>
        </p:nvSpPr>
        <p:spPr>
          <a:xfrm>
            <a:off x="817560" y="1812600"/>
            <a:ext cx="6060240" cy="315720"/>
          </a:xfrm>
          <a:prstGeom prst="rect">
            <a:avLst/>
          </a:prstGeom>
          <a:solidFill>
            <a:srgbClr val="F3F2F1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7" name="그림 85"/>
          <p:cNvPicPr/>
          <p:nvPr/>
        </p:nvPicPr>
        <p:blipFill>
          <a:blip r:embed="rId2"/>
          <a:stretch/>
        </p:blipFill>
        <p:spPr>
          <a:xfrm>
            <a:off x="832680" y="1827720"/>
            <a:ext cx="2307240" cy="291240"/>
          </a:xfrm>
          <a:prstGeom prst="rect">
            <a:avLst/>
          </a:prstGeom>
          <a:ln>
            <a:noFill/>
          </a:ln>
        </p:spPr>
      </p:pic>
      <p:pic>
        <p:nvPicPr>
          <p:cNvPr id="568" name="그림 86"/>
          <p:cNvPicPr/>
          <p:nvPr/>
        </p:nvPicPr>
        <p:blipFill>
          <a:blip r:embed="rId3"/>
          <a:stretch/>
        </p:blipFill>
        <p:spPr>
          <a:xfrm>
            <a:off x="3128760" y="1827720"/>
            <a:ext cx="1674000" cy="282960"/>
          </a:xfrm>
          <a:prstGeom prst="rect">
            <a:avLst/>
          </a:prstGeom>
          <a:ln>
            <a:noFill/>
          </a:ln>
        </p:spPr>
      </p:pic>
      <p:pic>
        <p:nvPicPr>
          <p:cNvPr id="569" name="그림 87"/>
          <p:cNvPicPr/>
          <p:nvPr/>
        </p:nvPicPr>
        <p:blipFill>
          <a:blip r:embed="rId4"/>
          <a:stretch/>
        </p:blipFill>
        <p:spPr>
          <a:xfrm>
            <a:off x="4770720" y="1827720"/>
            <a:ext cx="1132560" cy="282960"/>
          </a:xfrm>
          <a:prstGeom prst="rect">
            <a:avLst/>
          </a:prstGeom>
          <a:ln>
            <a:noFill/>
          </a:ln>
        </p:spPr>
      </p:pic>
      <p:pic>
        <p:nvPicPr>
          <p:cNvPr id="570" name="그림 89"/>
          <p:cNvPicPr/>
          <p:nvPr/>
        </p:nvPicPr>
        <p:blipFill>
          <a:blip r:embed="rId5"/>
          <a:stretch/>
        </p:blipFill>
        <p:spPr>
          <a:xfrm>
            <a:off x="5903640" y="1836000"/>
            <a:ext cx="974520" cy="274680"/>
          </a:xfrm>
          <a:prstGeom prst="rect">
            <a:avLst/>
          </a:prstGeom>
          <a:ln>
            <a:noFill/>
          </a:ln>
        </p:spPr>
      </p:pic>
      <p:graphicFrame>
        <p:nvGraphicFramePr>
          <p:cNvPr id="571" name="Table 8"/>
          <p:cNvGraphicFramePr/>
          <p:nvPr/>
        </p:nvGraphicFramePr>
        <p:xfrm>
          <a:off x="817560" y="1156320"/>
          <a:ext cx="6060240" cy="691560"/>
        </p:xfrm>
        <a:graphic>
          <a:graphicData uri="http://schemas.openxmlformats.org/drawingml/2006/table">
            <a:tbl>
              <a:tblPr/>
              <a:tblGrid>
                <a:gridCol w="889200"/>
                <a:gridCol w="1395000"/>
                <a:gridCol w="844920"/>
                <a:gridCol w="2931120"/>
              </a:tblGrid>
              <a:tr h="32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9000" marR="99000">
                    <a:lnL w="6480">
                      <a:solidFill>
                        <a:srgbClr val="000000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</a:rPr>
                        <a:t>피보나치 함수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9000" marR="99000">
                    <a:lnL w="2880">
                      <a:solidFill>
                        <a:srgbClr val="595959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2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</a:rPr>
                        <a:t>제한시간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9000" marR="99000">
                    <a:lnL w="6480">
                      <a:solidFill>
                        <a:srgbClr val="000000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L w="2880">
                      <a:solidFill>
                        <a:srgbClr val="595959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404040"/>
                          </a:solidFill>
                          <a:latin typeface="맑은 고딕"/>
                        </a:rPr>
                        <a:t>제한메모리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L w="12240">
                      <a:solidFill>
                        <a:srgbClr val="E7E6E6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2" name="CustomShape 9"/>
          <p:cNvSpPr/>
          <p:nvPr/>
        </p:nvSpPr>
        <p:spPr>
          <a:xfrm>
            <a:off x="1730160" y="1194480"/>
            <a:ext cx="5092560" cy="24912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10"/>
          <p:cNvSpPr/>
          <p:nvPr/>
        </p:nvSpPr>
        <p:spPr>
          <a:xfrm>
            <a:off x="1730160" y="1520280"/>
            <a:ext cx="933840" cy="24912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11"/>
          <p:cNvSpPr/>
          <p:nvPr/>
        </p:nvSpPr>
        <p:spPr>
          <a:xfrm>
            <a:off x="3997800" y="1524240"/>
            <a:ext cx="933840" cy="24912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12"/>
          <p:cNvSpPr/>
          <p:nvPr/>
        </p:nvSpPr>
        <p:spPr>
          <a:xfrm>
            <a:off x="2590200" y="1510560"/>
            <a:ext cx="380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ms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576" name="CustomShape 13"/>
          <p:cNvSpPr/>
          <p:nvPr/>
        </p:nvSpPr>
        <p:spPr>
          <a:xfrm>
            <a:off x="4874400" y="1527120"/>
            <a:ext cx="4068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mb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577" name="CustomShape 14"/>
          <p:cNvSpPr/>
          <p:nvPr/>
        </p:nvSpPr>
        <p:spPr>
          <a:xfrm>
            <a:off x="5539680" y="1512720"/>
            <a:ext cx="1282680" cy="261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테스트 케이스 등록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578" name="CustomShape 15"/>
          <p:cNvSpPr/>
          <p:nvPr/>
        </p:nvSpPr>
        <p:spPr>
          <a:xfrm>
            <a:off x="6278760" y="857160"/>
            <a:ext cx="543960" cy="261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완료</a:t>
            </a:r>
            <a:endParaRPr lang="en-US" sz="1030" b="0" strike="noStrike" spc="-1">
              <a:latin typeface="굴림"/>
            </a:endParaRPr>
          </a:p>
        </p:txBody>
      </p:sp>
      <p:pic>
        <p:nvPicPr>
          <p:cNvPr id="579" name="그림 6"/>
          <p:cNvPicPr/>
          <p:nvPr/>
        </p:nvPicPr>
        <p:blipFill>
          <a:blip r:embed="rId6"/>
          <a:stretch/>
        </p:blipFill>
        <p:spPr>
          <a:xfrm>
            <a:off x="907200" y="2336040"/>
            <a:ext cx="4996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Picture 4"/>
          <p:cNvPicPr/>
          <p:nvPr/>
        </p:nvPicPr>
        <p:blipFill>
          <a:blip r:embed="rId2"/>
          <a:stretch/>
        </p:blipFill>
        <p:spPr>
          <a:xfrm>
            <a:off x="6351120" y="2747880"/>
            <a:ext cx="154440" cy="154440"/>
          </a:xfrm>
          <a:prstGeom prst="rect">
            <a:avLst/>
          </a:prstGeom>
          <a:ln>
            <a:noFill/>
          </a:ln>
        </p:spPr>
      </p:pic>
      <p:pic>
        <p:nvPicPr>
          <p:cNvPr id="581" name="Picture 6"/>
          <p:cNvPicPr/>
          <p:nvPr/>
        </p:nvPicPr>
        <p:blipFill>
          <a:blip r:embed="rId3"/>
          <a:stretch/>
        </p:blipFill>
        <p:spPr>
          <a:xfrm rot="10800000">
            <a:off x="6728760" y="2909520"/>
            <a:ext cx="154440" cy="154440"/>
          </a:xfrm>
          <a:prstGeom prst="rect">
            <a:avLst/>
          </a:prstGeom>
          <a:ln>
            <a:noFill/>
          </a:ln>
        </p:spPr>
      </p:pic>
      <p:sp>
        <p:nvSpPr>
          <p:cNvPr id="582" name="CustomShape 1"/>
          <p:cNvSpPr/>
          <p:nvPr/>
        </p:nvSpPr>
        <p:spPr>
          <a:xfrm>
            <a:off x="4006080" y="3782520"/>
            <a:ext cx="2880000" cy="28616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0" y="360"/>
            <a:ext cx="7544880" cy="31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ko-KR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 관리 – 테스트 케이스 </a:t>
            </a:r>
            <a:endParaRPr lang="ko-KR" sz="118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7759800" y="316080"/>
            <a:ext cx="2145960" cy="654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이름(필수)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최대 5글자(10자)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아이디(필수)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입력 후 중복 확인 진행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영문 6~20자(20자) 입력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띄어쓰기 사용 불가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- 6~20자 영문/숫자 조합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대소문자 구별 안 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중복 확인 상황별 문구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아이디를 입력하지 않은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아이디를 입력해 주세요!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사용 중인 아이디인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이미 사용 중인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아이디 생성 정책에 어긋나는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아이디 생성 규칙을 확인하고 중복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확인을 진행해 주세요.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조건에 만족하여 사용 가능한 경우: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사용 가능한 아이디입니다.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비밀번호 정책(필수)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- 8~20자 영문/숫자, 특수문자 혼합/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대소문자 구별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작성되는 비밀번호 Password 처리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Password Box 기본문구 : 스케치 참조 (텍스트 영역 클릭 시 문구 사라짐)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이메일(필수)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기호 입력 불가(예외: ‘_’, ‘-’)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한글 및 특수기호 입력 시: Alert(한글 및 특수기호는 입력 할 수 없습니다.) → [확인] 클릭 : 입력한 문구 사라짐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[6~7] 툴팁(tooltip)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 시 안내 메시지 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취소 클릭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Confirm("가입을 취소하시겠습니까?")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[확인]  메인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→ [취소]  Confirm 닫힘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585" name="CustomShape 4"/>
          <p:cNvSpPr/>
          <p:nvPr/>
        </p:nvSpPr>
        <p:spPr>
          <a:xfrm>
            <a:off x="658440" y="383400"/>
            <a:ext cx="2064600" cy="3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 관리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586" name="CustomShape 5"/>
          <p:cNvSpPr/>
          <p:nvPr/>
        </p:nvSpPr>
        <p:spPr>
          <a:xfrm>
            <a:off x="6729120" y="1403280"/>
            <a:ext cx="9324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6"/>
          <p:cNvSpPr/>
          <p:nvPr/>
        </p:nvSpPr>
        <p:spPr>
          <a:xfrm>
            <a:off x="803520" y="812160"/>
            <a:ext cx="1313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 등록</a:t>
            </a:r>
            <a:endParaRPr lang="en-US" sz="1400" b="0" strike="noStrike" spc="-1">
              <a:latin typeface="굴림"/>
            </a:endParaRPr>
          </a:p>
        </p:txBody>
      </p:sp>
      <p:graphicFrame>
        <p:nvGraphicFramePr>
          <p:cNvPr id="588" name="Table 7"/>
          <p:cNvGraphicFramePr/>
          <p:nvPr/>
        </p:nvGraphicFramePr>
        <p:xfrm>
          <a:off x="817560" y="1156320"/>
          <a:ext cx="6060240" cy="731520"/>
        </p:xfrm>
        <a:graphic>
          <a:graphicData uri="http://schemas.openxmlformats.org/drawingml/2006/table">
            <a:tbl>
              <a:tblPr/>
              <a:tblGrid>
                <a:gridCol w="889200"/>
                <a:gridCol w="1395000"/>
                <a:gridCol w="844920"/>
                <a:gridCol w="2931120"/>
              </a:tblGrid>
              <a:tr h="32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9000" marR="99000">
                    <a:lnL w="6480">
                      <a:solidFill>
                        <a:srgbClr val="000000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L w="2880">
                      <a:solidFill>
                        <a:srgbClr val="595959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2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</a:rPr>
                        <a:t>제한시간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9000" marR="99000">
                    <a:lnL w="6480">
                      <a:solidFill>
                        <a:srgbClr val="000000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L w="2880">
                      <a:solidFill>
                        <a:srgbClr val="595959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404040"/>
                          </a:solidFill>
                          <a:latin typeface="맑은 고딕"/>
                        </a:rPr>
                        <a:t>제한메모리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L w="12240">
                      <a:solidFill>
                        <a:srgbClr val="E7E6E6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9" name="CustomShape 8"/>
          <p:cNvSpPr/>
          <p:nvPr/>
        </p:nvSpPr>
        <p:spPr>
          <a:xfrm>
            <a:off x="1730160" y="1194480"/>
            <a:ext cx="5092560" cy="24912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9"/>
          <p:cNvSpPr/>
          <p:nvPr/>
        </p:nvSpPr>
        <p:spPr>
          <a:xfrm>
            <a:off x="1730160" y="1520280"/>
            <a:ext cx="933840" cy="24912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10"/>
          <p:cNvSpPr/>
          <p:nvPr/>
        </p:nvSpPr>
        <p:spPr>
          <a:xfrm>
            <a:off x="3997800" y="1524240"/>
            <a:ext cx="933840" cy="24912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11"/>
          <p:cNvSpPr/>
          <p:nvPr/>
        </p:nvSpPr>
        <p:spPr>
          <a:xfrm>
            <a:off x="2590200" y="1510560"/>
            <a:ext cx="380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ms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593" name="CustomShape 12"/>
          <p:cNvSpPr/>
          <p:nvPr/>
        </p:nvSpPr>
        <p:spPr>
          <a:xfrm>
            <a:off x="4874400" y="1527120"/>
            <a:ext cx="350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kb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594" name="CustomShape 13"/>
          <p:cNvSpPr/>
          <p:nvPr/>
        </p:nvSpPr>
        <p:spPr>
          <a:xfrm>
            <a:off x="5539680" y="1512720"/>
            <a:ext cx="1282680" cy="261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과제 내용 편집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595" name="CustomShape 14"/>
          <p:cNvSpPr/>
          <p:nvPr/>
        </p:nvSpPr>
        <p:spPr>
          <a:xfrm>
            <a:off x="847800" y="3782520"/>
            <a:ext cx="2880000" cy="28616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96" name="Line 15"/>
          <p:cNvSpPr/>
          <p:nvPr/>
        </p:nvSpPr>
        <p:spPr>
          <a:xfrm>
            <a:off x="3872520" y="3587760"/>
            <a:ext cx="360" cy="2963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16"/>
          <p:cNvSpPr/>
          <p:nvPr/>
        </p:nvSpPr>
        <p:spPr>
          <a:xfrm>
            <a:off x="6635520" y="1324440"/>
            <a:ext cx="9324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CustomShape 17"/>
          <p:cNvSpPr/>
          <p:nvPr/>
        </p:nvSpPr>
        <p:spPr>
          <a:xfrm>
            <a:off x="847800" y="2093040"/>
            <a:ext cx="603000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Case 1 케이스 이름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599" name="CustomShape 18"/>
          <p:cNvSpPr/>
          <p:nvPr/>
        </p:nvSpPr>
        <p:spPr>
          <a:xfrm>
            <a:off x="847800" y="2384640"/>
            <a:ext cx="603000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Case 2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600" name="CustomShape 19"/>
          <p:cNvSpPr/>
          <p:nvPr/>
        </p:nvSpPr>
        <p:spPr>
          <a:xfrm>
            <a:off x="847800" y="2683080"/>
            <a:ext cx="6030000" cy="23868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Case 3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601" name="CustomShape 20"/>
          <p:cNvSpPr/>
          <p:nvPr/>
        </p:nvSpPr>
        <p:spPr>
          <a:xfrm>
            <a:off x="847800" y="2979720"/>
            <a:ext cx="603000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5760" indent="-185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Case 4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602" name="CustomShape 21"/>
          <p:cNvSpPr/>
          <p:nvPr/>
        </p:nvSpPr>
        <p:spPr>
          <a:xfrm>
            <a:off x="834840" y="1992600"/>
            <a:ext cx="6042960" cy="1359000"/>
          </a:xfrm>
          <a:prstGeom prst="rect">
            <a:avLst/>
          </a:prstGeom>
          <a:noFill/>
          <a:ln w="936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22"/>
          <p:cNvSpPr/>
          <p:nvPr/>
        </p:nvSpPr>
        <p:spPr>
          <a:xfrm>
            <a:off x="6696000" y="2014920"/>
            <a:ext cx="154440" cy="24264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CustomShape 23"/>
          <p:cNvSpPr/>
          <p:nvPr/>
        </p:nvSpPr>
        <p:spPr>
          <a:xfrm flipV="1">
            <a:off x="6735240" y="2065680"/>
            <a:ext cx="7596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>
              <a:alpha val="64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24"/>
          <p:cNvSpPr/>
          <p:nvPr/>
        </p:nvSpPr>
        <p:spPr>
          <a:xfrm rot="10800000" flipV="1">
            <a:off x="6811200" y="2214000"/>
            <a:ext cx="75960" cy="46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>
              <a:alpha val="64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25"/>
          <p:cNvSpPr/>
          <p:nvPr/>
        </p:nvSpPr>
        <p:spPr>
          <a:xfrm>
            <a:off x="798120" y="3506040"/>
            <a:ext cx="729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INPUT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607" name="CustomShape 26"/>
          <p:cNvSpPr/>
          <p:nvPr/>
        </p:nvSpPr>
        <p:spPr>
          <a:xfrm>
            <a:off x="3997800" y="3506040"/>
            <a:ext cx="10310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OUTPUT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608" name="CustomShape 27"/>
          <p:cNvSpPr/>
          <p:nvPr/>
        </p:nvSpPr>
        <p:spPr>
          <a:xfrm>
            <a:off x="6278760" y="857160"/>
            <a:ext cx="543960" cy="261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완료</a:t>
            </a:r>
            <a:endParaRPr lang="en-US" sz="103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715680" y="2225160"/>
            <a:ext cx="8485560" cy="138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>
              <a:lnSpc>
                <a:spcPct val="95000"/>
              </a:lnSpc>
            </a:pPr>
            <a:r>
              <a:rPr lang="ko-KR" sz="3900" b="1" strike="noStrike" spc="-1">
                <a:solidFill>
                  <a:srgbClr val="000000"/>
                </a:solidFill>
                <a:latin typeface="Arial"/>
                <a:ea typeface="맑은 고딕"/>
              </a:rPr>
              <a:t>끝</a:t>
            </a:r>
            <a:endParaRPr lang="ko-KR" sz="39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0" name="TextShape 2"/>
          <p:cNvSpPr txBox="1"/>
          <p:nvPr/>
        </p:nvSpPr>
        <p:spPr>
          <a:xfrm>
            <a:off x="715680" y="4511520"/>
            <a:ext cx="8485560" cy="1060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72880" y="0"/>
            <a:ext cx="6479640" cy="62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ko-KR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유동이 꺼</a:t>
            </a:r>
            <a:endParaRPr lang="ko-KR" sz="19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6307560" y="260280"/>
            <a:ext cx="3312000" cy="3600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endParaRPr lang="ko-KR" sz="3039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72880" y="801360"/>
            <a:ext cx="647964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기타등등</a:t>
            </a:r>
            <a:endParaRPr lang="en-US" sz="195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272880" y="0"/>
            <a:ext cx="6478920" cy="6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307560" y="260280"/>
            <a:ext cx="3311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807840" y="1612440"/>
            <a:ext cx="1896480" cy="36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3504240" y="1612440"/>
            <a:ext cx="1721160" cy="36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6561720" y="1611000"/>
            <a:ext cx="1959480" cy="36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739080" y="265356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739080" y="310824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739080" y="356292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4" name="CustomShape 9"/>
          <p:cNvSpPr/>
          <p:nvPr/>
        </p:nvSpPr>
        <p:spPr>
          <a:xfrm>
            <a:off x="739080" y="401760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739080" y="447228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739080" y="492696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3348000" y="3562920"/>
            <a:ext cx="909360" cy="776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8" name="CustomShape 13"/>
          <p:cNvSpPr/>
          <p:nvPr/>
        </p:nvSpPr>
        <p:spPr>
          <a:xfrm>
            <a:off x="4365360" y="3562920"/>
            <a:ext cx="1016280" cy="776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9" name="CustomShape 14"/>
          <p:cNvSpPr/>
          <p:nvPr/>
        </p:nvSpPr>
        <p:spPr>
          <a:xfrm>
            <a:off x="3348000" y="447228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0" name="CustomShape 15"/>
          <p:cNvSpPr/>
          <p:nvPr/>
        </p:nvSpPr>
        <p:spPr>
          <a:xfrm>
            <a:off x="3348000" y="492696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1" name="CustomShape 16"/>
          <p:cNvSpPr/>
          <p:nvPr/>
        </p:nvSpPr>
        <p:spPr>
          <a:xfrm>
            <a:off x="6485760" y="3562920"/>
            <a:ext cx="586800" cy="123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2" name="CustomShape 17"/>
          <p:cNvSpPr/>
          <p:nvPr/>
        </p:nvSpPr>
        <p:spPr>
          <a:xfrm>
            <a:off x="7209000" y="3562920"/>
            <a:ext cx="586800" cy="123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3" name="CustomShape 18"/>
          <p:cNvSpPr/>
          <p:nvPr/>
        </p:nvSpPr>
        <p:spPr>
          <a:xfrm>
            <a:off x="6485760" y="492696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4" name="CustomShape 19"/>
          <p:cNvSpPr/>
          <p:nvPr/>
        </p:nvSpPr>
        <p:spPr>
          <a:xfrm>
            <a:off x="7932600" y="3555720"/>
            <a:ext cx="586800" cy="123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5" name="CustomShape 20"/>
          <p:cNvSpPr/>
          <p:nvPr/>
        </p:nvSpPr>
        <p:spPr>
          <a:xfrm>
            <a:off x="3348000" y="259092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6" name="CustomShape 21"/>
          <p:cNvSpPr/>
          <p:nvPr/>
        </p:nvSpPr>
        <p:spPr>
          <a:xfrm>
            <a:off x="3348000" y="304560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7" name="CustomShape 22"/>
          <p:cNvSpPr/>
          <p:nvPr/>
        </p:nvSpPr>
        <p:spPr>
          <a:xfrm>
            <a:off x="6485760" y="257040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8" name="CustomShape 23"/>
          <p:cNvSpPr/>
          <p:nvPr/>
        </p:nvSpPr>
        <p:spPr>
          <a:xfrm>
            <a:off x="6485760" y="302508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72880" y="0"/>
            <a:ext cx="6478920" cy="6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307560" y="260280"/>
            <a:ext cx="3311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807840" y="1612440"/>
            <a:ext cx="1896480" cy="36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504240" y="1612440"/>
            <a:ext cx="1721160" cy="36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1720" y="1611000"/>
            <a:ext cx="1959480" cy="36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739080" y="265356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739080" y="310824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739080" y="356292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7" name="CustomShape 9"/>
          <p:cNvSpPr/>
          <p:nvPr/>
        </p:nvSpPr>
        <p:spPr>
          <a:xfrm>
            <a:off x="739080" y="401760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739080" y="447228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739080" y="492696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0" name="CustomShape 12"/>
          <p:cNvSpPr/>
          <p:nvPr/>
        </p:nvSpPr>
        <p:spPr>
          <a:xfrm>
            <a:off x="3348000" y="3562920"/>
            <a:ext cx="909360" cy="776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4365360" y="3562920"/>
            <a:ext cx="1016280" cy="776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3336840" y="531792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6485760" y="3562920"/>
            <a:ext cx="586800" cy="123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4" name="CustomShape 16"/>
          <p:cNvSpPr/>
          <p:nvPr/>
        </p:nvSpPr>
        <p:spPr>
          <a:xfrm>
            <a:off x="7209000" y="3562920"/>
            <a:ext cx="586800" cy="123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5" name="CustomShape 17"/>
          <p:cNvSpPr/>
          <p:nvPr/>
        </p:nvSpPr>
        <p:spPr>
          <a:xfrm>
            <a:off x="6485760" y="541980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7932600" y="3555720"/>
            <a:ext cx="586800" cy="123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3845880" y="2590920"/>
            <a:ext cx="153612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58" name="CustomShape 20"/>
          <p:cNvSpPr/>
          <p:nvPr/>
        </p:nvSpPr>
        <p:spPr>
          <a:xfrm>
            <a:off x="3348000" y="304560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6485760" y="302508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60" name="CustomShape 22"/>
          <p:cNvSpPr/>
          <p:nvPr/>
        </p:nvSpPr>
        <p:spPr>
          <a:xfrm>
            <a:off x="3348000" y="4894920"/>
            <a:ext cx="63216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본문4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1" name="CustomShape 23"/>
          <p:cNvSpPr/>
          <p:nvPr/>
        </p:nvSpPr>
        <p:spPr>
          <a:xfrm>
            <a:off x="4053240" y="4887000"/>
            <a:ext cx="63216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본문5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4749840" y="4894920"/>
            <a:ext cx="63216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본문6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3" name="CustomShape 25"/>
          <p:cNvSpPr/>
          <p:nvPr/>
        </p:nvSpPr>
        <p:spPr>
          <a:xfrm>
            <a:off x="6485760" y="4930920"/>
            <a:ext cx="63216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본문4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7190640" y="4923360"/>
            <a:ext cx="63216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본문5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5" name="CustomShape 27"/>
          <p:cNvSpPr/>
          <p:nvPr/>
        </p:nvSpPr>
        <p:spPr>
          <a:xfrm>
            <a:off x="7887600" y="4930920"/>
            <a:ext cx="63216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본문6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6" name="CustomShape 28"/>
          <p:cNvSpPr/>
          <p:nvPr/>
        </p:nvSpPr>
        <p:spPr>
          <a:xfrm>
            <a:off x="3336840" y="4456080"/>
            <a:ext cx="203400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3336840" y="2590920"/>
            <a:ext cx="46512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68" name="CustomShape 30"/>
          <p:cNvSpPr/>
          <p:nvPr/>
        </p:nvSpPr>
        <p:spPr>
          <a:xfrm>
            <a:off x="6983640" y="2500560"/>
            <a:ext cx="153612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69" name="CustomShape 31"/>
          <p:cNvSpPr/>
          <p:nvPr/>
        </p:nvSpPr>
        <p:spPr>
          <a:xfrm>
            <a:off x="6474600" y="2500560"/>
            <a:ext cx="465120" cy="32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lang="en-US" sz="11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le 1"/>
          <p:cNvGraphicFramePr/>
          <p:nvPr/>
        </p:nvGraphicFramePr>
        <p:xfrm>
          <a:off x="288720" y="669960"/>
          <a:ext cx="9500040" cy="2738160"/>
        </p:xfrm>
        <a:graphic>
          <a:graphicData uri="http://schemas.openxmlformats.org/drawingml/2006/table">
            <a:tbl>
              <a:tblPr/>
              <a:tblGrid>
                <a:gridCol w="1900440"/>
                <a:gridCol w="1900440"/>
                <a:gridCol w="1900440"/>
                <a:gridCol w="1897920"/>
                <a:gridCol w="1900800"/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가입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소개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 학습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회원 가입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약관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회원 가입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 이론 목록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 marL="171360" indent="-17028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 현황 화면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 marL="171360" indent="-17028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굴림"/>
                          <a:ea typeface="맑은 고딕"/>
                        </a:rPr>
                        <a:t>단원 현황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 marL="171360" indent="-17028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굴림"/>
                          <a:ea typeface="맑은 고딕"/>
                        </a:rPr>
                        <a:t>단원 화면 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목록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 marL="171360" indent="-17028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 marL="171360" indent="-17028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풀이보기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360" indent="-17100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도전과제조회 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 marL="171360" indent="-17100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굴림"/>
                          <a:ea typeface="맑은 고딕"/>
                        </a:rPr>
                        <a:t>내가 푼 문제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 marL="171360" indent="-17100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굴림"/>
                          <a:ea typeface="맑은 고딕"/>
                        </a:rPr>
                        <a:t>도전과제 화면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 marL="171360" indent="-17100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굴림"/>
                          <a:ea typeface="맑은 고딕"/>
                        </a:rPr>
                        <a:t>도전과제 결과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 marL="171360" indent="-17100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굴림"/>
                          <a:ea typeface="맑은 고딕"/>
                        </a:rPr>
                        <a:t>도전과제 풀기화면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Table 2"/>
          <p:cNvGraphicFramePr/>
          <p:nvPr/>
        </p:nvGraphicFramePr>
        <p:xfrm>
          <a:off x="276120" y="3944520"/>
          <a:ext cx="9499680" cy="2490840"/>
        </p:xfrm>
        <a:graphic>
          <a:graphicData uri="http://schemas.openxmlformats.org/drawingml/2006/table">
            <a:tbl>
              <a:tblPr/>
              <a:tblGrid>
                <a:gridCol w="1899720"/>
                <a:gridCol w="1899720"/>
                <a:gridCol w="1899720"/>
                <a:gridCol w="1899720"/>
                <a:gridCol w="1900800"/>
              </a:tblGrid>
              <a:tr h="38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 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&gt;이론과목추가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&gt;이론문제추가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&gt;도전과제추가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 화면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  <a:endParaRPr lang="en-US" sz="1100" b="0" strike="noStrike" spc="-1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2" name="CustomShape 3"/>
          <p:cNvSpPr/>
          <p:nvPr/>
        </p:nvSpPr>
        <p:spPr>
          <a:xfrm>
            <a:off x="272880" y="0"/>
            <a:ext cx="6478920" cy="6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72880" y="0"/>
            <a:ext cx="6478920" cy="6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순 서	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307560" y="260280"/>
            <a:ext cx="3311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3"/>
          <p:cNvSpPr/>
          <p:nvPr/>
        </p:nvSpPr>
        <p:spPr>
          <a:xfrm>
            <a:off x="753120" y="2303640"/>
            <a:ext cx="4185000" cy="46656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메인화면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14360" y="2147400"/>
            <a:ext cx="846720" cy="77976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2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753120" y="5162400"/>
            <a:ext cx="4185000" cy="46656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회원가입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414360" y="5005800"/>
            <a:ext cx="846720" cy="77976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4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722160" y="3734640"/>
            <a:ext cx="4185000" cy="46656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로그인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383400" y="3578040"/>
            <a:ext cx="846720" cy="77976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3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81" name="CustomShape 9"/>
          <p:cNvSpPr/>
          <p:nvPr/>
        </p:nvSpPr>
        <p:spPr>
          <a:xfrm>
            <a:off x="753120" y="964080"/>
            <a:ext cx="4185000" cy="46656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헤더/GNB/푸터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2" name="CustomShape 10"/>
          <p:cNvSpPr/>
          <p:nvPr/>
        </p:nvSpPr>
        <p:spPr>
          <a:xfrm>
            <a:off x="414360" y="807840"/>
            <a:ext cx="846720" cy="779760"/>
          </a:xfrm>
          <a:prstGeom prst="ellipse">
            <a:avLst/>
          </a:prstGeom>
          <a:solidFill>
            <a:srgbClr val="FF3300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1</a:t>
            </a:r>
            <a:endParaRPr lang="en-US" sz="26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-72000" y="79200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전/후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1280Pixel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세로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980" b="1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로그인 페이지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화면으로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ID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endParaRPr lang="en-US" sz="98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980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문의하기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(Self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회원</a:t>
            </a:r>
            <a:endParaRPr lang="en-US" sz="980" b="0" strike="noStrike" spc="-1" dirty="0" smtClean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ko-KR" alt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 smtClean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후의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변화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160" y="253800"/>
            <a:ext cx="89676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2160" y="3773160"/>
            <a:ext cx="89676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2826000" y="509760"/>
            <a:ext cx="247248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568240" y="1046520"/>
            <a:ext cx="306972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89" name="CustomShape 7"/>
          <p:cNvSpPr/>
          <p:nvPr/>
        </p:nvSpPr>
        <p:spPr>
          <a:xfrm>
            <a:off x="4066200" y="2652120"/>
            <a:ext cx="363672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회원가입 | 로그인 | ID/비밀번호 찾기 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0" name="Line 8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3252240" y="3869640"/>
            <a:ext cx="156708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2229840" y="4410360"/>
            <a:ext cx="374688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3466800" y="6233760"/>
            <a:ext cx="433800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11196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5" name="CustomShape 13"/>
          <p:cNvSpPr/>
          <p:nvPr/>
        </p:nvSpPr>
        <p:spPr>
          <a:xfrm>
            <a:off x="119448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14"/>
          <p:cNvSpPr/>
          <p:nvPr/>
        </p:nvSpPr>
        <p:spPr>
          <a:xfrm>
            <a:off x="138492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7" name="CustomShape 15"/>
          <p:cNvSpPr/>
          <p:nvPr/>
        </p:nvSpPr>
        <p:spPr>
          <a:xfrm>
            <a:off x="246744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6"/>
          <p:cNvSpPr/>
          <p:nvPr/>
        </p:nvSpPr>
        <p:spPr>
          <a:xfrm>
            <a:off x="265320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73572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18"/>
          <p:cNvSpPr/>
          <p:nvPr/>
        </p:nvSpPr>
        <p:spPr>
          <a:xfrm>
            <a:off x="392868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520344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630216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1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3"/>
          <p:cNvSpPr/>
          <p:nvPr/>
        </p:nvSpPr>
        <p:spPr>
          <a:xfrm>
            <a:off x="13849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46744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5"/>
          <p:cNvSpPr/>
          <p:nvPr/>
        </p:nvSpPr>
        <p:spPr>
          <a:xfrm>
            <a:off x="265320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373572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7"/>
          <p:cNvSpPr/>
          <p:nvPr/>
        </p:nvSpPr>
        <p:spPr>
          <a:xfrm>
            <a:off x="392868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52045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1" name="CustomShape 29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2" name="CustomShape 30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2132640" y="2547360"/>
            <a:ext cx="1157400" cy="36756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4" name="CustomShape 32"/>
          <p:cNvSpPr/>
          <p:nvPr/>
        </p:nvSpPr>
        <p:spPr>
          <a:xfrm>
            <a:off x="667440" y="2679840"/>
            <a:ext cx="1264320" cy="23508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5" name="CustomShape 33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6" name="CustomShape 34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5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8" name="CustomShape 36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37"/>
          <p:cNvSpPr/>
          <p:nvPr/>
        </p:nvSpPr>
        <p:spPr>
          <a:xfrm>
            <a:off x="6302520" y="308952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8"/>
          <p:cNvSpPr/>
          <p:nvPr/>
        </p:nvSpPr>
        <p:spPr>
          <a:xfrm flipV="1">
            <a:off x="111600" y="365004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>
                <a:latin typeface="굴림"/>
              </a:rPr>
              <a:t>메인1</a:t>
            </a:r>
          </a:p>
        </p:txBody>
      </p:sp>
      <p:sp>
        <p:nvSpPr>
          <p:cNvPr id="322" name="Line 40"/>
          <p:cNvSpPr/>
          <p:nvPr/>
        </p:nv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</a:rPr>
              <a:t>Description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980" b="0" strike="noStrike" spc="-1" dirty="0" smtClean="0">
              <a:latin typeface="굴림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en-US" altLang="ko-KR" sz="1000" b="1" dirty="0" err="1" smtClean="0">
                <a:latin typeface="맑은 고딕" pitchFamily="50" charset="-127"/>
                <a:ea typeface="맑은 고딕" pitchFamily="50" charset="-127"/>
              </a:rPr>
              <a:t>Algo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코딩이론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메뉴 위에 마우스를 올리면 서브메뉴 열림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 지정 카테고리 최대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 smtClean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2826000" y="509760"/>
            <a:ext cx="247248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2568240" y="1046520"/>
            <a:ext cx="306972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2358000" y="1046520"/>
            <a:ext cx="232920" cy="232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0" name="CustomShape 7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8"/>
          <p:cNvSpPr/>
          <p:nvPr/>
        </p:nvSpPr>
        <p:spPr>
          <a:xfrm>
            <a:off x="13849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2" name="CustomShape 9"/>
          <p:cNvSpPr/>
          <p:nvPr/>
        </p:nvSpPr>
        <p:spPr>
          <a:xfrm>
            <a:off x="246744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10"/>
          <p:cNvSpPr/>
          <p:nvPr/>
        </p:nvSpPr>
        <p:spPr>
          <a:xfrm>
            <a:off x="265320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4" name="CustomShape 11"/>
          <p:cNvSpPr/>
          <p:nvPr/>
        </p:nvSpPr>
        <p:spPr>
          <a:xfrm>
            <a:off x="373572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2"/>
          <p:cNvSpPr/>
          <p:nvPr/>
        </p:nvSpPr>
        <p:spPr>
          <a:xfrm>
            <a:off x="392868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컨텐츠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6" name="CustomShape 13"/>
          <p:cNvSpPr/>
          <p:nvPr/>
        </p:nvSpPr>
        <p:spPr>
          <a:xfrm>
            <a:off x="52045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7" name="CustomShape 14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8" name="CustomShape 15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6"/>
          <p:cNvSpPr/>
          <p:nvPr/>
        </p:nvSpPr>
        <p:spPr>
          <a:xfrm>
            <a:off x="158760" y="2706120"/>
            <a:ext cx="232920" cy="232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40" name="CustomShape 17"/>
          <p:cNvSpPr/>
          <p:nvPr/>
        </p:nvSpPr>
        <p:spPr>
          <a:xfrm>
            <a:off x="2132640" y="2547360"/>
            <a:ext cx="1157400" cy="36756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1" name="CustomShape 18"/>
          <p:cNvSpPr/>
          <p:nvPr/>
        </p:nvSpPr>
        <p:spPr>
          <a:xfrm>
            <a:off x="667440" y="2679840"/>
            <a:ext cx="1264320" cy="23508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2" name="CustomShape 19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3" name="CustomShape 20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1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5" name="CustomShape 22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3"/>
          <p:cNvSpPr/>
          <p:nvPr/>
        </p:nvSpPr>
        <p:spPr>
          <a:xfrm>
            <a:off x="6302520" y="308952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24"/>
          <p:cNvSpPr/>
          <p:nvPr/>
        </p:nvSpPr>
        <p:spPr>
          <a:xfrm>
            <a:off x="3384000" y="2705400"/>
            <a:ext cx="433800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8" name="CustomShape 25"/>
          <p:cNvSpPr/>
          <p:nvPr/>
        </p:nvSpPr>
        <p:spPr>
          <a:xfrm>
            <a:off x="130680" y="3251160"/>
            <a:ext cx="125568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과목목록 및 선택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과목현황 조회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진행하기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챕터 종료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349" name="CustomShape 26"/>
          <p:cNvSpPr/>
          <p:nvPr/>
        </p:nvSpPr>
        <p:spPr>
          <a:xfrm>
            <a:off x="1384920" y="3251160"/>
            <a:ext cx="127872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풀이보기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350" name="CustomShape 27"/>
          <p:cNvSpPr/>
          <p:nvPr/>
        </p:nvSpPr>
        <p:spPr>
          <a:xfrm>
            <a:off x="2663640" y="3250800"/>
            <a:ext cx="1296360" cy="14292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도전과제조회 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내가 푼 문제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화면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결과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풀기화면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9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>
                <a:latin typeface="굴림"/>
              </a:rPr>
              <a:t>메인1</a:t>
            </a:r>
          </a:p>
        </p:txBody>
      </p:sp>
      <p:sp>
        <p:nvSpPr>
          <p:cNvPr id="30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</a:rPr>
              <a:t>Description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766280" y="0"/>
            <a:ext cx="0" cy="6957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2960</Words>
  <Application>Microsoft Office PowerPoint</Application>
  <PresentationFormat>A4 용지(210x297mm)</PresentationFormat>
  <Paragraphs>757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subject/>
  <dc:creator>loveme</dc:creator>
  <dc:description/>
  <cp:lastModifiedBy>USER</cp:lastModifiedBy>
  <cp:revision>309</cp:revision>
  <dcterms:created xsi:type="dcterms:W3CDTF">2017-12-19T02:35:40Z</dcterms:created>
  <dcterms:modified xsi:type="dcterms:W3CDTF">2020-03-03T23:31:37Z</dcterms:modified>
  <dc:language>ko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