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1484" r:id="rId2"/>
    <p:sldId id="1508" r:id="rId3"/>
    <p:sldId id="1513" r:id="rId4"/>
    <p:sldId id="1509" r:id="rId5"/>
    <p:sldId id="1512" r:id="rId6"/>
    <p:sldId id="1514" r:id="rId7"/>
    <p:sldId id="1510" r:id="rId8"/>
    <p:sldId id="1515" r:id="rId9"/>
    <p:sldId id="1517" r:id="rId10"/>
    <p:sldId id="1511" r:id="rId11"/>
    <p:sldId id="1516" r:id="rId12"/>
    <p:sldId id="1507" r:id="rId13"/>
    <p:sldId id="1518" r:id="rId14"/>
    <p:sldId id="1519" r:id="rId15"/>
    <p:sldId id="1520" r:id="rId16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D7F0"/>
    <a:srgbClr val="FFFF99"/>
    <a:srgbClr val="CCFF99"/>
    <a:srgbClr val="99CCFF"/>
    <a:srgbClr val="FFFFCC"/>
    <a:srgbClr val="3333FF"/>
    <a:srgbClr val="FF0000"/>
    <a:srgbClr val="0000FF"/>
    <a:srgbClr val="000099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0" autoAdjust="0"/>
    <p:restoredTop sz="99255" autoAdjust="0"/>
  </p:normalViewPr>
  <p:slideViewPr>
    <p:cSldViewPr>
      <p:cViewPr varScale="1">
        <p:scale>
          <a:sx n="112" d="100"/>
          <a:sy n="112" d="100"/>
        </p:scale>
        <p:origin x="-1860" y="-72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2020-02-20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2020-02-20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3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2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38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0214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78340"/>
              </p:ext>
            </p:extLst>
          </p:nvPr>
        </p:nvGraphicFramePr>
        <p:xfrm>
          <a:off x="273050" y="1679104"/>
          <a:ext cx="9359900" cy="506042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코딩이론을 습득하는 전체 과정을 학습이라 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 이론은 과목별로 나눠져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서비스가 제공하는 모든 과목에 대해 제공 받아야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과목은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 이상의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한번의 학습 사이클은 챕터 단위로 제공된다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학습완료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 챕터의 학습이 끝나면 학습자의 진척도가 갱신된다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학습이 끝난 챕터는 학습완료 상태가 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+mj-lt"/>
                        <a:buAutoNum type="arabicParenR" startAt="2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학습의 진행과정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코딩이론의 과목목록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과목을 선택해서 학습 진행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과목의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 확인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챕터 학습완료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진척도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944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18844"/>
              </p:ext>
            </p:extLst>
          </p:nvPr>
        </p:nvGraphicFramePr>
        <p:xfrm>
          <a:off x="273050" y="1679104"/>
          <a:ext cx="9359900" cy="591488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학습자가 도전문제 답변을 작성하고 실행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채점하는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인풋이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특정되고 프로그램은 주어진 시간 내에 인풋과 정확하게 대응되는 아웃풋을 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풀기를 시작하면 다음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가지 내용을 확인할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프로그래밍과제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인풋의 정의 및 예시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685800" marR="0" lvl="1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아웃풋의 정의 및 예시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코드 작성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도전문제의 답은 실제로 동작하는 코드를 작성해야 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코드를 제출하고 정답여부를 확인한다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학습자가 제출한 코드는 실행 가능한 상태로 만든다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(ex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컴파일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성공여부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확인방법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: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인풋데이터를 넣고 실행한 결과가 미리 준비된 정답아웃풋과 동일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채점은 다음 과정으로 진행된다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학습자의 코드를 컴파일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실행파일에 인풋데이터를 입력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아웃풋 데이터와 기대하는 결과값을 비교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맞았을 경우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틀렸을 경우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오답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343918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70411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81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6522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2609238" y="248145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</a:t>
            </a:r>
            <a:r>
              <a:rPr kumimoji="0" lang="ko-KR" altLang="en-US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풀기</a:t>
            </a:r>
            <a:endParaRPr kumimoji="0" lang="ko-KR" altLang="en-US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2609238" y="583314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풀기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>
            <a:off x="3064609" y="2777682"/>
            <a:ext cx="0" cy="29106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29097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컴파일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72006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47" y="3068744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코드 작성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11" y="3561723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코드 채점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xmlns="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726" y="4281803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실행 결과 출력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2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3636070" y="3072970"/>
            <a:ext cx="2420041" cy="8102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36">
            <a:extLst>
              <a:ext uri="{FF2B5EF4-FFF2-40B4-BE49-F238E27FC236}">
                <a16:creationId xmlns:a16="http://schemas.microsoft.com/office/drawing/2014/main" xmlns="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19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정답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8" name="Text Box 73">
            <a:extLst>
              <a:ext uri="{FF2B5EF4-FFF2-40B4-BE49-F238E27FC236}">
                <a16:creationId xmlns:a16="http://schemas.microsoft.com/office/drawing/2014/main" xmlns="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27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xmlns="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093" y="5058744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sp>
        <p:nvSpPr>
          <p:cNvPr id="52" name="AutoShape 36">
            <a:extLst>
              <a:ext uri="{FF2B5EF4-FFF2-40B4-BE49-F238E27FC236}">
                <a16:creationId xmlns:a16="http://schemas.microsoft.com/office/drawing/2014/main" xmlns="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88" y="455052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다시 </a:t>
            </a:r>
            <a:r>
              <a:rPr lang="ko-KR" altLang="en-US" sz="900" b="0" dirty="0" err="1" smtClean="0">
                <a:latin typeface="+mn-lt"/>
                <a:ea typeface="+mn-ea"/>
              </a:rPr>
              <a:t>풀것인가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>
            <a:off x="2810035" y="4760772"/>
            <a:ext cx="62598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5" idx="2"/>
            <a:endCxn id="61" idx="7"/>
          </p:cNvCxnSpPr>
          <p:nvPr/>
        </p:nvCxnSpPr>
        <p:spPr>
          <a:xfrm rot="5400000">
            <a:off x="3280438" y="4822570"/>
            <a:ext cx="573608" cy="87050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xmlns="" id="{1E4F6AD8-DDD9-452B-9B42-CD4CF3933E43}"/>
              </a:ext>
            </a:extLst>
          </p:cNvPr>
          <p:cNvSpPr/>
          <p:nvPr/>
        </p:nvSpPr>
        <p:spPr>
          <a:xfrm>
            <a:off x="2969315" y="5517232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2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52" idx="2"/>
            <a:endCxn id="61" idx="1"/>
          </p:cNvCxnSpPr>
          <p:nvPr/>
        </p:nvCxnSpPr>
        <p:spPr>
          <a:xfrm rot="16200000" flipH="1">
            <a:off x="2333590" y="4880989"/>
            <a:ext cx="573608" cy="75366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3064609" y="3395090"/>
            <a:ext cx="0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61" idx="4"/>
            <a:endCxn id="33" idx="0"/>
          </p:cNvCxnSpPr>
          <p:nvPr/>
        </p:nvCxnSpPr>
        <p:spPr>
          <a:xfrm>
            <a:off x="3064609" y="5704284"/>
            <a:ext cx="0" cy="1288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73">
            <a:extLst>
              <a:ext uri="{FF2B5EF4-FFF2-40B4-BE49-F238E27FC236}">
                <a16:creationId xmlns:a16="http://schemas.microsoft.com/office/drawing/2014/main" xmlns="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99" y="5040423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72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1" idx="2"/>
            <a:endCxn id="35" idx="3"/>
          </p:cNvCxnSpPr>
          <p:nvPr/>
        </p:nvCxnSpPr>
        <p:spPr>
          <a:xfrm rot="5400000">
            <a:off x="5525866" y="3659064"/>
            <a:ext cx="144809" cy="205860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6627573" y="3236143"/>
            <a:ext cx="0" cy="3255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6627573" y="3888069"/>
            <a:ext cx="0" cy="3937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52" idx="1"/>
            <a:endCxn id="29" idx="1"/>
          </p:cNvCxnSpPr>
          <p:nvPr/>
        </p:nvCxnSpPr>
        <p:spPr>
          <a:xfrm rot="10800000" flipH="1">
            <a:off x="1677087" y="3231918"/>
            <a:ext cx="816059" cy="1528855"/>
          </a:xfrm>
          <a:prstGeom prst="bentConnector3">
            <a:avLst>
              <a:gd name="adj1" fmla="val -280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73">
            <a:extLst>
              <a:ext uri="{FF2B5EF4-FFF2-40B4-BE49-F238E27FC236}">
                <a16:creationId xmlns:a16="http://schemas.microsoft.com/office/drawing/2014/main" xmlns="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196" y="4550527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13504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29114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237896"/>
              </p:ext>
            </p:extLst>
          </p:nvPr>
        </p:nvGraphicFramePr>
        <p:xfrm>
          <a:off x="272481" y="1700808"/>
          <a:ext cx="9361041" cy="485890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작성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문제를 보고 코드를 작성함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작성한 코드를 제출함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컴파일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학습자로부터 제공받은 코드를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컴파일함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코드 채점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컴파일 결과물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을 실행시켜서  정답 오답을 판정한다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실행파일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(input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data,output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data)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 결과 표시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실행결과 및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정오답여부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출력한다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채점결과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36908543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99023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83401"/>
              </p:ext>
            </p:extLst>
          </p:nvPr>
        </p:nvGraphicFramePr>
        <p:xfrm>
          <a:off x="273050" y="1679104"/>
          <a:ext cx="9359900" cy="4649960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관리자가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등록하는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콘텐츠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두 가지로 구성된다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코딩이론은 크게 과목으로 구분된다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과목 안에 세부적으로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존재함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마다 그에 연관된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들이 제공된다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과제내용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테스트케이스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’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로 이뤄진다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도전문제의 답은 코드로 제출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해야한다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문제내용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실제 학습자가 풀어야 할 과제의 내용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테스트 케이스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인풋데이터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기대결과 데이터로 구성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30147847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20903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/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2275502" y="2292532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추가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7" name="AutoShape 36">
            <a:extLst>
              <a:ext uri="{FF2B5EF4-FFF2-40B4-BE49-F238E27FC236}">
                <a16:creationId xmlns:a16="http://schemas.microsoft.com/office/drawing/2014/main" xmlns="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399" y="3407978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코딩 이론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28" name="AutoShape 36">
            <a:extLst>
              <a:ext uri="{FF2B5EF4-FFF2-40B4-BE49-F238E27FC236}">
                <a16:creationId xmlns:a16="http://schemas.microsoft.com/office/drawing/2014/main" xmlns="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68" y="4023031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과목</a:t>
            </a:r>
            <a:r>
              <a:rPr lang="ko-KR" altLang="en-US" sz="900" b="0" dirty="0" smtClean="0">
                <a:latin typeface="+mn-lt"/>
                <a:ea typeface="+mn-ea"/>
              </a:rPr>
              <a:t>이 존재</a:t>
            </a:r>
            <a:r>
              <a:rPr lang="en-US" altLang="ko-KR" sz="900" b="0" dirty="0" smtClean="0">
                <a:latin typeface="+mn-lt"/>
                <a:ea typeface="+mn-ea"/>
              </a:rPr>
              <a:t>?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006" y="4773597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</a:t>
            </a: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테스트 케이스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502" y="4122279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과제내용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9" y="461111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챕터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2275502" y="5805264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콘텐츠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추가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xmlns="" id="{1E4F6AD8-DDD9-452B-9B42-CD4CF3933E43}"/>
              </a:ext>
            </a:extLst>
          </p:cNvPr>
          <p:cNvSpPr/>
          <p:nvPr/>
        </p:nvSpPr>
        <p:spPr>
          <a:xfrm>
            <a:off x="2635579" y="5423706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28" y="2734216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새 과목 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xmlns="" id="{1E4F6AD8-DDD9-452B-9B42-CD4CF3933E43}"/>
              </a:ext>
            </a:extLst>
          </p:cNvPr>
          <p:cNvSpPr/>
          <p:nvPr/>
        </p:nvSpPr>
        <p:spPr>
          <a:xfrm>
            <a:off x="2635580" y="2995084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4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1847451" y="2897389"/>
            <a:ext cx="816040" cy="12508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28" idx="1"/>
            <a:endCxn id="42" idx="1"/>
          </p:cNvCxnSpPr>
          <p:nvPr/>
        </p:nvCxnSpPr>
        <p:spPr>
          <a:xfrm rot="10800000">
            <a:off x="704528" y="2897390"/>
            <a:ext cx="369440" cy="1335887"/>
          </a:xfrm>
          <a:prstGeom prst="bentConnector3">
            <a:avLst>
              <a:gd name="adj1" fmla="val 16187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27" idx="1"/>
            <a:endCxn id="28" idx="0"/>
          </p:cNvCxnSpPr>
          <p:nvPr/>
        </p:nvCxnSpPr>
        <p:spPr>
          <a:xfrm rot="10800000" flipV="1">
            <a:off x="1640443" y="3618223"/>
            <a:ext cx="523957" cy="4048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27" idx="3"/>
            <a:endCxn id="31" idx="0"/>
          </p:cNvCxnSpPr>
          <p:nvPr/>
        </p:nvCxnSpPr>
        <p:spPr>
          <a:xfrm>
            <a:off x="3297346" y="3618223"/>
            <a:ext cx="799618" cy="50405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2730873" y="2588762"/>
            <a:ext cx="1" cy="4063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43" idx="4"/>
            <a:endCxn id="27" idx="0"/>
          </p:cNvCxnSpPr>
          <p:nvPr/>
        </p:nvCxnSpPr>
        <p:spPr>
          <a:xfrm flipH="1">
            <a:off x="2730873" y="3182136"/>
            <a:ext cx="1" cy="2258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4096468" y="4448625"/>
            <a:ext cx="496" cy="3249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0" idx="2"/>
            <a:endCxn id="38" idx="6"/>
          </p:cNvCxnSpPr>
          <p:nvPr/>
        </p:nvCxnSpPr>
        <p:spPr>
          <a:xfrm rot="5400000">
            <a:off x="3252673" y="4673436"/>
            <a:ext cx="417289" cy="12703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38" idx="4"/>
            <a:endCxn id="35" idx="0"/>
          </p:cNvCxnSpPr>
          <p:nvPr/>
        </p:nvCxnSpPr>
        <p:spPr>
          <a:xfrm>
            <a:off x="2730873" y="5610758"/>
            <a:ext cx="0" cy="1945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95" idx="2"/>
            <a:endCxn id="38" idx="2"/>
          </p:cNvCxnSpPr>
          <p:nvPr/>
        </p:nvCxnSpPr>
        <p:spPr>
          <a:xfrm rot="16200000" flipH="1">
            <a:off x="2074653" y="4956305"/>
            <a:ext cx="126715" cy="99513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1640441" y="4443521"/>
            <a:ext cx="1" cy="1675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79" y="50641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등록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32" idx="2"/>
            <a:endCxn id="95" idx="0"/>
          </p:cNvCxnSpPr>
          <p:nvPr/>
        </p:nvCxnSpPr>
        <p:spPr>
          <a:xfrm>
            <a:off x="1640441" y="4937457"/>
            <a:ext cx="0" cy="126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AutoShape 51">
            <a:extLst>
              <a:ext uri="{FF2B5EF4-FFF2-40B4-BE49-F238E27FC236}">
                <a16:creationId xmlns:a16="http://schemas.microsoft.com/office/drawing/2014/main" xmlns="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20" y="5487701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02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1" idx="3"/>
            <a:endCxn id="100" idx="2"/>
          </p:cNvCxnSpPr>
          <p:nvPr/>
        </p:nvCxnSpPr>
        <p:spPr>
          <a:xfrm>
            <a:off x="4668425" y="4285452"/>
            <a:ext cx="1364695" cy="145053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0" idx="3"/>
            <a:endCxn id="100" idx="2"/>
          </p:cNvCxnSpPr>
          <p:nvPr/>
        </p:nvCxnSpPr>
        <p:spPr>
          <a:xfrm>
            <a:off x="4667929" y="4936770"/>
            <a:ext cx="1365191" cy="79921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95" idx="1"/>
            <a:endCxn id="100" idx="3"/>
          </p:cNvCxnSpPr>
          <p:nvPr/>
        </p:nvCxnSpPr>
        <p:spPr>
          <a:xfrm rot="10800000" flipH="1" flipV="1">
            <a:off x="1068979" y="5227343"/>
            <a:ext cx="5475988" cy="756929"/>
          </a:xfrm>
          <a:prstGeom prst="bentConnector4">
            <a:avLst>
              <a:gd name="adj1" fmla="val -4175"/>
              <a:gd name="adj2" fmla="val 130201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2" idx="1"/>
            <a:endCxn id="100" idx="3"/>
          </p:cNvCxnSpPr>
          <p:nvPr/>
        </p:nvCxnSpPr>
        <p:spPr>
          <a:xfrm rot="10800000" flipH="1" flipV="1">
            <a:off x="1068979" y="4774283"/>
            <a:ext cx="5475988" cy="1209989"/>
          </a:xfrm>
          <a:prstGeom prst="bentConnector4">
            <a:avLst>
              <a:gd name="adj1" fmla="val -4175"/>
              <a:gd name="adj2" fmla="val 118893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84154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8389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콘텐츠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31011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 등록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새 과목을 등록한다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챕터를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등록한다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등록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등록한 </a:t>
                      </a: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관련된 마무리 문제를 등록한다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코딩이론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 등록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 내용을 등록한다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테스트케이스 등록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 케이스를 등록한다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관리자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과제내용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테스트케이스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14780288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29444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1085158" y="2419961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시작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44" y="2433223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4" y="2874999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과목 목록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진척도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95900" y="2568076"/>
            <a:ext cx="198614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3505615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쳅터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목록 요청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xmlns="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760" y="364198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636176" y="3053907"/>
            <a:ext cx="1237585" cy="78487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xmlns="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545" y="3878748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챕터 목록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636176" y="3838780"/>
            <a:ext cx="1237584" cy="2188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6">
            <a:extLst>
              <a:ext uri="{FF2B5EF4-FFF2-40B4-BE49-F238E27FC236}">
                <a16:creationId xmlns:a16="http://schemas.microsoft.com/office/drawing/2014/main" xmlns="" id="{E1FF6D23-3CA2-458A-9B82-ED4BF1E3D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82" y="4533362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챕터 완료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xmlns="" id="{F6B0F9FB-9A28-4519-B032-BCEC4769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39" y="4867338"/>
            <a:ext cx="879336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 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진척도 기억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xmlns="" id="{3BB96834-1E58-40BA-AC79-BFD2E21D7DAE}"/>
              </a:ext>
            </a:extLst>
          </p:cNvPr>
          <p:cNvCxnSpPr>
            <a:cxnSpLocks/>
            <a:stCxn id="24" idx="2"/>
            <a:endCxn id="61" idx="3"/>
          </p:cNvCxnSpPr>
          <p:nvPr/>
        </p:nvCxnSpPr>
        <p:spPr>
          <a:xfrm rot="10800000" flipV="1">
            <a:off x="6639976" y="3838780"/>
            <a:ext cx="1233785" cy="116341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xmlns="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656" y="537944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마무리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풀기 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xmlns="" id="{AA68A974-B3D4-492F-9DED-283D918660AF}"/>
              </a:ext>
            </a:extLst>
          </p:cNvPr>
          <p:cNvSpPr/>
          <p:nvPr/>
        </p:nvSpPr>
        <p:spPr>
          <a:xfrm>
            <a:off x="1085158" y="442048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학습 종료</a:t>
            </a:r>
          </a:p>
        </p:txBody>
      </p:sp>
      <p:sp>
        <p:nvSpPr>
          <p:cNvPr id="89" name="AutoShape 8">
            <a:extLst>
              <a:ext uri="{FF2B5EF4-FFF2-40B4-BE49-F238E27FC236}">
                <a16:creationId xmlns:a16="http://schemas.microsoft.com/office/drawing/2014/main" xmlns="" id="{27DAA8DD-4A20-474C-83F9-F12C6A22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771" y="548735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1.1.2 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마무리 문제 풀기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F10A54E5-F3E1-41BA-BA4D-0DFE08DA697B}"/>
              </a:ext>
            </a:extLst>
          </p:cNvPr>
          <p:cNvCxnSpPr>
            <a:cxnSpLocks/>
            <a:stCxn id="81" idx="3"/>
            <a:endCxn id="89" idx="1"/>
          </p:cNvCxnSpPr>
          <p:nvPr/>
        </p:nvCxnSpPr>
        <p:spPr>
          <a:xfrm>
            <a:off x="3227522" y="565928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73">
            <a:extLst>
              <a:ext uri="{FF2B5EF4-FFF2-40B4-BE49-F238E27FC236}">
                <a16:creationId xmlns:a16="http://schemas.microsoft.com/office/drawing/2014/main" xmlns="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9" y="548735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xmlns="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158" y="545402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xmlns="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3715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xmlns="" id="{51DA662E-21B5-4EA0-A10B-D77DD3CEF44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949314" y="2568077"/>
            <a:ext cx="1221546" cy="3069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xmlns="" id="{191ADD8B-4899-4742-9E7A-81B0F4BB95B9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470618" y="3053907"/>
            <a:ext cx="1234927" cy="45170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xmlns="" id="{276030F0-EF13-4921-840E-32D3B6071672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954252" y="3640469"/>
            <a:ext cx="1216609" cy="23827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xmlns="" id="{E357A931-D578-4576-9343-DED46D7ED559}"/>
              </a:ext>
            </a:extLst>
          </p:cNvPr>
          <p:cNvCxnSpPr>
            <a:cxnSpLocks/>
            <a:stCxn id="34" idx="1"/>
            <a:endCxn id="57" idx="0"/>
          </p:cNvCxnSpPr>
          <p:nvPr/>
        </p:nvCxnSpPr>
        <p:spPr>
          <a:xfrm rot="10800000" flipV="1">
            <a:off x="4470617" y="4057656"/>
            <a:ext cx="1234928" cy="4757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xmlns="" id="{83B11B0D-C675-4340-B5AC-2B8BD667ABC7}"/>
              </a:ext>
            </a:extLst>
          </p:cNvPr>
          <p:cNvCxnSpPr>
            <a:cxnSpLocks/>
            <a:stCxn id="57" idx="3"/>
            <a:endCxn id="61" idx="0"/>
          </p:cNvCxnSpPr>
          <p:nvPr/>
        </p:nvCxnSpPr>
        <p:spPr>
          <a:xfrm>
            <a:off x="4954252" y="4668216"/>
            <a:ext cx="1246055" cy="1991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xmlns="" id="{7F089A11-8DEB-4A8F-AECD-D0167B746A3E}"/>
              </a:ext>
            </a:extLst>
          </p:cNvPr>
          <p:cNvCxnSpPr>
            <a:cxnSpLocks/>
            <a:stCxn id="61" idx="1"/>
            <a:endCxn id="81" idx="0"/>
          </p:cNvCxnSpPr>
          <p:nvPr/>
        </p:nvCxnSpPr>
        <p:spPr>
          <a:xfrm rot="10800000" flipV="1">
            <a:off x="2542089" y="5002191"/>
            <a:ext cx="3218550" cy="37725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xmlns="" id="{F2DBEA31-0A78-44A8-A0FD-FA90B8C3AFBF}"/>
              </a:ext>
            </a:extLst>
          </p:cNvPr>
          <p:cNvCxnSpPr>
            <a:cxnSpLocks/>
            <a:stCxn id="81" idx="1"/>
            <a:endCxn id="85" idx="2"/>
          </p:cNvCxnSpPr>
          <p:nvPr/>
        </p:nvCxnSpPr>
        <p:spPr>
          <a:xfrm rot="10800000">
            <a:off x="1540530" y="4716717"/>
            <a:ext cx="316127" cy="94256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7063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276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 학습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89119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 목록 요청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과목 목록을 요청한다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 목록 요청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과목의 챕터 목록을 요청한다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과목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 완료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챕터의 내용을 숙지했음을 알린다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진척도 기억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시스템에 챕터 내용을 마쳤음을 기억하도록 요청한다</a:t>
                      </a: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38385336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678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29246"/>
              </p:ext>
            </p:extLst>
          </p:nvPr>
        </p:nvGraphicFramePr>
        <p:xfrm>
          <a:off x="273050" y="1679104"/>
          <a:ext cx="9359900" cy="469466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학습자의 이론문제 풀기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마무리 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끝날 때 마다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챕터와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관련된 문제를 제공한다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문제는 다항식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, OX,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빈칸채우기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등이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채점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문제에 대해 답안을 작성하고 답안의 정답여부를 확인한다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답 작성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제출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-&gt;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정답여부 확인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해설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틀린 문제는 해설을 보여준다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다시 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정답확인 후 학습자가 원하면 다시 풀 수 있다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532622864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0235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7519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090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2849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742924" y="224420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A7A41716-61C3-4802-81BC-7E9D88AD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3" y="2213412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표시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5" idx="3"/>
            <a:endCxn id="68" idx="2"/>
          </p:cNvCxnSpPr>
          <p:nvPr/>
        </p:nvCxnSpPr>
        <p:spPr>
          <a:xfrm flipV="1">
            <a:off x="1653666" y="2389884"/>
            <a:ext cx="755768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">
            <a:extLst>
              <a:ext uri="{FF2B5EF4-FFF2-40B4-BE49-F238E27FC236}">
                <a16:creationId xmlns:a16="http://schemas.microsoft.com/office/drawing/2014/main" xmlns="" id="{5923ED68-EF49-4FA7-8831-9A9720A04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119" y="324641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 제출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xmlns="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04" y="331042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학습자료 </a:t>
            </a:r>
            <a:r>
              <a:rPr kumimoji="0" lang="en-US" altLang="ko-KR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xmlns="" id="{26EFA24C-0732-48CB-9E7B-470D30F4FAA7}"/>
              </a:ext>
            </a:extLst>
          </p:cNvPr>
          <p:cNvCxnSpPr>
            <a:cxnSpLocks/>
            <a:stCxn id="24" idx="2"/>
            <a:endCxn id="7" idx="3"/>
          </p:cNvCxnSpPr>
          <p:nvPr/>
        </p:nvCxnSpPr>
        <p:spPr>
          <a:xfrm rot="10800000">
            <a:off x="6330344" y="2392321"/>
            <a:ext cx="1358960" cy="11663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7">
            <a:extLst>
              <a:ext uri="{FF2B5EF4-FFF2-40B4-BE49-F238E27FC236}">
                <a16:creationId xmlns:a16="http://schemas.microsoft.com/office/drawing/2014/main" xmlns="" id="{66BA37DF-1921-4F5A-B218-F7FC39125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712" y="4015613"/>
            <a:ext cx="930631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정답여부 및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해설 표시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xmlns="" id="{FED25ADF-C65E-4716-84AA-99C4195901A5}"/>
              </a:ext>
            </a:extLst>
          </p:cNvPr>
          <p:cNvCxnSpPr>
            <a:cxnSpLocks/>
            <a:stCxn id="24" idx="2"/>
            <a:endCxn id="34" idx="3"/>
          </p:cNvCxnSpPr>
          <p:nvPr/>
        </p:nvCxnSpPr>
        <p:spPr>
          <a:xfrm rot="10800000" flipV="1">
            <a:off x="6330344" y="3558711"/>
            <a:ext cx="1358961" cy="63581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36">
            <a:extLst>
              <a:ext uri="{FF2B5EF4-FFF2-40B4-BE49-F238E27FC236}">
                <a16:creationId xmlns:a16="http://schemas.microsoft.com/office/drawing/2014/main" xmlns="" id="{6775CD86-6C7C-45A9-A52A-DDB0BD0D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39" y="4646846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틀린 문제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 err="1">
                <a:latin typeface="+mn-lt"/>
                <a:ea typeface="+mn-ea"/>
              </a:rPr>
              <a:t>다시풀기</a:t>
            </a:r>
            <a:r>
              <a:rPr lang="ko-KR" altLang="en-US" sz="900" b="0" dirty="0">
                <a:latin typeface="+mn-lt"/>
                <a:ea typeface="+mn-ea"/>
              </a:rPr>
              <a:t> 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5" name="순서도: 수행의 시작/종료 84">
            <a:extLst>
              <a:ext uri="{FF2B5EF4-FFF2-40B4-BE49-F238E27FC236}">
                <a16:creationId xmlns:a16="http://schemas.microsoft.com/office/drawing/2014/main" xmlns="" id="{AA68A974-B3D4-492F-9DED-283D918660AF}"/>
              </a:ext>
            </a:extLst>
          </p:cNvPr>
          <p:cNvSpPr/>
          <p:nvPr/>
        </p:nvSpPr>
        <p:spPr>
          <a:xfrm>
            <a:off x="742924" y="2953355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마무리 문제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</a:p>
        </p:txBody>
      </p:sp>
      <p:sp>
        <p:nvSpPr>
          <p:cNvPr id="93" name="Text Box 73">
            <a:extLst>
              <a:ext uri="{FF2B5EF4-FFF2-40B4-BE49-F238E27FC236}">
                <a16:creationId xmlns:a16="http://schemas.microsoft.com/office/drawing/2014/main" xmlns="" id="{485F5D6A-EEC3-4577-B796-3A82989B2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836" y="5155819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xmlns="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376" y="4596935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xmlns="" id="{CA1EA864-AFF7-471E-8C8E-129899E79756}"/>
              </a:ext>
            </a:extLst>
          </p:cNvPr>
          <p:cNvCxnSpPr>
            <a:cxnSpLocks/>
            <a:stCxn id="68" idx="4"/>
            <a:endCxn id="81" idx="1"/>
          </p:cNvCxnSpPr>
          <p:nvPr/>
        </p:nvCxnSpPr>
        <p:spPr>
          <a:xfrm rot="5400000">
            <a:off x="937548" y="3359502"/>
            <a:ext cx="2443272" cy="691089"/>
          </a:xfrm>
          <a:prstGeom prst="bentConnector4">
            <a:avLst>
              <a:gd name="adj1" fmla="val 44273"/>
              <a:gd name="adj2" fmla="val 133078"/>
            </a:avLst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xmlns="" id="{1E4F6AD8-DDD9-452B-9B42-CD4CF3933E43}"/>
              </a:ext>
            </a:extLst>
          </p:cNvPr>
          <p:cNvSpPr/>
          <p:nvPr/>
        </p:nvSpPr>
        <p:spPr>
          <a:xfrm>
            <a:off x="2409434" y="2296358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xmlns="" id="{D74C82A6-FB79-45A1-9909-5B1595BEDAE2}"/>
              </a:ext>
            </a:extLst>
          </p:cNvPr>
          <p:cNvCxnSpPr>
            <a:cxnSpLocks/>
            <a:stCxn id="68" idx="6"/>
            <a:endCxn id="7" idx="1"/>
          </p:cNvCxnSpPr>
          <p:nvPr/>
        </p:nvCxnSpPr>
        <p:spPr>
          <a:xfrm>
            <a:off x="2600021" y="2389884"/>
            <a:ext cx="2799692" cy="24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CD256E4D-2C7C-4D15-909E-EEDBEC8CE472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2497149" y="5206518"/>
            <a:ext cx="1923" cy="2475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AutoShape 36">
            <a:extLst>
              <a:ext uri="{FF2B5EF4-FFF2-40B4-BE49-F238E27FC236}">
                <a16:creationId xmlns:a16="http://schemas.microsoft.com/office/drawing/2014/main" xmlns="" id="{715A8738-540C-4D6E-BEDB-BF72F1D6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16" y="5454107"/>
            <a:ext cx="1370866" cy="559672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>
                <a:latin typeface="+mn-lt"/>
                <a:ea typeface="+mn-ea"/>
              </a:rPr>
              <a:t>다음 챕터 진행</a:t>
            </a:r>
            <a:endParaRPr lang="en-US" altLang="ko-KR" sz="900" b="0" dirty="0">
              <a:latin typeface="+mn-lt"/>
              <a:ea typeface="+mn-ea"/>
            </a:endParaRPr>
          </a:p>
          <a:p>
            <a:pPr algn="ctr"/>
            <a:r>
              <a:rPr lang="ko-KR" altLang="en-US" sz="900" b="0" dirty="0">
                <a:latin typeface="+mn-lt"/>
                <a:ea typeface="+mn-ea"/>
              </a:rPr>
              <a:t>여부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88" name="AutoShape 8">
            <a:extLst>
              <a:ext uri="{FF2B5EF4-FFF2-40B4-BE49-F238E27FC236}">
                <a16:creationId xmlns:a16="http://schemas.microsoft.com/office/drawing/2014/main" xmlns="" id="{AD9FCAAC-68DD-4B78-B545-D379F434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31" y="5562015"/>
            <a:ext cx="1250196" cy="343855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1.1.1 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코딩이론 학습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xmlns="" id="{5B1A0ACA-62A4-4673-985A-EB751CC21DB0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182582" y="5733943"/>
            <a:ext cx="4222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3">
            <a:extLst>
              <a:ext uri="{FF2B5EF4-FFF2-40B4-BE49-F238E27FC236}">
                <a16:creationId xmlns:a16="http://schemas.microsoft.com/office/drawing/2014/main" xmlns="" id="{360B9692-E7BB-428B-BCA0-D9585A9F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589" y="5562015"/>
            <a:ext cx="203892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N</a:t>
            </a:r>
          </a:p>
        </p:txBody>
      </p:sp>
      <p:sp>
        <p:nvSpPr>
          <p:cNvPr id="95" name="Text Box 73">
            <a:extLst>
              <a:ext uri="{FF2B5EF4-FFF2-40B4-BE49-F238E27FC236}">
                <a16:creationId xmlns:a16="http://schemas.microsoft.com/office/drawing/2014/main" xmlns="" id="{F149A82C-C5E5-480B-82FF-39D0839D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218" y="5528686"/>
            <a:ext cx="277723" cy="217397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en-US" altLang="ko-KR" sz="900" b="0" dirty="0">
                <a:latin typeface="+mn-lt"/>
                <a:ea typeface="+mn-ea"/>
              </a:rPr>
              <a:t>Y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xmlns="" id="{A6A78146-4C9D-4D00-9673-51264E6AEA1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5400000">
            <a:off x="4516473" y="1897854"/>
            <a:ext cx="698839" cy="199827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xmlns="" id="{C8AD3D06-8FEE-4135-AC59-AFCD7A114FE0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4350389" y="3381265"/>
            <a:ext cx="1514639" cy="63434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xmlns="" id="{39A595BD-17A1-4FC7-9D68-EF1827E8A334}"/>
              </a:ext>
            </a:extLst>
          </p:cNvPr>
          <p:cNvCxnSpPr>
            <a:cxnSpLocks/>
            <a:stCxn id="34" idx="1"/>
            <a:endCxn id="81" idx="0"/>
          </p:cNvCxnSpPr>
          <p:nvPr/>
        </p:nvCxnSpPr>
        <p:spPr>
          <a:xfrm rot="10800000" flipV="1">
            <a:off x="2499072" y="4194520"/>
            <a:ext cx="2900640" cy="45232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xmlns="" id="{C96E25E0-6DC7-4635-A575-8FEE09096590}"/>
              </a:ext>
            </a:extLst>
          </p:cNvPr>
          <p:cNvCxnSpPr>
            <a:cxnSpLocks/>
            <a:stCxn id="85" idx="2"/>
            <a:endCxn id="84" idx="1"/>
          </p:cNvCxnSpPr>
          <p:nvPr/>
        </p:nvCxnSpPr>
        <p:spPr>
          <a:xfrm rot="16200000" flipH="1">
            <a:off x="262826" y="4185053"/>
            <a:ext cx="2484358" cy="613421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5624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94855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코딩이론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 문제 풀기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0493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 표시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해당 챕터의 마무리 문제를 표시한다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챕터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정답제출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문제의 정답을 제출하고 결과를 수신한다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마무리 문제에 대한 해설을 표시한다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정답여부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해설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88314206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03739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29126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도전문제의 목록과 현황을 확인하는 프로세스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Optima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사항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프로그래밍 과제를 제공함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이론의 마무리 문제와 달리 학습자가 주어진 과제를 프로그래밍으로 해결해야함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시스템에서 공개한 도전 문제에 모두 접근할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분류 별 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검색하기 등이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도전문제 현황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</a:b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학습자는 이미 성공한 도전문제와 성공하지 못한 도전문제를 구분할 수 있어야한다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사전에 학습자료를 등록하고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학습자는 필요한 자료를 제공받아 학습을 진행한다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82834813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9424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67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3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학습자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21980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1066033" y="2919217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xmlns="" id="{9446C37C-6A8F-43BA-8714-2992F59963B3}"/>
              </a:ext>
            </a:extLst>
          </p:cNvPr>
          <p:cNvSpPr/>
          <p:nvPr/>
        </p:nvSpPr>
        <p:spPr>
          <a:xfrm>
            <a:off x="1138041" y="5816456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lv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ko-KR" altLang="en-US" sz="9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도전문제 조회</a:t>
            </a: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종료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xmlns="" id="{DEC7DAF0-7786-491A-BA53-875E02D22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2857087"/>
            <a:ext cx="1132947" cy="420490"/>
          </a:xfrm>
          <a:prstGeom prst="flowChartDecis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/>
            <a:r>
              <a:rPr lang="ko-KR" altLang="en-US" sz="900" b="0" dirty="0" smtClean="0">
                <a:latin typeface="+mn-lt"/>
                <a:ea typeface="+mn-ea"/>
              </a:rPr>
              <a:t>조회 방식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xmlns="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892" y="3688755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결과 표시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6" idx="0"/>
            <a:endCxn id="119" idx="1"/>
          </p:cNvCxnSpPr>
          <p:nvPr/>
        </p:nvCxnSpPr>
        <p:spPr>
          <a:xfrm rot="5400000" flipH="1" flipV="1">
            <a:off x="3468894" y="2309085"/>
            <a:ext cx="223782" cy="87222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7">
            <a:extLst>
              <a:ext uri="{FF2B5EF4-FFF2-40B4-BE49-F238E27FC236}">
                <a16:creationId xmlns:a16="http://schemas.microsoft.com/office/drawing/2014/main" xmlns="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204" y="3554024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표시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1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3711147" y="3067332"/>
            <a:ext cx="2850904" cy="48669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3">
            <a:extLst>
              <a:ext uri="{FF2B5EF4-FFF2-40B4-BE49-F238E27FC236}">
                <a16:creationId xmlns:a16="http://schemas.microsoft.com/office/drawing/2014/main" xmlns="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44" y="2420888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smtClean="0">
                <a:latin typeface="+mn-lt"/>
                <a:ea typeface="+mn-ea"/>
              </a:rPr>
              <a:t>검</a:t>
            </a:r>
            <a:r>
              <a:rPr lang="ko-KR" altLang="en-US" sz="900" b="0">
                <a:latin typeface="+mn-lt"/>
                <a:ea typeface="+mn-ea"/>
              </a:rPr>
              <a:t>색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0" name="Text Box 73">
            <a:extLst>
              <a:ext uri="{FF2B5EF4-FFF2-40B4-BE49-F238E27FC236}">
                <a16:creationId xmlns:a16="http://schemas.microsoft.com/office/drawing/2014/main" xmlns="" id="{62D5DC3D-C165-4715-BE90-17B3153D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303" y="3026563"/>
            <a:ext cx="958781" cy="230832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ctr" defTabSz="762000"/>
            <a:r>
              <a:rPr lang="ko-KR" altLang="en-US" sz="900" b="0" dirty="0" smtClean="0">
                <a:latin typeface="+mn-lt"/>
                <a:ea typeface="+mn-ea"/>
              </a:rPr>
              <a:t>분류</a:t>
            </a:r>
            <a:endParaRPr lang="en-US" altLang="ko-KR" sz="900" b="0" dirty="0">
              <a:latin typeface="+mn-lt"/>
              <a:ea typeface="+mn-ea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00" y="4046571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분류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9" name="AutoShape 7">
            <a:extLst>
              <a:ext uri="{FF2B5EF4-FFF2-40B4-BE49-F238E27FC236}">
                <a16:creationId xmlns:a16="http://schemas.microsoft.com/office/drawing/2014/main" xmlns="" id="{5DE21459-EBAD-46A0-BC01-B7D46400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32" y="4598397"/>
            <a:ext cx="1023694" cy="357816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5 .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분류 내 도전문제</a:t>
            </a:r>
            <a:endParaRPr kumimoji="0" lang="en-US" altLang="ko-KR" sz="9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리스트 표시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2" y="5801398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6.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도전 문제 선택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3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3149662" y="3732931"/>
            <a:ext cx="2900542" cy="31363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57" idx="3"/>
            <a:endCxn id="59" idx="0"/>
          </p:cNvCxnSpPr>
          <p:nvPr/>
        </p:nvCxnSpPr>
        <p:spPr>
          <a:xfrm>
            <a:off x="3721123" y="4209744"/>
            <a:ext cx="2875456" cy="38865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59" idx="1"/>
            <a:endCxn id="90" idx="0"/>
          </p:cNvCxnSpPr>
          <p:nvPr/>
        </p:nvCxnSpPr>
        <p:spPr>
          <a:xfrm rot="10800000" flipV="1">
            <a:off x="3111464" y="4777305"/>
            <a:ext cx="2973269" cy="38698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연결자 89">
            <a:extLst>
              <a:ext uri="{FF2B5EF4-FFF2-40B4-BE49-F238E27FC236}">
                <a16:creationId xmlns:a16="http://schemas.microsoft.com/office/drawing/2014/main" xmlns="" id="{1E4F6AD8-DDD9-452B-9B42-CD4CF3933E43}"/>
              </a:ext>
            </a:extLst>
          </p:cNvPr>
          <p:cNvSpPr/>
          <p:nvPr/>
        </p:nvSpPr>
        <p:spPr>
          <a:xfrm>
            <a:off x="3016169" y="5164285"/>
            <a:ext cx="190587" cy="187052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6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37" idx="2"/>
            <a:endCxn id="90" idx="6"/>
          </p:cNvCxnSpPr>
          <p:nvPr/>
        </p:nvCxnSpPr>
        <p:spPr>
          <a:xfrm rot="5400000">
            <a:off x="5004300" y="2225372"/>
            <a:ext cx="1234896" cy="482998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90" idx="4"/>
            <a:endCxn id="60" idx="0"/>
          </p:cNvCxnSpPr>
          <p:nvPr/>
        </p:nvCxnSpPr>
        <p:spPr>
          <a:xfrm>
            <a:off x="3111463" y="5351337"/>
            <a:ext cx="1" cy="45006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stCxn id="60" idx="1"/>
            <a:endCxn id="33" idx="3"/>
          </p:cNvCxnSpPr>
          <p:nvPr/>
        </p:nvCxnSpPr>
        <p:spPr>
          <a:xfrm flipH="1">
            <a:off x="2048783" y="5964571"/>
            <a:ext cx="49121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6">
            <a:extLst>
              <a:ext uri="{FF2B5EF4-FFF2-40B4-BE49-F238E27FC236}">
                <a16:creationId xmlns:a16="http://schemas.microsoft.com/office/drawing/2014/main" xmlns="" id="{2D0E9C78-C1AD-442D-9BA7-00DCCB67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896" y="2470132"/>
            <a:ext cx="1142923" cy="32634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9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검색하기</a:t>
            </a:r>
            <a:endParaRPr kumimoji="0" lang="ko-KR" altLang="en-US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25" name="연결선: 꺾임 391">
            <a:extLst>
              <a:ext uri="{FF2B5EF4-FFF2-40B4-BE49-F238E27FC236}">
                <a16:creationId xmlns:a16="http://schemas.microsoft.com/office/drawing/2014/main" xmlns="" id="{122090FD-8AF7-46AD-BB24-439AD2030347}"/>
              </a:ext>
            </a:extLst>
          </p:cNvPr>
          <p:cNvCxnSpPr>
            <a:cxnSpLocks/>
            <a:stCxn id="119" idx="3"/>
            <a:endCxn id="37" idx="0"/>
          </p:cNvCxnSpPr>
          <p:nvPr/>
        </p:nvCxnSpPr>
        <p:spPr>
          <a:xfrm>
            <a:off x="5159819" y="2633305"/>
            <a:ext cx="2876920" cy="105545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xmlns="" id="{38FC5AA9-CD45-4F29-BFBE-F0C55972895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76775" y="3067332"/>
            <a:ext cx="601425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748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25878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Algo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도전문제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44006"/>
              </p:ext>
            </p:extLst>
          </p:nvPr>
        </p:nvGraphicFramePr>
        <p:xfrm>
          <a:off x="272481" y="1700808"/>
          <a:ext cx="9361041" cy="47042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검색하기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도전문제를 키워드로 검색한다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검색결과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(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를 보여준다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검색어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표시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분류를 표시한다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분류선택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원하는 도전문제분류를 선택한다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 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분류리스트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분류번호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분류 내 도전문제 리스트 표시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학습자가 선택한 분류에 속하는 도전문제리스트를 보여준다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분류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6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선택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풀고싶은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도전문제를 선택한다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학습자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도전문제 리스트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선택한 도전문제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62030816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59727</TotalTime>
  <Words>1286</Words>
  <Application>Microsoft Office PowerPoint</Application>
  <PresentationFormat>A4 용지(210x297mm)</PresentationFormat>
  <Paragraphs>571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Administrator</cp:lastModifiedBy>
  <cp:revision>5536</cp:revision>
  <dcterms:created xsi:type="dcterms:W3CDTF">2007-10-15T08:30:37Z</dcterms:created>
  <dcterms:modified xsi:type="dcterms:W3CDTF">2020-02-20T07:50:28Z</dcterms:modified>
</cp:coreProperties>
</file>