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77" r:id="rId2"/>
    <p:sldId id="278" r:id="rId3"/>
    <p:sldId id="279" r:id="rId4"/>
    <p:sldId id="259" r:id="rId5"/>
    <p:sldId id="341" r:id="rId6"/>
    <p:sldId id="261" r:id="rId7"/>
    <p:sldId id="262" r:id="rId8"/>
    <p:sldId id="263" r:id="rId9"/>
    <p:sldId id="264" r:id="rId10"/>
    <p:sldId id="345" r:id="rId11"/>
    <p:sldId id="258" r:id="rId12"/>
    <p:sldId id="340" r:id="rId13"/>
    <p:sldId id="342" r:id="rId14"/>
    <p:sldId id="343" r:id="rId15"/>
    <p:sldId id="344" r:id="rId16"/>
    <p:sldId id="313" r:id="rId17"/>
    <p:sldId id="329" r:id="rId18"/>
    <p:sldId id="330" r:id="rId19"/>
    <p:sldId id="353" r:id="rId20"/>
    <p:sldId id="331" r:id="rId21"/>
    <p:sldId id="335" r:id="rId22"/>
    <p:sldId id="332" r:id="rId23"/>
    <p:sldId id="333" r:id="rId24"/>
    <p:sldId id="347" r:id="rId25"/>
    <p:sldId id="346" r:id="rId26"/>
    <p:sldId id="356" r:id="rId27"/>
    <p:sldId id="348" r:id="rId28"/>
    <p:sldId id="349" r:id="rId29"/>
    <p:sldId id="350" r:id="rId30"/>
    <p:sldId id="351" r:id="rId31"/>
    <p:sldId id="355" r:id="rId32"/>
    <p:sldId id="352" r:id="rId33"/>
    <p:sldId id="354" r:id="rId34"/>
    <p:sldId id="276" r:id="rId3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0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FF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6559" autoAdjust="0"/>
  </p:normalViewPr>
  <p:slideViewPr>
    <p:cSldViewPr snapToGrid="0">
      <p:cViewPr>
        <p:scale>
          <a:sx n="120" d="100"/>
          <a:sy n="120" d="100"/>
        </p:scale>
        <p:origin x="-942" y="42"/>
      </p:cViewPr>
      <p:guideLst>
        <p:guide orient="horz" pos="2160"/>
        <p:guide pos="30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2020-03-23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4" cy="3165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2" y="-1"/>
            <a:ext cx="2143837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1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3" y="333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92" b="1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1192" b="1" dirty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sz="1192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7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720092"/>
            <a:ext cx="9359900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1628775"/>
            <a:ext cx="9359900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3052" y="692156"/>
            <a:ext cx="93599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33" b="1" baseline="0">
                <a:latin typeface="Arial" pitchFamily="34" charset="0"/>
                <a:ea typeface="맑은 고딕" pitchFamily="50" charset="-127"/>
              </a:defRPr>
            </a:lvl1pPr>
            <a:lvl2pPr marL="385227" indent="-187454">
              <a:buFont typeface="Wingdings" pitchFamily="2" charset="2"/>
              <a:buChar char="§"/>
              <a:defRPr sz="1733" b="1"/>
            </a:lvl2pPr>
            <a:lvl3pPr marL="583000" indent="-197774">
              <a:buFont typeface="Arial" pitchFamily="34" charset="0"/>
              <a:buChar char="•"/>
              <a:defRPr sz="1733" b="1"/>
            </a:lvl3pPr>
            <a:lvl4pPr marL="780771" indent="-197774">
              <a:defRPr sz="1733" b="1"/>
            </a:lvl4pPr>
            <a:lvl5pPr marL="966505" indent="-185734">
              <a:defRPr sz="1733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7" y="1628800"/>
            <a:ext cx="4320481" cy="4104456"/>
          </a:xfrm>
          <a:prstGeom prst="rect">
            <a:avLst/>
          </a:prstGeom>
        </p:spPr>
        <p:txBody>
          <a:bodyPr lIns="0" tIns="0" rIns="0" bIns="0" anchor="t"/>
          <a:lstStyle>
            <a:lvl1pPr marL="385227" indent="-385227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eriod"/>
              <a:defRPr sz="1950" b="1" baseline="0">
                <a:latin typeface="Arial" pitchFamily="34" charset="0"/>
                <a:ea typeface="맑은 고딕" pitchFamily="50" charset="-127"/>
              </a:defRPr>
            </a:lvl1pPr>
            <a:lvl2pPr marL="567521" indent="-276882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arenR"/>
              <a:defRPr sz="1950" b="1" baseline="0">
                <a:latin typeface="Arial" pitchFamily="34" charset="0"/>
                <a:ea typeface="맑은 고딕" pitchFamily="50" charset="-127"/>
              </a:defRPr>
            </a:lvl2pPr>
            <a:lvl3pPr marL="873638" indent="-290640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ea"/>
              <a:buAutoNum type="circleNumDbPlain"/>
              <a:defRPr sz="1950" b="1" baseline="0">
                <a:latin typeface="Arial" pitchFamily="34" charset="0"/>
                <a:ea typeface="맑은 고딕" pitchFamily="50" charset="-127"/>
              </a:defRPr>
            </a:lvl3pPr>
            <a:lvl4pPr marL="1071411" indent="-19777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4pPr>
            <a:lvl5pPr marL="1258864" indent="-18745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 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 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 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>
                <a:latin typeface="+mj-ea"/>
                <a:ea typeface="+mj-ea"/>
              </a:rPr>
              <a:t>개정 이력</a:t>
            </a:r>
          </a:p>
        </p:txBody>
      </p:sp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9958900"/>
              </p:ext>
            </p:extLst>
          </p:nvPr>
        </p:nvGraphicFramePr>
        <p:xfrm>
          <a:off x="273051" y="908730"/>
          <a:ext cx="9347023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1958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8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866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62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2019.06.01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2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홍길동</a:t>
                      </a: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742952" y="21336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742952" y="38862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715644" y="4511675"/>
            <a:ext cx="8485832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167" b="1"/>
            </a:lvl1pPr>
          </a:lstStyle>
          <a:p>
            <a:r>
              <a:rPr lang="en-US" altLang="en-US" dirty="0"/>
              <a:t>Click to edit Master subtitle style</a:t>
            </a:r>
          </a:p>
          <a:p>
            <a:r>
              <a:rPr lang="en-US" altLang="en-US" dirty="0"/>
              <a:t>Date (style: YYYY.MM.DD.)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4"/>
            <a:ext cx="9906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517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63714" y="2317754"/>
            <a:ext cx="6894740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9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88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5" r:id="rId3"/>
    <p:sldLayoutId id="2147483654" r:id="rId4"/>
    <p:sldLayoutId id="2147483650" r:id="rId5"/>
    <p:sldLayoutId id="2147483651" r:id="rId6"/>
    <p:sldLayoutId id="2147483652" r:id="rId7"/>
    <p:sldLayoutId id="2147483653" r:id="rId8"/>
    <p:sldLayoutId id="2147483658" r:id="rId9"/>
  </p:sldLayoutIdLst>
  <p:hf sldNum="0" hdr="0" ftr="0" dt="0"/>
  <p:txStyles>
    <p:titleStyle>
      <a:lvl1pPr algn="l" defTabSz="990581" rtl="0" eaLnBrk="1" latinLnBrk="1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6" indent="-247646" algn="l" defTabSz="990581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36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27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518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810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10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9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8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7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8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73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64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5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37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28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284390" y="2189344"/>
            <a:ext cx="6974589" cy="79508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333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화면 정의서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"/>
          </p:nvPr>
        </p:nvSpPr>
        <p:spPr>
          <a:xfrm>
            <a:off x="4139667" y="4601898"/>
            <a:ext cx="5154800" cy="1148821"/>
          </a:xfrm>
        </p:spPr>
        <p:txBody>
          <a:bodyPr anchor="b"/>
          <a:lstStyle/>
          <a:p>
            <a:pPr algn="r"/>
            <a:r>
              <a:rPr lang="ko-KR" altLang="en-US" dirty="0"/>
              <a:t>박용민 김현욱 </a:t>
            </a:r>
            <a:r>
              <a:rPr lang="ko-KR" altLang="en-US" dirty="0" err="1"/>
              <a:t>허은열</a:t>
            </a:r>
            <a:r>
              <a:rPr lang="ko-KR" altLang="en-US" dirty="0"/>
              <a:t> </a:t>
            </a:r>
            <a:r>
              <a:rPr lang="ko-KR" altLang="en-US" dirty="0" err="1"/>
              <a:t>이유동</a:t>
            </a:r>
            <a:r>
              <a:rPr lang="ko-KR" altLang="en-US" dirty="0"/>
              <a:t> 신재웅</a:t>
            </a:r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668204" y="3453080"/>
            <a:ext cx="4735520" cy="421693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733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</a:t>
            </a:r>
            <a:endParaRPr lang="ko-KR" altLang="en-US" sz="1733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단원 내용 화면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45240" y="653190"/>
            <a:ext cx="7151457" cy="211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 bwMode="auto">
          <a:xfrm>
            <a:off x="395071" y="373670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6893" y="688216"/>
            <a:ext cx="25249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prstClr val="black"/>
                </a:solidFill>
              </a:rPr>
              <a:t>1. </a:t>
            </a:r>
            <a:r>
              <a:rPr lang="ko-KR" altLang="en-US" sz="1300" b="1" dirty="0">
                <a:solidFill>
                  <a:prstClr val="black"/>
                </a:solidFill>
              </a:rPr>
              <a:t>자바의 정의</a:t>
            </a:r>
            <a:endParaRPr lang="en-US" altLang="ko-KR" sz="1300" b="1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12676" y="2021122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7930" y="352766"/>
            <a:ext cx="7247441" cy="31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775680" y="316246"/>
            <a:ext cx="1973765" cy="65417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[1] </a:t>
            </a:r>
            <a:r>
              <a:rPr lang="ko-KR" altLang="en-US" sz="975" b="1" dirty="0">
                <a:solidFill>
                  <a:prstClr val="black"/>
                </a:solidFill>
              </a:rPr>
              <a:t>헤더</a:t>
            </a:r>
            <a:r>
              <a:rPr lang="en-US" altLang="ko-KR" sz="975" b="1" dirty="0">
                <a:solidFill>
                  <a:prstClr val="black"/>
                </a:solidFill>
              </a:rPr>
              <a:t>(menu)</a:t>
            </a:r>
          </a:p>
          <a:p>
            <a:r>
              <a:rPr lang="en-US" altLang="ko-KR" sz="975" dirty="0">
                <a:solidFill>
                  <a:prstClr val="black"/>
                </a:solidFill>
              </a:rPr>
              <a:t>- Ajax </a:t>
            </a:r>
            <a:r>
              <a:rPr lang="ko-KR" altLang="en-US" sz="975" dirty="0">
                <a:solidFill>
                  <a:prstClr val="black"/>
                </a:solidFill>
              </a:rPr>
              <a:t>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[2] </a:t>
            </a:r>
            <a:r>
              <a:rPr lang="ko-KR" altLang="en-US" sz="975" b="1" dirty="0" err="1">
                <a:solidFill>
                  <a:prstClr val="black"/>
                </a:solidFill>
              </a:rPr>
              <a:t>컨텐츠</a:t>
            </a:r>
            <a:r>
              <a:rPr lang="ko-KR" altLang="en-US" sz="975" b="1" dirty="0">
                <a:solidFill>
                  <a:prstClr val="black"/>
                </a:solidFill>
              </a:rPr>
              <a:t> 제목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dirty="0">
                <a:solidFill>
                  <a:prstClr val="black"/>
                </a:solidFill>
              </a:rPr>
              <a:t>- </a:t>
            </a:r>
            <a:r>
              <a:rPr lang="ko-KR" altLang="en-US" sz="975" dirty="0">
                <a:solidFill>
                  <a:prstClr val="black"/>
                </a:solidFill>
              </a:rPr>
              <a:t>단원 제목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[3] </a:t>
            </a:r>
            <a:r>
              <a:rPr lang="ko-KR" altLang="en-US" sz="975" b="1" dirty="0" err="1">
                <a:solidFill>
                  <a:prstClr val="black"/>
                </a:solidFill>
              </a:rPr>
              <a:t>컨텐츠</a:t>
            </a:r>
            <a:r>
              <a:rPr lang="ko-KR" altLang="en-US" sz="975" b="1" dirty="0">
                <a:solidFill>
                  <a:prstClr val="black"/>
                </a:solidFill>
              </a:rPr>
              <a:t> 내용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교육 내용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prstClr val="black"/>
                </a:solidFill>
              </a:rPr>
              <a:t>재접속</a:t>
            </a:r>
            <a:r>
              <a:rPr lang="ko-KR" altLang="en-US" sz="975" dirty="0">
                <a:solidFill>
                  <a:prstClr val="black"/>
                </a:solidFill>
              </a:rPr>
              <a:t> 시 진행도 표시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[4] </a:t>
            </a:r>
            <a:r>
              <a:rPr lang="ko-KR" altLang="en-US" sz="975" b="1" dirty="0">
                <a:solidFill>
                  <a:prstClr val="black"/>
                </a:solidFill>
              </a:rPr>
              <a:t>페이지 이동 버튼</a:t>
            </a:r>
            <a:endParaRPr lang="en-US" altLang="ko-KR" sz="975" b="1" dirty="0">
              <a:solidFill>
                <a:prstClr val="black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731626"/>
              </p:ext>
            </p:extLst>
          </p:nvPr>
        </p:nvGraphicFramePr>
        <p:xfrm>
          <a:off x="4044368" y="1152940"/>
          <a:ext cx="3621003" cy="4724333"/>
        </p:xfrm>
        <a:graphic>
          <a:graphicData uri="http://schemas.openxmlformats.org/drawingml/2006/table">
            <a:tbl>
              <a:tblPr/>
              <a:tblGrid>
                <a:gridCol w="36210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724333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260595" y="1268761"/>
            <a:ext cx="3380825" cy="12641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400" dirty="0"/>
              <a:t>자바란</a:t>
            </a:r>
            <a:r>
              <a:rPr lang="en-US" altLang="ko-KR" sz="1400" dirty="0"/>
              <a:t>?</a:t>
            </a:r>
          </a:p>
          <a:p>
            <a:r>
              <a:rPr lang="en-US" altLang="ko-KR" sz="1083" dirty="0"/>
              <a:t>1-1 </a:t>
            </a:r>
            <a:r>
              <a:rPr lang="ko-KR" altLang="en-US" sz="1083" dirty="0"/>
              <a:t>자바는 </a:t>
            </a:r>
            <a:r>
              <a:rPr lang="ko-KR" altLang="en-US" sz="1083" dirty="0" err="1"/>
              <a:t>무엇무엇이다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1-2 </a:t>
            </a:r>
            <a:r>
              <a:rPr lang="ko-KR" altLang="en-US" sz="1083" dirty="0"/>
              <a:t>자바의 역사</a:t>
            </a:r>
            <a:endParaRPr lang="en-US" altLang="ko-KR" sz="1083" dirty="0"/>
          </a:p>
          <a:p>
            <a:endParaRPr lang="en-US" altLang="ko-KR" sz="1083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변수란</a:t>
            </a:r>
            <a:r>
              <a:rPr lang="en-US" altLang="ko-KR" sz="1400" dirty="0"/>
              <a:t>?</a:t>
            </a:r>
          </a:p>
          <a:p>
            <a:r>
              <a:rPr lang="en-US" altLang="ko-KR" sz="1083" dirty="0"/>
              <a:t>2-1 </a:t>
            </a:r>
            <a:r>
              <a:rPr lang="ko-KR" altLang="en-US" sz="1083" dirty="0"/>
              <a:t>변수의 정의</a:t>
            </a:r>
            <a:endParaRPr lang="en-US" altLang="ko-KR" sz="1083" dirty="0"/>
          </a:p>
          <a:p>
            <a:r>
              <a:rPr lang="en-US" altLang="ko-KR" sz="1083" dirty="0"/>
              <a:t>2-2 </a:t>
            </a:r>
            <a:r>
              <a:rPr lang="ko-KR" altLang="en-US" sz="1083" dirty="0"/>
              <a:t>변수를 어떻게 사용하는지 </a:t>
            </a:r>
            <a:r>
              <a:rPr lang="ko-KR" altLang="en-US" sz="1083" dirty="0" err="1"/>
              <a:t>등등등</a:t>
            </a:r>
            <a:endParaRPr lang="en-US" altLang="ko-KR" sz="1083" dirty="0"/>
          </a:p>
        </p:txBody>
      </p:sp>
      <p:sp>
        <p:nvSpPr>
          <p:cNvPr id="27" name="직사각형 26"/>
          <p:cNvSpPr/>
          <p:nvPr/>
        </p:nvSpPr>
        <p:spPr>
          <a:xfrm>
            <a:off x="5168448" y="3379350"/>
            <a:ext cx="1300360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040" y="5877273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33120" y="5877273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37176" y="5877273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13040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33120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37176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60781" y="3221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23365" y="507871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023855" y="3379350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023856" y="801453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7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문제풀기화면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45240" y="653190"/>
            <a:ext cx="7151457" cy="211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 bwMode="auto">
          <a:xfrm>
            <a:off x="395071" y="373670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6893" y="688216"/>
            <a:ext cx="346407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prstClr val="black"/>
                </a:solidFill>
              </a:rPr>
              <a:t>1. </a:t>
            </a:r>
            <a:r>
              <a:rPr lang="ko-KR" altLang="en-US" sz="1300" b="1" dirty="0">
                <a:solidFill>
                  <a:prstClr val="black"/>
                </a:solidFill>
              </a:rPr>
              <a:t>자바의 정의 </a:t>
            </a:r>
            <a:r>
              <a:rPr lang="en-US" altLang="ko-KR" sz="1300" b="1" dirty="0">
                <a:solidFill>
                  <a:prstClr val="black"/>
                </a:solidFill>
              </a:rPr>
              <a:t>– </a:t>
            </a:r>
            <a:r>
              <a:rPr lang="ko-KR" altLang="en-US" sz="1300" b="1" dirty="0">
                <a:solidFill>
                  <a:prstClr val="black"/>
                </a:solidFill>
              </a:rPr>
              <a:t>문제풀기 결과 이전</a:t>
            </a:r>
            <a:endParaRPr lang="en-US" altLang="ko-KR" sz="1300" b="1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12676" y="2021122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7930" y="352766"/>
            <a:ext cx="7247441" cy="31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788306" y="316246"/>
            <a:ext cx="1973765" cy="65417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[1] </a:t>
            </a:r>
            <a:r>
              <a:rPr lang="ko-KR" altLang="en-US" sz="975" b="1" dirty="0">
                <a:solidFill>
                  <a:prstClr val="black"/>
                </a:solidFill>
              </a:rPr>
              <a:t>헤더</a:t>
            </a:r>
            <a:r>
              <a:rPr lang="en-US" altLang="ko-KR" sz="975" b="1" dirty="0">
                <a:solidFill>
                  <a:prstClr val="black"/>
                </a:solidFill>
              </a:rPr>
              <a:t>(menu)</a:t>
            </a:r>
          </a:p>
          <a:p>
            <a:r>
              <a:rPr lang="en-US" altLang="ko-KR" sz="975" dirty="0">
                <a:solidFill>
                  <a:prstClr val="black"/>
                </a:solidFill>
              </a:rPr>
              <a:t>- Ajax </a:t>
            </a:r>
            <a:r>
              <a:rPr lang="ko-KR" altLang="en-US" sz="975" dirty="0">
                <a:solidFill>
                  <a:prstClr val="black"/>
                </a:solidFill>
              </a:rPr>
              <a:t>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[2] </a:t>
            </a:r>
            <a:r>
              <a:rPr lang="ko-KR" altLang="en-US" sz="975" b="1" dirty="0">
                <a:solidFill>
                  <a:prstClr val="black"/>
                </a:solidFill>
              </a:rPr>
              <a:t>문제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단원 관련 문제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prstClr val="black"/>
                </a:solidFill>
              </a:rPr>
              <a:t>Text, image </a:t>
            </a:r>
            <a:r>
              <a:rPr lang="ko-KR" altLang="en-US" sz="975" dirty="0">
                <a:solidFill>
                  <a:prstClr val="black"/>
                </a:solidFill>
              </a:rPr>
              <a:t>조합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[3] </a:t>
            </a:r>
            <a:r>
              <a:rPr lang="ko-KR" altLang="en-US" sz="975" b="1" dirty="0">
                <a:solidFill>
                  <a:prstClr val="black"/>
                </a:solidFill>
              </a:rPr>
              <a:t>정답 입력하기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객관식 버튼 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[4] </a:t>
            </a:r>
            <a:r>
              <a:rPr lang="ko-KR" altLang="en-US" sz="975" b="1" dirty="0">
                <a:solidFill>
                  <a:prstClr val="black"/>
                </a:solidFill>
              </a:rPr>
              <a:t>제출하기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각 번호 클릭하여 제출하기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정답을 전부 클릭하지 않을 시 오류 메시지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[5] </a:t>
            </a:r>
            <a:r>
              <a:rPr lang="ko-KR" altLang="en-US" sz="975" b="1" dirty="0">
                <a:solidFill>
                  <a:prstClr val="black"/>
                </a:solidFill>
              </a:rPr>
              <a:t>풀이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 풀이 내용 표시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문제에 대한 추가 학습을 위하여 관련 페이지</a:t>
            </a:r>
            <a:r>
              <a:rPr lang="en-US" altLang="ko-KR" sz="975" dirty="0">
                <a:solidFill>
                  <a:prstClr val="black"/>
                </a:solidFill>
              </a:rPr>
              <a:t>(</a:t>
            </a:r>
            <a:r>
              <a:rPr lang="ko-KR" altLang="en-US" sz="975" dirty="0">
                <a:solidFill>
                  <a:prstClr val="black"/>
                </a:solidFill>
              </a:rPr>
              <a:t>부분</a:t>
            </a:r>
            <a:r>
              <a:rPr lang="en-US" altLang="ko-KR" sz="975" dirty="0">
                <a:solidFill>
                  <a:prstClr val="black"/>
                </a:solidFill>
              </a:rPr>
              <a:t>) </a:t>
            </a:r>
            <a:r>
              <a:rPr lang="ko-KR" altLang="en-US" sz="975" dirty="0">
                <a:solidFill>
                  <a:prstClr val="black"/>
                </a:solidFill>
              </a:rPr>
              <a:t>으로 이동할 수 있는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[6] </a:t>
            </a:r>
            <a:r>
              <a:rPr lang="ko-KR" altLang="en-US" sz="975" b="1" dirty="0">
                <a:solidFill>
                  <a:prstClr val="black"/>
                </a:solidFill>
              </a:rPr>
              <a:t>정답출력 대기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ko-KR" altLang="en-US" sz="975" dirty="0">
                <a:solidFill>
                  <a:prstClr val="black"/>
                </a:solidFill>
              </a:rPr>
              <a:t> </a:t>
            </a:r>
            <a:r>
              <a:rPr lang="en-US" altLang="ko-KR" sz="975" dirty="0">
                <a:solidFill>
                  <a:prstClr val="black"/>
                </a:solidFill>
              </a:rPr>
              <a:t>- 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674729" y="1052612"/>
          <a:ext cx="3380825" cy="2376388"/>
        </p:xfrm>
        <a:graphic>
          <a:graphicData uri="http://schemas.openxmlformats.org/drawingml/2006/table">
            <a:tbl>
              <a:tblPr/>
              <a:tblGrid>
                <a:gridCol w="3380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76388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920553" y="1268761"/>
            <a:ext cx="2736304" cy="193597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400" dirty="0"/>
              <a:t>문제 </a:t>
            </a:r>
            <a:r>
              <a:rPr lang="en-US" altLang="ko-KR" sz="1400" dirty="0"/>
              <a:t>1</a:t>
            </a:r>
          </a:p>
          <a:p>
            <a:r>
              <a:rPr lang="ko-KR" altLang="en-US" sz="1083" dirty="0"/>
              <a:t>다음 중 자바에 대하여  맞지 않는 것은</a:t>
            </a:r>
            <a:r>
              <a:rPr lang="en-US" altLang="ko-KR" sz="1083" dirty="0"/>
              <a:t>?</a:t>
            </a:r>
          </a:p>
          <a:p>
            <a:endParaRPr lang="en-US" altLang="ko-KR" sz="1083" dirty="0"/>
          </a:p>
          <a:p>
            <a:r>
              <a:rPr lang="en-US" altLang="ko-KR" sz="1083" dirty="0"/>
              <a:t>1. </a:t>
            </a:r>
            <a:r>
              <a:rPr lang="ko-KR" altLang="en-US" sz="1083" dirty="0"/>
              <a:t>자바는 </a:t>
            </a:r>
            <a:r>
              <a:rPr lang="en-US" altLang="ko-KR" sz="1083" dirty="0"/>
              <a:t>a </a:t>
            </a:r>
            <a:r>
              <a:rPr lang="ko-KR" altLang="en-US" sz="1083" dirty="0"/>
              <a:t>이다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2. </a:t>
            </a:r>
            <a:r>
              <a:rPr lang="ko-KR" altLang="en-US" sz="1083" dirty="0"/>
              <a:t>처음에 누가 개발했고</a:t>
            </a:r>
            <a:r>
              <a:rPr lang="en-US" altLang="ko-KR" sz="1083" dirty="0"/>
              <a:t>, </a:t>
            </a:r>
            <a:r>
              <a:rPr lang="ko-KR" altLang="en-US" sz="1083" dirty="0"/>
              <a:t>최초 이름은 </a:t>
            </a:r>
            <a:r>
              <a:rPr lang="en-US" altLang="ko-KR" sz="1083" dirty="0"/>
              <a:t>b</a:t>
            </a:r>
            <a:r>
              <a:rPr lang="ko-KR" altLang="en-US" sz="1083" dirty="0"/>
              <a:t>였다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3. </a:t>
            </a:r>
            <a:r>
              <a:rPr lang="ko-KR" altLang="en-US" sz="1100" dirty="0"/>
              <a:t>자바는 이러한 문제를 해결하는 도구이다</a:t>
            </a:r>
            <a:r>
              <a:rPr lang="en-US" altLang="ko-KR" sz="1100" dirty="0"/>
              <a:t>. 4.  </a:t>
            </a:r>
            <a:r>
              <a:rPr lang="ko-KR" altLang="en-US" sz="1100" dirty="0"/>
              <a:t>자바는 커피 이름이다</a:t>
            </a:r>
            <a:r>
              <a:rPr lang="en-US" altLang="ko-KR" sz="1100" dirty="0"/>
              <a:t>.</a:t>
            </a:r>
          </a:p>
          <a:p>
            <a:endParaRPr lang="en-US" altLang="ko-KR" sz="1083" dirty="0"/>
          </a:p>
          <a:p>
            <a:r>
              <a:rPr lang="ko-KR" altLang="en-US" sz="1400" dirty="0"/>
              <a:t>문제 </a:t>
            </a:r>
            <a:r>
              <a:rPr lang="en-US" altLang="ko-KR" sz="1400" dirty="0"/>
              <a:t>2</a:t>
            </a:r>
          </a:p>
          <a:p>
            <a:r>
              <a:rPr lang="en-US" altLang="ko-KR" sz="1083" dirty="0"/>
              <a:t>2-1 </a:t>
            </a:r>
            <a:r>
              <a:rPr lang="ko-KR" altLang="en-US" sz="1083" dirty="0"/>
              <a:t>변수의 정의</a:t>
            </a:r>
            <a:endParaRPr lang="en-US" altLang="ko-KR" sz="1083" dirty="0"/>
          </a:p>
          <a:p>
            <a:r>
              <a:rPr lang="en-US" altLang="ko-KR" sz="1083" dirty="0"/>
              <a:t>2-2 </a:t>
            </a:r>
            <a:r>
              <a:rPr lang="ko-KR" altLang="en-US" sz="1083" dirty="0"/>
              <a:t>변수를 어떻게 사용하는지 </a:t>
            </a:r>
            <a:r>
              <a:rPr lang="ko-KR" altLang="en-US" sz="1083" dirty="0" err="1"/>
              <a:t>등등등</a:t>
            </a:r>
            <a:endParaRPr lang="en-US" altLang="ko-KR" sz="1083" dirty="0"/>
          </a:p>
        </p:txBody>
      </p:sp>
      <p:sp>
        <p:nvSpPr>
          <p:cNvPr id="27" name="직사각형 26"/>
          <p:cNvSpPr/>
          <p:nvPr/>
        </p:nvSpPr>
        <p:spPr>
          <a:xfrm>
            <a:off x="866896" y="1068436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04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3312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37176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04928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풀이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60781" y="3221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7712" y="1034760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160913" y="811868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74729" y="3587122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4232920" y="1052736"/>
          <a:ext cx="2985760" cy="4941664"/>
        </p:xfrm>
        <a:graphic>
          <a:graphicData uri="http://schemas.openxmlformats.org/drawingml/2006/table">
            <a:tbl>
              <a:tblPr/>
              <a:tblGrid>
                <a:gridCol w="2985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941664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712550" y="3582686"/>
          <a:ext cx="3329100" cy="2438726"/>
        </p:xfrm>
        <a:graphic>
          <a:graphicData uri="http://schemas.openxmlformats.org/drawingml/2006/table">
            <a:tbl>
              <a:tblPr/>
              <a:tblGrid>
                <a:gridCol w="3329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38726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014930" y="3789041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4" name="직사각형 43"/>
          <p:cNvSpPr/>
          <p:nvPr/>
        </p:nvSpPr>
        <p:spPr>
          <a:xfrm>
            <a:off x="1029322" y="4725145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5" name="직사각형 44"/>
          <p:cNvSpPr/>
          <p:nvPr/>
        </p:nvSpPr>
        <p:spPr>
          <a:xfrm>
            <a:off x="992953" y="3582687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정답입력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49561" y="6142672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제출하기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037114" y="610899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450097" y="1431573"/>
            <a:ext cx="240123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정답을 제출하세요</a:t>
            </a:r>
            <a:endParaRPr lang="en-US" altLang="ko-KR" sz="1083" dirty="0"/>
          </a:p>
        </p:txBody>
      </p:sp>
      <p:sp>
        <p:nvSpPr>
          <p:cNvPr id="49" name="직사각형 48"/>
          <p:cNvSpPr/>
          <p:nvPr/>
        </p:nvSpPr>
        <p:spPr>
          <a:xfrm>
            <a:off x="1167330" y="3941441"/>
            <a:ext cx="257278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184658" y="4967931"/>
            <a:ext cx="257278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3" name="타원 52"/>
          <p:cNvSpPr/>
          <p:nvPr/>
        </p:nvSpPr>
        <p:spPr>
          <a:xfrm>
            <a:off x="4450098" y="12176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0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문제풀기화면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45240" y="653190"/>
            <a:ext cx="7151457" cy="211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 bwMode="auto">
          <a:xfrm>
            <a:off x="395071" y="373670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6893" y="688217"/>
            <a:ext cx="286940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prstClr val="black"/>
                </a:solidFill>
              </a:rPr>
              <a:t>1. </a:t>
            </a:r>
            <a:r>
              <a:rPr lang="ko-KR" altLang="en-US" sz="1300" b="1" dirty="0">
                <a:solidFill>
                  <a:prstClr val="black"/>
                </a:solidFill>
              </a:rPr>
              <a:t>자바의 정의 </a:t>
            </a:r>
            <a:r>
              <a:rPr lang="en-US" altLang="ko-KR" sz="1300" b="1" dirty="0">
                <a:solidFill>
                  <a:prstClr val="black"/>
                </a:solidFill>
              </a:rPr>
              <a:t>– </a:t>
            </a:r>
            <a:r>
              <a:rPr lang="ko-KR" altLang="en-US" sz="1300" b="1" dirty="0">
                <a:solidFill>
                  <a:prstClr val="black"/>
                </a:solidFill>
              </a:rPr>
              <a:t>문제풀기 결과화면</a:t>
            </a:r>
            <a:endParaRPr lang="en-US" altLang="ko-KR" sz="1300" b="1" dirty="0">
              <a:solidFill>
                <a:prstClr val="black"/>
              </a:solidFill>
            </a:endParaRPr>
          </a:p>
          <a:p>
            <a:endParaRPr lang="en-US" altLang="ko-KR" sz="1300" b="1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12676" y="2021122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7930" y="352766"/>
            <a:ext cx="7247441" cy="31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772218" y="316246"/>
            <a:ext cx="1973765" cy="65417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[1] </a:t>
            </a:r>
            <a:r>
              <a:rPr lang="ko-KR" altLang="en-US" sz="975" b="1" dirty="0">
                <a:solidFill>
                  <a:prstClr val="black"/>
                </a:solidFill>
              </a:rPr>
              <a:t>헤더</a:t>
            </a:r>
            <a:r>
              <a:rPr lang="en-US" altLang="ko-KR" sz="975" b="1" dirty="0">
                <a:solidFill>
                  <a:prstClr val="black"/>
                </a:solidFill>
              </a:rPr>
              <a:t>(menu)</a:t>
            </a:r>
          </a:p>
          <a:p>
            <a:r>
              <a:rPr lang="en-US" altLang="ko-KR" sz="975" dirty="0">
                <a:solidFill>
                  <a:prstClr val="black"/>
                </a:solidFill>
              </a:rPr>
              <a:t>- Ajax </a:t>
            </a:r>
            <a:r>
              <a:rPr lang="ko-KR" altLang="en-US" sz="975" dirty="0">
                <a:solidFill>
                  <a:prstClr val="black"/>
                </a:solidFill>
              </a:rPr>
              <a:t>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[2] </a:t>
            </a:r>
            <a:r>
              <a:rPr lang="ko-KR" altLang="en-US" sz="975" b="1" dirty="0">
                <a:solidFill>
                  <a:prstClr val="black"/>
                </a:solidFill>
              </a:rPr>
              <a:t>문제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단원 관련 문제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prstClr val="black"/>
                </a:solidFill>
              </a:rPr>
              <a:t>Text, image </a:t>
            </a:r>
            <a:r>
              <a:rPr lang="ko-KR" altLang="en-US" sz="975" dirty="0">
                <a:solidFill>
                  <a:prstClr val="black"/>
                </a:solidFill>
              </a:rPr>
              <a:t>조합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[3] </a:t>
            </a:r>
            <a:r>
              <a:rPr lang="ko-KR" altLang="en-US" sz="975" b="1" dirty="0">
                <a:solidFill>
                  <a:prstClr val="black"/>
                </a:solidFill>
              </a:rPr>
              <a:t>정답 입력하기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오답 </a:t>
            </a:r>
            <a:r>
              <a:rPr lang="ko-KR" altLang="en-US" sz="975" dirty="0" err="1">
                <a:solidFill>
                  <a:prstClr val="black"/>
                </a:solidFill>
              </a:rPr>
              <a:t>입력시</a:t>
            </a:r>
            <a:r>
              <a:rPr lang="ko-KR" altLang="en-US" sz="975" dirty="0">
                <a:solidFill>
                  <a:prstClr val="black"/>
                </a:solidFill>
              </a:rPr>
              <a:t> 붉은색으로 표기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정답 </a:t>
            </a:r>
            <a:r>
              <a:rPr lang="ko-KR" altLang="en-US" sz="975" dirty="0" err="1">
                <a:solidFill>
                  <a:prstClr val="black"/>
                </a:solidFill>
              </a:rPr>
              <a:t>초록색으로표기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[4] </a:t>
            </a:r>
            <a:r>
              <a:rPr lang="ko-KR" altLang="en-US" sz="975" b="1" dirty="0">
                <a:solidFill>
                  <a:prstClr val="black"/>
                </a:solidFill>
              </a:rPr>
              <a:t>제출하기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각 번호 클릭하여 제출하기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정답을 전부 클릭하지 않을 시 오류 메시지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[5] </a:t>
            </a:r>
            <a:r>
              <a:rPr lang="ko-KR" altLang="en-US" sz="975" b="1" dirty="0">
                <a:solidFill>
                  <a:prstClr val="black"/>
                </a:solidFill>
              </a:rPr>
              <a:t>풀이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 풀이 내용 표시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문제에 대한 추가 학습을 위하여 관련 페이지</a:t>
            </a:r>
            <a:r>
              <a:rPr lang="en-US" altLang="ko-KR" sz="975" dirty="0">
                <a:solidFill>
                  <a:prstClr val="black"/>
                </a:solidFill>
              </a:rPr>
              <a:t>(</a:t>
            </a:r>
            <a:r>
              <a:rPr lang="ko-KR" altLang="en-US" sz="975" dirty="0">
                <a:solidFill>
                  <a:prstClr val="black"/>
                </a:solidFill>
              </a:rPr>
              <a:t>부분</a:t>
            </a:r>
            <a:r>
              <a:rPr lang="en-US" altLang="ko-KR" sz="975" dirty="0">
                <a:solidFill>
                  <a:prstClr val="black"/>
                </a:solidFill>
              </a:rPr>
              <a:t>) </a:t>
            </a:r>
            <a:r>
              <a:rPr lang="ko-KR" altLang="en-US" sz="975" dirty="0">
                <a:solidFill>
                  <a:prstClr val="black"/>
                </a:solidFill>
              </a:rPr>
              <a:t>으로 이동할 수 있는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[6] </a:t>
            </a:r>
            <a:r>
              <a:rPr lang="ko-KR" altLang="en-US" sz="975" b="1" dirty="0">
                <a:solidFill>
                  <a:prstClr val="black"/>
                </a:solidFill>
              </a:rPr>
              <a:t>정답여부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ko-KR" altLang="en-US" sz="975" dirty="0">
                <a:solidFill>
                  <a:prstClr val="black"/>
                </a:solidFill>
              </a:rPr>
              <a:t> </a:t>
            </a:r>
            <a:r>
              <a:rPr lang="en-US" altLang="ko-KR" sz="975" dirty="0">
                <a:solidFill>
                  <a:prstClr val="black"/>
                </a:solidFill>
              </a:rPr>
              <a:t>- </a:t>
            </a:r>
            <a:r>
              <a:rPr lang="ko-KR" altLang="en-US" sz="975" dirty="0">
                <a:solidFill>
                  <a:prstClr val="black"/>
                </a:solidFill>
              </a:rPr>
              <a:t>정답이 맞으면 </a:t>
            </a:r>
            <a:r>
              <a:rPr lang="en-US" altLang="ko-KR" sz="975" dirty="0">
                <a:solidFill>
                  <a:prstClr val="black"/>
                </a:solidFill>
              </a:rPr>
              <a:t>O, </a:t>
            </a:r>
            <a:r>
              <a:rPr lang="ko-KR" altLang="en-US" sz="975" dirty="0">
                <a:solidFill>
                  <a:prstClr val="black"/>
                </a:solidFill>
              </a:rPr>
              <a:t>틀리면 </a:t>
            </a:r>
            <a:r>
              <a:rPr lang="en-US" altLang="ko-KR" sz="975" dirty="0">
                <a:solidFill>
                  <a:prstClr val="black"/>
                </a:solidFill>
              </a:rPr>
              <a:t>X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674729" y="1052612"/>
          <a:ext cx="3380825" cy="2376388"/>
        </p:xfrm>
        <a:graphic>
          <a:graphicData uri="http://schemas.openxmlformats.org/drawingml/2006/table">
            <a:tbl>
              <a:tblPr/>
              <a:tblGrid>
                <a:gridCol w="3380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76388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920553" y="1268761"/>
            <a:ext cx="2736304" cy="193597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400" dirty="0"/>
              <a:t>문제 </a:t>
            </a:r>
            <a:r>
              <a:rPr lang="en-US" altLang="ko-KR" sz="1400" dirty="0"/>
              <a:t>1</a:t>
            </a:r>
          </a:p>
          <a:p>
            <a:r>
              <a:rPr lang="ko-KR" altLang="en-US" sz="1083" dirty="0"/>
              <a:t>다음 중 자바에 대하여  맞지 않는 것은</a:t>
            </a:r>
            <a:r>
              <a:rPr lang="en-US" altLang="ko-KR" sz="1083" dirty="0"/>
              <a:t>?</a:t>
            </a:r>
          </a:p>
          <a:p>
            <a:endParaRPr lang="en-US" altLang="ko-KR" sz="1083" dirty="0"/>
          </a:p>
          <a:p>
            <a:r>
              <a:rPr lang="en-US" altLang="ko-KR" sz="1083" dirty="0"/>
              <a:t>1. </a:t>
            </a:r>
            <a:r>
              <a:rPr lang="ko-KR" altLang="en-US" sz="1083" dirty="0"/>
              <a:t>자바는 </a:t>
            </a:r>
            <a:r>
              <a:rPr lang="en-US" altLang="ko-KR" sz="1083" dirty="0"/>
              <a:t>a </a:t>
            </a:r>
            <a:r>
              <a:rPr lang="ko-KR" altLang="en-US" sz="1083" dirty="0"/>
              <a:t>이다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2. </a:t>
            </a:r>
            <a:r>
              <a:rPr lang="ko-KR" altLang="en-US" sz="1083" dirty="0"/>
              <a:t>처음에 누가 개발했고</a:t>
            </a:r>
            <a:r>
              <a:rPr lang="en-US" altLang="ko-KR" sz="1083" dirty="0"/>
              <a:t>, </a:t>
            </a:r>
            <a:r>
              <a:rPr lang="ko-KR" altLang="en-US" sz="1083" dirty="0"/>
              <a:t>최초 이름은 </a:t>
            </a:r>
            <a:r>
              <a:rPr lang="en-US" altLang="ko-KR" sz="1083" dirty="0"/>
              <a:t>b</a:t>
            </a:r>
            <a:r>
              <a:rPr lang="ko-KR" altLang="en-US" sz="1083" dirty="0"/>
              <a:t>였다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3. </a:t>
            </a:r>
            <a:r>
              <a:rPr lang="ko-KR" altLang="en-US" sz="1100" dirty="0"/>
              <a:t>자바는 이러한 문제를 해결하는 도구이다</a:t>
            </a:r>
            <a:r>
              <a:rPr lang="en-US" altLang="ko-KR" sz="1100" dirty="0"/>
              <a:t>. 4.  </a:t>
            </a:r>
            <a:r>
              <a:rPr lang="ko-KR" altLang="en-US" sz="1100" dirty="0"/>
              <a:t>자바는 커피 이름이다</a:t>
            </a:r>
            <a:r>
              <a:rPr lang="en-US" altLang="ko-KR" sz="1100" dirty="0"/>
              <a:t>.</a:t>
            </a:r>
          </a:p>
          <a:p>
            <a:endParaRPr lang="en-US" altLang="ko-KR" sz="1083" dirty="0"/>
          </a:p>
          <a:p>
            <a:r>
              <a:rPr lang="ko-KR" altLang="en-US" sz="1400" dirty="0"/>
              <a:t>문제 </a:t>
            </a:r>
            <a:r>
              <a:rPr lang="en-US" altLang="ko-KR" sz="1400" dirty="0"/>
              <a:t>2</a:t>
            </a:r>
          </a:p>
          <a:p>
            <a:r>
              <a:rPr lang="en-US" altLang="ko-KR" sz="1083" dirty="0"/>
              <a:t>2-1 </a:t>
            </a:r>
            <a:r>
              <a:rPr lang="ko-KR" altLang="en-US" sz="1083" dirty="0"/>
              <a:t>변수의 정의</a:t>
            </a:r>
            <a:endParaRPr lang="en-US" altLang="ko-KR" sz="1083" dirty="0"/>
          </a:p>
          <a:p>
            <a:r>
              <a:rPr lang="en-US" altLang="ko-KR" sz="1083" dirty="0"/>
              <a:t>2-2 </a:t>
            </a:r>
            <a:r>
              <a:rPr lang="ko-KR" altLang="en-US" sz="1083" dirty="0"/>
              <a:t>변수를 어떻게 사용하는지 </a:t>
            </a:r>
            <a:r>
              <a:rPr lang="ko-KR" altLang="en-US" sz="1083" dirty="0" err="1"/>
              <a:t>등등등</a:t>
            </a:r>
            <a:endParaRPr lang="en-US" altLang="ko-KR" sz="1083" dirty="0"/>
          </a:p>
        </p:txBody>
      </p:sp>
      <p:sp>
        <p:nvSpPr>
          <p:cNvPr id="27" name="직사각형 26"/>
          <p:cNvSpPr/>
          <p:nvPr/>
        </p:nvSpPr>
        <p:spPr>
          <a:xfrm>
            <a:off x="866896" y="1068436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04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3312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37176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50097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풀이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60781" y="3221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7712" y="1034760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160913" y="811868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74729" y="3587122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4232920" y="1052736"/>
          <a:ext cx="2985760" cy="4941664"/>
        </p:xfrm>
        <a:graphic>
          <a:graphicData uri="http://schemas.openxmlformats.org/drawingml/2006/table">
            <a:tbl>
              <a:tblPr/>
              <a:tblGrid>
                <a:gridCol w="2985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941664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712550" y="3582686"/>
          <a:ext cx="3329100" cy="2438726"/>
        </p:xfrm>
        <a:graphic>
          <a:graphicData uri="http://schemas.openxmlformats.org/drawingml/2006/table">
            <a:tbl>
              <a:tblPr/>
              <a:tblGrid>
                <a:gridCol w="3329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38726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014930" y="3789041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4" name="직사각형 43"/>
          <p:cNvSpPr/>
          <p:nvPr/>
        </p:nvSpPr>
        <p:spPr>
          <a:xfrm>
            <a:off x="1029322" y="4725145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5" name="직사각형 44"/>
          <p:cNvSpPr/>
          <p:nvPr/>
        </p:nvSpPr>
        <p:spPr>
          <a:xfrm>
            <a:off x="992953" y="3582687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정답입력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49561" y="6142672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제출하기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037114" y="610899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423970" y="1235085"/>
            <a:ext cx="2401238" cy="24306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400" dirty="0"/>
              <a:t>문제 </a:t>
            </a:r>
            <a:r>
              <a:rPr lang="en-US" altLang="ko-KR" sz="1400" dirty="0"/>
              <a:t>1</a:t>
            </a:r>
          </a:p>
          <a:p>
            <a:r>
              <a:rPr lang="ko-KR" altLang="en-US" sz="1083" dirty="0"/>
              <a:t>정답은 </a:t>
            </a:r>
            <a:r>
              <a:rPr lang="en-US" altLang="ko-KR" sz="1083" dirty="0"/>
              <a:t>4</a:t>
            </a:r>
            <a:r>
              <a:rPr lang="ko-KR" altLang="en-US" sz="1083" dirty="0"/>
              <a:t>번입니다</a:t>
            </a:r>
            <a:r>
              <a:rPr lang="en-US" altLang="ko-KR" sz="1083" dirty="0"/>
              <a:t>!</a:t>
            </a:r>
          </a:p>
          <a:p>
            <a:r>
              <a:rPr lang="ko-KR" altLang="en-US" sz="1083" dirty="0"/>
              <a:t>해설 </a:t>
            </a:r>
            <a:r>
              <a:rPr lang="en-US" altLang="ko-KR" sz="1083" dirty="0"/>
              <a:t>: </a:t>
            </a:r>
            <a:r>
              <a:rPr lang="ko-KR" altLang="en-US" sz="1083" dirty="0"/>
              <a:t>자바는 커피가 아니고 </a:t>
            </a:r>
            <a:r>
              <a:rPr lang="en-US" altLang="ko-KR" sz="1083" dirty="0"/>
              <a:t>TOP</a:t>
            </a:r>
            <a:r>
              <a:rPr lang="ko-KR" altLang="en-US" sz="1083" dirty="0"/>
              <a:t>가 커피입니다</a:t>
            </a:r>
            <a:r>
              <a:rPr lang="en-US" altLang="ko-KR" sz="1083" dirty="0"/>
              <a:t>. </a:t>
            </a:r>
            <a:r>
              <a:rPr lang="ko-KR" altLang="en-US" sz="1083" dirty="0" err="1"/>
              <a:t>스타벅스</a:t>
            </a:r>
            <a:r>
              <a:rPr lang="ko-KR" altLang="en-US" sz="1083" dirty="0"/>
              <a:t> 맛있어</a:t>
            </a:r>
            <a:r>
              <a:rPr lang="en-US" altLang="ko-KR" sz="1083" dirty="0"/>
              <a:t>.</a:t>
            </a:r>
          </a:p>
          <a:p>
            <a:endParaRPr lang="en-US" altLang="ko-KR" sz="1083" dirty="0"/>
          </a:p>
          <a:p>
            <a:r>
              <a:rPr lang="en-US" altLang="ko-KR" sz="1083" dirty="0"/>
              <a:t>#</a:t>
            </a:r>
            <a:r>
              <a:rPr lang="ko-KR" altLang="en-US" sz="1083" dirty="0"/>
              <a:t>관련 페이지로 이동</a:t>
            </a:r>
            <a:endParaRPr lang="en-US" altLang="ko-KR" sz="1083" dirty="0"/>
          </a:p>
          <a:p>
            <a:endParaRPr lang="en-US" altLang="ko-KR" sz="1083" dirty="0"/>
          </a:p>
          <a:p>
            <a:endParaRPr lang="en-US" altLang="ko-KR" sz="1083" dirty="0"/>
          </a:p>
          <a:p>
            <a:r>
              <a:rPr lang="ko-KR" altLang="en-US" sz="1400" dirty="0"/>
              <a:t>문제 </a:t>
            </a:r>
            <a:r>
              <a:rPr lang="en-US" altLang="ko-KR" sz="1400" dirty="0"/>
              <a:t>2</a:t>
            </a:r>
          </a:p>
          <a:p>
            <a:r>
              <a:rPr lang="ko-KR" altLang="en-US" sz="1083" dirty="0"/>
              <a:t>정답은 </a:t>
            </a:r>
            <a:r>
              <a:rPr lang="en-US" altLang="ko-KR" sz="1083" dirty="0"/>
              <a:t>2</a:t>
            </a:r>
            <a:r>
              <a:rPr lang="ko-KR" altLang="en-US" sz="1083" dirty="0"/>
              <a:t>번입니다</a:t>
            </a:r>
            <a:r>
              <a:rPr lang="en-US" altLang="ko-KR" sz="1083" dirty="0"/>
              <a:t>!</a:t>
            </a:r>
          </a:p>
          <a:p>
            <a:r>
              <a:rPr lang="ko-KR" altLang="en-US" sz="1083" dirty="0"/>
              <a:t>해설 </a:t>
            </a:r>
            <a:r>
              <a:rPr lang="en-US" altLang="ko-KR" sz="1083" dirty="0"/>
              <a:t>: </a:t>
            </a:r>
            <a:r>
              <a:rPr lang="ko-KR" altLang="en-US" sz="1083" dirty="0"/>
              <a:t>왜 </a:t>
            </a:r>
            <a:r>
              <a:rPr lang="en-US" altLang="ko-KR" sz="1083" dirty="0"/>
              <a:t>2</a:t>
            </a:r>
            <a:r>
              <a:rPr lang="ko-KR" altLang="en-US" sz="1083" dirty="0" err="1"/>
              <a:t>번이냐면</a:t>
            </a:r>
            <a:r>
              <a:rPr lang="ko-KR" altLang="en-US" sz="1083" dirty="0"/>
              <a:t> 그냥 </a:t>
            </a:r>
            <a:r>
              <a:rPr lang="en-US" altLang="ko-KR" sz="1083" dirty="0"/>
              <a:t>2</a:t>
            </a:r>
            <a:r>
              <a:rPr lang="ko-KR" altLang="en-US" sz="1083" dirty="0"/>
              <a:t>번이야 이유는 없어 그냥 </a:t>
            </a:r>
            <a:r>
              <a:rPr lang="en-US" altLang="ko-KR" sz="1083" dirty="0"/>
              <a:t>2</a:t>
            </a:r>
            <a:r>
              <a:rPr lang="ko-KR" altLang="en-US" sz="1083" dirty="0"/>
              <a:t>번</a:t>
            </a:r>
            <a:r>
              <a:rPr lang="en-US" altLang="ko-KR" sz="1083" dirty="0"/>
              <a:t>.</a:t>
            </a:r>
          </a:p>
          <a:p>
            <a:endParaRPr lang="en-US" altLang="ko-KR" sz="1083" dirty="0"/>
          </a:p>
          <a:p>
            <a:r>
              <a:rPr lang="en-US" altLang="ko-KR" sz="1083" dirty="0"/>
              <a:t>#</a:t>
            </a:r>
            <a:r>
              <a:rPr lang="ko-KR" altLang="en-US" sz="1083" dirty="0"/>
              <a:t>관련 페이지로 이동</a:t>
            </a:r>
            <a:endParaRPr lang="en-US" altLang="ko-KR" sz="1083" dirty="0"/>
          </a:p>
        </p:txBody>
      </p:sp>
      <p:sp>
        <p:nvSpPr>
          <p:cNvPr id="49" name="직사각형 48"/>
          <p:cNvSpPr/>
          <p:nvPr/>
        </p:nvSpPr>
        <p:spPr>
          <a:xfrm>
            <a:off x="1167330" y="3941441"/>
            <a:ext cx="915342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184658" y="4967931"/>
            <a:ext cx="257278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313040" y="1245962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O or X</a:t>
            </a:r>
          </a:p>
        </p:txBody>
      </p:sp>
      <p:sp>
        <p:nvSpPr>
          <p:cNvPr id="53" name="타원 52"/>
          <p:cNvSpPr/>
          <p:nvPr/>
        </p:nvSpPr>
        <p:spPr>
          <a:xfrm>
            <a:off x="5097593" y="121228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45752" y="3955690"/>
            <a:ext cx="1395644" cy="154087"/>
          </a:xfrm>
          <a:prstGeom prst="rect">
            <a:avLst/>
          </a:prstGeom>
          <a:solidFill>
            <a:srgbClr val="00B05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44270" y="4967931"/>
            <a:ext cx="1395644" cy="154087"/>
          </a:xfrm>
          <a:prstGeom prst="rect">
            <a:avLst/>
          </a:prstGeom>
          <a:solidFill>
            <a:srgbClr val="00B05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33429" y="5283505"/>
            <a:ext cx="1395644" cy="154087"/>
          </a:xfrm>
          <a:prstGeom prst="rect">
            <a:avLst/>
          </a:prstGeom>
          <a:solidFill>
            <a:srgbClr val="FF0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4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360"/>
            <a:ext cx="7544160" cy="3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7766280" y="316080"/>
            <a:ext cx="2143800" cy="6531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검색 기능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과목 검색 기능제공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도전문제 리스트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진행사항 확인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작성자 확인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222480" y="315720"/>
            <a:ext cx="116820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도전문제조회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5112000" y="963360"/>
            <a:ext cx="1528920" cy="260280"/>
          </a:xfrm>
          <a:prstGeom prst="rect">
            <a:avLst/>
          </a:prstGeom>
          <a:noFill/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808080"/>
                </a:solidFill>
                <a:latin typeface="맑은 고딕"/>
                <a:ea typeface="맑은 고딕"/>
              </a:rPr>
              <a:t>과목검색</a:t>
            </a:r>
            <a:endParaRPr lang="en-US" sz="980" b="0" strike="noStrike" spc="-1">
              <a:latin typeface="맑은 고딕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6650640" y="963360"/>
            <a:ext cx="701640" cy="260280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endParaRPr lang="en-US" sz="1030" b="0" strike="noStrike" spc="-1">
              <a:latin typeface="맑은 고딕"/>
            </a:endParaRPr>
          </a:p>
        </p:txBody>
      </p:sp>
      <p:graphicFrame>
        <p:nvGraphicFramePr>
          <p:cNvPr id="99" name="Table 6"/>
          <p:cNvGraphicFramePr/>
          <p:nvPr/>
        </p:nvGraphicFramePr>
        <p:xfrm>
          <a:off x="677880" y="1609200"/>
          <a:ext cx="6669720" cy="3970800"/>
        </p:xfrm>
        <a:graphic>
          <a:graphicData uri="http://schemas.openxmlformats.org/drawingml/2006/table">
            <a:tbl>
              <a:tblPr/>
              <a:tblGrid>
                <a:gridCol w="1666800"/>
                <a:gridCol w="2349720"/>
                <a:gridCol w="983880"/>
                <a:gridCol w="1669320"/>
              </a:tblGrid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latin typeface="맑은 고딕"/>
                        </a:rPr>
                        <a:t>번호</a:t>
                      </a:r>
                      <a:endParaRPr lang="en-US" sz="1200" b="0" strike="noStrike" spc="-1" dirty="0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latin typeface="맑은 고딕"/>
                        </a:rPr>
                        <a:t>도전</a:t>
                      </a:r>
                      <a:r>
                        <a:rPr lang="en-US" sz="1200" b="0" strike="noStrike" spc="-1" dirty="0">
                          <a:latin typeface="맑은 고딕"/>
                        </a:rPr>
                        <a:t> </a:t>
                      </a:r>
                      <a:r>
                        <a:rPr lang="en-US" sz="1200" b="0" strike="noStrike" spc="-1" dirty="0" err="1">
                          <a:latin typeface="맑은 고딕"/>
                        </a:rPr>
                        <a:t>과목</a:t>
                      </a:r>
                      <a:r>
                        <a:rPr lang="en-US" sz="1200" b="0" strike="noStrike" spc="-1" dirty="0">
                          <a:latin typeface="맑은 고딕"/>
                        </a:rPr>
                        <a:t> </a:t>
                      </a:r>
                      <a:r>
                        <a:rPr lang="en-US" sz="1200" b="0" strike="noStrike" spc="-1" dirty="0" err="1">
                          <a:latin typeface="맑은 고딕"/>
                        </a:rPr>
                        <a:t>리스트</a:t>
                      </a:r>
                      <a:endParaRPr lang="en-US" sz="1200" b="0" strike="noStrike" spc="-1" dirty="0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latin typeface="맑은 고딕"/>
                        </a:rPr>
                        <a:t>작성자</a:t>
                      </a:r>
                      <a:endParaRPr lang="en-US" sz="1200" b="0" strike="noStrike" spc="-1" dirty="0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맑은 고딕"/>
                        </a:rPr>
                        <a:t>진행률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자바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맑은 고딕"/>
                        </a:rPr>
                        <a:t>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파이썬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별 찍기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맑은 고딕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계산기 만들기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웹 페이지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00" name="CustomShape 7"/>
          <p:cNvSpPr/>
          <p:nvPr/>
        </p:nvSpPr>
        <p:spPr>
          <a:xfrm>
            <a:off x="4950360" y="846360"/>
            <a:ext cx="23364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90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1</a:t>
            </a:r>
            <a:endParaRPr lang="en-US" sz="1190" b="0" strike="noStrike" spc="-1">
              <a:latin typeface="맑은 고딕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576000" y="1494360"/>
            <a:ext cx="23364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90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lang="en-US" sz="1190" b="0" strike="noStrike" spc="-1">
              <a:latin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7766280" cy="316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도전문제조</a:t>
            </a:r>
            <a:r>
              <a:rPr lang="ko-KR" altLang="en-US" sz="1200" dirty="0"/>
              <a:t>회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776628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66280" y="0"/>
            <a:ext cx="2143800" cy="3160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altLang="ko-KR" sz="1400" spc="-1" dirty="0">
                <a:solidFill>
                  <a:srgbClr val="FFFFFF"/>
                </a:solidFill>
              </a:rPr>
              <a:t>Description</a:t>
            </a:r>
            <a:endParaRPr lang="en-US" altLang="ko-KR" sz="1400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47488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360"/>
            <a:ext cx="7544160" cy="3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7766280" y="316080"/>
            <a:ext cx="2143800" cy="6531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해당 과목 문제리스트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 -</a:t>
            </a: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해당 문제</a:t>
            </a: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검색 결과 표시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(ex:자바 검색) 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0120" y="315720"/>
            <a:ext cx="14965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도전문제검색결과</a:t>
            </a:r>
            <a:endParaRPr lang="en-US" sz="1300" b="0" strike="noStrike" spc="-1">
              <a:latin typeface="맑은 고딕"/>
            </a:endParaRPr>
          </a:p>
        </p:txBody>
      </p:sp>
      <p:graphicFrame>
        <p:nvGraphicFramePr>
          <p:cNvPr id="105" name="Table 4"/>
          <p:cNvGraphicFramePr/>
          <p:nvPr/>
        </p:nvGraphicFramePr>
        <p:xfrm>
          <a:off x="677880" y="1609200"/>
          <a:ext cx="6669720" cy="3970800"/>
        </p:xfrm>
        <a:graphic>
          <a:graphicData uri="http://schemas.openxmlformats.org/drawingml/2006/table">
            <a:tbl>
              <a:tblPr/>
              <a:tblGrid>
                <a:gridCol w="1666800"/>
                <a:gridCol w="2349720"/>
                <a:gridCol w="983880"/>
                <a:gridCol w="1669320"/>
              </a:tblGrid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맑은 고딕"/>
                        </a:rPr>
                        <a:t>번호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맑은 고딕"/>
                        </a:rPr>
                        <a:t>도전 문제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맑은 고딕"/>
                        </a:rPr>
                        <a:t>작성자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맑은 고딕"/>
                        </a:rPr>
                        <a:t>진행률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변수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클래스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상속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상수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06" name="CustomShape 5"/>
          <p:cNvSpPr/>
          <p:nvPr/>
        </p:nvSpPr>
        <p:spPr>
          <a:xfrm>
            <a:off x="558360" y="1512000"/>
            <a:ext cx="23364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90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1</a:t>
            </a:r>
            <a:endParaRPr lang="en-US" sz="1190" b="0" strike="noStrike" spc="-1">
              <a:latin typeface="맑은 고딕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5112000" y="963360"/>
            <a:ext cx="1528920" cy="260280"/>
          </a:xfrm>
          <a:prstGeom prst="rect">
            <a:avLst/>
          </a:prstGeom>
          <a:noFill/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808080"/>
                </a:solidFill>
                <a:latin typeface="맑은 고딕"/>
                <a:ea typeface="맑은 고딕"/>
              </a:rPr>
              <a:t>자바</a:t>
            </a:r>
            <a:endParaRPr lang="en-US" sz="980" b="0" strike="noStrike" spc="-1">
              <a:latin typeface="맑은 고딕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6650640" y="963360"/>
            <a:ext cx="701640" cy="260280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endParaRPr lang="en-US" sz="1030" b="0" strike="noStrike" spc="-1">
              <a:latin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360"/>
            <a:ext cx="7766280" cy="315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도전문제검색결과</a:t>
            </a:r>
            <a:endParaRPr lang="ko-KR" altLang="en-US" sz="1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76628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66280" y="0"/>
            <a:ext cx="2139720" cy="3160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altLang="ko-KR" sz="1400" spc="-1" dirty="0">
                <a:solidFill>
                  <a:srgbClr val="FFFFFF"/>
                </a:solidFill>
              </a:rPr>
              <a:t>Description</a:t>
            </a:r>
            <a:endParaRPr lang="en-US" altLang="ko-KR" sz="1400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60549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360"/>
            <a:ext cx="7544160" cy="3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2"/>
          <p:cNvSpPr/>
          <p:nvPr/>
        </p:nvSpPr>
        <p:spPr>
          <a:xfrm>
            <a:off x="7766280" y="316080"/>
            <a:ext cx="2143800" cy="6531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문제 제시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도전문제 제시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코드 편집기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코드 편집기 작성기능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[3] 제출하기 버튼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-도전문제 정답 확인 여부 전송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225720" y="315720"/>
            <a:ext cx="11671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도전문제화면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281880" y="1584000"/>
            <a:ext cx="50976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문제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84600" y="2300760"/>
            <a:ext cx="3515040" cy="11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유동이가 받은 수학,과학,영어 점수는 아래와 같다.</a:t>
            </a: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- 수학: 96</a:t>
            </a: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- 과학: 90</a:t>
            </a: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- 영어 : 88</a:t>
            </a: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위 점수를 변수화하여 평균값을 구하는 코드를 작성하시오.</a:t>
            </a:r>
            <a:endParaRPr lang="en-US" sz="1000" b="0" strike="noStrike" spc="-1">
              <a:latin typeface="맑은 고딕"/>
            </a:endParaRPr>
          </a:p>
        </p:txBody>
      </p:sp>
      <p:pic>
        <p:nvPicPr>
          <p:cNvPr id="114" name="그림 113"/>
          <p:cNvPicPr/>
          <p:nvPr/>
        </p:nvPicPr>
        <p:blipFill>
          <a:blip r:embed="rId2"/>
          <a:stretch/>
        </p:blipFill>
        <p:spPr>
          <a:xfrm>
            <a:off x="3600000" y="1843920"/>
            <a:ext cx="4093920" cy="1899720"/>
          </a:xfrm>
          <a:prstGeom prst="rect">
            <a:avLst/>
          </a:prstGeom>
          <a:ln>
            <a:noFill/>
          </a:ln>
        </p:spPr>
      </p:pic>
      <p:sp>
        <p:nvSpPr>
          <p:cNvPr id="115" name="CustomShape 6"/>
          <p:cNvSpPr/>
          <p:nvPr/>
        </p:nvSpPr>
        <p:spPr>
          <a:xfrm>
            <a:off x="3096000" y="4752000"/>
            <a:ext cx="83916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제출하기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216000" y="1494360"/>
            <a:ext cx="23364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90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1</a:t>
            </a:r>
            <a:endParaRPr lang="en-US" sz="1190" b="0" strike="noStrike" spc="-1">
              <a:latin typeface="맑은 고딕"/>
            </a:endParaRPr>
          </a:p>
        </p:txBody>
      </p:sp>
      <p:sp>
        <p:nvSpPr>
          <p:cNvPr id="117" name="CustomShape 8"/>
          <p:cNvSpPr/>
          <p:nvPr/>
        </p:nvSpPr>
        <p:spPr>
          <a:xfrm>
            <a:off x="3510360" y="1710360"/>
            <a:ext cx="23364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90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lang="en-US" sz="1190" b="0" strike="noStrike" spc="-1">
              <a:latin typeface="맑은 고딕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3006360" y="4662360"/>
            <a:ext cx="23364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90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3</a:t>
            </a:r>
            <a:endParaRPr lang="en-US" sz="1190" b="0" strike="noStrike" spc="-1">
              <a:latin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360"/>
            <a:ext cx="7766280" cy="31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도전문제화면</a:t>
            </a:r>
            <a:endParaRPr lang="ko-KR" altLang="en-US" sz="1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76628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66280" y="360"/>
            <a:ext cx="2139720" cy="3157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altLang="ko-KR" sz="1400" spc="-1" dirty="0">
                <a:solidFill>
                  <a:srgbClr val="FFFFFF"/>
                </a:solidFill>
              </a:rPr>
              <a:t>Description</a:t>
            </a:r>
            <a:endParaRPr lang="en-US" altLang="ko-KR" sz="1400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5664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C1C086E-758D-4B17-B376-D2391D127F1D}"/>
              </a:ext>
            </a:extLst>
          </p:cNvPr>
          <p:cNvSpPr/>
          <p:nvPr/>
        </p:nvSpPr>
        <p:spPr>
          <a:xfrm>
            <a:off x="3041517" y="4454091"/>
            <a:ext cx="4254594" cy="21522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도전문제 결과 화면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문제번호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결과 상태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성공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실패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에러 등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Case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별 성공여부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통과시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Success,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실패시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Failed</a:t>
            </a: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Case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실패 이유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05E2EC03-3378-456E-AE15-42F6A5A173C6}"/>
              </a:ext>
            </a:extLst>
          </p:cNvPr>
          <p:cNvSpPr/>
          <p:nvPr/>
        </p:nvSpPr>
        <p:spPr>
          <a:xfrm>
            <a:off x="3351551" y="5082769"/>
            <a:ext cx="4254594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1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Success ( 10 </a:t>
            </a:r>
            <a:r>
              <a:rPr lang="en-US" altLang="ko-KR" sz="975" dirty="0" err="1">
                <a:latin typeface="맑은 고딕" pitchFamily="50" charset="-127"/>
                <a:ea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  <a:ea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2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Success ( 10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</a:rPr>
              <a:t>)</a:t>
            </a: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3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Failed ( 100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</a:rPr>
              <a:t>) – </a:t>
            </a:r>
            <a:r>
              <a:rPr lang="ko-KR" altLang="en-US" sz="975" dirty="0">
                <a:latin typeface="맑은 고딕" pitchFamily="50" charset="-127"/>
              </a:rPr>
              <a:t>시간 초과</a:t>
            </a:r>
            <a:endParaRPr lang="en-US" altLang="ko-KR" sz="975" dirty="0">
              <a:latin typeface="맑은 고딕" pitchFamily="50" charset="-127"/>
            </a:endParaRP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4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Failed ( 10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Mbyte) – </a:t>
            </a:r>
            <a:r>
              <a:rPr lang="ko-KR" altLang="en-US" sz="975" dirty="0">
                <a:latin typeface="맑은 고딕" pitchFamily="50" charset="-127"/>
              </a:rPr>
              <a:t>메모리 초과</a:t>
            </a:r>
            <a:endParaRPr lang="en-US" altLang="ko-KR" sz="975" dirty="0">
              <a:latin typeface="맑은 고딕" pitchFamily="50" charset="-127"/>
            </a:endParaRP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5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Success ( 10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</a:rPr>
              <a:t>)</a:t>
            </a:r>
            <a:r>
              <a:rPr lang="ko-KR" altLang="en-US" sz="975" dirty="0" err="1">
                <a:latin typeface="맑은 고딕" pitchFamily="50" charset="-127"/>
              </a:rPr>
              <a:t>ㅡ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endParaRPr lang="en-US" altLang="ko-KR" sz="975" dirty="0">
              <a:latin typeface="맑은 고딕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1E9044D8-A0D7-4BE6-A019-B81BF163D9A1}"/>
              </a:ext>
            </a:extLst>
          </p:cNvPr>
          <p:cNvCxnSpPr/>
          <p:nvPr/>
        </p:nvCxnSpPr>
        <p:spPr>
          <a:xfrm>
            <a:off x="3400959" y="4955206"/>
            <a:ext cx="23596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Placeholder">
            <a:extLst>
              <a:ext uri="{FF2B5EF4-FFF2-40B4-BE49-F238E27FC236}">
                <a16:creationId xmlns:a16="http://schemas.microsoft.com/office/drawing/2014/main" xmlns="" id="{0702269E-F343-4FBC-BE25-A23FF3A14E83}"/>
              </a:ext>
            </a:extLst>
          </p:cNvPr>
          <p:cNvGrpSpPr>
            <a:grpSpLocks/>
          </p:cNvGrpSpPr>
          <p:nvPr/>
        </p:nvGrpSpPr>
        <p:grpSpPr bwMode="auto">
          <a:xfrm>
            <a:off x="3400959" y="4645238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0" name="Border">
              <a:extLst>
                <a:ext uri="{FF2B5EF4-FFF2-40B4-BE49-F238E27FC236}">
                  <a16:creationId xmlns:a16="http://schemas.microsoft.com/office/drawing/2014/main" xmlns="" id="{570632D2-A36D-4D40-80C6-CCAF2EA05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1" name="Line 2">
              <a:extLst>
                <a:ext uri="{FF2B5EF4-FFF2-40B4-BE49-F238E27FC236}">
                  <a16:creationId xmlns:a16="http://schemas.microsoft.com/office/drawing/2014/main" xmlns="" id="{DB689608-1F29-4B8C-89E2-8D2262CED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2" name="Line 1">
              <a:extLst>
                <a:ext uri="{FF2B5EF4-FFF2-40B4-BE49-F238E27FC236}">
                  <a16:creationId xmlns:a16="http://schemas.microsoft.com/office/drawing/2014/main" xmlns="" id="{E381DFD6-135D-4C37-817B-1341B32E5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BF79D1D7-72E2-4DF1-A48C-9801458F9C37}"/>
              </a:ext>
            </a:extLst>
          </p:cNvPr>
          <p:cNvSpPr/>
          <p:nvPr/>
        </p:nvSpPr>
        <p:spPr>
          <a:xfrm>
            <a:off x="3888669" y="4645238"/>
            <a:ext cx="1214291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번 문제 결과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Placeholder">
            <a:extLst>
              <a:ext uri="{FF2B5EF4-FFF2-40B4-BE49-F238E27FC236}">
                <a16:creationId xmlns:a16="http://schemas.microsoft.com/office/drawing/2014/main" xmlns="" id="{49891EC5-91A3-4730-B90F-4FD6D1F467DA}"/>
              </a:ext>
            </a:extLst>
          </p:cNvPr>
          <p:cNvGrpSpPr>
            <a:grpSpLocks/>
          </p:cNvGrpSpPr>
          <p:nvPr/>
        </p:nvGrpSpPr>
        <p:grpSpPr bwMode="auto">
          <a:xfrm>
            <a:off x="4924959" y="4645238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5" name="Border">
              <a:extLst>
                <a:ext uri="{FF2B5EF4-FFF2-40B4-BE49-F238E27FC236}">
                  <a16:creationId xmlns:a16="http://schemas.microsoft.com/office/drawing/2014/main" xmlns="" id="{66634939-27E9-44EE-84FD-D5124C243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6" name="Line 2">
              <a:extLst>
                <a:ext uri="{FF2B5EF4-FFF2-40B4-BE49-F238E27FC236}">
                  <a16:creationId xmlns:a16="http://schemas.microsoft.com/office/drawing/2014/main" xmlns="" id="{EBF3DAF9-6844-41AD-95C7-F50AE97BD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7" name="Line 1">
              <a:extLst>
                <a:ext uri="{FF2B5EF4-FFF2-40B4-BE49-F238E27FC236}">
                  <a16:creationId xmlns:a16="http://schemas.microsoft.com/office/drawing/2014/main" xmlns="" id="{76F2C171-6E69-4781-8A22-B1909F6FB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BA90E48-F60F-46EA-8094-640118B813F7}"/>
              </a:ext>
            </a:extLst>
          </p:cNvPr>
          <p:cNvSpPr/>
          <p:nvPr/>
        </p:nvSpPr>
        <p:spPr>
          <a:xfrm>
            <a:off x="5478848" y="4626824"/>
            <a:ext cx="252513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분 전 제출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5AABD40E-3A84-4CFC-B09F-EA93BEB75CB1}"/>
              </a:ext>
            </a:extLst>
          </p:cNvPr>
          <p:cNvSpPr/>
          <p:nvPr/>
        </p:nvSpPr>
        <p:spPr>
          <a:xfrm>
            <a:off x="3301467" y="448873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33E4BF7D-8EAA-4CD2-981C-7F351AFDB96F}"/>
              </a:ext>
            </a:extLst>
          </p:cNvPr>
          <p:cNvSpPr/>
          <p:nvPr/>
        </p:nvSpPr>
        <p:spPr>
          <a:xfrm>
            <a:off x="4837772" y="448873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3F075AB9-1F1D-457A-8B56-F27B36919500}"/>
              </a:ext>
            </a:extLst>
          </p:cNvPr>
          <p:cNvSpPr/>
          <p:nvPr/>
        </p:nvSpPr>
        <p:spPr>
          <a:xfrm>
            <a:off x="3301467" y="512931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23FFF4F5-2B33-4556-A88A-34F846DD084C}"/>
              </a:ext>
            </a:extLst>
          </p:cNvPr>
          <p:cNvSpPr/>
          <p:nvPr/>
        </p:nvSpPr>
        <p:spPr>
          <a:xfrm>
            <a:off x="6362219" y="553023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CustomShape 4">
            <a:extLst>
              <a:ext uri="{FF2B5EF4-FFF2-40B4-BE49-F238E27FC236}">
                <a16:creationId xmlns:a16="http://schemas.microsoft.com/office/drawing/2014/main" xmlns="" id="{98248434-C414-4467-B959-4C4D6008774E}"/>
              </a:ext>
            </a:extLst>
          </p:cNvPr>
          <p:cNvSpPr/>
          <p:nvPr/>
        </p:nvSpPr>
        <p:spPr>
          <a:xfrm>
            <a:off x="281880" y="1584000"/>
            <a:ext cx="51012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문제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25" name="CustomShape 5">
            <a:extLst>
              <a:ext uri="{FF2B5EF4-FFF2-40B4-BE49-F238E27FC236}">
                <a16:creationId xmlns:a16="http://schemas.microsoft.com/office/drawing/2014/main" xmlns="" id="{A8037C55-C46A-485B-936D-1481B4507CE7}"/>
              </a:ext>
            </a:extLst>
          </p:cNvPr>
          <p:cNvSpPr/>
          <p:nvPr/>
        </p:nvSpPr>
        <p:spPr>
          <a:xfrm>
            <a:off x="84600" y="2300760"/>
            <a:ext cx="3515400" cy="11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유동이가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받은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수학,과학,영어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점수는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아래와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같다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.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수학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96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과학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90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영어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: 88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위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점수를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변수화하여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평균값을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구하는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코드를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작성하시오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.</a:t>
            </a:r>
            <a:endParaRPr lang="en-US" sz="1000" b="0" strike="noStrike" spc="-1" dirty="0">
              <a:latin typeface="맑은 고딕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17A1D6F3-2086-4A12-8502-012350DD3A3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600000" y="1843920"/>
            <a:ext cx="4094280" cy="1900080"/>
          </a:xfrm>
          <a:prstGeom prst="rect">
            <a:avLst/>
          </a:prstGeom>
          <a:ln>
            <a:noFill/>
          </a:ln>
        </p:spPr>
      </p:pic>
      <p:sp>
        <p:nvSpPr>
          <p:cNvPr id="27" name="CustomShape 6">
            <a:extLst>
              <a:ext uri="{FF2B5EF4-FFF2-40B4-BE49-F238E27FC236}">
                <a16:creationId xmlns:a16="http://schemas.microsoft.com/office/drawing/2014/main" xmlns="" id="{D5A056E4-55E2-4AC3-BBA1-8504611D1029}"/>
              </a:ext>
            </a:extLst>
          </p:cNvPr>
          <p:cNvSpPr/>
          <p:nvPr/>
        </p:nvSpPr>
        <p:spPr>
          <a:xfrm>
            <a:off x="3180240" y="3987860"/>
            <a:ext cx="839520" cy="288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제출하기</a:t>
            </a:r>
            <a:endParaRPr lang="en-US" sz="1300" b="0" strike="noStrike" spc="-1" dirty="0">
              <a:latin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ED0E194-B660-489E-908F-2D8D23E81E6F}"/>
              </a:ext>
            </a:extLst>
          </p:cNvPr>
          <p:cNvSpPr/>
          <p:nvPr/>
        </p:nvSpPr>
        <p:spPr>
          <a:xfrm>
            <a:off x="166255" y="1253338"/>
            <a:ext cx="7528025" cy="3163409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랭킹보기 화면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</a:rPr>
              <a:t>문제번호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숫자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랭킹 기준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랭킹을 정하는 기준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수행시간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메모리 사용량 등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전체 랭킹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정답을 계정에 대한 랭킹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 등수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Placeholder">
            <a:extLst>
              <a:ext uri="{FF2B5EF4-FFF2-40B4-BE49-F238E27FC236}">
                <a16:creationId xmlns:a16="http://schemas.microsoft.com/office/drawing/2014/main" xmlns="" id="{05808504-1B4E-4838-A1DD-9D8E597EBD3A}"/>
              </a:ext>
            </a:extLst>
          </p:cNvPr>
          <p:cNvGrpSpPr>
            <a:grpSpLocks/>
          </p:cNvGrpSpPr>
          <p:nvPr/>
        </p:nvGrpSpPr>
        <p:grpSpPr bwMode="auto">
          <a:xfrm>
            <a:off x="707637" y="814205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7" name="Border">
              <a:extLst>
                <a:ext uri="{FF2B5EF4-FFF2-40B4-BE49-F238E27FC236}">
                  <a16:creationId xmlns:a16="http://schemas.microsoft.com/office/drawing/2014/main" xmlns="" id="{3B953A26-AA4B-4D4B-B69A-06E764E29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Line 2">
              <a:extLst>
                <a:ext uri="{FF2B5EF4-FFF2-40B4-BE49-F238E27FC236}">
                  <a16:creationId xmlns:a16="http://schemas.microsoft.com/office/drawing/2014/main" xmlns="" id="{33274A59-2C5C-4389-83E7-541F5E8DF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9" name="Line 1">
              <a:extLst>
                <a:ext uri="{FF2B5EF4-FFF2-40B4-BE49-F238E27FC236}">
                  <a16:creationId xmlns:a16="http://schemas.microsoft.com/office/drawing/2014/main" xmlns="" id="{B67BB70C-1A5C-4F0D-B932-F77A2D4F9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16D5C2E-DD67-43A1-9DC5-2329C1C4C1C5}"/>
              </a:ext>
            </a:extLst>
          </p:cNvPr>
          <p:cNvSpPr/>
          <p:nvPr/>
        </p:nvSpPr>
        <p:spPr>
          <a:xfrm>
            <a:off x="1195347" y="814205"/>
            <a:ext cx="1214291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번 문제 랭킹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D6986B07-9E6B-42C6-A60A-70892E61508E}"/>
              </a:ext>
            </a:extLst>
          </p:cNvPr>
          <p:cNvGraphicFramePr>
            <a:graphicFrameLocks noGrp="1"/>
          </p:cNvGraphicFramePr>
          <p:nvPr/>
        </p:nvGraphicFramePr>
        <p:xfrm>
          <a:off x="674385" y="1608335"/>
          <a:ext cx="3897615" cy="3011723"/>
        </p:xfrm>
        <a:graphic>
          <a:graphicData uri="http://schemas.openxmlformats.org/drawingml/2006/table">
            <a:tbl>
              <a:tblPr/>
              <a:tblGrid>
                <a:gridCol w="12509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4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54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470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270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계정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메모리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제출날짜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2303">
                <a:tc>
                  <a:txBody>
                    <a:bodyPr/>
                    <a:lstStyle/>
                    <a:p>
                      <a:pPr algn="l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230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400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893CD4D8-04F8-4B25-A53D-ED086DC4B216}"/>
              </a:ext>
            </a:extLst>
          </p:cNvPr>
          <p:cNvGrpSpPr/>
          <p:nvPr/>
        </p:nvGrpSpPr>
        <p:grpSpPr>
          <a:xfrm>
            <a:off x="1521228" y="1248669"/>
            <a:ext cx="1046974" cy="273000"/>
            <a:chOff x="1970546" y="1244774"/>
            <a:chExt cx="1286749" cy="273000"/>
          </a:xfrm>
        </p:grpSpPr>
        <p:sp>
          <p:nvSpPr>
            <p:cNvPr id="52" name="Item">
              <a:extLst>
                <a:ext uri="{FF2B5EF4-FFF2-40B4-BE49-F238E27FC236}">
                  <a16:creationId xmlns:a16="http://schemas.microsoft.com/office/drawing/2014/main" xmlns="" id="{E57E9F53-78F2-4C0A-AF8C-D361E40A91CF}"/>
                </a:ext>
              </a:extLst>
            </p:cNvPr>
            <p:cNvSpPr/>
            <p:nvPr/>
          </p:nvSpPr>
          <p:spPr>
            <a:xfrm>
              <a:off x="1970546" y="1244774"/>
              <a:ext cx="1286749" cy="273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시간 순</a:t>
              </a:r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3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xmlns="" id="{8F627715-F13C-416B-98AF-25BD3C63B4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62662" y="1334382"/>
              <a:ext cx="93767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03B3D0F9-AFE0-4018-9276-35C057AD96A9}"/>
              </a:ext>
            </a:extLst>
          </p:cNvPr>
          <p:cNvSpPr/>
          <p:nvPr/>
        </p:nvSpPr>
        <p:spPr>
          <a:xfrm>
            <a:off x="674385" y="1267836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전체 등수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F9FDA02A-B2A3-48DA-A0A6-E07D1EE9C617}"/>
              </a:ext>
            </a:extLst>
          </p:cNvPr>
          <p:cNvSpPr/>
          <p:nvPr/>
        </p:nvSpPr>
        <p:spPr>
          <a:xfrm>
            <a:off x="674384" y="4850621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나의 등수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Placeholder">
            <a:extLst>
              <a:ext uri="{FF2B5EF4-FFF2-40B4-BE49-F238E27FC236}">
                <a16:creationId xmlns:a16="http://schemas.microsoft.com/office/drawing/2014/main" xmlns="" id="{A791F472-ACE7-4F46-BDB4-19E0BCFA7EC2}"/>
              </a:ext>
            </a:extLst>
          </p:cNvPr>
          <p:cNvGrpSpPr>
            <a:grpSpLocks/>
          </p:cNvGrpSpPr>
          <p:nvPr/>
        </p:nvGrpSpPr>
        <p:grpSpPr bwMode="auto">
          <a:xfrm>
            <a:off x="1521227" y="4845472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8" name="Border">
              <a:extLst>
                <a:ext uri="{FF2B5EF4-FFF2-40B4-BE49-F238E27FC236}">
                  <a16:creationId xmlns:a16="http://schemas.microsoft.com/office/drawing/2014/main" xmlns="" id="{00159938-8245-49BD-860C-4DC85765A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9" name="Line 2">
              <a:extLst>
                <a:ext uri="{FF2B5EF4-FFF2-40B4-BE49-F238E27FC236}">
                  <a16:creationId xmlns:a16="http://schemas.microsoft.com/office/drawing/2014/main" xmlns="" id="{BA44B53D-BFAC-4C0E-A228-782F0DF3B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0" name="Line 1">
              <a:extLst>
                <a:ext uri="{FF2B5EF4-FFF2-40B4-BE49-F238E27FC236}">
                  <a16:creationId xmlns:a16="http://schemas.microsoft.com/office/drawing/2014/main" xmlns="" id="{AB8FD6DD-659E-4B3E-9D93-A02BDB6DF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AF250891-0BFF-48DA-9AAA-E4C857E21C69}"/>
              </a:ext>
            </a:extLst>
          </p:cNvPr>
          <p:cNvSpPr/>
          <p:nvPr/>
        </p:nvSpPr>
        <p:spPr>
          <a:xfrm>
            <a:off x="2144780" y="4850621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위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6086283F-6951-4264-8D02-BF56D58F97C4}"/>
              </a:ext>
            </a:extLst>
          </p:cNvPr>
          <p:cNvSpPr/>
          <p:nvPr/>
        </p:nvSpPr>
        <p:spPr>
          <a:xfrm>
            <a:off x="674384" y="65387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AB65085-A451-43B2-8163-64E8AA8E3AE9}"/>
              </a:ext>
            </a:extLst>
          </p:cNvPr>
          <p:cNvSpPr/>
          <p:nvPr/>
        </p:nvSpPr>
        <p:spPr>
          <a:xfrm>
            <a:off x="1406778" y="108833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72ADBBAA-8F88-42DB-8B5C-5C1F6EB6BB93}"/>
              </a:ext>
            </a:extLst>
          </p:cNvPr>
          <p:cNvSpPr/>
          <p:nvPr/>
        </p:nvSpPr>
        <p:spPr>
          <a:xfrm>
            <a:off x="1406778" y="474552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6E0F4FFA-2129-4984-BD13-9C6A8E0A4992}"/>
              </a:ext>
            </a:extLst>
          </p:cNvPr>
          <p:cNvSpPr/>
          <p:nvPr/>
        </p:nvSpPr>
        <p:spPr>
          <a:xfrm>
            <a:off x="559935" y="153370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30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 descr="Trash Can 2">
            <a:extLst>
              <a:ext uri="{FF2B5EF4-FFF2-40B4-BE49-F238E27FC236}">
                <a16:creationId xmlns:a16="http://schemas.microsoft.com/office/drawing/2014/main" xmlns="" id="{FE3EC5D3-C2A9-4745-A151-5FF3CB07C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370" y="3232551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rash Can 2">
            <a:extLst>
              <a:ext uri="{FF2B5EF4-FFF2-40B4-BE49-F238E27FC236}">
                <a16:creationId xmlns:a16="http://schemas.microsoft.com/office/drawing/2014/main" xmlns="" id="{03A40363-FDC5-4B92-8A3D-8F26EA0D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849" y="2670791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encil 2">
            <a:extLst>
              <a:ext uri="{FF2B5EF4-FFF2-40B4-BE49-F238E27FC236}">
                <a16:creationId xmlns:a16="http://schemas.microsoft.com/office/drawing/2014/main" xmlns="" id="{73AA1369-A94A-48F7-9322-D7C12049A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242" y="2679032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Menu 1">
            <a:extLst>
              <a:ext uri="{FF2B5EF4-FFF2-40B4-BE49-F238E27FC236}">
                <a16:creationId xmlns:a16="http://schemas.microsoft.com/office/drawing/2014/main" xmlns="" id="{4266CFB3-01EA-4811-9B60-7F472F8AF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946526" y="2686174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xmlns="" id="{B0C572D3-DEF8-41FB-95A7-EDDD065BCCFD}"/>
              </a:ext>
            </a:extLst>
          </p:cNvPr>
          <p:cNvSpPr/>
          <p:nvPr/>
        </p:nvSpPr>
        <p:spPr>
          <a:xfrm>
            <a:off x="5959706" y="1985610"/>
            <a:ext cx="817653" cy="2838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Pencil 2">
            <a:extLst>
              <a:ext uri="{FF2B5EF4-FFF2-40B4-BE49-F238E27FC236}">
                <a16:creationId xmlns:a16="http://schemas.microsoft.com/office/drawing/2014/main" xmlns="" id="{134F2C49-83F8-402F-8B9B-28BF3D6A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61" y="3244850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nu 1">
            <a:extLst>
              <a:ext uri="{FF2B5EF4-FFF2-40B4-BE49-F238E27FC236}">
                <a16:creationId xmlns:a16="http://schemas.microsoft.com/office/drawing/2014/main" xmlns="" id="{82B5270F-614C-4670-8CBF-ED78B4F80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06845" y="3251992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6C05465-A0E5-4416-A728-2AF1403BE19C}"/>
              </a:ext>
            </a:extLst>
          </p:cNvPr>
          <p:cNvSpPr/>
          <p:nvPr/>
        </p:nvSpPr>
        <p:spPr>
          <a:xfrm>
            <a:off x="3752533" y="2327707"/>
            <a:ext cx="3000456" cy="27637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이론학습 </a:t>
            </a:r>
            <a:r>
              <a:rPr lang="ko-KR" altLang="en-US" dirty="0"/>
              <a:t>과목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과목을 관리함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목록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선택한 과목의 단원을 관리함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과목 리스트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을 선택함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</a:rPr>
              <a:t>선택시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 해당 항목 배경색 변화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</a:rPr>
              <a:t>호버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 시 컨트롤 버튼들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(4)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이 표시됨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 컨트롤 버튼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과목을 삭제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과목명을 편집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 순서를 바꿈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목록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단원을 선택할 수 있음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시 해당 항목 배경색 변함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시 항목 컨트롤 표출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(9)</a:t>
            </a: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편집기 버튼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선택된 단원의 실제 내용을 편집하는 에디터를 표출함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단원의 계층 컨트롤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선택한 항목의 계층을 컨트롤 할 수 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항목번호가 바뀐다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왼쪽버튼은 상위항목이 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오른쪽 버튼은 하위항목이 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4C3BF3F-D576-4436-AC7C-9591B1058F1F}"/>
              </a:ext>
            </a:extLst>
          </p:cNvPr>
          <p:cNvSpPr/>
          <p:nvPr/>
        </p:nvSpPr>
        <p:spPr>
          <a:xfrm>
            <a:off x="658308" y="484299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이론학습 </a:t>
            </a:r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관리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9C70C995-4EBD-4AB2-8A8D-989DADE618E0}"/>
              </a:ext>
            </a:extLst>
          </p:cNvPr>
          <p:cNvSpPr/>
          <p:nvPr/>
        </p:nvSpPr>
        <p:spPr>
          <a:xfrm>
            <a:off x="3752533" y="2387919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</a:t>
            </a:r>
            <a:r>
              <a:rPr lang="ko-KR" altLang="en-US" sz="1083" dirty="0">
                <a:latin typeface="맑은 고딕" pitchFamily="50" charset="-127"/>
              </a:rPr>
              <a:t>자바</a:t>
            </a:r>
            <a:r>
              <a:rPr lang="en-US" altLang="ko-KR" sz="1083" dirty="0">
                <a:latin typeface="맑은 고딕" pitchFamily="50" charset="-127"/>
              </a:rPr>
              <a:t>(Java Programming </a:t>
            </a:r>
            <a:r>
              <a:rPr lang="en-US" altLang="ko-KR" sz="1083" dirty="0" err="1">
                <a:latin typeface="맑은 고딕" pitchFamily="50" charset="-127"/>
              </a:rPr>
              <a:t>Lnaguage</a:t>
            </a:r>
            <a:r>
              <a:rPr lang="en-US" altLang="ko-KR" sz="1083" dirty="0">
                <a:latin typeface="맑은 고딕" pitchFamily="50" charset="-127"/>
              </a:rPr>
              <a:t>)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CB304CCA-7E17-482A-A9BA-C5B131A4EEB2}"/>
              </a:ext>
            </a:extLst>
          </p:cNvPr>
          <p:cNvSpPr/>
          <p:nvPr/>
        </p:nvSpPr>
        <p:spPr>
          <a:xfrm>
            <a:off x="3752533" y="2654202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1.1 </a:t>
            </a:r>
            <a:r>
              <a:rPr lang="ko-KR" altLang="en-US" sz="1083" dirty="0" err="1">
                <a:latin typeface="맑은 고딕" pitchFamily="50" charset="-127"/>
              </a:rPr>
              <a:t>자바란</a:t>
            </a:r>
            <a:r>
              <a:rPr lang="en-US" altLang="ko-KR" sz="1083" dirty="0">
                <a:latin typeface="맑은 고딕" pitchFamily="50" charset="-127"/>
              </a:rPr>
              <a:t>?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A26F2C3E-D700-4B33-8A43-95D259D9F8C5}"/>
              </a:ext>
            </a:extLst>
          </p:cNvPr>
          <p:cNvSpPr/>
          <p:nvPr/>
        </p:nvSpPr>
        <p:spPr>
          <a:xfrm>
            <a:off x="3752533" y="292310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1.2 </a:t>
            </a:r>
            <a:r>
              <a:rPr lang="ko-KR" altLang="en-US" sz="1083" dirty="0">
                <a:latin typeface="맑은 고딕" pitchFamily="50" charset="-127"/>
              </a:rPr>
              <a:t>자바의 역사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959AC225-E5F2-4085-8ECA-C67108DCF203}"/>
              </a:ext>
            </a:extLst>
          </p:cNvPr>
          <p:cNvSpPr/>
          <p:nvPr/>
        </p:nvSpPr>
        <p:spPr>
          <a:xfrm>
            <a:off x="3752533" y="3191384"/>
            <a:ext cx="3000456" cy="258982"/>
          </a:xfrm>
          <a:prstGeom prst="rect">
            <a:avLst/>
          </a:prstGeom>
          <a:solidFill>
            <a:schemeClr val="bg1">
              <a:lumMod val="50000"/>
              <a:alpha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1.3 </a:t>
            </a:r>
            <a:r>
              <a:rPr lang="ko-KR" altLang="en-US" sz="1083" dirty="0">
                <a:latin typeface="맑은 고딕" pitchFamily="50" charset="-127"/>
              </a:rPr>
              <a:t>자바언어의 특징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ECFD1B26-A0F3-473A-A6C4-84FD8B047D0D}"/>
              </a:ext>
            </a:extLst>
          </p:cNvPr>
          <p:cNvSpPr/>
          <p:nvPr/>
        </p:nvSpPr>
        <p:spPr>
          <a:xfrm>
            <a:off x="3752533" y="3439417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1.4 JVM(Java Virtual Machine)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70029B44-2982-4778-AEB4-2F1C59D3A924}"/>
              </a:ext>
            </a:extLst>
          </p:cNvPr>
          <p:cNvSpPr/>
          <p:nvPr/>
        </p:nvSpPr>
        <p:spPr>
          <a:xfrm>
            <a:off x="3752533" y="3701844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 </a:t>
            </a:r>
            <a:r>
              <a:rPr lang="ko-KR" altLang="en-US" sz="1083" dirty="0">
                <a:latin typeface="맑은 고딕" pitchFamily="50" charset="-127"/>
              </a:rPr>
              <a:t>자바개발환경 구축하기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5F8E9DCF-B627-4B72-A7FD-AE3EEB8770C6}"/>
              </a:ext>
            </a:extLst>
          </p:cNvPr>
          <p:cNvSpPr/>
          <p:nvPr/>
        </p:nvSpPr>
        <p:spPr>
          <a:xfrm>
            <a:off x="3752533" y="396491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2.1 </a:t>
            </a:r>
            <a:r>
              <a:rPr lang="ko-KR" altLang="en-US" sz="1083" dirty="0">
                <a:latin typeface="맑은 고딕" pitchFamily="50" charset="-127"/>
              </a:rPr>
              <a:t>자바 개발도구</a:t>
            </a:r>
            <a:r>
              <a:rPr lang="en-US" altLang="ko-KR" sz="1083" dirty="0">
                <a:latin typeface="맑은 고딕" pitchFamily="50" charset="-127"/>
              </a:rPr>
              <a:t>(JDK)</a:t>
            </a:r>
            <a:r>
              <a:rPr lang="ko-KR" altLang="en-US" sz="1083" dirty="0">
                <a:latin typeface="맑은 고딕" pitchFamily="50" charset="-127"/>
              </a:rPr>
              <a:t>설치하기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12E0EFAE-817C-4BD6-800E-47D056CDB844}"/>
              </a:ext>
            </a:extLst>
          </p:cNvPr>
          <p:cNvSpPr/>
          <p:nvPr/>
        </p:nvSpPr>
        <p:spPr>
          <a:xfrm>
            <a:off x="3752533" y="4225946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2.2 Java API</a:t>
            </a:r>
            <a:r>
              <a:rPr lang="ko-KR" altLang="en-US" sz="1083" dirty="0">
                <a:latin typeface="맑은 고딕" pitchFamily="50" charset="-127"/>
              </a:rPr>
              <a:t>문서 설치하기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8D573976-B0A5-441C-B3E2-BEF5B837C028}"/>
              </a:ext>
            </a:extLst>
          </p:cNvPr>
          <p:cNvGrpSpPr/>
          <p:nvPr/>
        </p:nvGrpSpPr>
        <p:grpSpPr>
          <a:xfrm>
            <a:off x="6598285" y="2331800"/>
            <a:ext cx="154704" cy="242992"/>
            <a:chOff x="2370632" y="1473702"/>
            <a:chExt cx="154704" cy="242992"/>
          </a:xfrm>
          <a:solidFill>
            <a:schemeClr val="bg1">
              <a:alpha val="64000"/>
            </a:schemeClr>
          </a:solidFill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A1BD973D-ED44-4649-8A3C-CEDA6251881F}"/>
                </a:ext>
              </a:extLst>
            </p:cNvPr>
            <p:cNvSpPr/>
            <p:nvPr/>
          </p:nvSpPr>
          <p:spPr>
            <a:xfrm>
              <a:off x="2370632" y="1473702"/>
              <a:ext cx="154704" cy="24299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xmlns="" id="{B4E08D35-55D0-4925-B6DD-DAC4FC4E2410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2409837" y="1525083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xmlns="" id="{9C42D491-2C73-4B5C-BCF7-8FC81D1F7AD8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2409837" y="1626665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E91AFB5D-B5B9-43E9-8442-5F69CAE9DF73}"/>
              </a:ext>
            </a:extLst>
          </p:cNvPr>
          <p:cNvSpPr/>
          <p:nvPr/>
        </p:nvSpPr>
        <p:spPr>
          <a:xfrm>
            <a:off x="3752533" y="448492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b="1" dirty="0">
                <a:solidFill>
                  <a:srgbClr val="92D050"/>
                </a:solidFill>
                <a:latin typeface="맑은 고딕" pitchFamily="50" charset="-127"/>
                <a:cs typeface="Segoe UI" panose="020B0502040204020203" pitchFamily="34" charset="0"/>
              </a:rPr>
              <a:t>+</a:t>
            </a:r>
            <a:r>
              <a:rPr lang="en-US" altLang="ko-KR" sz="1083" dirty="0">
                <a:solidFill>
                  <a:srgbClr val="92D050"/>
                </a:solidFill>
                <a:latin typeface="맑은 고딕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2.3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새 단원 명 입력하세요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.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8012EE4-8F9E-4058-ABD0-47B7835C0806}"/>
              </a:ext>
            </a:extLst>
          </p:cNvPr>
          <p:cNvSpPr/>
          <p:nvPr/>
        </p:nvSpPr>
        <p:spPr>
          <a:xfrm>
            <a:off x="798159" y="913037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과목 관리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175A45C8-1920-4396-A821-4E1273B1B234}"/>
              </a:ext>
            </a:extLst>
          </p:cNvPr>
          <p:cNvSpPr/>
          <p:nvPr/>
        </p:nvSpPr>
        <p:spPr>
          <a:xfrm>
            <a:off x="3705737" y="1993231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단원 목록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114156C-A237-4310-BCD6-65A5CA0CEAE0}"/>
              </a:ext>
            </a:extLst>
          </p:cNvPr>
          <p:cNvGrpSpPr/>
          <p:nvPr/>
        </p:nvGrpSpPr>
        <p:grpSpPr>
          <a:xfrm>
            <a:off x="901504" y="2003264"/>
            <a:ext cx="2305500" cy="1447102"/>
            <a:chOff x="4470335" y="1922950"/>
            <a:chExt cx="2066673" cy="142573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xmlns="" id="{7DF90A06-1BED-4242-BC2C-186143FE954E}"/>
                </a:ext>
              </a:extLst>
            </p:cNvPr>
            <p:cNvGrpSpPr/>
            <p:nvPr/>
          </p:nvGrpSpPr>
          <p:grpSpPr>
            <a:xfrm>
              <a:off x="4526624" y="2261636"/>
              <a:ext cx="2010384" cy="1087050"/>
              <a:chOff x="4534244" y="3006491"/>
              <a:chExt cx="2010384" cy="1087050"/>
            </a:xfrm>
          </p:grpSpPr>
          <p:sp>
            <p:nvSpPr>
              <p:cNvPr id="59" name="Item">
                <a:extLst>
                  <a:ext uri="{FF2B5EF4-FFF2-40B4-BE49-F238E27FC236}">
                    <a16:creationId xmlns:a16="http://schemas.microsoft.com/office/drawing/2014/main" xmlns="" id="{851A26B2-8756-4F2F-8BFB-62402F1AE6BD}"/>
                  </a:ext>
                </a:extLst>
              </p:cNvPr>
              <p:cNvSpPr/>
              <p:nvPr/>
            </p:nvSpPr>
            <p:spPr>
              <a:xfrm>
                <a:off x="4534244" y="3279491"/>
                <a:ext cx="2010237" cy="8095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Item">
                <a:extLst>
                  <a:ext uri="{FF2B5EF4-FFF2-40B4-BE49-F238E27FC236}">
                    <a16:creationId xmlns:a16="http://schemas.microsoft.com/office/drawing/2014/main" xmlns="" id="{218FFF3C-193C-45AC-A9F6-B8148167027C}"/>
                  </a:ext>
                </a:extLst>
              </p:cNvPr>
              <p:cNvSpPr/>
              <p:nvPr/>
            </p:nvSpPr>
            <p:spPr>
              <a:xfrm>
                <a:off x="4534391" y="3006491"/>
                <a:ext cx="2010237" cy="2730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알고리즘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Item">
                <a:extLst>
                  <a:ext uri="{FF2B5EF4-FFF2-40B4-BE49-F238E27FC236}">
                    <a16:creationId xmlns:a16="http://schemas.microsoft.com/office/drawing/2014/main" xmlns="" id="{B88CE24A-5C8A-4C23-A163-B1F999ABA465}"/>
                  </a:ext>
                </a:extLst>
              </p:cNvPr>
              <p:cNvSpPr/>
              <p:nvPr/>
            </p:nvSpPr>
            <p:spPr>
              <a:xfrm>
                <a:off x="4534391" y="3550016"/>
                <a:ext cx="2010237" cy="273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자료구조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Item">
                <a:extLst>
                  <a:ext uri="{FF2B5EF4-FFF2-40B4-BE49-F238E27FC236}">
                    <a16:creationId xmlns:a16="http://schemas.microsoft.com/office/drawing/2014/main" xmlns="" id="{050877E6-7F09-48A7-839A-4AF7FC692735}"/>
                  </a:ext>
                </a:extLst>
              </p:cNvPr>
              <p:cNvSpPr/>
              <p:nvPr/>
            </p:nvSpPr>
            <p:spPr>
              <a:xfrm>
                <a:off x="4534391" y="3820541"/>
                <a:ext cx="2010237" cy="273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sz="1083" b="1" dirty="0">
                    <a:solidFill>
                      <a:srgbClr val="92D050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+</a:t>
                </a:r>
                <a:r>
                  <a:rPr 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 </a:t>
                </a:r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새 과목 추가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Item">
                <a:extLst>
                  <a:ext uri="{FF2B5EF4-FFF2-40B4-BE49-F238E27FC236}">
                    <a16:creationId xmlns:a16="http://schemas.microsoft.com/office/drawing/2014/main" xmlns="" id="{1990F75D-3918-4EB3-A08A-34A0965B379D}"/>
                  </a:ext>
                </a:extLst>
              </p:cNvPr>
              <p:cNvSpPr/>
              <p:nvPr/>
            </p:nvSpPr>
            <p:spPr>
              <a:xfrm>
                <a:off x="4534391" y="3279491"/>
                <a:ext cx="2010237" cy="273000"/>
              </a:xfrm>
              <a:prstGeom prst="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JAVA1</a:t>
                </a:r>
              </a:p>
            </p:txBody>
          </p: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E9B5C0A3-A001-4648-9FB5-49D65C068BC5}"/>
                </a:ext>
              </a:extLst>
            </p:cNvPr>
            <p:cNvSpPr/>
            <p:nvPr/>
          </p:nvSpPr>
          <p:spPr>
            <a:xfrm>
              <a:off x="4470335" y="1922950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과목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41C21220-D748-4A1F-B5CF-73E8967A5FE5}"/>
              </a:ext>
            </a:extLst>
          </p:cNvPr>
          <p:cNvSpPr/>
          <p:nvPr/>
        </p:nvSpPr>
        <p:spPr>
          <a:xfrm>
            <a:off x="3752533" y="4758194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 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6077BBA5-9534-45D1-B83E-F585E6CF6771}"/>
              </a:ext>
            </a:extLst>
          </p:cNvPr>
          <p:cNvCxnSpPr>
            <a:cxnSpLocks/>
          </p:cNvCxnSpPr>
          <p:nvPr/>
        </p:nvCxnSpPr>
        <p:spPr>
          <a:xfrm>
            <a:off x="5643158" y="4491071"/>
            <a:ext cx="0" cy="208546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03734BAF-6600-4E12-A9A7-D91AABA95DE2}"/>
              </a:ext>
            </a:extLst>
          </p:cNvPr>
          <p:cNvGrpSpPr/>
          <p:nvPr/>
        </p:nvGrpSpPr>
        <p:grpSpPr>
          <a:xfrm>
            <a:off x="6054174" y="2009382"/>
            <a:ext cx="245473" cy="245473"/>
            <a:chOff x="4655675" y="4508413"/>
            <a:chExt cx="660350" cy="660350"/>
          </a:xfrm>
        </p:grpSpPr>
        <p:pic>
          <p:nvPicPr>
            <p:cNvPr id="84" name="Picture 6" descr="Menu 1">
              <a:extLst>
                <a:ext uri="{FF2B5EF4-FFF2-40B4-BE49-F238E27FC236}">
                  <a16:creationId xmlns:a16="http://schemas.microsoft.com/office/drawing/2014/main" xmlns="" id="{1556F773-6CBB-42F4-AF26-6D7ED8A28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655675" y="4508413"/>
              <a:ext cx="660350" cy="66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1249C1D6-4A43-4A1A-8350-3F7BEE748A32}"/>
                </a:ext>
              </a:extLst>
            </p:cNvPr>
            <p:cNvSpPr/>
            <p:nvPr/>
          </p:nvSpPr>
          <p:spPr>
            <a:xfrm>
              <a:off x="4716556" y="4693394"/>
              <a:ext cx="344081" cy="27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Picture 8" descr="Arrow 71">
              <a:extLst>
                <a:ext uri="{FF2B5EF4-FFF2-40B4-BE49-F238E27FC236}">
                  <a16:creationId xmlns:a16="http://schemas.microsoft.com/office/drawing/2014/main" xmlns="" id="{9F149A32-83DE-4625-94FF-3120BB928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675" y="4677685"/>
              <a:ext cx="319657" cy="31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95CC3674-AA91-47B2-AD1D-E534BE9E5395}"/>
              </a:ext>
            </a:extLst>
          </p:cNvPr>
          <p:cNvGrpSpPr/>
          <p:nvPr/>
        </p:nvGrpSpPr>
        <p:grpSpPr>
          <a:xfrm>
            <a:off x="6458643" y="2010456"/>
            <a:ext cx="245473" cy="245473"/>
            <a:chOff x="5316025" y="5067166"/>
            <a:chExt cx="660350" cy="660350"/>
          </a:xfrm>
        </p:grpSpPr>
        <p:pic>
          <p:nvPicPr>
            <p:cNvPr id="88" name="Picture 6" descr="Menu 1">
              <a:extLst>
                <a:ext uri="{FF2B5EF4-FFF2-40B4-BE49-F238E27FC236}">
                  <a16:creationId xmlns:a16="http://schemas.microsoft.com/office/drawing/2014/main" xmlns="" id="{B2D955E0-D507-4D0D-A23B-F53982999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316025" y="5067166"/>
              <a:ext cx="660350" cy="66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3CCEF5F6-C9BC-4AFD-BFE7-141CFBAB0830}"/>
                </a:ext>
              </a:extLst>
            </p:cNvPr>
            <p:cNvSpPr/>
            <p:nvPr/>
          </p:nvSpPr>
          <p:spPr>
            <a:xfrm>
              <a:off x="5376906" y="5252147"/>
              <a:ext cx="344081" cy="27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Picture 8" descr="Arrow 71">
              <a:extLst>
                <a:ext uri="{FF2B5EF4-FFF2-40B4-BE49-F238E27FC236}">
                  <a16:creationId xmlns:a16="http://schemas.microsoft.com/office/drawing/2014/main" xmlns="" id="{17CBF751-F434-4DC2-83C7-22C39C838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316025" y="5236438"/>
              <a:ext cx="319657" cy="31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FB1F3DDD-040A-4CFF-B017-5B2E047AA269}"/>
              </a:ext>
            </a:extLst>
          </p:cNvPr>
          <p:cNvCxnSpPr>
            <a:cxnSpLocks/>
          </p:cNvCxnSpPr>
          <p:nvPr/>
        </p:nvCxnSpPr>
        <p:spPr>
          <a:xfrm>
            <a:off x="6376152" y="2024622"/>
            <a:ext cx="0" cy="20854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66B90CB7-E05C-4E29-9B38-F659A935F0B4}"/>
              </a:ext>
            </a:extLst>
          </p:cNvPr>
          <p:cNvGrpSpPr/>
          <p:nvPr/>
        </p:nvGrpSpPr>
        <p:grpSpPr>
          <a:xfrm>
            <a:off x="5559462" y="1975940"/>
            <a:ext cx="335715" cy="283879"/>
            <a:chOff x="4894786" y="1695425"/>
            <a:chExt cx="304306" cy="24889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DB0B1975-5D30-4830-8A77-5FC035B1B9F7}"/>
                </a:ext>
              </a:extLst>
            </p:cNvPr>
            <p:cNvSpPr/>
            <p:nvPr/>
          </p:nvSpPr>
          <p:spPr>
            <a:xfrm>
              <a:off x="4894786" y="1695425"/>
              <a:ext cx="304306" cy="248899"/>
            </a:xfrm>
            <a:prstGeom prst="round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Picture 2" descr="Edit 6">
              <a:extLst>
                <a:ext uri="{FF2B5EF4-FFF2-40B4-BE49-F238E27FC236}">
                  <a16:creationId xmlns:a16="http://schemas.microsoft.com/office/drawing/2014/main" xmlns="" id="{F2BDAE0E-D3D2-4020-8921-27EA49303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548" y="1709958"/>
              <a:ext cx="214035" cy="21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CD214E58-B0B1-4E08-8FFE-891C85A63FEC}"/>
              </a:ext>
            </a:extLst>
          </p:cNvPr>
          <p:cNvCxnSpPr>
            <a:cxnSpLocks/>
          </p:cNvCxnSpPr>
          <p:nvPr/>
        </p:nvCxnSpPr>
        <p:spPr>
          <a:xfrm>
            <a:off x="3482033" y="2072306"/>
            <a:ext cx="0" cy="2963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5A905A32-A13C-4F19-9303-5FE011FE5ECF}"/>
              </a:ext>
            </a:extLst>
          </p:cNvPr>
          <p:cNvSpPr/>
          <p:nvPr/>
        </p:nvSpPr>
        <p:spPr>
          <a:xfrm>
            <a:off x="856814" y="182671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49A04B30-1B94-490C-A3B4-9FD4DCFB0237}"/>
              </a:ext>
            </a:extLst>
          </p:cNvPr>
          <p:cNvSpPr/>
          <p:nvPr/>
        </p:nvSpPr>
        <p:spPr>
          <a:xfrm>
            <a:off x="3645436" y="178482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C1B08889-C184-4F84-9BCD-58280DF7C55F}"/>
              </a:ext>
            </a:extLst>
          </p:cNvPr>
          <p:cNvSpPr/>
          <p:nvPr/>
        </p:nvSpPr>
        <p:spPr>
          <a:xfrm>
            <a:off x="774315" y="263906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118FDE13-91BD-4338-B7C4-647C3DDEFB28}"/>
              </a:ext>
            </a:extLst>
          </p:cNvPr>
          <p:cNvSpPr/>
          <p:nvPr/>
        </p:nvSpPr>
        <p:spPr>
          <a:xfrm>
            <a:off x="3143164" y="263906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7D1FAE05-DDC7-494A-B3BD-C671D9F9175B}"/>
              </a:ext>
            </a:extLst>
          </p:cNvPr>
          <p:cNvSpPr/>
          <p:nvPr/>
        </p:nvSpPr>
        <p:spPr>
          <a:xfrm>
            <a:off x="5653854" y="175679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9441530D-BA45-4560-8211-1857CF0E177D}"/>
              </a:ext>
            </a:extLst>
          </p:cNvPr>
          <p:cNvSpPr/>
          <p:nvPr/>
        </p:nvSpPr>
        <p:spPr>
          <a:xfrm>
            <a:off x="6609180" y="175679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57649DD2-B90A-49C1-9BFE-DAE72DF35248}"/>
              </a:ext>
            </a:extLst>
          </p:cNvPr>
          <p:cNvSpPr/>
          <p:nvPr/>
        </p:nvSpPr>
        <p:spPr>
          <a:xfrm>
            <a:off x="6609180" y="22210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ED06C9A5-DFEB-432C-B7D8-F3FB9D44B653}"/>
              </a:ext>
            </a:extLst>
          </p:cNvPr>
          <p:cNvSpPr/>
          <p:nvPr/>
        </p:nvSpPr>
        <p:spPr>
          <a:xfrm>
            <a:off x="6644538" y="320707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B61614E6-FC57-42DE-A890-F5C57A320038}"/>
              </a:ext>
            </a:extLst>
          </p:cNvPr>
          <p:cNvSpPr/>
          <p:nvPr/>
        </p:nvSpPr>
        <p:spPr>
          <a:xfrm>
            <a:off x="3722722" y="223423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49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 descr="Trash Can 2">
            <a:extLst>
              <a:ext uri="{FF2B5EF4-FFF2-40B4-BE49-F238E27FC236}">
                <a16:creationId xmlns:a16="http://schemas.microsoft.com/office/drawing/2014/main" xmlns="" id="{FE3EC5D3-C2A9-4745-A151-5FF3CB07C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798" y="3195865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xmlns="" id="{B0C572D3-DEF8-41FB-95A7-EDDD065BCCFD}"/>
              </a:ext>
            </a:extLst>
          </p:cNvPr>
          <p:cNvSpPr/>
          <p:nvPr/>
        </p:nvSpPr>
        <p:spPr>
          <a:xfrm>
            <a:off x="4773134" y="1948924"/>
            <a:ext cx="817653" cy="2838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Pencil 2">
            <a:extLst>
              <a:ext uri="{FF2B5EF4-FFF2-40B4-BE49-F238E27FC236}">
                <a16:creationId xmlns:a16="http://schemas.microsoft.com/office/drawing/2014/main" xmlns="" id="{134F2C49-83F8-402F-8B9B-28BF3D6A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989" y="3208164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nu 1">
            <a:extLst>
              <a:ext uri="{FF2B5EF4-FFF2-40B4-BE49-F238E27FC236}">
                <a16:creationId xmlns:a16="http://schemas.microsoft.com/office/drawing/2014/main" xmlns="" id="{82B5270F-614C-4670-8CBF-ED78B4F80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20273" y="3215306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6C05465-A0E5-4416-A728-2AF1403BE19C}"/>
              </a:ext>
            </a:extLst>
          </p:cNvPr>
          <p:cNvSpPr/>
          <p:nvPr/>
        </p:nvSpPr>
        <p:spPr>
          <a:xfrm>
            <a:off x="2565961" y="2291021"/>
            <a:ext cx="3000456" cy="27637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도저관</a:t>
            </a:r>
            <a:r>
              <a:rPr lang="ko-KR" altLang="en-US" dirty="0" err="1"/>
              <a:t>제</a:t>
            </a:r>
            <a:r>
              <a:rPr lang="ko-KR" altLang="en-US" dirty="0" smtClean="0"/>
              <a:t> 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도전과제 관리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도전과제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도전과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도전과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편집기 버튼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선택된 단원의 실제 내용을 편집하는 에디터를 표출함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도전과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컨트롤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선택한 항목의 계층을 컨트롤 할 수 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항목번호가 바뀐다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왼쪽버튼은 상위항목이 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오른쪽 버튼은 하위항목이 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4C3BF3F-D576-4436-AC7C-9591B1058F1F}"/>
              </a:ext>
            </a:extLst>
          </p:cNvPr>
          <p:cNvSpPr/>
          <p:nvPr/>
        </p:nvSpPr>
        <p:spPr>
          <a:xfrm>
            <a:off x="658308" y="484299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도전과제 관리</a:t>
            </a:r>
            <a:endParaRPr lang="ko-KR" altLang="en-US" sz="19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9C70C995-4EBD-4AB2-8A8D-989DADE618E0}"/>
              </a:ext>
            </a:extLst>
          </p:cNvPr>
          <p:cNvSpPr/>
          <p:nvPr/>
        </p:nvSpPr>
        <p:spPr>
          <a:xfrm>
            <a:off x="2565961" y="2351233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</a:t>
            </a:r>
            <a:r>
              <a:rPr lang="ko-KR" altLang="en-US" sz="1083" dirty="0">
                <a:latin typeface="맑은 고딕" pitchFamily="50" charset="-127"/>
              </a:rPr>
              <a:t>자바</a:t>
            </a:r>
            <a:r>
              <a:rPr lang="en-US" altLang="ko-KR" sz="1083" dirty="0">
                <a:latin typeface="맑은 고딕" pitchFamily="50" charset="-127"/>
              </a:rPr>
              <a:t>(Java Programming </a:t>
            </a:r>
            <a:r>
              <a:rPr lang="en-US" altLang="ko-KR" sz="1083" dirty="0" err="1">
                <a:latin typeface="맑은 고딕" pitchFamily="50" charset="-127"/>
              </a:rPr>
              <a:t>Lnaguage</a:t>
            </a:r>
            <a:r>
              <a:rPr lang="en-US" altLang="ko-KR" sz="1083" dirty="0">
                <a:latin typeface="맑은 고딕" pitchFamily="50" charset="-127"/>
              </a:rPr>
              <a:t>)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CB304CCA-7E17-482A-A9BA-C5B131A4EEB2}"/>
              </a:ext>
            </a:extLst>
          </p:cNvPr>
          <p:cNvSpPr/>
          <p:nvPr/>
        </p:nvSpPr>
        <p:spPr>
          <a:xfrm>
            <a:off x="2565961" y="2617516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1.1 </a:t>
            </a:r>
            <a:r>
              <a:rPr lang="ko-KR" altLang="en-US" sz="1083" dirty="0" err="1">
                <a:latin typeface="맑은 고딕" pitchFamily="50" charset="-127"/>
              </a:rPr>
              <a:t>자바란</a:t>
            </a:r>
            <a:r>
              <a:rPr lang="en-US" altLang="ko-KR" sz="1083" dirty="0">
                <a:latin typeface="맑은 고딕" pitchFamily="50" charset="-127"/>
              </a:rPr>
              <a:t>?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A26F2C3E-D700-4B33-8A43-95D259D9F8C5}"/>
              </a:ext>
            </a:extLst>
          </p:cNvPr>
          <p:cNvSpPr/>
          <p:nvPr/>
        </p:nvSpPr>
        <p:spPr>
          <a:xfrm>
            <a:off x="2565961" y="2886422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1.2 </a:t>
            </a:r>
            <a:r>
              <a:rPr lang="ko-KR" altLang="en-US" sz="1083" dirty="0">
                <a:latin typeface="맑은 고딕" pitchFamily="50" charset="-127"/>
              </a:rPr>
              <a:t>자바의 역사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959AC225-E5F2-4085-8ECA-C67108DCF203}"/>
              </a:ext>
            </a:extLst>
          </p:cNvPr>
          <p:cNvSpPr/>
          <p:nvPr/>
        </p:nvSpPr>
        <p:spPr>
          <a:xfrm>
            <a:off x="2565961" y="3154698"/>
            <a:ext cx="3000456" cy="258982"/>
          </a:xfrm>
          <a:prstGeom prst="rect">
            <a:avLst/>
          </a:prstGeom>
          <a:solidFill>
            <a:schemeClr val="bg1">
              <a:lumMod val="50000"/>
              <a:alpha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1.3 </a:t>
            </a:r>
            <a:r>
              <a:rPr lang="ko-KR" altLang="en-US" sz="1083" dirty="0">
                <a:latin typeface="맑은 고딕" pitchFamily="50" charset="-127"/>
              </a:rPr>
              <a:t>자바언어의 특징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ECFD1B26-A0F3-473A-A6C4-84FD8B047D0D}"/>
              </a:ext>
            </a:extLst>
          </p:cNvPr>
          <p:cNvSpPr/>
          <p:nvPr/>
        </p:nvSpPr>
        <p:spPr>
          <a:xfrm>
            <a:off x="2565961" y="3402731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1.4 JVM(Java Virtual Machine)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70029B44-2982-4778-AEB4-2F1C59D3A924}"/>
              </a:ext>
            </a:extLst>
          </p:cNvPr>
          <p:cNvSpPr/>
          <p:nvPr/>
        </p:nvSpPr>
        <p:spPr>
          <a:xfrm>
            <a:off x="2565961" y="366515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 </a:t>
            </a:r>
            <a:r>
              <a:rPr lang="ko-KR" altLang="en-US" sz="1083" dirty="0">
                <a:latin typeface="맑은 고딕" pitchFamily="50" charset="-127"/>
              </a:rPr>
              <a:t>자바개발환경 구축하기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5F8E9DCF-B627-4B72-A7FD-AE3EEB8770C6}"/>
              </a:ext>
            </a:extLst>
          </p:cNvPr>
          <p:cNvSpPr/>
          <p:nvPr/>
        </p:nvSpPr>
        <p:spPr>
          <a:xfrm>
            <a:off x="2565961" y="3928232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2.1 </a:t>
            </a:r>
            <a:r>
              <a:rPr lang="ko-KR" altLang="en-US" sz="1083" dirty="0">
                <a:latin typeface="맑은 고딕" pitchFamily="50" charset="-127"/>
              </a:rPr>
              <a:t>자바 개발도구</a:t>
            </a:r>
            <a:r>
              <a:rPr lang="en-US" altLang="ko-KR" sz="1083" dirty="0">
                <a:latin typeface="맑은 고딕" pitchFamily="50" charset="-127"/>
              </a:rPr>
              <a:t>(JDK)</a:t>
            </a:r>
            <a:r>
              <a:rPr lang="ko-KR" altLang="en-US" sz="1083" dirty="0">
                <a:latin typeface="맑은 고딕" pitchFamily="50" charset="-127"/>
              </a:rPr>
              <a:t>설치하기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12E0EFAE-817C-4BD6-800E-47D056CDB844}"/>
              </a:ext>
            </a:extLst>
          </p:cNvPr>
          <p:cNvSpPr/>
          <p:nvPr/>
        </p:nvSpPr>
        <p:spPr>
          <a:xfrm>
            <a:off x="2565961" y="4189260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2.2 Java API</a:t>
            </a:r>
            <a:r>
              <a:rPr lang="ko-KR" altLang="en-US" sz="1083" dirty="0">
                <a:latin typeface="맑은 고딕" pitchFamily="50" charset="-127"/>
              </a:rPr>
              <a:t>문서 설치하기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8D573976-B0A5-441C-B3E2-BEF5B837C028}"/>
              </a:ext>
            </a:extLst>
          </p:cNvPr>
          <p:cNvGrpSpPr/>
          <p:nvPr/>
        </p:nvGrpSpPr>
        <p:grpSpPr>
          <a:xfrm>
            <a:off x="5411713" y="2295114"/>
            <a:ext cx="154704" cy="242992"/>
            <a:chOff x="2370632" y="1473702"/>
            <a:chExt cx="154704" cy="242992"/>
          </a:xfrm>
          <a:solidFill>
            <a:schemeClr val="bg1">
              <a:alpha val="64000"/>
            </a:schemeClr>
          </a:solidFill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A1BD973D-ED44-4649-8A3C-CEDA6251881F}"/>
                </a:ext>
              </a:extLst>
            </p:cNvPr>
            <p:cNvSpPr/>
            <p:nvPr/>
          </p:nvSpPr>
          <p:spPr>
            <a:xfrm>
              <a:off x="2370632" y="1473702"/>
              <a:ext cx="154704" cy="24299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xmlns="" id="{B4E08D35-55D0-4925-B6DD-DAC4FC4E2410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2409837" y="1525083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xmlns="" id="{9C42D491-2C73-4B5C-BCF7-8FC81D1F7AD8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2409837" y="1626665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E91AFB5D-B5B9-43E9-8442-5F69CAE9DF73}"/>
              </a:ext>
            </a:extLst>
          </p:cNvPr>
          <p:cNvSpPr/>
          <p:nvPr/>
        </p:nvSpPr>
        <p:spPr>
          <a:xfrm>
            <a:off x="2565961" y="4448242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b="1" dirty="0">
                <a:solidFill>
                  <a:srgbClr val="92D050"/>
                </a:solidFill>
                <a:latin typeface="맑은 고딕" pitchFamily="50" charset="-127"/>
                <a:cs typeface="Segoe UI" panose="020B0502040204020203" pitchFamily="34" charset="0"/>
              </a:rPr>
              <a:t>+</a:t>
            </a:r>
            <a:r>
              <a:rPr lang="en-US" altLang="ko-KR" sz="1083" dirty="0">
                <a:solidFill>
                  <a:srgbClr val="92D050"/>
                </a:solidFill>
                <a:latin typeface="맑은 고딕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2.3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새 단원 명 입력하세요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.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175A45C8-1920-4396-A821-4E1273B1B234}"/>
              </a:ext>
            </a:extLst>
          </p:cNvPr>
          <p:cNvSpPr/>
          <p:nvPr/>
        </p:nvSpPr>
        <p:spPr>
          <a:xfrm>
            <a:off x="2519165" y="1956545"/>
            <a:ext cx="1162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도전과제 관리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41C21220-D748-4A1F-B5CF-73E8967A5FE5}"/>
              </a:ext>
            </a:extLst>
          </p:cNvPr>
          <p:cNvSpPr/>
          <p:nvPr/>
        </p:nvSpPr>
        <p:spPr>
          <a:xfrm>
            <a:off x="2565961" y="472150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 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6077BBA5-9534-45D1-B83E-F585E6CF6771}"/>
              </a:ext>
            </a:extLst>
          </p:cNvPr>
          <p:cNvCxnSpPr>
            <a:cxnSpLocks/>
          </p:cNvCxnSpPr>
          <p:nvPr/>
        </p:nvCxnSpPr>
        <p:spPr>
          <a:xfrm>
            <a:off x="4456586" y="4454385"/>
            <a:ext cx="0" cy="208546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03734BAF-6600-4E12-A9A7-D91AABA95DE2}"/>
              </a:ext>
            </a:extLst>
          </p:cNvPr>
          <p:cNvGrpSpPr/>
          <p:nvPr/>
        </p:nvGrpSpPr>
        <p:grpSpPr>
          <a:xfrm>
            <a:off x="4867602" y="1972696"/>
            <a:ext cx="245473" cy="245473"/>
            <a:chOff x="4655675" y="4508413"/>
            <a:chExt cx="660350" cy="660350"/>
          </a:xfrm>
        </p:grpSpPr>
        <p:pic>
          <p:nvPicPr>
            <p:cNvPr id="84" name="Picture 6" descr="Menu 1">
              <a:extLst>
                <a:ext uri="{FF2B5EF4-FFF2-40B4-BE49-F238E27FC236}">
                  <a16:creationId xmlns:a16="http://schemas.microsoft.com/office/drawing/2014/main" xmlns="" id="{1556F773-6CBB-42F4-AF26-6D7ED8A28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655675" y="4508413"/>
              <a:ext cx="660350" cy="66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1249C1D6-4A43-4A1A-8350-3F7BEE748A32}"/>
                </a:ext>
              </a:extLst>
            </p:cNvPr>
            <p:cNvSpPr/>
            <p:nvPr/>
          </p:nvSpPr>
          <p:spPr>
            <a:xfrm>
              <a:off x="4716556" y="4693394"/>
              <a:ext cx="344081" cy="27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Picture 8" descr="Arrow 71">
              <a:extLst>
                <a:ext uri="{FF2B5EF4-FFF2-40B4-BE49-F238E27FC236}">
                  <a16:creationId xmlns:a16="http://schemas.microsoft.com/office/drawing/2014/main" xmlns="" id="{9F149A32-83DE-4625-94FF-3120BB928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675" y="4677685"/>
              <a:ext cx="319657" cy="31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95CC3674-AA91-47B2-AD1D-E534BE9E5395}"/>
              </a:ext>
            </a:extLst>
          </p:cNvPr>
          <p:cNvGrpSpPr/>
          <p:nvPr/>
        </p:nvGrpSpPr>
        <p:grpSpPr>
          <a:xfrm>
            <a:off x="5272071" y="1973770"/>
            <a:ext cx="245473" cy="245473"/>
            <a:chOff x="5316025" y="5067166"/>
            <a:chExt cx="660350" cy="660350"/>
          </a:xfrm>
        </p:grpSpPr>
        <p:pic>
          <p:nvPicPr>
            <p:cNvPr id="88" name="Picture 6" descr="Menu 1">
              <a:extLst>
                <a:ext uri="{FF2B5EF4-FFF2-40B4-BE49-F238E27FC236}">
                  <a16:creationId xmlns:a16="http://schemas.microsoft.com/office/drawing/2014/main" xmlns="" id="{B2D955E0-D507-4D0D-A23B-F53982999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316025" y="5067166"/>
              <a:ext cx="660350" cy="66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3CCEF5F6-C9BC-4AFD-BFE7-141CFBAB0830}"/>
                </a:ext>
              </a:extLst>
            </p:cNvPr>
            <p:cNvSpPr/>
            <p:nvPr/>
          </p:nvSpPr>
          <p:spPr>
            <a:xfrm>
              <a:off x="5376906" y="5252147"/>
              <a:ext cx="344081" cy="27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Picture 8" descr="Arrow 71">
              <a:extLst>
                <a:ext uri="{FF2B5EF4-FFF2-40B4-BE49-F238E27FC236}">
                  <a16:creationId xmlns:a16="http://schemas.microsoft.com/office/drawing/2014/main" xmlns="" id="{17CBF751-F434-4DC2-83C7-22C39C838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316025" y="5236438"/>
              <a:ext cx="319657" cy="31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FB1F3DDD-040A-4CFF-B017-5B2E047AA269}"/>
              </a:ext>
            </a:extLst>
          </p:cNvPr>
          <p:cNvCxnSpPr>
            <a:cxnSpLocks/>
          </p:cNvCxnSpPr>
          <p:nvPr/>
        </p:nvCxnSpPr>
        <p:spPr>
          <a:xfrm>
            <a:off x="5189580" y="1987936"/>
            <a:ext cx="0" cy="20854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66B90CB7-E05C-4E29-9B38-F659A935F0B4}"/>
              </a:ext>
            </a:extLst>
          </p:cNvPr>
          <p:cNvGrpSpPr/>
          <p:nvPr/>
        </p:nvGrpSpPr>
        <p:grpSpPr>
          <a:xfrm>
            <a:off x="4372890" y="1939254"/>
            <a:ext cx="335715" cy="283879"/>
            <a:chOff x="4894786" y="1695425"/>
            <a:chExt cx="304306" cy="24889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DB0B1975-5D30-4830-8A77-5FC035B1B9F7}"/>
                </a:ext>
              </a:extLst>
            </p:cNvPr>
            <p:cNvSpPr/>
            <p:nvPr/>
          </p:nvSpPr>
          <p:spPr>
            <a:xfrm>
              <a:off x="4894786" y="1695425"/>
              <a:ext cx="304306" cy="248899"/>
            </a:xfrm>
            <a:prstGeom prst="round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Picture 2" descr="Edit 6">
              <a:extLst>
                <a:ext uri="{FF2B5EF4-FFF2-40B4-BE49-F238E27FC236}">
                  <a16:creationId xmlns:a16="http://schemas.microsoft.com/office/drawing/2014/main" xmlns="" id="{F2BDAE0E-D3D2-4020-8921-27EA49303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548" y="1709958"/>
              <a:ext cx="214035" cy="21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49A04B30-1B94-490C-A3B4-9FD4DCFB0237}"/>
              </a:ext>
            </a:extLst>
          </p:cNvPr>
          <p:cNvSpPr/>
          <p:nvPr/>
        </p:nvSpPr>
        <p:spPr>
          <a:xfrm>
            <a:off x="2458864" y="174813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7D1FAE05-DDC7-494A-B3BD-C671D9F9175B}"/>
              </a:ext>
            </a:extLst>
          </p:cNvPr>
          <p:cNvSpPr/>
          <p:nvPr/>
        </p:nvSpPr>
        <p:spPr>
          <a:xfrm>
            <a:off x="4467282" y="172010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9441530D-BA45-4560-8211-1857CF0E177D}"/>
              </a:ext>
            </a:extLst>
          </p:cNvPr>
          <p:cNvSpPr/>
          <p:nvPr/>
        </p:nvSpPr>
        <p:spPr>
          <a:xfrm>
            <a:off x="5422608" y="172010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B61614E6-FC57-42DE-A890-F5C57A320038}"/>
              </a:ext>
            </a:extLst>
          </p:cNvPr>
          <p:cNvSpPr/>
          <p:nvPr/>
        </p:nvSpPr>
        <p:spPr>
          <a:xfrm>
            <a:off x="2536150" y="219754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33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5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Button">
            <a:extLst>
              <a:ext uri="{FF2B5EF4-FFF2-40B4-BE49-F238E27FC236}">
                <a16:creationId xmlns:a16="http://schemas.microsoft.com/office/drawing/2014/main" xmlns="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749913" y="835559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xmlns="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323052" y="83531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삭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xmlns="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171706" y="835136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편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집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9C2F2937-EF4A-4B6B-88CA-D5E98339D71B}"/>
              </a:ext>
            </a:extLst>
          </p:cNvPr>
          <p:cNvSpPr/>
          <p:nvPr/>
        </p:nvSpPr>
        <p:spPr>
          <a:xfrm>
            <a:off x="845435" y="1782597"/>
            <a:ext cx="6060778" cy="427149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이론학습 </a:t>
            </a:r>
            <a:r>
              <a:rPr lang="ko-KR" altLang="en-US" dirty="0"/>
              <a:t>단원 내용 편집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명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이름이 표시된다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SELECT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요소라서 다른 항목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단원내용 편집에 필요한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글자크기 정렬 등을 컨트롤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단원내용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실제 내용을 입력하는 편집기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버튼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이론학습 </a:t>
            </a:r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관리</a:t>
            </a:r>
          </a:p>
        </p:txBody>
      </p:sp>
      <p:sp>
        <p:nvSpPr>
          <p:cNvPr id="53" name="Item">
            <a:extLst>
              <a:ext uri="{FF2B5EF4-FFF2-40B4-BE49-F238E27FC236}">
                <a16:creationId xmlns:a16="http://schemas.microsoft.com/office/drawing/2014/main" xmlns="" id="{C8A57C33-B1EF-4568-8A6C-B29BEBF87D17}"/>
              </a:ext>
            </a:extLst>
          </p:cNvPr>
          <p:cNvSpPr/>
          <p:nvPr/>
        </p:nvSpPr>
        <p:spPr>
          <a:xfrm>
            <a:off x="1444490" y="1144742"/>
            <a:ext cx="5451610" cy="273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49530" rIns="19812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83" dirty="0">
                <a:solidFill>
                  <a:schemeClr val="tx1"/>
                </a:solidFill>
                <a:latin typeface="맑은 고딕" pitchFamily="50" charset="-127"/>
              </a:rPr>
              <a:t>1.3 </a:t>
            </a:r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</a:rPr>
              <a:t>자바언어의 특징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xmlns="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27005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단원 내용 편집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F6E35CC-E11C-43C1-9848-F7AF2C2B67A0}"/>
              </a:ext>
            </a:extLst>
          </p:cNvPr>
          <p:cNvSpPr/>
          <p:nvPr/>
        </p:nvSpPr>
        <p:spPr>
          <a:xfrm>
            <a:off x="798159" y="115783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단원명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7D9EC66D-CAC0-4A8E-857A-497F17FEFC08}"/>
              </a:ext>
            </a:extLst>
          </p:cNvPr>
          <p:cNvGrpSpPr/>
          <p:nvPr/>
        </p:nvGrpSpPr>
        <p:grpSpPr>
          <a:xfrm>
            <a:off x="845678" y="1459835"/>
            <a:ext cx="6060779" cy="315913"/>
            <a:chOff x="686882" y="2646897"/>
            <a:chExt cx="6929416" cy="361190"/>
          </a:xfrm>
        </p:grpSpPr>
        <p:sp>
          <p:nvSpPr>
            <p:cNvPr id="91" name="Item">
              <a:extLst>
                <a:ext uri="{FF2B5EF4-FFF2-40B4-BE49-F238E27FC236}">
                  <a16:creationId xmlns:a16="http://schemas.microsoft.com/office/drawing/2014/main" xmlns="" id="{6A897A1D-C35A-452D-AA7F-39AD1C559F9B}"/>
                </a:ext>
              </a:extLst>
            </p:cNvPr>
            <p:cNvSpPr/>
            <p:nvPr/>
          </p:nvSpPr>
          <p:spPr>
            <a:xfrm>
              <a:off x="686882" y="2646897"/>
              <a:ext cx="6929415" cy="361190"/>
            </a:xfrm>
            <a:prstGeom prst="rect">
              <a:avLst/>
            </a:prstGeom>
            <a:solidFill>
              <a:srgbClr val="F3F2F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xmlns="" id="{6C19E03B-3A59-4617-9812-FC245E15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28" y="2663987"/>
              <a:ext cx="2638425" cy="333375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xmlns="" id="{1D361ABE-7D52-4CC8-A34A-1C340FBC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368" y="2663987"/>
              <a:ext cx="1914525" cy="323850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xmlns="" id="{9D6DF263-9DFC-4648-B244-AEB88BBB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473" y="2663986"/>
              <a:ext cx="1295400" cy="323850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xmlns="" id="{324CF005-4F6E-44F3-A3B2-9CCD4E59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873" y="2673512"/>
              <a:ext cx="1114425" cy="314325"/>
            </a:xfrm>
            <a:prstGeom prst="rect">
              <a:avLst/>
            </a:prstGeom>
          </p:spPr>
        </p:pic>
      </p:grpSp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667B7852-01C9-4259-B417-5631D698B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623" y="1942617"/>
            <a:ext cx="5334498" cy="406878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E5CE8631-7858-485B-90E4-96B5881DE640}"/>
              </a:ext>
            </a:extLst>
          </p:cNvPr>
          <p:cNvSpPr/>
          <p:nvPr/>
        </p:nvSpPr>
        <p:spPr>
          <a:xfrm>
            <a:off x="1403524" y="103740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50B5FD9C-BB8A-46C5-81FB-FCE1F1A53E7C}"/>
              </a:ext>
            </a:extLst>
          </p:cNvPr>
          <p:cNvSpPr/>
          <p:nvPr/>
        </p:nvSpPr>
        <p:spPr>
          <a:xfrm>
            <a:off x="696333" y="142817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5594FAD4-96B6-4DA3-941C-434E984D8463}"/>
              </a:ext>
            </a:extLst>
          </p:cNvPr>
          <p:cNvSpPr/>
          <p:nvPr/>
        </p:nvSpPr>
        <p:spPr>
          <a:xfrm>
            <a:off x="730986" y="182561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7AC56A9F-C7DB-472D-AD72-764715E4BF8E}"/>
              </a:ext>
            </a:extLst>
          </p:cNvPr>
          <p:cNvSpPr/>
          <p:nvPr/>
        </p:nvSpPr>
        <p:spPr>
          <a:xfrm>
            <a:off x="5027614" y="69507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475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Button">
            <a:extLst>
              <a:ext uri="{FF2B5EF4-FFF2-40B4-BE49-F238E27FC236}">
                <a16:creationId xmlns:a16="http://schemas.microsoft.com/office/drawing/2014/main" xmlns="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749913" y="835559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Button">
            <a:extLst>
              <a:ext uri="{FF2B5EF4-FFF2-40B4-BE49-F238E27FC236}">
                <a16:creationId xmlns:a16="http://schemas.microsoft.com/office/drawing/2014/main" xmlns="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323052" y="83531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삭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xmlns="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171706" y="835136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편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집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49" name="Picture 2" descr="Trash Can 2">
            <a:extLst>
              <a:ext uri="{FF2B5EF4-FFF2-40B4-BE49-F238E27FC236}">
                <a16:creationId xmlns:a16="http://schemas.microsoft.com/office/drawing/2014/main" xmlns="" id="{4DB085D6-5DD1-4682-8613-1A5096D8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381" y="5933855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Pencil 2">
            <a:extLst>
              <a:ext uri="{FF2B5EF4-FFF2-40B4-BE49-F238E27FC236}">
                <a16:creationId xmlns:a16="http://schemas.microsoft.com/office/drawing/2014/main" xmlns="" id="{7C0223C3-3B66-4671-A9B9-26A65118D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2" y="5946154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Menu 1">
            <a:extLst>
              <a:ext uri="{FF2B5EF4-FFF2-40B4-BE49-F238E27FC236}">
                <a16:creationId xmlns:a16="http://schemas.microsoft.com/office/drawing/2014/main" xmlns="" id="{1D72F3E8-049D-4BEA-879F-AF28FEECD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347856" y="5953296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F553297-407F-45DB-B10D-19FC4E51F23F}"/>
              </a:ext>
            </a:extLst>
          </p:cNvPr>
          <p:cNvSpPr/>
          <p:nvPr/>
        </p:nvSpPr>
        <p:spPr>
          <a:xfrm>
            <a:off x="835322" y="1739367"/>
            <a:ext cx="6060778" cy="12862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8" name="Picture 2" descr="Trash Can 2">
            <a:extLst>
              <a:ext uri="{FF2B5EF4-FFF2-40B4-BE49-F238E27FC236}">
                <a16:creationId xmlns:a16="http://schemas.microsoft.com/office/drawing/2014/main" xmlns="" id="{FCA9F63B-0922-4B1D-AA41-551228C32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22" y="2124910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Pencil 2">
            <a:extLst>
              <a:ext uri="{FF2B5EF4-FFF2-40B4-BE49-F238E27FC236}">
                <a16:creationId xmlns:a16="http://schemas.microsoft.com/office/drawing/2014/main" xmlns="" id="{EA7C741C-4AE9-43A1-9D12-57598FD58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613" y="2137209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Menu 1">
            <a:extLst>
              <a:ext uri="{FF2B5EF4-FFF2-40B4-BE49-F238E27FC236}">
                <a16:creationId xmlns:a16="http://schemas.microsoft.com/office/drawing/2014/main" xmlns="" id="{F8BBE566-EDBD-4C56-B803-FF6A074D1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44897" y="2144351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9C2F2937-EF4A-4B6B-88CA-D5E98339D71B}"/>
              </a:ext>
            </a:extLst>
          </p:cNvPr>
          <p:cNvSpPr/>
          <p:nvPr/>
        </p:nvSpPr>
        <p:spPr>
          <a:xfrm>
            <a:off x="835322" y="3479221"/>
            <a:ext cx="6060778" cy="13650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문제 내용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이론 문제 마무리문제 편집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4318" y="305544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단원명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마무리 문제를 등록할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다원명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마무리 문제 리스트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문제 이름을 정할 수 있음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선택가능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배경색 변경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컨트롤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문제 내용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실제 문제의 내용을 편집함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선택지 리스트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정답 및 정답후보의 선택지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시 컨트롤 버튼 등장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정답 체크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체크된 항목이 정답이 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 버튼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이론학습 </a:t>
            </a:r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관리</a:t>
            </a:r>
          </a:p>
        </p:txBody>
      </p:sp>
      <p:sp>
        <p:nvSpPr>
          <p:cNvPr id="53" name="Item">
            <a:extLst>
              <a:ext uri="{FF2B5EF4-FFF2-40B4-BE49-F238E27FC236}">
                <a16:creationId xmlns:a16="http://schemas.microsoft.com/office/drawing/2014/main" xmlns="" id="{C8A57C33-B1EF-4568-8A6C-B29BEBF87D17}"/>
              </a:ext>
            </a:extLst>
          </p:cNvPr>
          <p:cNvSpPr/>
          <p:nvPr/>
        </p:nvSpPr>
        <p:spPr>
          <a:xfrm>
            <a:off x="1444490" y="1182842"/>
            <a:ext cx="5451610" cy="273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49530" rIns="19812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83" dirty="0">
                <a:solidFill>
                  <a:schemeClr val="tx1"/>
                </a:solidFill>
                <a:latin typeface="맑은 고딕" pitchFamily="50" charset="-127"/>
              </a:rPr>
              <a:t>1.3 </a:t>
            </a:r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</a:rPr>
              <a:t>자바언어의 특징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xmlns="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30815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마무리 문제 편집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F6E35CC-E11C-43C1-9848-F7AF2C2B67A0}"/>
              </a:ext>
            </a:extLst>
          </p:cNvPr>
          <p:cNvSpPr/>
          <p:nvPr/>
        </p:nvSpPr>
        <p:spPr>
          <a:xfrm>
            <a:off x="798159" y="119593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단원명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69E11C2-B3B8-42FC-82CE-B6335C6DCF31}"/>
              </a:ext>
            </a:extLst>
          </p:cNvPr>
          <p:cNvSpPr/>
          <p:nvPr/>
        </p:nvSpPr>
        <p:spPr>
          <a:xfrm>
            <a:off x="798159" y="3147923"/>
            <a:ext cx="646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84395B9-559A-448A-9061-4D7BDBBDCE23}"/>
              </a:ext>
            </a:extLst>
          </p:cNvPr>
          <p:cNvSpPr/>
          <p:nvPr/>
        </p:nvSpPr>
        <p:spPr>
          <a:xfrm>
            <a:off x="847765" y="5297912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3556756-F118-458D-B1E5-85FEC761A62D}"/>
              </a:ext>
            </a:extLst>
          </p:cNvPr>
          <p:cNvSpPr/>
          <p:nvPr/>
        </p:nvSpPr>
        <p:spPr>
          <a:xfrm>
            <a:off x="847765" y="5589406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2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5FAD359E-87E3-4366-AC54-1AAA595ABC97}"/>
              </a:ext>
            </a:extLst>
          </p:cNvPr>
          <p:cNvSpPr/>
          <p:nvPr/>
        </p:nvSpPr>
        <p:spPr>
          <a:xfrm>
            <a:off x="847765" y="5887896"/>
            <a:ext cx="6030413" cy="28841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3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664093E-66EB-4E35-9F80-AB0C3D5C9AF6}"/>
              </a:ext>
            </a:extLst>
          </p:cNvPr>
          <p:cNvSpPr/>
          <p:nvPr/>
        </p:nvSpPr>
        <p:spPr>
          <a:xfrm>
            <a:off x="847765" y="6184621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9B27466-B9A2-4742-A271-9EB74B5E2A09}"/>
              </a:ext>
            </a:extLst>
          </p:cNvPr>
          <p:cNvSpPr/>
          <p:nvPr/>
        </p:nvSpPr>
        <p:spPr>
          <a:xfrm>
            <a:off x="834899" y="5197457"/>
            <a:ext cx="6043279" cy="135933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9814030B-80E2-40D8-803D-F333FDE2F418}"/>
              </a:ext>
            </a:extLst>
          </p:cNvPr>
          <p:cNvSpPr/>
          <p:nvPr/>
        </p:nvSpPr>
        <p:spPr>
          <a:xfrm>
            <a:off x="921817" y="5379662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9E9495FA-CE98-4D96-B01C-FD8F5050AD60}"/>
              </a:ext>
            </a:extLst>
          </p:cNvPr>
          <p:cNvSpPr/>
          <p:nvPr/>
        </p:nvSpPr>
        <p:spPr>
          <a:xfrm>
            <a:off x="921817" y="5664030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CA00E110-7C50-4510-89A0-2AD963A79537}"/>
              </a:ext>
            </a:extLst>
          </p:cNvPr>
          <p:cNvSpPr/>
          <p:nvPr/>
        </p:nvSpPr>
        <p:spPr>
          <a:xfrm>
            <a:off x="921817" y="5975682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DFAAC12A-6B3F-49DD-903C-802007A69F16}"/>
              </a:ext>
            </a:extLst>
          </p:cNvPr>
          <p:cNvSpPr/>
          <p:nvPr/>
        </p:nvSpPr>
        <p:spPr>
          <a:xfrm>
            <a:off x="921817" y="6275050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9814BFF-A2F1-458D-B420-FD0CDB85A45D}"/>
              </a:ext>
            </a:extLst>
          </p:cNvPr>
          <p:cNvSpPr/>
          <p:nvPr/>
        </p:nvSpPr>
        <p:spPr>
          <a:xfrm>
            <a:off x="6596184" y="5643530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9E1BDD3-82CD-4FF3-A153-887EABE01B39}"/>
              </a:ext>
            </a:extLst>
          </p:cNvPr>
          <p:cNvSpPr/>
          <p:nvPr/>
        </p:nvSpPr>
        <p:spPr>
          <a:xfrm>
            <a:off x="6596184" y="5333328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89458DFE-2835-4DE3-9C40-1953CB9613DC}"/>
              </a:ext>
            </a:extLst>
          </p:cNvPr>
          <p:cNvSpPr/>
          <p:nvPr/>
        </p:nvSpPr>
        <p:spPr>
          <a:xfrm>
            <a:off x="6596184" y="5970964"/>
            <a:ext cx="133003" cy="158963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2FFA23E-8F39-4FCB-BBC0-A26A9246CA7A}"/>
              </a:ext>
            </a:extLst>
          </p:cNvPr>
          <p:cNvSpPr/>
          <p:nvPr/>
        </p:nvSpPr>
        <p:spPr>
          <a:xfrm>
            <a:off x="6596184" y="6275923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690DAE5C-DDF1-402F-95A6-DCDCED184ED3}"/>
              </a:ext>
            </a:extLst>
          </p:cNvPr>
          <p:cNvGrpSpPr/>
          <p:nvPr/>
        </p:nvGrpSpPr>
        <p:grpSpPr>
          <a:xfrm>
            <a:off x="6486386" y="5886131"/>
            <a:ext cx="485602" cy="273000"/>
            <a:chOff x="6896100" y="3372043"/>
            <a:chExt cx="1074385" cy="427241"/>
          </a:xfrm>
        </p:grpSpPr>
        <p:sp>
          <p:nvSpPr>
            <p:cNvPr id="12" name="원호 11">
              <a:extLst>
                <a:ext uri="{FF2B5EF4-FFF2-40B4-BE49-F238E27FC236}">
                  <a16:creationId xmlns:a16="http://schemas.microsoft.com/office/drawing/2014/main" xmlns="" id="{B86CB627-1964-4E73-8013-76F1F952E2D5}"/>
                </a:ext>
              </a:extLst>
            </p:cNvPr>
            <p:cNvSpPr/>
            <p:nvPr/>
          </p:nvSpPr>
          <p:spPr>
            <a:xfrm>
              <a:off x="6896100" y="3507971"/>
              <a:ext cx="377536" cy="195870"/>
            </a:xfrm>
            <a:prstGeom prst="arc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xmlns="" id="{5A28C948-8641-4D68-BD5E-57A73D53F6F1}"/>
                </a:ext>
              </a:extLst>
            </p:cNvPr>
            <p:cNvSpPr/>
            <p:nvPr/>
          </p:nvSpPr>
          <p:spPr>
            <a:xfrm flipH="1">
              <a:off x="7273636" y="3372043"/>
              <a:ext cx="696849" cy="427241"/>
            </a:xfrm>
            <a:prstGeom prst="arc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F34034EC-E56C-49D3-A1B4-4D0D5BDB96D2}"/>
              </a:ext>
            </a:extLst>
          </p:cNvPr>
          <p:cNvSpPr/>
          <p:nvPr/>
        </p:nvSpPr>
        <p:spPr>
          <a:xfrm>
            <a:off x="847765" y="1782374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</a:rPr>
              <a:t>문제 </a:t>
            </a:r>
            <a:r>
              <a:rPr lang="en-US" altLang="ko-KR" sz="975" dirty="0">
                <a:latin typeface="맑은 고딕" pitchFamily="50" charset="-127"/>
              </a:rPr>
              <a:t>1 </a:t>
            </a:r>
            <a:r>
              <a:rPr lang="ko-KR" altLang="en-US" sz="975" dirty="0">
                <a:latin typeface="맑은 고딕" pitchFamily="50" charset="-127"/>
              </a:rPr>
              <a:t>다음 중 자바의 특징은</a:t>
            </a:r>
            <a:r>
              <a:rPr lang="en-US" altLang="ko-KR" sz="975" dirty="0">
                <a:latin typeface="맑은 고딕" pitchFamily="50" charset="-127"/>
              </a:rPr>
              <a:t>?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1E9F466-E61C-4F03-B5A7-82D435E69859}"/>
              </a:ext>
            </a:extLst>
          </p:cNvPr>
          <p:cNvSpPr/>
          <p:nvPr/>
        </p:nvSpPr>
        <p:spPr>
          <a:xfrm>
            <a:off x="847765" y="2069760"/>
            <a:ext cx="6030413" cy="288412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</a:rPr>
              <a:t>문제 </a:t>
            </a:r>
            <a:r>
              <a:rPr lang="en-US" altLang="ko-KR" sz="975" dirty="0">
                <a:latin typeface="맑은 고딕" pitchFamily="50" charset="-127"/>
              </a:rPr>
              <a:t>2 </a:t>
            </a:r>
            <a:r>
              <a:rPr lang="ko-KR" altLang="en-US" sz="975" dirty="0">
                <a:latin typeface="맑은 고딕" pitchFamily="50" charset="-127"/>
              </a:rPr>
              <a:t>다음 중 </a:t>
            </a:r>
            <a:r>
              <a:rPr lang="en-US" altLang="ko-KR" sz="975" dirty="0">
                <a:latin typeface="맑은 고딕" pitchFamily="50" charset="-127"/>
              </a:rPr>
              <a:t>JVM</a:t>
            </a:r>
            <a:r>
              <a:rPr lang="ko-KR" altLang="en-US" sz="975" dirty="0">
                <a:latin typeface="맑은 고딕" pitchFamily="50" charset="-127"/>
              </a:rPr>
              <a:t>의 특징으로 틀린 것을 선택하라</a:t>
            </a:r>
            <a:r>
              <a:rPr lang="en-US" altLang="ko-KR" sz="975" dirty="0">
                <a:latin typeface="맑은 고딕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1A51562-FB49-48E7-BB79-0DFA555E49E9}"/>
              </a:ext>
            </a:extLst>
          </p:cNvPr>
          <p:cNvSpPr/>
          <p:nvPr/>
        </p:nvSpPr>
        <p:spPr>
          <a:xfrm>
            <a:off x="847765" y="3499333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75" dirty="0">
                <a:latin typeface="맑은 고딕" pitchFamily="50" charset="-127"/>
              </a:rPr>
              <a:t> </a:t>
            </a:r>
            <a:r>
              <a:rPr lang="ko-KR" altLang="en-US" sz="975" dirty="0">
                <a:latin typeface="맑은 고딕" pitchFamily="50" charset="-127"/>
              </a:rPr>
              <a:t>다음 중 </a:t>
            </a:r>
            <a:r>
              <a:rPr lang="en-US" altLang="ko-KR" sz="975" dirty="0">
                <a:latin typeface="맑은 고딕" pitchFamily="50" charset="-127"/>
              </a:rPr>
              <a:t>JVM</a:t>
            </a:r>
            <a:r>
              <a:rPr lang="ko-KR" altLang="en-US" sz="975" dirty="0">
                <a:latin typeface="맑은 고딕" pitchFamily="50" charset="-127"/>
              </a:rPr>
              <a:t>의 특징으로 틀린 것을 선택하라</a:t>
            </a:r>
            <a:r>
              <a:rPr lang="en-US" altLang="ko-KR" sz="975" dirty="0">
                <a:latin typeface="맑은 고딕" pitchFamily="50" charset="-127"/>
              </a:rPr>
              <a:t>.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DB8E7648-A11B-4598-A7DF-DD65401CE4F3}"/>
              </a:ext>
            </a:extLst>
          </p:cNvPr>
          <p:cNvSpPr/>
          <p:nvPr/>
        </p:nvSpPr>
        <p:spPr>
          <a:xfrm>
            <a:off x="1366614" y="107065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980877EA-801C-4A42-BC6C-467325601A36}"/>
              </a:ext>
            </a:extLst>
          </p:cNvPr>
          <p:cNvSpPr/>
          <p:nvPr/>
        </p:nvSpPr>
        <p:spPr>
          <a:xfrm>
            <a:off x="727095" y="158554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0C18F803-7271-4128-871E-20B3128420E9}"/>
              </a:ext>
            </a:extLst>
          </p:cNvPr>
          <p:cNvSpPr/>
          <p:nvPr/>
        </p:nvSpPr>
        <p:spPr>
          <a:xfrm>
            <a:off x="692919" y="3371714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0C394A1E-79CC-4582-B2D1-264235193889}"/>
              </a:ext>
            </a:extLst>
          </p:cNvPr>
          <p:cNvSpPr/>
          <p:nvPr/>
        </p:nvSpPr>
        <p:spPr>
          <a:xfrm>
            <a:off x="720450" y="502362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5813C111-3603-4D61-9826-328270DDC0B2}"/>
              </a:ext>
            </a:extLst>
          </p:cNvPr>
          <p:cNvSpPr/>
          <p:nvPr/>
        </p:nvSpPr>
        <p:spPr>
          <a:xfrm>
            <a:off x="4998931" y="70231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1CC54577-E9E3-4ECC-8FE6-D568CFBA40C6}"/>
              </a:ext>
            </a:extLst>
          </p:cNvPr>
          <p:cNvSpPr/>
          <p:nvPr/>
        </p:nvSpPr>
        <p:spPr>
          <a:xfrm>
            <a:off x="6744522" y="578295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6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9C2F2937-EF4A-4B6B-88CA-D5E98339D71B}"/>
              </a:ext>
            </a:extLst>
          </p:cNvPr>
          <p:cNvSpPr/>
          <p:nvPr/>
        </p:nvSpPr>
        <p:spPr>
          <a:xfrm>
            <a:off x="817404" y="2119189"/>
            <a:ext cx="6060778" cy="46092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도전과제 관리 </a:t>
            </a:r>
            <a:r>
              <a:rPr lang="en-US" altLang="ko-KR" dirty="0"/>
              <a:t>– </a:t>
            </a:r>
            <a:r>
              <a:rPr lang="ko-KR" altLang="en-US" dirty="0"/>
              <a:t>과제 내용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과제 제목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시간 제한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제출한 코드 실행시간의 통과 커트라인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메모리 제한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제출한 코드의 실행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시 제한하는 메모리 사용량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 편집기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과제의 내용을 편집함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테스트 케이스 편집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테스트 케이스 편집화면으로 변환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 버튼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도전과제 관리</a:t>
            </a: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xmlns="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40340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도전과제 등록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7D9EC66D-CAC0-4A8E-857A-497F17FEFC08}"/>
              </a:ext>
            </a:extLst>
          </p:cNvPr>
          <p:cNvGrpSpPr/>
          <p:nvPr/>
        </p:nvGrpSpPr>
        <p:grpSpPr>
          <a:xfrm>
            <a:off x="817647" y="1812656"/>
            <a:ext cx="6060779" cy="315913"/>
            <a:chOff x="686882" y="2646897"/>
            <a:chExt cx="6929416" cy="361190"/>
          </a:xfrm>
        </p:grpSpPr>
        <p:sp>
          <p:nvSpPr>
            <p:cNvPr id="91" name="Item">
              <a:extLst>
                <a:ext uri="{FF2B5EF4-FFF2-40B4-BE49-F238E27FC236}">
                  <a16:creationId xmlns:a16="http://schemas.microsoft.com/office/drawing/2014/main" xmlns="" id="{6A897A1D-C35A-452D-AA7F-39AD1C559F9B}"/>
                </a:ext>
              </a:extLst>
            </p:cNvPr>
            <p:cNvSpPr/>
            <p:nvPr/>
          </p:nvSpPr>
          <p:spPr>
            <a:xfrm>
              <a:off x="686882" y="2646897"/>
              <a:ext cx="6929415" cy="361190"/>
            </a:xfrm>
            <a:prstGeom prst="rect">
              <a:avLst/>
            </a:prstGeom>
            <a:solidFill>
              <a:srgbClr val="F3F2F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xmlns="" id="{6C19E03B-3A59-4617-9812-FC245E15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28" y="2663987"/>
              <a:ext cx="2638425" cy="333375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xmlns="" id="{1D361ABE-7D52-4CC8-A34A-1C340FBC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368" y="2663987"/>
              <a:ext cx="1914525" cy="323850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xmlns="" id="{9D6DF263-9DFC-4648-B244-AEB88BBB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473" y="2663987"/>
              <a:ext cx="1295400" cy="323850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xmlns="" id="{324CF005-4F6E-44F3-A3B2-9CCD4E59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873" y="2673512"/>
              <a:ext cx="1114425" cy="314325"/>
            </a:xfrm>
            <a:prstGeom prst="rect">
              <a:avLst/>
            </a:prstGeom>
          </p:spPr>
        </p:pic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8E22257F-132B-4D4C-B078-CF3BFB7E3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04372"/>
              </p:ext>
            </p:extLst>
          </p:nvPr>
        </p:nvGraphicFramePr>
        <p:xfrm>
          <a:off x="817404" y="1156172"/>
          <a:ext cx="6060778" cy="651894"/>
        </p:xfrm>
        <a:graphic>
          <a:graphicData uri="http://schemas.openxmlformats.org/drawingml/2006/table">
            <a:tbl>
              <a:tblPr firstRow="1" bandRow="1"/>
              <a:tblGrid>
                <a:gridCol w="8894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xmlns="" val="3703804269"/>
                    </a:ext>
                  </a:extLst>
                </a:gridCol>
                <a:gridCol w="2931022">
                  <a:extLst>
                    <a:ext uri="{9D8B030D-6E8A-4147-A177-3AD203B41FA5}">
                      <a16:colId xmlns:a16="http://schemas.microsoft.com/office/drawing/2014/main" xmlns="" val="389504551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피보나치 함수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시간 제한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메모리제한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072648CE-20DE-4346-AA6B-994182A5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194601"/>
            <a:ext cx="5092783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BACA8066-8D34-4C75-82E6-C80BAD7E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5202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22C79CD-3D1E-444D-A6EA-CC9A1A6A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703" y="15240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F5D093A-D947-43C6-934A-4B88DE7143D1}"/>
              </a:ext>
            </a:extLst>
          </p:cNvPr>
          <p:cNvSpPr txBox="1"/>
          <p:nvPr/>
        </p:nvSpPr>
        <p:spPr>
          <a:xfrm>
            <a:off x="2587675" y="151047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ms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C347611-C4AD-46B3-8BC5-4E07B246D4E5}"/>
              </a:ext>
            </a:extLst>
          </p:cNvPr>
          <p:cNvSpPr txBox="1"/>
          <p:nvPr/>
        </p:nvSpPr>
        <p:spPr>
          <a:xfrm>
            <a:off x="4872036" y="1527056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mb</a:t>
            </a:r>
            <a:endParaRPr lang="ko-KR" altLang="en-US" sz="1200" dirty="0"/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xmlns="" id="{905D7668-0B18-4CB2-8E8A-BBC4BD971375}"/>
              </a:ext>
            </a:extLst>
          </p:cNvPr>
          <p:cNvSpPr>
            <a:spLocks/>
          </p:cNvSpPr>
          <p:nvPr/>
        </p:nvSpPr>
        <p:spPr bwMode="auto">
          <a:xfrm>
            <a:off x="5539740" y="1512652"/>
            <a:ext cx="1283214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테스트 케이스 등록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A369478-2B79-4803-88E7-591612B1E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059" y="2335876"/>
            <a:ext cx="4996641" cy="4267170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88BF5C3B-B275-43B1-8328-869EB725B715}"/>
              </a:ext>
            </a:extLst>
          </p:cNvPr>
          <p:cNvSpPr/>
          <p:nvPr/>
        </p:nvSpPr>
        <p:spPr>
          <a:xfrm>
            <a:off x="1615479" y="103917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4FA51AC5-0112-4AAA-9676-71B35C739B63}"/>
              </a:ext>
            </a:extLst>
          </p:cNvPr>
          <p:cNvSpPr/>
          <p:nvPr/>
        </p:nvSpPr>
        <p:spPr>
          <a:xfrm>
            <a:off x="764365" y="140572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BC4A03AD-B510-4DA3-AF44-170B2E66EFDD}"/>
              </a:ext>
            </a:extLst>
          </p:cNvPr>
          <p:cNvSpPr/>
          <p:nvPr/>
        </p:nvSpPr>
        <p:spPr>
          <a:xfrm>
            <a:off x="3071808" y="135800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E4D52FE2-0AE8-448C-B9B4-2EC1ED10CCBF}"/>
              </a:ext>
            </a:extLst>
          </p:cNvPr>
          <p:cNvSpPr/>
          <p:nvPr/>
        </p:nvSpPr>
        <p:spPr>
          <a:xfrm>
            <a:off x="708590" y="174982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CBB8F353-08F7-4D47-9F70-477C076AE674}"/>
              </a:ext>
            </a:extLst>
          </p:cNvPr>
          <p:cNvSpPr/>
          <p:nvPr/>
        </p:nvSpPr>
        <p:spPr>
          <a:xfrm>
            <a:off x="5453898" y="1432864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Button">
            <a:extLst>
              <a:ext uri="{FF2B5EF4-FFF2-40B4-BE49-F238E27FC236}">
                <a16:creationId xmlns:a16="http://schemas.microsoft.com/office/drawing/2014/main" xmlns="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749913" y="835559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xmlns="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323052" y="83531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삭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5" name="Button">
            <a:extLst>
              <a:ext uri="{FF2B5EF4-FFF2-40B4-BE49-F238E27FC236}">
                <a16:creationId xmlns:a16="http://schemas.microsoft.com/office/drawing/2014/main" xmlns="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171706" y="835136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편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집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0F6C114B-750C-4DB6-AC77-80F22065BFB1}"/>
              </a:ext>
            </a:extLst>
          </p:cNvPr>
          <p:cNvSpPr/>
          <p:nvPr/>
        </p:nvSpPr>
        <p:spPr>
          <a:xfrm>
            <a:off x="5059346" y="73178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86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 descr="Trash Can 2">
            <a:extLst>
              <a:ext uri="{FF2B5EF4-FFF2-40B4-BE49-F238E27FC236}">
                <a16:creationId xmlns:a16="http://schemas.microsoft.com/office/drawing/2014/main" xmlns="" id="{821BCAAD-80F7-4585-A937-03D95EC2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594" y="2729903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encil 2">
            <a:extLst>
              <a:ext uri="{FF2B5EF4-FFF2-40B4-BE49-F238E27FC236}">
                <a16:creationId xmlns:a16="http://schemas.microsoft.com/office/drawing/2014/main" xmlns="" id="{996C9502-05EF-4E16-B33B-E79EAD1FB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199" y="2747716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Menu 1">
            <a:extLst>
              <a:ext uri="{FF2B5EF4-FFF2-40B4-BE49-F238E27FC236}">
                <a16:creationId xmlns:a16="http://schemas.microsoft.com/office/drawing/2014/main" xmlns="" id="{60085F75-67BA-4F4D-8F23-04128D2DD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74483" y="2754858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9C2F2937-EF4A-4B6B-88CA-D5E98339D71B}"/>
              </a:ext>
            </a:extLst>
          </p:cNvPr>
          <p:cNvSpPr/>
          <p:nvPr/>
        </p:nvSpPr>
        <p:spPr>
          <a:xfrm>
            <a:off x="4006015" y="3854430"/>
            <a:ext cx="2880479" cy="260181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도전과제 관리 </a:t>
            </a:r>
            <a:r>
              <a:rPr lang="en-US" altLang="ko-KR" dirty="0"/>
              <a:t>– </a:t>
            </a:r>
            <a:r>
              <a:rPr lang="ko-KR" altLang="en-US" dirty="0"/>
              <a:t>테스트 케이스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도전과제 내용 편집화면과 동일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테스트 케이스 목록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편집할 케이스를 선택할 수 있음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시 컨트롤 버튼들이 표출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입력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- 2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선택한 케이스의 입력 데이터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학습자가 작성한 코드가 입력 받을 데이터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- 3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작성한 데이터를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입력받았을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때 기대되는 출력 데이터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출력 데이터와 일치해야 해당 테스트 케이스가 정답으로 인정됨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과제 내용 편집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과제 내용 편집화면으로 변환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 버튼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도전과제 관리</a:t>
            </a: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xmlns="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40340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도전과제 등록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8E22257F-132B-4D4C-B078-CF3BFB7E34BD}"/>
              </a:ext>
            </a:extLst>
          </p:cNvPr>
          <p:cNvGraphicFramePr>
            <a:graphicFrameLocks noGrp="1"/>
          </p:cNvGraphicFramePr>
          <p:nvPr/>
        </p:nvGraphicFramePr>
        <p:xfrm>
          <a:off x="817404" y="1156172"/>
          <a:ext cx="6060778" cy="651894"/>
        </p:xfrm>
        <a:graphic>
          <a:graphicData uri="http://schemas.openxmlformats.org/drawingml/2006/table">
            <a:tbl>
              <a:tblPr firstRow="1" bandRow="1"/>
              <a:tblGrid>
                <a:gridCol w="8894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xmlns="" val="3703804269"/>
                    </a:ext>
                  </a:extLst>
                </a:gridCol>
                <a:gridCol w="2931022">
                  <a:extLst>
                    <a:ext uri="{9D8B030D-6E8A-4147-A177-3AD203B41FA5}">
                      <a16:colId xmlns:a16="http://schemas.microsoft.com/office/drawing/2014/main" xmlns="" val="389504551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제한시간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제한메모리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072648CE-20DE-4346-AA6B-994182A5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194601"/>
            <a:ext cx="5092783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BACA8066-8D34-4C75-82E6-C80BAD7E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5202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22C79CD-3D1E-444D-A6EA-CC9A1A6A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703" y="15240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F5D093A-D947-43C6-934A-4B88DE7143D1}"/>
              </a:ext>
            </a:extLst>
          </p:cNvPr>
          <p:cNvSpPr txBox="1"/>
          <p:nvPr/>
        </p:nvSpPr>
        <p:spPr>
          <a:xfrm>
            <a:off x="2587675" y="151047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ms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C347611-C4AD-46B3-8BC5-4E07B246D4E5}"/>
              </a:ext>
            </a:extLst>
          </p:cNvPr>
          <p:cNvSpPr txBox="1"/>
          <p:nvPr/>
        </p:nvSpPr>
        <p:spPr>
          <a:xfrm>
            <a:off x="4872036" y="152705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kb</a:t>
            </a:r>
            <a:endParaRPr lang="ko-KR" altLang="en-US" sz="1200" dirty="0"/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xmlns="" id="{905D7668-0B18-4CB2-8E8A-BBC4BD971375}"/>
              </a:ext>
            </a:extLst>
          </p:cNvPr>
          <p:cNvSpPr>
            <a:spLocks/>
          </p:cNvSpPr>
          <p:nvPr/>
        </p:nvSpPr>
        <p:spPr bwMode="auto">
          <a:xfrm>
            <a:off x="5539740" y="1512652"/>
            <a:ext cx="1283214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과제 내용 편집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3A2E0957-4378-4F17-AE8E-FF305976108F}"/>
              </a:ext>
            </a:extLst>
          </p:cNvPr>
          <p:cNvSpPr/>
          <p:nvPr/>
        </p:nvSpPr>
        <p:spPr>
          <a:xfrm>
            <a:off x="847766" y="3854430"/>
            <a:ext cx="2880479" cy="260181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641D9FD1-5C36-4034-AAB4-69415BC9712C}"/>
              </a:ext>
            </a:extLst>
          </p:cNvPr>
          <p:cNvCxnSpPr>
            <a:cxnSpLocks/>
          </p:cNvCxnSpPr>
          <p:nvPr/>
        </p:nvCxnSpPr>
        <p:spPr>
          <a:xfrm>
            <a:off x="3872732" y="3588117"/>
            <a:ext cx="0" cy="2963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xmlns="" id="{D471E88E-6284-4D4A-98C3-2C090E1E82FA}"/>
              </a:ext>
            </a:extLst>
          </p:cNvPr>
          <p:cNvSpPr>
            <a:spLocks noChangeAspect="1"/>
          </p:cNvSpPr>
          <p:nvPr/>
        </p:nvSpPr>
        <p:spPr bwMode="auto">
          <a:xfrm>
            <a:off x="6635420" y="1324448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7E22480-F3D7-4874-A74F-ACF9086B717C}"/>
              </a:ext>
            </a:extLst>
          </p:cNvPr>
          <p:cNvSpPr/>
          <p:nvPr/>
        </p:nvSpPr>
        <p:spPr>
          <a:xfrm>
            <a:off x="847765" y="2093012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1 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케이스 이름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27269192-5060-4572-902C-56DEF1C35E75}"/>
              </a:ext>
            </a:extLst>
          </p:cNvPr>
          <p:cNvSpPr/>
          <p:nvPr/>
        </p:nvSpPr>
        <p:spPr>
          <a:xfrm>
            <a:off x="847765" y="2384506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2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3D75E7D-882C-4F79-97AD-CC787FBA0BB8}"/>
              </a:ext>
            </a:extLst>
          </p:cNvPr>
          <p:cNvSpPr/>
          <p:nvPr/>
        </p:nvSpPr>
        <p:spPr>
          <a:xfrm>
            <a:off x="847765" y="2682996"/>
            <a:ext cx="6030413" cy="28841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3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9CD11488-4CD6-498C-BE47-60E711029CB5}"/>
              </a:ext>
            </a:extLst>
          </p:cNvPr>
          <p:cNvSpPr/>
          <p:nvPr/>
        </p:nvSpPr>
        <p:spPr>
          <a:xfrm>
            <a:off x="847765" y="2979721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4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65335BC-636F-4CD8-85C4-2960A7738C5A}"/>
              </a:ext>
            </a:extLst>
          </p:cNvPr>
          <p:cNvSpPr/>
          <p:nvPr/>
        </p:nvSpPr>
        <p:spPr>
          <a:xfrm>
            <a:off x="834899" y="1992557"/>
            <a:ext cx="6043279" cy="135933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3D4EBB6B-90E6-42AA-98AD-75E9B49B240B}"/>
              </a:ext>
            </a:extLst>
          </p:cNvPr>
          <p:cNvGrpSpPr/>
          <p:nvPr/>
        </p:nvGrpSpPr>
        <p:grpSpPr>
          <a:xfrm>
            <a:off x="6695859" y="2014979"/>
            <a:ext cx="154704" cy="242992"/>
            <a:chOff x="2370632" y="1473702"/>
            <a:chExt cx="154704" cy="242992"/>
          </a:xfrm>
          <a:solidFill>
            <a:schemeClr val="bg1">
              <a:alpha val="64000"/>
            </a:schemeClr>
          </a:solidFill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43C30766-75E0-4278-96B7-37ADCAF29CC0}"/>
                </a:ext>
              </a:extLst>
            </p:cNvPr>
            <p:cNvSpPr/>
            <p:nvPr/>
          </p:nvSpPr>
          <p:spPr>
            <a:xfrm>
              <a:off x="2370632" y="1473702"/>
              <a:ext cx="154704" cy="24299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xmlns="" id="{7BB5454A-D64D-4898-9939-B7BC762D75F7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2409837" y="1525083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2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xmlns="" id="{D01D801D-1960-4059-A455-91FD206B522A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2409837" y="1626665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6BFC05D-852A-4C73-94CF-F89CF6A88934}"/>
              </a:ext>
            </a:extLst>
          </p:cNvPr>
          <p:cNvSpPr/>
          <p:nvPr/>
        </p:nvSpPr>
        <p:spPr>
          <a:xfrm>
            <a:off x="798159" y="3506105"/>
            <a:ext cx="7296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INPUT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749E022-874F-4DCA-A2E4-F1D83950AA66}"/>
              </a:ext>
            </a:extLst>
          </p:cNvPr>
          <p:cNvSpPr/>
          <p:nvPr/>
        </p:nvSpPr>
        <p:spPr>
          <a:xfrm>
            <a:off x="3997703" y="3506105"/>
            <a:ext cx="1031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OUTPUT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C99F752E-98C6-4AAC-B7BC-61FC06E8F3D6}"/>
              </a:ext>
            </a:extLst>
          </p:cNvPr>
          <p:cNvSpPr/>
          <p:nvPr/>
        </p:nvSpPr>
        <p:spPr>
          <a:xfrm>
            <a:off x="1615722" y="106427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0C1AA3C3-2D6E-4D82-8635-D5235DBFB5BB}"/>
              </a:ext>
            </a:extLst>
          </p:cNvPr>
          <p:cNvSpPr/>
          <p:nvPr/>
        </p:nvSpPr>
        <p:spPr>
          <a:xfrm>
            <a:off x="683710" y="188470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C9E0D625-9F8D-4747-A81C-6A0D2A18F215}"/>
              </a:ext>
            </a:extLst>
          </p:cNvPr>
          <p:cNvSpPr/>
          <p:nvPr/>
        </p:nvSpPr>
        <p:spPr>
          <a:xfrm>
            <a:off x="3902771" y="370419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D1747293-9923-489C-9E74-1CA531AA9E53}"/>
              </a:ext>
            </a:extLst>
          </p:cNvPr>
          <p:cNvSpPr/>
          <p:nvPr/>
        </p:nvSpPr>
        <p:spPr>
          <a:xfrm>
            <a:off x="736604" y="377066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BD3302C0-6A2F-4EFB-BCC8-0CBE510C6C38}"/>
              </a:ext>
            </a:extLst>
          </p:cNvPr>
          <p:cNvSpPr/>
          <p:nvPr/>
        </p:nvSpPr>
        <p:spPr>
          <a:xfrm>
            <a:off x="5391500" y="134363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9" name="Button">
            <a:extLst>
              <a:ext uri="{FF2B5EF4-FFF2-40B4-BE49-F238E27FC236}">
                <a16:creationId xmlns:a16="http://schemas.microsoft.com/office/drawing/2014/main" xmlns="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749913" y="835559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xmlns="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323052" y="83531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삭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xmlns="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171706" y="835136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편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집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BBA865A2-14B0-4A3E-A818-35E4F8E51C17}"/>
              </a:ext>
            </a:extLst>
          </p:cNvPr>
          <p:cNvSpPr/>
          <p:nvPr/>
        </p:nvSpPr>
        <p:spPr>
          <a:xfrm>
            <a:off x="5011468" y="69507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23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7D9EC66D-CAC0-4A8E-857A-497F17FEFC08}"/>
              </a:ext>
            </a:extLst>
          </p:cNvPr>
          <p:cNvGrpSpPr/>
          <p:nvPr/>
        </p:nvGrpSpPr>
        <p:grpSpPr>
          <a:xfrm>
            <a:off x="845434" y="1908577"/>
            <a:ext cx="6060779" cy="242760"/>
            <a:chOff x="686882" y="2646897"/>
            <a:chExt cx="6929416" cy="361190"/>
          </a:xfrm>
        </p:grpSpPr>
        <p:sp>
          <p:nvSpPr>
            <p:cNvPr id="103" name="Item">
              <a:extLst>
                <a:ext uri="{FF2B5EF4-FFF2-40B4-BE49-F238E27FC236}">
                  <a16:creationId xmlns:a16="http://schemas.microsoft.com/office/drawing/2014/main" xmlns="" id="{6A897A1D-C35A-452D-AA7F-39AD1C559F9B}"/>
                </a:ext>
              </a:extLst>
            </p:cNvPr>
            <p:cNvSpPr/>
            <p:nvPr/>
          </p:nvSpPr>
          <p:spPr>
            <a:xfrm>
              <a:off x="686882" y="2646897"/>
              <a:ext cx="6929415" cy="361190"/>
            </a:xfrm>
            <a:prstGeom prst="rect">
              <a:avLst/>
            </a:prstGeom>
            <a:solidFill>
              <a:srgbClr val="F3F2F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xmlns="" id="{6C19E03B-3A59-4617-9812-FC245E15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28" y="2663987"/>
              <a:ext cx="2638425" cy="333375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xmlns="" id="{1D361ABE-7D52-4CC8-A34A-1C340FBC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368" y="2663987"/>
              <a:ext cx="1914525" cy="323850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xmlns="" id="{9D6DF263-9DFC-4648-B244-AEB88BBB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473" y="2663986"/>
              <a:ext cx="1295400" cy="323850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xmlns="" id="{324CF005-4F6E-44F3-A3B2-9CCD4E59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873" y="2673512"/>
              <a:ext cx="1114425" cy="314325"/>
            </a:xfrm>
            <a:prstGeom prst="rect">
              <a:avLst/>
            </a:prstGeom>
          </p:spPr>
        </p:pic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튜터</a:t>
            </a:r>
            <a:r>
              <a:rPr lang="ko-KR" altLang="en-US" dirty="0" smtClean="0"/>
              <a:t> 신청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err="1" smtClean="0">
                <a:latin typeface="맑은 고딕" pitchFamily="50" charset="-127"/>
                <a:ea typeface="맑은 고딕" pitchFamily="50" charset="-127"/>
              </a:rPr>
              <a:t>튜터</a:t>
            </a:r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 신청</a:t>
            </a:r>
            <a:endParaRPr lang="ko-KR" altLang="en-US" sz="19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xmlns="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4045413" y="838145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8E22257F-132B-4D4C-B078-CF3BFB7E3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154300"/>
              </p:ext>
            </p:extLst>
          </p:nvPr>
        </p:nvGraphicFramePr>
        <p:xfrm>
          <a:off x="817403" y="1156172"/>
          <a:ext cx="6060775" cy="325947"/>
        </p:xfrm>
        <a:graphic>
          <a:graphicData uri="http://schemas.openxmlformats.org/drawingml/2006/table">
            <a:tbl>
              <a:tblPr firstRow="1" bandRow="1"/>
              <a:tblGrid>
                <a:gridCol w="12181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5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36702">
                  <a:extLst>
                    <a:ext uri="{9D8B030D-6E8A-4147-A177-3AD203B41FA5}">
                      <a16:colId xmlns:a16="http://schemas.microsoft.com/office/drawing/2014/main" xmlns="" val="370380426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자바 문제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C99F752E-98C6-4AAC-B7BC-61FC06E8F3D6}"/>
              </a:ext>
            </a:extLst>
          </p:cNvPr>
          <p:cNvSpPr/>
          <p:nvPr/>
        </p:nvSpPr>
        <p:spPr>
          <a:xfrm>
            <a:off x="689869" y="97985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0C1AA3C3-2D6E-4D82-8635-D5235DBFB5BB}"/>
              </a:ext>
            </a:extLst>
          </p:cNvPr>
          <p:cNvSpPr/>
          <p:nvPr/>
        </p:nvSpPr>
        <p:spPr>
          <a:xfrm>
            <a:off x="683710" y="179139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0" name="Button">
            <a:extLst>
              <a:ext uri="{FF2B5EF4-FFF2-40B4-BE49-F238E27FC236}">
                <a16:creationId xmlns:a16="http://schemas.microsoft.com/office/drawing/2014/main" xmlns="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749913" y="835559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신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청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1" name="Button">
            <a:extLst>
              <a:ext uri="{FF2B5EF4-FFF2-40B4-BE49-F238E27FC236}">
                <a16:creationId xmlns:a16="http://schemas.microsoft.com/office/drawing/2014/main" xmlns="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323052" y="83531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2" name="Button">
            <a:extLst>
              <a:ext uri="{FF2B5EF4-FFF2-40B4-BE49-F238E27FC236}">
                <a16:creationId xmlns:a16="http://schemas.microsoft.com/office/drawing/2014/main" xmlns="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171706" y="835136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편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집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8766" y="1609290"/>
            <a:ext cx="1644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본문</a:t>
            </a:r>
            <a:endParaRPr lang="ko-KR" altLang="en-US" sz="11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9C2F2937-EF4A-4B6B-88CA-D5E98339D71B}"/>
              </a:ext>
            </a:extLst>
          </p:cNvPr>
          <p:cNvSpPr/>
          <p:nvPr/>
        </p:nvSpPr>
        <p:spPr>
          <a:xfrm>
            <a:off x="845191" y="2231339"/>
            <a:ext cx="6060778" cy="328238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8" name="Button">
            <a:extLst>
              <a:ext uri="{FF2B5EF4-FFF2-40B4-BE49-F238E27FC236}">
                <a16:creationId xmlns:a16="http://schemas.microsoft.com/office/drawing/2014/main" xmlns="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868766" y="5702659"/>
            <a:ext cx="1278086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파일업로드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9C2F2937-EF4A-4B6B-88CA-D5E98339D71B}"/>
              </a:ext>
            </a:extLst>
          </p:cNvPr>
          <p:cNvSpPr/>
          <p:nvPr/>
        </p:nvSpPr>
        <p:spPr>
          <a:xfrm>
            <a:off x="2146852" y="5702660"/>
            <a:ext cx="2739522" cy="2613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18414" y="5721995"/>
            <a:ext cx="2313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Test.zip</a:t>
            </a:r>
            <a:endParaRPr lang="ko-KR" altLang="en-US" sz="1100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0C1AA3C3-2D6E-4D82-8635-D5235DBFB5BB}"/>
              </a:ext>
            </a:extLst>
          </p:cNvPr>
          <p:cNvSpPr/>
          <p:nvPr/>
        </p:nvSpPr>
        <p:spPr>
          <a:xfrm>
            <a:off x="730985" y="558565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7759851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튜터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신청 제목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튜터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신청 본문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파일업로드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-confirm(‘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청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하시겠습니까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’?)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-confirm(‘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하시겠습니까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xmlns="" id="{0C1AA3C3-2D6E-4D82-8635-D5235DBFB5BB}"/>
              </a:ext>
            </a:extLst>
          </p:cNvPr>
          <p:cNvSpPr/>
          <p:nvPr/>
        </p:nvSpPr>
        <p:spPr>
          <a:xfrm>
            <a:off x="5681884" y="70180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xmlns="" id="{0C1AA3C3-2D6E-4D82-8635-D5235DBFB5BB}"/>
              </a:ext>
            </a:extLst>
          </p:cNvPr>
          <p:cNvSpPr/>
          <p:nvPr/>
        </p:nvSpPr>
        <p:spPr>
          <a:xfrm>
            <a:off x="6294121" y="70180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4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D6986B07-9E6B-42C6-A60A-70892E615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28436"/>
              </p:ext>
            </p:extLst>
          </p:nvPr>
        </p:nvGraphicFramePr>
        <p:xfrm>
          <a:off x="655037" y="2146853"/>
          <a:ext cx="6445479" cy="3866213"/>
        </p:xfrm>
        <a:graphic>
          <a:graphicData uri="http://schemas.openxmlformats.org/drawingml/2006/table">
            <a:tbl>
              <a:tblPr/>
              <a:tblGrid>
                <a:gridCol w="1030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153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914"/>
                <a:gridCol w="12006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049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01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신청자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제출날짜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승인여부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자바 상속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Admin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2020/03/18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805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l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9614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66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71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332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514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튜터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모드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도전문제 제목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테스트 내용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제출날짜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승인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-confirm(‘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승인 하시겠습니까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’?)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-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승인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-confirm(‘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하시겠습니까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-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취소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D11800B3-5ADB-47AD-AC9A-349FF68B93AE}"/>
              </a:ext>
            </a:extLst>
          </p:cNvPr>
          <p:cNvSpPr/>
          <p:nvPr/>
        </p:nvSpPr>
        <p:spPr>
          <a:xfrm>
            <a:off x="-108622" y="383334"/>
            <a:ext cx="3473362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err="1" smtClean="0">
                <a:latin typeface="맑은 고딕" pitchFamily="50" charset="-127"/>
                <a:ea typeface="맑은 고딕" pitchFamily="50" charset="-127"/>
              </a:rPr>
              <a:t>튜터</a:t>
            </a:r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 등록</a:t>
            </a:r>
            <a:endParaRPr lang="ko-KR" altLang="en-US" sz="19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EAF6AFD-C9F2-439E-9DC9-21740D9F1B91}"/>
              </a:ext>
            </a:extLst>
          </p:cNvPr>
          <p:cNvSpPr/>
          <p:nvPr/>
        </p:nvSpPr>
        <p:spPr>
          <a:xfrm>
            <a:off x="551669" y="1686715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튜터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신청 목록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xmlns="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5607741" y="2513845"/>
            <a:ext cx="610178" cy="19531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승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인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BBA865A2-14B0-4A3E-A818-35E4F8E51C17}"/>
              </a:ext>
            </a:extLst>
          </p:cNvPr>
          <p:cNvSpPr/>
          <p:nvPr/>
        </p:nvSpPr>
        <p:spPr>
          <a:xfrm>
            <a:off x="551669" y="1994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xmlns="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297431" y="2519527"/>
            <a:ext cx="605977" cy="19531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BBA865A2-14B0-4A3E-A818-35E4F8E51C17}"/>
              </a:ext>
            </a:extLst>
          </p:cNvPr>
          <p:cNvSpPr/>
          <p:nvPr/>
        </p:nvSpPr>
        <p:spPr>
          <a:xfrm>
            <a:off x="1584655" y="1994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BBA865A2-14B0-4A3E-A818-35E4F8E51C17}"/>
              </a:ext>
            </a:extLst>
          </p:cNvPr>
          <p:cNvSpPr/>
          <p:nvPr/>
        </p:nvSpPr>
        <p:spPr>
          <a:xfrm>
            <a:off x="2936009" y="1994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BBA865A2-14B0-4A3E-A818-35E4F8E51C17}"/>
              </a:ext>
            </a:extLst>
          </p:cNvPr>
          <p:cNvSpPr/>
          <p:nvPr/>
        </p:nvSpPr>
        <p:spPr>
          <a:xfrm>
            <a:off x="3995948" y="1994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BBA865A2-14B0-4A3E-A818-35E4F8E51C17}"/>
              </a:ext>
            </a:extLst>
          </p:cNvPr>
          <p:cNvSpPr/>
          <p:nvPr/>
        </p:nvSpPr>
        <p:spPr>
          <a:xfrm>
            <a:off x="5493292" y="237750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BBA865A2-14B0-4A3E-A818-35E4F8E51C17}"/>
              </a:ext>
            </a:extLst>
          </p:cNvPr>
          <p:cNvSpPr/>
          <p:nvPr/>
        </p:nvSpPr>
        <p:spPr>
          <a:xfrm>
            <a:off x="6182982" y="238816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0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D6986B07-9E6B-42C6-A60A-70892E615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419308"/>
              </p:ext>
            </p:extLst>
          </p:nvPr>
        </p:nvGraphicFramePr>
        <p:xfrm>
          <a:off x="655037" y="2146853"/>
          <a:ext cx="6445478" cy="3866213"/>
        </p:xfrm>
        <a:graphic>
          <a:graphicData uri="http://schemas.openxmlformats.org/drawingml/2006/table">
            <a:tbl>
              <a:tblPr/>
              <a:tblGrid>
                <a:gridCol w="888558"/>
                <a:gridCol w="8885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02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6895"/>
                <a:gridCol w="11759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153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01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신청자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제출날짜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첨부파일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자바 상속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Admin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2020/03/18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805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l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9614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66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71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332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514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튜터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모드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CHECK BOX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 선택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튜터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문제 제목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제출날짜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 파일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 check box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된 항목 승인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-confirm(‘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승인 하시겠습니까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’?)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-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승인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-confirm(‘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하시겠습니까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-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취소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D11800B3-5ADB-47AD-AC9A-349FF68B93AE}"/>
              </a:ext>
            </a:extLst>
          </p:cNvPr>
          <p:cNvSpPr/>
          <p:nvPr/>
        </p:nvSpPr>
        <p:spPr>
          <a:xfrm>
            <a:off x="-108622" y="383334"/>
            <a:ext cx="3473362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err="1" smtClean="0">
                <a:latin typeface="맑은 고딕" pitchFamily="50" charset="-127"/>
                <a:ea typeface="맑은 고딕" pitchFamily="50" charset="-127"/>
              </a:rPr>
              <a:t>튜터</a:t>
            </a:r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50" dirty="0" err="1" smtClean="0">
                <a:latin typeface="맑은 고딕" pitchFamily="50" charset="-127"/>
                <a:ea typeface="맑은 고딕" pitchFamily="50" charset="-127"/>
              </a:rPr>
              <a:t>컨텐</a:t>
            </a:r>
            <a:r>
              <a:rPr lang="ko-KR" altLang="en-US" sz="1950" dirty="0" err="1">
                <a:latin typeface="맑은 고딕" pitchFamily="50" charset="-127"/>
                <a:ea typeface="맑은 고딕" pitchFamily="50" charset="-127"/>
              </a:rPr>
              <a:t>츠</a:t>
            </a:r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 리스트 승인</a:t>
            </a:r>
            <a:endParaRPr lang="ko-KR" altLang="en-US" sz="19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EAF6AFD-C9F2-439E-9DC9-21740D9F1B91}"/>
              </a:ext>
            </a:extLst>
          </p:cNvPr>
          <p:cNvSpPr/>
          <p:nvPr/>
        </p:nvSpPr>
        <p:spPr>
          <a:xfrm>
            <a:off x="161337" y="1686715"/>
            <a:ext cx="2167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튜터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컨텐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츠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리스트 승인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BBA865A2-14B0-4A3E-A818-35E4F8E51C17}"/>
              </a:ext>
            </a:extLst>
          </p:cNvPr>
          <p:cNvSpPr/>
          <p:nvPr/>
        </p:nvSpPr>
        <p:spPr>
          <a:xfrm>
            <a:off x="551669" y="1994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BBA865A2-14B0-4A3E-A818-35E4F8E51C17}"/>
              </a:ext>
            </a:extLst>
          </p:cNvPr>
          <p:cNvSpPr/>
          <p:nvPr/>
        </p:nvSpPr>
        <p:spPr>
          <a:xfrm>
            <a:off x="1584655" y="1994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BBA865A2-14B0-4A3E-A818-35E4F8E51C17}"/>
              </a:ext>
            </a:extLst>
          </p:cNvPr>
          <p:cNvSpPr/>
          <p:nvPr/>
        </p:nvSpPr>
        <p:spPr>
          <a:xfrm>
            <a:off x="3961727" y="197394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BBA865A2-14B0-4A3E-A818-35E4F8E51C17}"/>
              </a:ext>
            </a:extLst>
          </p:cNvPr>
          <p:cNvSpPr/>
          <p:nvPr/>
        </p:nvSpPr>
        <p:spPr>
          <a:xfrm>
            <a:off x="4891932" y="197394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BBA865A2-14B0-4A3E-A818-35E4F8E51C17}"/>
              </a:ext>
            </a:extLst>
          </p:cNvPr>
          <p:cNvSpPr/>
          <p:nvPr/>
        </p:nvSpPr>
        <p:spPr>
          <a:xfrm>
            <a:off x="6254928" y="195334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BBA865A2-14B0-4A3E-A818-35E4F8E51C17}"/>
              </a:ext>
            </a:extLst>
          </p:cNvPr>
          <p:cNvSpPr/>
          <p:nvPr/>
        </p:nvSpPr>
        <p:spPr>
          <a:xfrm>
            <a:off x="5551655" y="6004431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15" name="Placeholder">
            <a:extLst>
              <a:ext uri="{FF2B5EF4-FFF2-40B4-BE49-F238E27FC236}">
                <a16:creationId xmlns:a16="http://schemas.microsoft.com/office/drawing/2014/main" xmlns="" id="{A791F472-ACE7-4F46-BDB4-19E0BCFA7EC2}"/>
              </a:ext>
            </a:extLst>
          </p:cNvPr>
          <p:cNvGrpSpPr>
            <a:grpSpLocks/>
          </p:cNvGrpSpPr>
          <p:nvPr/>
        </p:nvGrpSpPr>
        <p:grpSpPr bwMode="auto">
          <a:xfrm>
            <a:off x="994021" y="2494500"/>
            <a:ext cx="251105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6" name="Border">
              <a:extLst>
                <a:ext uri="{FF2B5EF4-FFF2-40B4-BE49-F238E27FC236}">
                  <a16:creationId xmlns:a16="http://schemas.microsoft.com/office/drawing/2014/main" xmlns="" id="{00159938-8245-49BD-860C-4DC85765A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Line 2">
              <a:extLst>
                <a:ext uri="{FF2B5EF4-FFF2-40B4-BE49-F238E27FC236}">
                  <a16:creationId xmlns:a16="http://schemas.microsoft.com/office/drawing/2014/main" xmlns="" id="{BA44B53D-BFAC-4C0E-A228-782F0DF3B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" name="Line 1">
              <a:extLst>
                <a:ext uri="{FF2B5EF4-FFF2-40B4-BE49-F238E27FC236}">
                  <a16:creationId xmlns:a16="http://schemas.microsoft.com/office/drawing/2014/main" xmlns="" id="{AB8FD6DD-659E-4B3E-9D93-A02BDB6DF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9" name="Button">
            <a:extLst>
              <a:ext uri="{FF2B5EF4-FFF2-40B4-BE49-F238E27FC236}">
                <a16:creationId xmlns:a16="http://schemas.microsoft.com/office/drawing/2014/main" xmlns="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5720941" y="6140776"/>
            <a:ext cx="610178" cy="19531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승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인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xmlns="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483826" y="6140776"/>
            <a:ext cx="610178" cy="19531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BBA865A2-14B0-4A3E-A818-35E4F8E51C17}"/>
              </a:ext>
            </a:extLst>
          </p:cNvPr>
          <p:cNvSpPr/>
          <p:nvPr/>
        </p:nvSpPr>
        <p:spPr>
          <a:xfrm>
            <a:off x="6369377" y="5991431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2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회원가</a:t>
            </a:r>
            <a:r>
              <a:rPr lang="ko-KR" altLang="en-US" dirty="0"/>
              <a:t>입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회원가입</a:t>
            </a:r>
            <a:endParaRPr lang="ko-KR" altLang="en-US" sz="19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735686" y="316246"/>
            <a:ext cx="2170317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8~10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비밀번호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휴대폰 번호 입력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-ex)000-0000-0000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메일 수신 여부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726989" y="1370258"/>
            <a:ext cx="1095863" cy="25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29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＊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필수 작성</a:t>
            </a:r>
          </a:p>
        </p:txBody>
      </p:sp>
      <p:sp>
        <p:nvSpPr>
          <p:cNvPr id="61" name="타원 60"/>
          <p:cNvSpPr/>
          <p:nvPr/>
        </p:nvSpPr>
        <p:spPr>
          <a:xfrm>
            <a:off x="52039" y="854774"/>
            <a:ext cx="780000" cy="7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1083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054651"/>
              </p:ext>
            </p:extLst>
          </p:nvPr>
        </p:nvGraphicFramePr>
        <p:xfrm>
          <a:off x="1285117" y="1320800"/>
          <a:ext cx="6298081" cy="4952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439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6092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000" b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비밀번호</a:t>
                      </a:r>
                      <a:r>
                        <a:rPr lang="en-US" altLang="ko-KR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이름</a:t>
                      </a:r>
                      <a:r>
                        <a:rPr lang="en-US" altLang="ko-KR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noProof="1"/>
                        <a:t>                                                                     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휴대폰</a:t>
                      </a:r>
                      <a:r>
                        <a:rPr lang="en-US" altLang="ko-KR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000" noProof="1"/>
                        <a:t>                                 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이메일</a:t>
                      </a:r>
                      <a:r>
                        <a:rPr lang="en-US" altLang="ko-KR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이메일</a:t>
                      </a:r>
                      <a:r>
                        <a:rPr lang="en-US" altLang="ko-KR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</a:p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수신여부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00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</a:t>
                      </a:r>
                      <a:r>
                        <a:rPr lang="ko-KR" altLang="en-US" sz="100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동의         미동의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주소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지역</a:t>
                      </a:r>
                      <a:r>
                        <a:rPr lang="en-US" altLang="ko-KR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성별</a:t>
                      </a:r>
                      <a:r>
                        <a:rPr lang="en-US" altLang="ko-KR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남              여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</a:tr>
            </a:tbl>
          </a:graphicData>
        </a:graphic>
      </p:graphicFrame>
      <p:sp>
        <p:nvSpPr>
          <p:cNvPr id="66" name="직사각형 65"/>
          <p:cNvSpPr>
            <a:spLocks noChangeArrowheads="1"/>
          </p:cNvSpPr>
          <p:nvPr/>
        </p:nvSpPr>
        <p:spPr bwMode="auto">
          <a:xfrm>
            <a:off x="2392301" y="1489287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7" name="직사각형 66"/>
          <p:cNvSpPr>
            <a:spLocks noChangeArrowheads="1"/>
          </p:cNvSpPr>
          <p:nvPr/>
        </p:nvSpPr>
        <p:spPr bwMode="auto">
          <a:xfrm>
            <a:off x="2392301" y="3106564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3952473" y="1489169"/>
            <a:ext cx="724841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중복 확인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9" name="직사각형 68"/>
          <p:cNvSpPr>
            <a:spLocks noChangeArrowheads="1"/>
          </p:cNvSpPr>
          <p:nvPr/>
        </p:nvSpPr>
        <p:spPr bwMode="auto">
          <a:xfrm>
            <a:off x="2392301" y="2030723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70" name="직사각형 69"/>
          <p:cNvSpPr>
            <a:spLocks noChangeArrowheads="1"/>
          </p:cNvSpPr>
          <p:nvPr/>
        </p:nvSpPr>
        <p:spPr bwMode="auto">
          <a:xfrm>
            <a:off x="3952475" y="2030723"/>
            <a:ext cx="1451375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확인</a:t>
            </a:r>
          </a:p>
        </p:txBody>
      </p:sp>
      <p:grpSp>
        <p:nvGrpSpPr>
          <p:cNvPr id="7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395315" y="4277232"/>
            <a:ext cx="139410" cy="142519"/>
            <a:chOff x="554563" y="2632646"/>
            <a:chExt cx="131555" cy="131556"/>
          </a:xfrm>
        </p:grpSpPr>
        <p:sp>
          <p:nvSpPr>
            <p:cNvPr id="7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5" name="직사각형 74"/>
          <p:cNvSpPr>
            <a:spLocks noChangeArrowheads="1"/>
          </p:cNvSpPr>
          <p:nvPr/>
        </p:nvSpPr>
        <p:spPr bwMode="auto">
          <a:xfrm>
            <a:off x="2392301" y="3680478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6" name="직사각형 75"/>
          <p:cNvSpPr>
            <a:spLocks noChangeArrowheads="1"/>
          </p:cNvSpPr>
          <p:nvPr/>
        </p:nvSpPr>
        <p:spPr bwMode="auto">
          <a:xfrm>
            <a:off x="4080127" y="3680478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77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582504" y="3677181"/>
            <a:ext cx="1144486" cy="269518"/>
            <a:chOff x="595685" y="1548569"/>
            <a:chExt cx="1368146" cy="250260"/>
          </a:xfrm>
          <a:solidFill>
            <a:srgbClr val="FFFFFF"/>
          </a:solidFill>
        </p:grpSpPr>
        <p:sp>
          <p:nvSpPr>
            <p:cNvPr id="78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5" y="1548569"/>
              <a:ext cx="1157873" cy="25026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55033" rIns="99060" bIns="55033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2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직접 입력</a:t>
              </a:r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9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1753556" y="1551577"/>
              <a:ext cx="210275" cy="24101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0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1818149" y="1653928"/>
              <a:ext cx="81085" cy="36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1" name="타원 80"/>
          <p:cNvSpPr/>
          <p:nvPr/>
        </p:nvSpPr>
        <p:spPr>
          <a:xfrm>
            <a:off x="3815259" y="1363904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100818" y="203072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100818" y="261619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103544" y="148916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5" name="Button"/>
          <p:cNvSpPr>
            <a:spLocks/>
          </p:cNvSpPr>
          <p:nvPr/>
        </p:nvSpPr>
        <p:spPr bwMode="auto">
          <a:xfrm>
            <a:off x="6463366" y="6367670"/>
            <a:ext cx="710875" cy="27300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cxnSp>
        <p:nvCxnSpPr>
          <p:cNvPr id="86" name="직선 연결선 85"/>
          <p:cNvCxnSpPr>
            <a:cxnSpLocks/>
          </p:cNvCxnSpPr>
          <p:nvPr/>
        </p:nvCxnSpPr>
        <p:spPr>
          <a:xfrm>
            <a:off x="1378188" y="1165144"/>
            <a:ext cx="6357498" cy="3588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349455" y="959054"/>
            <a:ext cx="2603018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300" dirty="0" err="1" smtClean="0">
                <a:latin typeface="맑은 고딕" pitchFamily="50" charset="-127"/>
                <a:ea typeface="맑은 고딕" pitchFamily="50" charset="-127"/>
              </a:rPr>
              <a:t>Algo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회원 가입 정보 입력</a:t>
            </a:r>
            <a:endParaRPr lang="en-US" altLang="ko-KR" sz="867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Button"/>
          <p:cNvSpPr>
            <a:spLocks/>
          </p:cNvSpPr>
          <p:nvPr/>
        </p:nvSpPr>
        <p:spPr bwMode="auto">
          <a:xfrm>
            <a:off x="5538560" y="6371510"/>
            <a:ext cx="710875" cy="27300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83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</a:t>
            </a:r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인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793583" y="3673721"/>
            <a:ext cx="136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@</a:t>
            </a:r>
            <a:endParaRPr lang="ko-KR" altLang="en-US" sz="1100" dirty="0"/>
          </a:p>
        </p:txBody>
      </p:sp>
      <p:sp>
        <p:nvSpPr>
          <p:cNvPr id="90" name="직사각형 89"/>
          <p:cNvSpPr>
            <a:spLocks noChangeArrowheads="1"/>
          </p:cNvSpPr>
          <p:nvPr/>
        </p:nvSpPr>
        <p:spPr bwMode="auto">
          <a:xfrm>
            <a:off x="2392301" y="2609579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9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3190576" y="5940501"/>
            <a:ext cx="139410" cy="142519"/>
            <a:chOff x="554563" y="2632646"/>
            <a:chExt cx="131555" cy="131556"/>
          </a:xfrm>
        </p:grpSpPr>
        <p:sp>
          <p:nvSpPr>
            <p:cNvPr id="9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9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2392301" y="5940501"/>
            <a:ext cx="139410" cy="142519"/>
            <a:chOff x="554563" y="2632646"/>
            <a:chExt cx="131555" cy="131556"/>
          </a:xfrm>
        </p:grpSpPr>
        <p:sp>
          <p:nvSpPr>
            <p:cNvPr id="9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9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3059253" y="4277233"/>
            <a:ext cx="139410" cy="142519"/>
            <a:chOff x="554563" y="2632646"/>
            <a:chExt cx="131555" cy="131556"/>
          </a:xfrm>
        </p:grpSpPr>
        <p:sp>
          <p:nvSpPr>
            <p:cNvPr id="9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1" name="직사각형 100"/>
          <p:cNvSpPr>
            <a:spLocks noChangeArrowheads="1"/>
          </p:cNvSpPr>
          <p:nvPr/>
        </p:nvSpPr>
        <p:spPr bwMode="auto">
          <a:xfrm>
            <a:off x="2392301" y="5318920"/>
            <a:ext cx="1303400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02" name="Chevron" descr="&lt;Tags&gt;&lt;SMARTRESIZEANCHORS&gt;None,None,None,Relative&lt;/SMARTRESIZEANCHORS&gt;&lt;/Tags&gt;"/>
          <p:cNvSpPr>
            <a:spLocks noChangeAspect="1"/>
          </p:cNvSpPr>
          <p:nvPr/>
        </p:nvSpPr>
        <p:spPr bwMode="auto">
          <a:xfrm>
            <a:off x="3504243" y="5449511"/>
            <a:ext cx="92946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03" name="직사각형 102"/>
          <p:cNvSpPr>
            <a:spLocks noChangeArrowheads="1"/>
          </p:cNvSpPr>
          <p:nvPr/>
        </p:nvSpPr>
        <p:spPr bwMode="auto">
          <a:xfrm>
            <a:off x="2392301" y="4767466"/>
            <a:ext cx="2710459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582504" y="2030723"/>
            <a:ext cx="1866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8~10</a:t>
            </a:r>
            <a:r>
              <a:rPr lang="ko-KR" altLang="en-US" sz="1100" dirty="0" smtClean="0"/>
              <a:t>자 영문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숫자 조합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416235" y="1511098"/>
            <a:ext cx="2662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</a:rPr>
              <a:t>e</a:t>
            </a:r>
            <a:r>
              <a:rPr lang="en-US" altLang="ko-KR" sz="900" dirty="0" smtClean="0">
                <a:latin typeface="+mj-lt"/>
              </a:rPr>
              <a:t>x)sample@naver.com</a:t>
            </a:r>
            <a:endParaRPr lang="ko-KR" altLang="en-US" sz="900" dirty="0">
              <a:latin typeface="+mj-lt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1100818" y="4231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1103544" y="5313781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1100818" y="313374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6348917" y="624584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332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회원정보수정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수정 비밀번호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수정전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비밀번호 일치 확인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휴대폰 번호 변경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-010-0000-0000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수정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수신 여부 설정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주소 수정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지역 수정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(＂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회원정보수정</a:t>
            </a:r>
            <a:endParaRPr lang="ko-KR" altLang="en-US" sz="19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52038" y="854774"/>
            <a:ext cx="925971" cy="7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8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endParaRPr lang="en-US" altLang="ko-KR" sz="1083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8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1083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8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1083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88741"/>
              </p:ext>
            </p:extLst>
          </p:nvPr>
        </p:nvGraphicFramePr>
        <p:xfrm>
          <a:off x="1285117" y="1320800"/>
          <a:ext cx="6298081" cy="4952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439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6092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</a:t>
                      </a:r>
                      <a:r>
                        <a:rPr lang="en-US" sz="1000" b="0" baseline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admin@admin.com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비밀번호</a:t>
                      </a:r>
                      <a:r>
                        <a:rPr lang="en-US" altLang="ko-KR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이름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noProof="1"/>
                        <a:t>       </a:t>
                      </a:r>
                      <a:r>
                        <a:rPr lang="ko-KR" altLang="en-US" sz="1000" noProof="1" smtClean="0"/>
                        <a:t>홍길동                                                      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휴대폰</a:t>
                      </a:r>
                      <a:r>
                        <a:rPr lang="en-US" altLang="ko-KR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000" noProof="1"/>
                        <a:t>                                 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이메일</a:t>
                      </a:r>
                      <a:r>
                        <a:rPr lang="en-US" altLang="ko-KR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이메일</a:t>
                      </a:r>
                      <a:r>
                        <a:rPr lang="en-US" altLang="ko-KR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</a:p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수신여부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00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</a:t>
                      </a:r>
                      <a:r>
                        <a:rPr lang="ko-KR" altLang="en-US" sz="100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동의         미동의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주소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지역</a:t>
                      </a:r>
                      <a:r>
                        <a:rPr lang="en-US" altLang="ko-KR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성별</a:t>
                      </a:r>
                      <a:r>
                        <a:rPr lang="en-US" altLang="ko-KR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남              여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/>
                </a:tc>
              </a:tr>
            </a:tbl>
          </a:graphicData>
        </a:graphic>
      </p:graphicFrame>
      <p:sp>
        <p:nvSpPr>
          <p:cNvPr id="106" name="직사각형 105"/>
          <p:cNvSpPr>
            <a:spLocks noChangeArrowheads="1"/>
          </p:cNvSpPr>
          <p:nvPr/>
        </p:nvSpPr>
        <p:spPr bwMode="auto">
          <a:xfrm>
            <a:off x="2392301" y="1489287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07" name="직사각형 106"/>
          <p:cNvSpPr>
            <a:spLocks noChangeArrowheads="1"/>
          </p:cNvSpPr>
          <p:nvPr/>
        </p:nvSpPr>
        <p:spPr bwMode="auto">
          <a:xfrm>
            <a:off x="2392301" y="3106564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09" name="직사각형 108"/>
          <p:cNvSpPr>
            <a:spLocks noChangeArrowheads="1"/>
          </p:cNvSpPr>
          <p:nvPr/>
        </p:nvSpPr>
        <p:spPr bwMode="auto">
          <a:xfrm>
            <a:off x="2392301" y="2030723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110" name="직사각형 109"/>
          <p:cNvSpPr>
            <a:spLocks noChangeArrowheads="1"/>
          </p:cNvSpPr>
          <p:nvPr/>
        </p:nvSpPr>
        <p:spPr bwMode="auto">
          <a:xfrm>
            <a:off x="3952475" y="2030723"/>
            <a:ext cx="1451375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확인</a:t>
            </a:r>
          </a:p>
        </p:txBody>
      </p:sp>
      <p:grpSp>
        <p:nvGrpSpPr>
          <p:cNvPr id="11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395315" y="4277232"/>
            <a:ext cx="139410" cy="142519"/>
            <a:chOff x="554563" y="2632646"/>
            <a:chExt cx="131555" cy="131556"/>
          </a:xfrm>
        </p:grpSpPr>
        <p:sp>
          <p:nvSpPr>
            <p:cNvPr id="11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4" name="직사각형 113"/>
          <p:cNvSpPr>
            <a:spLocks noChangeArrowheads="1"/>
          </p:cNvSpPr>
          <p:nvPr/>
        </p:nvSpPr>
        <p:spPr bwMode="auto">
          <a:xfrm>
            <a:off x="2392301" y="3680478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15" name="직사각형 114"/>
          <p:cNvSpPr>
            <a:spLocks noChangeArrowheads="1"/>
          </p:cNvSpPr>
          <p:nvPr/>
        </p:nvSpPr>
        <p:spPr bwMode="auto">
          <a:xfrm>
            <a:off x="4080127" y="3680478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16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582504" y="3677181"/>
            <a:ext cx="1144486" cy="269518"/>
            <a:chOff x="595685" y="1548569"/>
            <a:chExt cx="1368146" cy="250260"/>
          </a:xfrm>
          <a:solidFill>
            <a:srgbClr val="FFFFFF"/>
          </a:solidFill>
        </p:grpSpPr>
        <p:sp>
          <p:nvSpPr>
            <p:cNvPr id="117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5" y="1548569"/>
              <a:ext cx="1157873" cy="25026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55033" rIns="99060" bIns="55033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2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직접 입력</a:t>
              </a:r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8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1753556" y="1551577"/>
              <a:ext cx="210275" cy="24101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1818149" y="1653928"/>
              <a:ext cx="81085" cy="36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21" name="타원 120"/>
          <p:cNvSpPr/>
          <p:nvPr/>
        </p:nvSpPr>
        <p:spPr>
          <a:xfrm>
            <a:off x="1078003" y="205790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1100818" y="370766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4" name="Button"/>
          <p:cNvSpPr>
            <a:spLocks/>
          </p:cNvSpPr>
          <p:nvPr/>
        </p:nvSpPr>
        <p:spPr bwMode="auto">
          <a:xfrm>
            <a:off x="6463366" y="6367670"/>
            <a:ext cx="710875" cy="27300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349455" y="959054"/>
            <a:ext cx="2603018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300" dirty="0" err="1" smtClean="0">
                <a:latin typeface="맑은 고딕" pitchFamily="50" charset="-127"/>
                <a:ea typeface="맑은 고딕" pitchFamily="50" charset="-127"/>
              </a:rPr>
              <a:t>Algo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회원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정보수정</a:t>
            </a:r>
            <a:endParaRPr lang="en-US" altLang="ko-KR" sz="867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Button"/>
          <p:cNvSpPr>
            <a:spLocks/>
          </p:cNvSpPr>
          <p:nvPr/>
        </p:nvSpPr>
        <p:spPr bwMode="auto">
          <a:xfrm>
            <a:off x="5538560" y="6371510"/>
            <a:ext cx="710875" cy="27300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83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</a:t>
            </a:r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인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793583" y="3673721"/>
            <a:ext cx="136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@</a:t>
            </a:r>
            <a:endParaRPr lang="ko-KR" altLang="en-US" sz="1100" dirty="0"/>
          </a:p>
        </p:txBody>
      </p:sp>
      <p:sp>
        <p:nvSpPr>
          <p:cNvPr id="128" name="직사각형 127"/>
          <p:cNvSpPr>
            <a:spLocks noChangeArrowheads="1"/>
          </p:cNvSpPr>
          <p:nvPr/>
        </p:nvSpPr>
        <p:spPr bwMode="auto">
          <a:xfrm>
            <a:off x="2392301" y="2609579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2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3190576" y="5940501"/>
            <a:ext cx="139410" cy="142519"/>
            <a:chOff x="554563" y="2632646"/>
            <a:chExt cx="131555" cy="131556"/>
          </a:xfrm>
        </p:grpSpPr>
        <p:sp>
          <p:nvSpPr>
            <p:cNvPr id="13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3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2392301" y="5940501"/>
            <a:ext cx="139410" cy="142519"/>
            <a:chOff x="554563" y="2632646"/>
            <a:chExt cx="131555" cy="131556"/>
          </a:xfrm>
        </p:grpSpPr>
        <p:sp>
          <p:nvSpPr>
            <p:cNvPr id="13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3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3059253" y="4277233"/>
            <a:ext cx="139410" cy="142519"/>
            <a:chOff x="554563" y="2632646"/>
            <a:chExt cx="131555" cy="131556"/>
          </a:xfrm>
        </p:grpSpPr>
        <p:sp>
          <p:nvSpPr>
            <p:cNvPr id="13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38" name="직사각형 137"/>
          <p:cNvSpPr>
            <a:spLocks noChangeArrowheads="1"/>
          </p:cNvSpPr>
          <p:nvPr/>
        </p:nvSpPr>
        <p:spPr bwMode="auto">
          <a:xfrm>
            <a:off x="2392301" y="5318920"/>
            <a:ext cx="1303400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39" name="Chevron" descr="&lt;Tags&gt;&lt;SMARTRESIZEANCHORS&gt;None,None,None,Relative&lt;/SMARTRESIZEANCHORS&gt;&lt;/Tags&gt;"/>
          <p:cNvSpPr>
            <a:spLocks noChangeAspect="1"/>
          </p:cNvSpPr>
          <p:nvPr/>
        </p:nvSpPr>
        <p:spPr bwMode="auto">
          <a:xfrm>
            <a:off x="3504243" y="5449511"/>
            <a:ext cx="92946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40" name="직사각형 139"/>
          <p:cNvSpPr>
            <a:spLocks noChangeArrowheads="1"/>
          </p:cNvSpPr>
          <p:nvPr/>
        </p:nvSpPr>
        <p:spPr bwMode="auto">
          <a:xfrm>
            <a:off x="2392301" y="4767466"/>
            <a:ext cx="2710459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1078003" y="429746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1078003" y="479464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1100818" y="313374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6348917" y="624584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1090818" y="5332511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694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D6986B07-9E6B-42C6-A60A-70892E615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145608"/>
              </p:ext>
            </p:extLst>
          </p:nvPr>
        </p:nvGraphicFramePr>
        <p:xfrm>
          <a:off x="655037" y="2146853"/>
          <a:ext cx="6445479" cy="3866213"/>
        </p:xfrm>
        <a:graphic>
          <a:graphicData uri="http://schemas.openxmlformats.org/drawingml/2006/table">
            <a:tbl>
              <a:tblPr/>
              <a:tblGrid>
                <a:gridCol w="1030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153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914"/>
                <a:gridCol w="120064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0494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101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신청자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제출날짜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승인여부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자바 상속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Admin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2020/03/18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805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l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9614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66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371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332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4514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튜터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모드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도전문제 제목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테스트 내용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제출날짜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승인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-confirm(‘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승인 하시겠습니까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’?)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-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승인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-confirm(‘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하시겠습니까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-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취소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-537353" y="377054"/>
            <a:ext cx="3473362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err="1" smtClean="0">
                <a:latin typeface="맑은 고딕" pitchFamily="50" charset="-127"/>
                <a:ea typeface="맑은 고딕" pitchFamily="50" charset="-127"/>
              </a:rPr>
              <a:t>튜터</a:t>
            </a:r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 등록</a:t>
            </a:r>
            <a:endParaRPr lang="ko-KR" altLang="en-US" sz="19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551669" y="1686715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튜터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신청 목록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=""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5607741" y="2513845"/>
            <a:ext cx="610178" cy="19531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승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인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551669" y="1994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=""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297431" y="2519527"/>
            <a:ext cx="605977" cy="19531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1584655" y="1994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2936009" y="1994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3995948" y="19944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5493292" y="237750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6182982" y="238816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30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1076182" y="1270000"/>
            <a:ext cx="3863975" cy="4318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/>
        </p:spPr>
        <p:txBody>
          <a:bodyPr wrap="none" lIns="504000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사이트화면 가이드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763443" y="1125539"/>
            <a:ext cx="782638" cy="720725"/>
          </a:xfrm>
          <a:prstGeom prst="ellipse">
            <a:avLst/>
          </a:prstGeom>
          <a:solidFill>
            <a:srgbClr val="33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1045959" y="3334995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과목 관련 화면</a:t>
            </a: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733220" y="3190534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1004743" y="4953661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마무리 문제 관련화면</a:t>
            </a: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692004" y="4809199"/>
            <a:ext cx="782638" cy="720725"/>
          </a:xfrm>
          <a:prstGeom prst="ellipse">
            <a:avLst/>
          </a:prstGeom>
          <a:solidFill>
            <a:srgbClr val="00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455533" y="3801720"/>
            <a:ext cx="3454400" cy="1020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과목 목록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단원  목록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3.3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단원 내용 화면</a:t>
            </a: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397356" y="1270000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도전과제 관련 화면</a:t>
            </a: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5084618" y="1125539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397356" y="3294826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콘텐츠 관리 화면</a:t>
            </a: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5084618" y="3150364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485756" y="1774825"/>
            <a:ext cx="3382962" cy="66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배치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사이트맵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806932" y="1774825"/>
            <a:ext cx="3419475" cy="138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도전과제 조회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도전과제 풀기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5.3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과제 결과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5.4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랭킹 보기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1047768" y="2590628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GNB/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헤더</a:t>
            </a:r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735029" y="2446167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427461" y="5499292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응답</a:t>
            </a: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5114723" y="535483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1414317" y="5466424"/>
            <a:ext cx="3454400" cy="66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문제풀기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문제풀기 결과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806932" y="3726626"/>
            <a:ext cx="3419475" cy="174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과목 관리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단원 내용 편집화면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6.3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단원 마무리문제 편집화면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6.4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도전과제 편집화면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6.5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도전과제 테스트케이스 편집화면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206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D6986B07-9E6B-42C6-A60A-70892E615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032615"/>
              </p:ext>
            </p:extLst>
          </p:nvPr>
        </p:nvGraphicFramePr>
        <p:xfrm>
          <a:off x="655037" y="2146853"/>
          <a:ext cx="6445480" cy="3866213"/>
        </p:xfrm>
        <a:graphic>
          <a:graphicData uri="http://schemas.openxmlformats.org/drawingml/2006/table">
            <a:tbl>
              <a:tblPr/>
              <a:tblGrid>
                <a:gridCol w="8217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85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515"/>
                <a:gridCol w="10904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060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06064"/>
              </a:tblGrid>
              <a:tr h="3101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작성일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조회수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8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첨부파일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Admin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2020/03/18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99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8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user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2020/03/18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l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9614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66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371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332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18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4514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질문게시판</a:t>
            </a:r>
            <a:r>
              <a:rPr lang="en-US" altLang="ko-KR" dirty="0" smtClean="0"/>
              <a:t>-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검색어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입력 및 조회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글작성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글작성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으로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첨부파일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해당 첨부파일 다운로드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답글기능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본문에 대한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-108622" y="383334"/>
            <a:ext cx="3473362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질문게시판</a:t>
            </a:r>
            <a:r>
              <a:rPr lang="en-US" altLang="ko-KR" sz="195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950" dirty="0" err="1" smtClean="0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 조회</a:t>
            </a:r>
            <a:endParaRPr lang="ko-KR" altLang="en-US" sz="19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551669" y="1686715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질문게시판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=""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5796517" y="1665067"/>
            <a:ext cx="610178" cy="27319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색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=""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504168" y="1665066"/>
            <a:ext cx="659328" cy="27319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글쓰기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4023219" y="152118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6452958" y="148846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4182406" y="1671071"/>
            <a:ext cx="1614112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52117" y="1676135"/>
            <a:ext cx="1751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2">
                    <a:lumMod val="75000"/>
                  </a:schemeClr>
                </a:solidFill>
              </a:rPr>
              <a:t>검색어를</a:t>
            </a: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 입력해주세요</a:t>
            </a: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Button">
            <a:extLst>
              <a:ext uri="{FF2B5EF4-FFF2-40B4-BE49-F238E27FC236}">
                <a16:creationId xmlns=""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5892749" y="2510511"/>
            <a:ext cx="1120417" cy="206199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Test.zip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5713889" y="241526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551669" y="271995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8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utton">
            <a:extLst>
              <a:ext uri="{FF2B5EF4-FFF2-40B4-BE49-F238E27FC236}">
                <a16:creationId xmlns:a16="http://schemas.microsoft.com/office/drawing/2014/main" xmlns="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681884" y="845564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글등</a:t>
            </a:r>
            <a:r>
              <a:rPr lang="ko-KR" altLang="en-US" sz="102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록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C2F2937-EF4A-4B6B-88CA-D5E98339D71B}"/>
              </a:ext>
            </a:extLst>
          </p:cNvPr>
          <p:cNvSpPr/>
          <p:nvPr/>
        </p:nvSpPr>
        <p:spPr>
          <a:xfrm>
            <a:off x="845191" y="2231339"/>
            <a:ext cx="6060778" cy="328238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질문게시판</a:t>
            </a:r>
            <a:r>
              <a:rPr lang="en-US" altLang="ko-KR" dirty="0" smtClean="0"/>
              <a:t>-</a:t>
            </a:r>
            <a:r>
              <a:rPr lang="ko-KR" altLang="en-US" dirty="0" smtClean="0"/>
              <a:t>작</a:t>
            </a:r>
            <a:r>
              <a:rPr lang="ko-KR" altLang="en-US" dirty="0"/>
              <a:t>성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CBB8F353-08F7-4D47-9F70-477C076AE674}"/>
              </a:ext>
            </a:extLst>
          </p:cNvPr>
          <p:cNvSpPr/>
          <p:nvPr/>
        </p:nvSpPr>
        <p:spPr>
          <a:xfrm>
            <a:off x="5567435" y="73196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7D9EC66D-CAC0-4A8E-857A-497F17FEFC08}"/>
              </a:ext>
            </a:extLst>
          </p:cNvPr>
          <p:cNvGrpSpPr/>
          <p:nvPr/>
        </p:nvGrpSpPr>
        <p:grpSpPr>
          <a:xfrm>
            <a:off x="845434" y="1908577"/>
            <a:ext cx="6060779" cy="242760"/>
            <a:chOff x="686882" y="2646897"/>
            <a:chExt cx="6929416" cy="361190"/>
          </a:xfrm>
        </p:grpSpPr>
        <p:sp>
          <p:nvSpPr>
            <p:cNvPr id="36" name="Item">
              <a:extLst>
                <a:ext uri="{FF2B5EF4-FFF2-40B4-BE49-F238E27FC236}">
                  <a16:creationId xmlns:a16="http://schemas.microsoft.com/office/drawing/2014/main" xmlns="" id="{6A897A1D-C35A-452D-AA7F-39AD1C559F9B}"/>
                </a:ext>
              </a:extLst>
            </p:cNvPr>
            <p:cNvSpPr/>
            <p:nvPr/>
          </p:nvSpPr>
          <p:spPr>
            <a:xfrm>
              <a:off x="686882" y="2646897"/>
              <a:ext cx="6929415" cy="361190"/>
            </a:xfrm>
            <a:prstGeom prst="rect">
              <a:avLst/>
            </a:prstGeom>
            <a:solidFill>
              <a:srgbClr val="F3F2F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6C19E03B-3A59-4617-9812-FC245E15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28" y="2663987"/>
              <a:ext cx="2638425" cy="33337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xmlns="" id="{1D361ABE-7D52-4CC8-A34A-1C340FBC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368" y="2663987"/>
              <a:ext cx="1914525" cy="32385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xmlns="" id="{9D6DF263-9DFC-4648-B244-AEB88BBB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473" y="2663986"/>
              <a:ext cx="1295400" cy="32385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324CF005-4F6E-44F3-A3B2-9CCD4E59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873" y="2673512"/>
              <a:ext cx="1114425" cy="314325"/>
            </a:xfrm>
            <a:prstGeom prst="rect">
              <a:avLst/>
            </a:prstGeom>
          </p:spPr>
        </p:pic>
      </p:grpSp>
      <p:sp>
        <p:nvSpPr>
          <p:cNvPr id="41" name="텍스트 개체 틀 1"/>
          <p:cNvSpPr txBox="1">
            <a:spLocks/>
          </p:cNvSpPr>
          <p:nvPr/>
        </p:nvSpPr>
        <p:spPr>
          <a:xfrm>
            <a:off x="3" y="333"/>
            <a:ext cx="7545288" cy="315913"/>
          </a:xfr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lvl1pPr marL="0" indent="0" algn="l" defTabSz="990581" rtl="0" eaLnBrk="1" latinLnBrk="1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None/>
              <a:defRPr lang="ko-KR" altLang="en-US" sz="1192" b="1" kern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  <a:lvl2pPr marL="742936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38227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33518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28810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4101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9391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14682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09972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err="1" smtClean="0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 작성</a:t>
            </a:r>
            <a:endParaRPr lang="ko-KR" altLang="en-US" sz="19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8E22257F-132B-4D4C-B078-CF3BFB7E3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6438"/>
              </p:ext>
            </p:extLst>
          </p:nvPr>
        </p:nvGraphicFramePr>
        <p:xfrm>
          <a:off x="817403" y="1156172"/>
          <a:ext cx="6060775" cy="325947"/>
        </p:xfrm>
        <a:graphic>
          <a:graphicData uri="http://schemas.openxmlformats.org/drawingml/2006/table">
            <a:tbl>
              <a:tblPr firstRow="1" bandRow="1"/>
              <a:tblGrid>
                <a:gridCol w="12181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5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36702">
                  <a:extLst>
                    <a:ext uri="{9D8B030D-6E8A-4147-A177-3AD203B41FA5}">
                      <a16:colId xmlns:a16="http://schemas.microsoft.com/office/drawing/2014/main" xmlns="" val="370380426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배송문의 안내사항입니다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C99F752E-98C6-4AAC-B7BC-61FC06E8F3D6}"/>
              </a:ext>
            </a:extLst>
          </p:cNvPr>
          <p:cNvSpPr/>
          <p:nvPr/>
        </p:nvSpPr>
        <p:spPr>
          <a:xfrm>
            <a:off x="730985" y="211433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xmlns="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323052" y="83531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8766" y="1609290"/>
            <a:ext cx="1644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본문</a:t>
            </a:r>
            <a:endParaRPr lang="ko-KR" altLang="en-US" sz="1100" dirty="0"/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xmlns="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868766" y="5702659"/>
            <a:ext cx="1278086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파일업로드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9C2F2937-EF4A-4B6B-88CA-D5E98339D71B}"/>
              </a:ext>
            </a:extLst>
          </p:cNvPr>
          <p:cNvSpPr/>
          <p:nvPr/>
        </p:nvSpPr>
        <p:spPr>
          <a:xfrm>
            <a:off x="2146852" y="5702660"/>
            <a:ext cx="2739522" cy="2613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218414" y="5721995"/>
            <a:ext cx="2313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Test.zip</a:t>
            </a:r>
            <a:endParaRPr lang="ko-KR" altLang="en-US" sz="11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0C1AA3C3-2D6E-4D82-8635-D5235DBFB5BB}"/>
              </a:ext>
            </a:extLst>
          </p:cNvPr>
          <p:cNvSpPr/>
          <p:nvPr/>
        </p:nvSpPr>
        <p:spPr>
          <a:xfrm>
            <a:off x="730985" y="558565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759851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0C1AA3C3-2D6E-4D82-8635-D5235DBFB5BB}"/>
              </a:ext>
            </a:extLst>
          </p:cNvPr>
          <p:cNvSpPr/>
          <p:nvPr/>
        </p:nvSpPr>
        <p:spPr>
          <a:xfrm>
            <a:off x="6294121" y="70180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59854" y="441821"/>
            <a:ext cx="20958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본문 작성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파일 업로드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글등록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등록취소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0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utton">
            <a:extLst>
              <a:ext uri="{FF2B5EF4-FFF2-40B4-BE49-F238E27FC236}">
                <a16:creationId xmlns:a16="http://schemas.microsoft.com/office/drawing/2014/main" xmlns="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788622" y="5702908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수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정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xmlns="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361761" y="5702659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삭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2" name="Button">
            <a:extLst>
              <a:ext uri="{FF2B5EF4-FFF2-40B4-BE49-F238E27FC236}">
                <a16:creationId xmlns:a16="http://schemas.microsoft.com/office/drawing/2014/main" xmlns="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210415" y="5702485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답글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질문게시판</a:t>
            </a:r>
            <a:r>
              <a:rPr lang="en-US" altLang="ko-KR" dirty="0" smtClean="0"/>
              <a:t>-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BC4A03AD-B510-4DA3-AF44-170B2E66EFDD}"/>
              </a:ext>
            </a:extLst>
          </p:cNvPr>
          <p:cNvSpPr/>
          <p:nvPr/>
        </p:nvSpPr>
        <p:spPr>
          <a:xfrm>
            <a:off x="5712522" y="559955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E4D52FE2-0AE8-448C-B9B4-2EC1ED10CCBF}"/>
              </a:ext>
            </a:extLst>
          </p:cNvPr>
          <p:cNvSpPr/>
          <p:nvPr/>
        </p:nvSpPr>
        <p:spPr>
          <a:xfrm>
            <a:off x="6294121" y="558548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1" name="텍스트 개체 틀 1"/>
          <p:cNvSpPr txBox="1">
            <a:spLocks/>
          </p:cNvSpPr>
          <p:nvPr/>
        </p:nvSpPr>
        <p:spPr>
          <a:xfrm>
            <a:off x="3" y="333"/>
            <a:ext cx="7545288" cy="315913"/>
          </a:xfr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lvl1pPr marL="0" indent="0" algn="l" defTabSz="990581" rtl="0" eaLnBrk="1" latinLnBrk="1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None/>
              <a:defRPr lang="ko-KR" altLang="en-US" sz="1192" b="1" kern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  <a:lvl2pPr marL="742936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38227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33518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28810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4101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9391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14682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09972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err="1" smtClean="0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 조회</a:t>
            </a:r>
            <a:endParaRPr lang="ko-KR" altLang="en-US" sz="19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xmlns="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4045413" y="838145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8E22257F-132B-4D4C-B078-CF3BFB7E3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097721"/>
              </p:ext>
            </p:extLst>
          </p:nvPr>
        </p:nvGraphicFramePr>
        <p:xfrm>
          <a:off x="817403" y="1156172"/>
          <a:ext cx="6060776" cy="325947"/>
        </p:xfrm>
        <a:graphic>
          <a:graphicData uri="http://schemas.openxmlformats.org/drawingml/2006/table">
            <a:tbl>
              <a:tblPr firstRow="1" bandRow="1"/>
              <a:tblGrid>
                <a:gridCol w="591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7847"/>
                <a:gridCol w="1557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7847"/>
                <a:gridCol w="795315">
                  <a:extLst>
                    <a:ext uri="{9D8B030D-6E8A-4147-A177-3AD203B41FA5}">
                      <a16:colId xmlns:a16="http://schemas.microsoft.com/office/drawing/2014/main" xmlns="" val="370380426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admin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:2020/03/20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조회수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99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C99F752E-98C6-4AAC-B7BC-61FC06E8F3D6}"/>
              </a:ext>
            </a:extLst>
          </p:cNvPr>
          <p:cNvSpPr/>
          <p:nvPr/>
        </p:nvSpPr>
        <p:spPr>
          <a:xfrm>
            <a:off x="5095966" y="561880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8766" y="1660585"/>
            <a:ext cx="1644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본문</a:t>
            </a:r>
            <a:endParaRPr lang="ko-KR" altLang="en-US" sz="11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C2F2937-EF4A-4B6B-88CA-D5E98339D71B}"/>
              </a:ext>
            </a:extLst>
          </p:cNvPr>
          <p:cNvSpPr/>
          <p:nvPr/>
        </p:nvSpPr>
        <p:spPr>
          <a:xfrm>
            <a:off x="845191" y="2025390"/>
            <a:ext cx="6060778" cy="3488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xmlns="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868766" y="5702659"/>
            <a:ext cx="1278086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파일업로드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9C2F2937-EF4A-4B6B-88CA-D5E98339D71B}"/>
              </a:ext>
            </a:extLst>
          </p:cNvPr>
          <p:cNvSpPr/>
          <p:nvPr/>
        </p:nvSpPr>
        <p:spPr>
          <a:xfrm>
            <a:off x="2146852" y="5702660"/>
            <a:ext cx="2739522" cy="2613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218414" y="5721995"/>
            <a:ext cx="2313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Test.zip</a:t>
            </a:r>
            <a:endParaRPr lang="ko-KR" altLang="en-US" sz="11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0C1AA3C3-2D6E-4D82-8635-D5235DBFB5BB}"/>
              </a:ext>
            </a:extLst>
          </p:cNvPr>
          <p:cNvSpPr/>
          <p:nvPr/>
        </p:nvSpPr>
        <p:spPr>
          <a:xfrm>
            <a:off x="730985" y="558565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759851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759854" y="441821"/>
            <a:ext cx="20958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파일 업로드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해당 파일 다운로드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해당 글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답글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기능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수정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삭제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00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질문게시판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답</a:t>
            </a:r>
            <a:r>
              <a:rPr lang="ko-KR" altLang="en-US" dirty="0" err="1"/>
              <a:t>글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7D9EC66D-CAC0-4A8E-857A-497F17FEFC08}"/>
              </a:ext>
            </a:extLst>
          </p:cNvPr>
          <p:cNvGrpSpPr/>
          <p:nvPr/>
        </p:nvGrpSpPr>
        <p:grpSpPr>
          <a:xfrm>
            <a:off x="845434" y="1908577"/>
            <a:ext cx="6060779" cy="242760"/>
            <a:chOff x="686882" y="2646897"/>
            <a:chExt cx="6929416" cy="361190"/>
          </a:xfrm>
        </p:grpSpPr>
        <p:sp>
          <p:nvSpPr>
            <p:cNvPr id="36" name="Item">
              <a:extLst>
                <a:ext uri="{FF2B5EF4-FFF2-40B4-BE49-F238E27FC236}">
                  <a16:creationId xmlns:a16="http://schemas.microsoft.com/office/drawing/2014/main" xmlns="" id="{6A897A1D-C35A-452D-AA7F-39AD1C559F9B}"/>
                </a:ext>
              </a:extLst>
            </p:cNvPr>
            <p:cNvSpPr/>
            <p:nvPr/>
          </p:nvSpPr>
          <p:spPr>
            <a:xfrm>
              <a:off x="686882" y="2646897"/>
              <a:ext cx="6929415" cy="361190"/>
            </a:xfrm>
            <a:prstGeom prst="rect">
              <a:avLst/>
            </a:prstGeom>
            <a:solidFill>
              <a:srgbClr val="F3F2F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6C19E03B-3A59-4617-9812-FC245E15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28" y="2663987"/>
              <a:ext cx="2638425" cy="33337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xmlns="" id="{1D361ABE-7D52-4CC8-A34A-1C340FBC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368" y="2663987"/>
              <a:ext cx="1914525" cy="32385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xmlns="" id="{9D6DF263-9DFC-4648-B244-AEB88BBB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473" y="2663986"/>
              <a:ext cx="1295400" cy="32385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324CF005-4F6E-44F3-A3B2-9CCD4E59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873" y="2673512"/>
              <a:ext cx="1114425" cy="314325"/>
            </a:xfrm>
            <a:prstGeom prst="rect">
              <a:avLst/>
            </a:prstGeom>
          </p:spPr>
        </p:pic>
      </p:grpSp>
      <p:sp>
        <p:nvSpPr>
          <p:cNvPr id="41" name="텍스트 개체 틀 1"/>
          <p:cNvSpPr txBox="1">
            <a:spLocks/>
          </p:cNvSpPr>
          <p:nvPr/>
        </p:nvSpPr>
        <p:spPr>
          <a:xfrm>
            <a:off x="3" y="333"/>
            <a:ext cx="7545288" cy="315913"/>
          </a:xfr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lvl1pPr marL="0" indent="0" algn="l" defTabSz="990581" rtl="0" eaLnBrk="1" latinLnBrk="1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None/>
              <a:defRPr lang="ko-KR" altLang="en-US" sz="1192" b="1" kern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  <a:lvl2pPr marL="742936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38227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33518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28810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4101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9391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14682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09972" indent="-247646" algn="l" defTabSz="990581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err="1" smtClean="0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9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50" dirty="0" err="1" smtClean="0">
                <a:latin typeface="맑은 고딕" pitchFamily="50" charset="-127"/>
                <a:ea typeface="맑은 고딕" pitchFamily="50" charset="-127"/>
              </a:rPr>
              <a:t>답글</a:t>
            </a:r>
            <a:endParaRPr lang="ko-KR" altLang="en-US" sz="19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8E22257F-132B-4D4C-B078-CF3BFB7E3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84129"/>
              </p:ext>
            </p:extLst>
          </p:nvPr>
        </p:nvGraphicFramePr>
        <p:xfrm>
          <a:off x="817403" y="1156172"/>
          <a:ext cx="6060775" cy="325947"/>
        </p:xfrm>
        <a:graphic>
          <a:graphicData uri="http://schemas.openxmlformats.org/drawingml/2006/table">
            <a:tbl>
              <a:tblPr firstRow="1" bandRow="1"/>
              <a:tblGrid>
                <a:gridCol w="12181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5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36702">
                  <a:extLst>
                    <a:ext uri="{9D8B030D-6E8A-4147-A177-3AD203B41FA5}">
                      <a16:colId xmlns:a16="http://schemas.microsoft.com/office/drawing/2014/main" xmlns="" val="370380426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답글입니다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8" name="Button">
            <a:extLst>
              <a:ext uri="{FF2B5EF4-FFF2-40B4-BE49-F238E27FC236}">
                <a16:creationId xmlns:a16="http://schemas.microsoft.com/office/drawing/2014/main" xmlns="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5749913" y="835559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작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성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xmlns="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323052" y="83531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8766" y="1609290"/>
            <a:ext cx="1644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본문</a:t>
            </a:r>
            <a:endParaRPr lang="ko-KR" altLang="en-US" sz="11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C2F2937-EF4A-4B6B-88CA-D5E98339D71B}"/>
              </a:ext>
            </a:extLst>
          </p:cNvPr>
          <p:cNvSpPr/>
          <p:nvPr/>
        </p:nvSpPr>
        <p:spPr>
          <a:xfrm>
            <a:off x="845191" y="2231339"/>
            <a:ext cx="6060778" cy="328238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xmlns="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868766" y="5702659"/>
            <a:ext cx="1278086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파일업로드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9C2F2937-EF4A-4B6B-88CA-D5E98339D71B}"/>
              </a:ext>
            </a:extLst>
          </p:cNvPr>
          <p:cNvSpPr/>
          <p:nvPr/>
        </p:nvSpPr>
        <p:spPr>
          <a:xfrm>
            <a:off x="2146852" y="5702660"/>
            <a:ext cx="2739522" cy="2613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218414" y="5721995"/>
            <a:ext cx="2313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Test.zip</a:t>
            </a:r>
            <a:endParaRPr lang="ko-KR" altLang="en-US" sz="1100" dirty="0"/>
          </a:p>
        </p:txBody>
      </p:sp>
      <p:sp>
        <p:nvSpPr>
          <p:cNvPr id="67" name="직사각형 66"/>
          <p:cNvSpPr/>
          <p:nvPr/>
        </p:nvSpPr>
        <p:spPr>
          <a:xfrm>
            <a:off x="7759851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0C1AA3C3-2D6E-4D82-8635-D5235DBFB5BB}"/>
              </a:ext>
            </a:extLst>
          </p:cNvPr>
          <p:cNvSpPr/>
          <p:nvPr/>
        </p:nvSpPr>
        <p:spPr>
          <a:xfrm>
            <a:off x="6294121" y="70180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759854" y="441821"/>
            <a:ext cx="20958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작성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답글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취소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C99F752E-98C6-4AAC-B7BC-61FC06E8F3D6}"/>
              </a:ext>
            </a:extLst>
          </p:cNvPr>
          <p:cNvSpPr/>
          <p:nvPr/>
        </p:nvSpPr>
        <p:spPr>
          <a:xfrm>
            <a:off x="5635464" y="70908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1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715643" y="2225151"/>
            <a:ext cx="8485832" cy="13878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272880" y="0"/>
            <a:ext cx="6479280" cy="6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화면배치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307560" y="260280"/>
            <a:ext cx="331164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3"/>
          <p:cNvSpPr/>
          <p:nvPr/>
        </p:nvSpPr>
        <p:spPr>
          <a:xfrm>
            <a:off x="807840" y="1612440"/>
            <a:ext cx="189684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모바일(768px미만)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3504240" y="1612440"/>
            <a:ext cx="172152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태블릿(768px이상)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6561720" y="1611000"/>
            <a:ext cx="195984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데스크탑(992px이상)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739080" y="261252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</a:rPr>
              <a:t>header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3420421" y="492372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31" name="CustomShape 18"/>
          <p:cNvSpPr/>
          <p:nvPr/>
        </p:nvSpPr>
        <p:spPr>
          <a:xfrm>
            <a:off x="6485760" y="49269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3420241" y="3113381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34" name="CustomShape 21"/>
          <p:cNvSpPr/>
          <p:nvPr/>
        </p:nvSpPr>
        <p:spPr>
          <a:xfrm>
            <a:off x="3420241" y="2628591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header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35" name="CustomShape 22"/>
          <p:cNvSpPr/>
          <p:nvPr/>
        </p:nvSpPr>
        <p:spPr>
          <a:xfrm>
            <a:off x="6485760" y="3071931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5" name="CustomShape 6">
            <a:extLst>
              <a:ext uri="{FF2B5EF4-FFF2-40B4-BE49-F238E27FC236}">
                <a16:creationId xmlns:a16="http://schemas.microsoft.com/office/drawing/2014/main" xmlns="" id="{59D8447F-1632-4500-8030-C3D2647CB0F9}"/>
              </a:ext>
            </a:extLst>
          </p:cNvPr>
          <p:cNvSpPr/>
          <p:nvPr/>
        </p:nvSpPr>
        <p:spPr>
          <a:xfrm>
            <a:off x="739080" y="447228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6" name="CustomShape 12">
            <a:extLst>
              <a:ext uri="{FF2B5EF4-FFF2-40B4-BE49-F238E27FC236}">
                <a16:creationId xmlns:a16="http://schemas.microsoft.com/office/drawing/2014/main" xmlns="" id="{8B1A0C50-2B74-478C-86CB-537DA1EA9978}"/>
              </a:ext>
            </a:extLst>
          </p:cNvPr>
          <p:cNvSpPr/>
          <p:nvPr/>
        </p:nvSpPr>
        <p:spPr>
          <a:xfrm>
            <a:off x="6485760" y="3562920"/>
            <a:ext cx="90972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7" name="CustomShape 13">
            <a:extLst>
              <a:ext uri="{FF2B5EF4-FFF2-40B4-BE49-F238E27FC236}">
                <a16:creationId xmlns:a16="http://schemas.microsoft.com/office/drawing/2014/main" xmlns="" id="{251D1EAC-F349-4172-8703-DFE90CB1A2B5}"/>
              </a:ext>
            </a:extLst>
          </p:cNvPr>
          <p:cNvSpPr/>
          <p:nvPr/>
        </p:nvSpPr>
        <p:spPr>
          <a:xfrm>
            <a:off x="7503120" y="3562920"/>
            <a:ext cx="101664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9" name="CustomShape 15">
            <a:extLst>
              <a:ext uri="{FF2B5EF4-FFF2-40B4-BE49-F238E27FC236}">
                <a16:creationId xmlns:a16="http://schemas.microsoft.com/office/drawing/2014/main" xmlns="" id="{C9B9B92C-3EFE-4D0C-8449-08CBF11BA473}"/>
              </a:ext>
            </a:extLst>
          </p:cNvPr>
          <p:cNvSpPr/>
          <p:nvPr/>
        </p:nvSpPr>
        <p:spPr>
          <a:xfrm>
            <a:off x="739080" y="49269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0" name="CustomShape 8">
            <a:extLst>
              <a:ext uri="{FF2B5EF4-FFF2-40B4-BE49-F238E27FC236}">
                <a16:creationId xmlns:a16="http://schemas.microsoft.com/office/drawing/2014/main" xmlns="" id="{90080BE9-2494-4917-AFEC-C5D3140F0E2A}"/>
              </a:ext>
            </a:extLst>
          </p:cNvPr>
          <p:cNvSpPr/>
          <p:nvPr/>
        </p:nvSpPr>
        <p:spPr>
          <a:xfrm>
            <a:off x="3420241" y="3559679"/>
            <a:ext cx="2034360" cy="543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1" name="CustomShape 9">
            <a:extLst>
              <a:ext uri="{FF2B5EF4-FFF2-40B4-BE49-F238E27FC236}">
                <a16:creationId xmlns:a16="http://schemas.microsoft.com/office/drawing/2014/main" xmlns="" id="{116D372D-8853-4906-B241-0EA4CEC4890F}"/>
              </a:ext>
            </a:extLst>
          </p:cNvPr>
          <p:cNvSpPr/>
          <p:nvPr/>
        </p:nvSpPr>
        <p:spPr>
          <a:xfrm>
            <a:off x="3420421" y="4247313"/>
            <a:ext cx="2034360" cy="543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2" name="CustomShape 8">
            <a:extLst>
              <a:ext uri="{FF2B5EF4-FFF2-40B4-BE49-F238E27FC236}">
                <a16:creationId xmlns:a16="http://schemas.microsoft.com/office/drawing/2014/main" xmlns="" id="{62F9AC87-2ED4-4DED-8662-E21837D533AA}"/>
              </a:ext>
            </a:extLst>
          </p:cNvPr>
          <p:cNvSpPr/>
          <p:nvPr/>
        </p:nvSpPr>
        <p:spPr>
          <a:xfrm>
            <a:off x="738900" y="3067200"/>
            <a:ext cx="2034360" cy="543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3" name="CustomShape 9">
            <a:extLst>
              <a:ext uri="{FF2B5EF4-FFF2-40B4-BE49-F238E27FC236}">
                <a16:creationId xmlns:a16="http://schemas.microsoft.com/office/drawing/2014/main" xmlns="" id="{8B8F1442-4CD7-4ACF-B947-A046BC8877B3}"/>
              </a:ext>
            </a:extLst>
          </p:cNvPr>
          <p:cNvSpPr/>
          <p:nvPr/>
        </p:nvSpPr>
        <p:spPr>
          <a:xfrm>
            <a:off x="739080" y="3754834"/>
            <a:ext cx="2034360" cy="543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2" name="CustomShape 21">
            <a:extLst>
              <a:ext uri="{FF2B5EF4-FFF2-40B4-BE49-F238E27FC236}">
                <a16:creationId xmlns:a16="http://schemas.microsoft.com/office/drawing/2014/main" xmlns="" id="{98108157-8B54-4A8B-AF71-9C75A1E04911}"/>
              </a:ext>
            </a:extLst>
          </p:cNvPr>
          <p:cNvSpPr/>
          <p:nvPr/>
        </p:nvSpPr>
        <p:spPr>
          <a:xfrm>
            <a:off x="6485400" y="2628591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header</a:t>
            </a:r>
            <a:endParaRPr lang="en-US" sz="1800" b="0" strike="noStrike" spc="-1" dirty="0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Table 1"/>
          <p:cNvGraphicFramePr/>
          <p:nvPr/>
        </p:nvGraphicFramePr>
        <p:xfrm>
          <a:off x="647512" y="669960"/>
          <a:ext cx="8769267" cy="2738160"/>
        </p:xfrm>
        <a:graphic>
          <a:graphicData uri="http://schemas.openxmlformats.org/drawingml/2006/table">
            <a:tbl>
              <a:tblPr/>
              <a:tblGrid>
                <a:gridCol w="1754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42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42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19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545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Algo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소개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이론학습</a:t>
                      </a:r>
                      <a:r>
                        <a:rPr lang="en-US" sz="11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학습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 문제 풀기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623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Algo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약관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100" b="0" strike="noStrike" spc="-1" dirty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r>
                        <a:rPr lang="ko-KR" altLang="en-US" sz="1100" b="0" strike="noStrike" spc="-1" baseline="0" dirty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strike="noStrike" spc="-1" baseline="0" dirty="0" err="1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들어가기전에</a:t>
                      </a:r>
                      <a:r>
                        <a:rPr lang="ko-KR" altLang="en-US" sz="1100" b="0" strike="noStrike" spc="-1" baseline="0" dirty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 동의화면</a:t>
                      </a:r>
                      <a:r>
                        <a:rPr lang="en-US" altLang="ko-KR" sz="1100" b="0" strike="noStrike" spc="-1" baseline="0" dirty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en-US" sz="1100" b="0" strike="noStrike" spc="-1" dirty="0">
                        <a:solidFill>
                          <a:schemeClr val="accent2"/>
                        </a:solidFill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소개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1" strike="noStrike" spc="-1" dirty="0" err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연혁</a:t>
                      </a:r>
                      <a:endParaRPr lang="en-US" sz="1100" b="1" strike="noStrike" spc="-1" dirty="0">
                        <a:solidFill>
                          <a:srgbClr val="FF0000"/>
                        </a:solidFill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1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이론학습</a:t>
                      </a:r>
                      <a:r>
                        <a:rPr lang="en-US" sz="11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목록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과목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현황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단원 현황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단원 화면 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목록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풀기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풀이보기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도전과제조회 </a:t>
                      </a:r>
                      <a:endParaRPr lang="en-US" altLang="ko-KR" sz="1100" b="0" strike="noStrike" spc="-1" dirty="0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내가 푼 문제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화면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결과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풀기화면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9" name="Table 2"/>
          <p:cNvGraphicFramePr/>
          <p:nvPr>
            <p:extLst>
              <p:ext uri="{D42A27DB-BD31-4B8C-83A1-F6EECF244321}">
                <p14:modId xmlns:p14="http://schemas.microsoft.com/office/powerpoint/2010/main" val="3749482997"/>
              </p:ext>
            </p:extLst>
          </p:nvPr>
        </p:nvGraphicFramePr>
        <p:xfrm>
          <a:off x="632890" y="3975004"/>
          <a:ext cx="8769269" cy="2490971"/>
        </p:xfrm>
        <a:graphic>
          <a:graphicData uri="http://schemas.openxmlformats.org/drawingml/2006/table">
            <a:tbl>
              <a:tblPr/>
              <a:tblGrid>
                <a:gridCol w="17536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36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36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36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5482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6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컨텐츠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랭킹보기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en-US" sz="1100" b="0" strike="noStrike" spc="-1" dirty="0">
                        <a:solidFill>
                          <a:schemeClr val="accent2"/>
                        </a:solidFill>
                        <a:latin typeface="굴림"/>
                      </a:endParaRPr>
                    </a:p>
                  </a:txBody>
                  <a:tcPr marL="91385" marR="9138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b="0" strike="noStrike" spc="-1" dirty="0">
                          <a:solidFill>
                            <a:schemeClr val="accent2"/>
                          </a:solidFill>
                          <a:latin typeface="굴림"/>
                        </a:rPr>
                        <a:t>게시판</a:t>
                      </a:r>
                      <a:endParaRPr lang="en-US" sz="1100" b="0" strike="noStrike" spc="-1" dirty="0">
                        <a:solidFill>
                          <a:schemeClr val="accent2"/>
                        </a:solidFill>
                        <a:latin typeface="굴림"/>
                      </a:endParaRPr>
                    </a:p>
                  </a:txBody>
                  <a:tcPr marL="91385" marR="91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045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100" b="0" strike="noStrike" spc="-1" dirty="0" smtClean="0">
                          <a:latin typeface="굴림"/>
                        </a:rPr>
                        <a:t>이론학습 관리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1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 관리</a:t>
                      </a:r>
                      <a:endParaRPr lang="en-US" altLang="ko-KR" sz="1100" b="0" strike="noStrike" spc="-1" dirty="0" smtClean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100" b="0" strike="noStrike" spc="-1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튜터컨텐츠리스트</a:t>
                      </a:r>
                      <a:endParaRPr lang="en-US" altLang="ko-KR" sz="1100" b="0" strike="noStrike" spc="-1" dirty="0" smtClean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1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관리자전용</a:t>
                      </a:r>
                      <a:r>
                        <a:rPr lang="en-US" sz="11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랭킹조회</a:t>
                      </a:r>
                      <a:r>
                        <a:rPr lang="en-US" sz="1100" b="0" strike="noStrike" spc="-1" dirty="0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strike="noStrike" spc="-1" dirty="0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회원정보수정</a:t>
                      </a:r>
                      <a:endParaRPr lang="en-US" altLang="ko-KR" sz="1100" b="0" strike="noStrike" kern="1200" spc="-1" dirty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회원탈퇴</a:t>
                      </a:r>
                      <a:endParaRPr lang="en-US" altLang="ko-KR" sz="1100" b="0" strike="noStrike" kern="1200" spc="-1" dirty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내가 쓴 글 목록</a:t>
                      </a:r>
                      <a:endParaRPr lang="en-US" altLang="ko-KR" sz="1100" b="0" strike="noStrike" kern="1200" spc="-1" dirty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1:1 </a:t>
                      </a:r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문의</a:t>
                      </a:r>
                      <a:r>
                        <a:rPr lang="en-US" altLang="ko-KR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오류 관련</a:t>
                      </a:r>
                      <a:r>
                        <a:rPr lang="en-US" altLang="ko-KR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385" marR="9138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질문게시판</a:t>
                      </a:r>
                      <a:endParaRPr lang="ko-KR" sz="1100" b="0" strike="noStrike" kern="1200" spc="-1" dirty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</a:txBody>
                  <a:tcPr marL="91385" marR="91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71" name="CustomShape 4"/>
          <p:cNvSpPr/>
          <p:nvPr/>
        </p:nvSpPr>
        <p:spPr>
          <a:xfrm>
            <a:off x="632889" y="0"/>
            <a:ext cx="5980874" cy="6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1950" b="1" spc="-1">
                <a:solidFill>
                  <a:srgbClr val="000000"/>
                </a:solidFill>
                <a:latin typeface="Arial"/>
                <a:ea typeface="맑은 고딕"/>
              </a:rPr>
              <a:t>사이트 맵</a:t>
            </a:r>
            <a:endParaRPr lang="en-US" sz="1950" spc="-1">
              <a:solidFill>
                <a:prstClr val="black"/>
              </a:solidFill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7588535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30"/>
          <p:cNvSpPr/>
          <p:nvPr/>
        </p:nvSpPr>
        <p:spPr>
          <a:xfrm>
            <a:off x="2132640" y="2547360"/>
            <a:ext cx="1157040" cy="36720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학습을 마친후 문제 보기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58" name="CustomShape 30"/>
          <p:cNvSpPr/>
          <p:nvPr/>
        </p:nvSpPr>
        <p:spPr>
          <a:xfrm>
            <a:off x="2247480" y="6173100"/>
            <a:ext cx="1157040" cy="36720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학습을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마친후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문제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보기</a:t>
            </a:r>
            <a:endParaRPr lang="en-US" sz="1030" b="0" strike="noStrike" spc="-1" dirty="0">
              <a:latin typeface="굴림"/>
            </a:endParaRPr>
          </a:p>
        </p:txBody>
      </p:sp>
      <p:sp>
        <p:nvSpPr>
          <p:cNvPr id="59" name="CustomShape 31"/>
          <p:cNvSpPr/>
          <p:nvPr/>
        </p:nvSpPr>
        <p:spPr>
          <a:xfrm>
            <a:off x="782280" y="6305580"/>
            <a:ext cx="1263960" cy="23472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ko-KR" altLang="en-US" sz="103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r>
              <a:rPr lang="en-US" sz="103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을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학습</a:t>
            </a:r>
            <a:endParaRPr lang="en-US" sz="1030" b="0" strike="noStrike" spc="-1" dirty="0">
              <a:latin typeface="굴림"/>
            </a:endParaRPr>
          </a:p>
        </p:txBody>
      </p:sp>
      <p:sp>
        <p:nvSpPr>
          <p:cNvPr id="206" name="CustomShape 1"/>
          <p:cNvSpPr/>
          <p:nvPr/>
        </p:nvSpPr>
        <p:spPr>
          <a:xfrm>
            <a:off x="7766280" y="316080"/>
            <a:ext cx="2143440" cy="653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가로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길이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최대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1280Pixel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세로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길이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제한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없음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전/후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다른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배너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배치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[2]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보조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영역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전/후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다른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서브메뉴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구성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회원가입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회원가입으로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화면으로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ID/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비밀번호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찾기</a:t>
            </a:r>
            <a:endParaRPr lang="en-US" sz="980" b="0" strike="noStrike" spc="-1" dirty="0">
              <a:latin typeface="굴림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고객센터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&gt;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문의하기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]로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[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&gt;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회원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수정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]로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클릭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시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[3]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메인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영역</a:t>
            </a:r>
            <a:endParaRPr lang="en-US" sz="980" b="0" strike="noStrike" spc="-1" dirty="0">
              <a:latin typeface="굴림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sz="980" b="0" strike="noStrike" spc="-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전과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후의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변화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없음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자세한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내용은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00페이지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참고</a:t>
            </a:r>
            <a:r>
              <a:rPr lang="en-US" sz="98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).</a:t>
            </a: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 smtClean="0">
                <a:latin typeface="굴림"/>
              </a:rPr>
              <a:t>[4-1]</a:t>
            </a:r>
            <a:r>
              <a:rPr lang="ko-KR" altLang="en-US" sz="980" b="1" spc="-1" dirty="0" smtClean="0">
                <a:latin typeface="굴림"/>
              </a:rPr>
              <a:t>관리자계정</a:t>
            </a:r>
            <a:r>
              <a:rPr lang="en-US" altLang="ko-KR" sz="980" b="1" spc="-1" dirty="0">
                <a:latin typeface="굴림"/>
              </a:rPr>
              <a:t> </a:t>
            </a:r>
            <a:r>
              <a:rPr lang="ko-KR" altLang="en-US" sz="980" b="1" spc="-1" dirty="0" smtClean="0">
                <a:latin typeface="굴림"/>
              </a:rPr>
              <a:t>전용 메뉴</a:t>
            </a:r>
            <a:endParaRPr lang="en-US" altLang="ko-KR" sz="980" b="1" spc="-1" dirty="0" smtClean="0">
              <a:latin typeface="굴림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80" spc="-1" dirty="0" smtClean="0">
                <a:latin typeface="굴림"/>
              </a:rPr>
              <a:t>관리자계정 로그인시</a:t>
            </a:r>
            <a:r>
              <a:rPr lang="en-US" altLang="ko-KR" sz="980" spc="-1" dirty="0">
                <a:latin typeface="굴림"/>
              </a:rPr>
              <a:t> </a:t>
            </a:r>
            <a:r>
              <a:rPr lang="ko-KR" altLang="en-US" sz="980" spc="-1" dirty="0" err="1" smtClean="0">
                <a:latin typeface="굴림"/>
              </a:rPr>
              <a:t>컨텐츠</a:t>
            </a:r>
            <a:r>
              <a:rPr lang="ko-KR" altLang="en-US" sz="980" spc="-1" dirty="0" smtClean="0">
                <a:latin typeface="굴림"/>
              </a:rPr>
              <a:t>     관리 메뉴 추가</a:t>
            </a:r>
            <a:r>
              <a:rPr lang="en-US" altLang="ko-KR" sz="980" spc="-1" dirty="0" smtClean="0">
                <a:latin typeface="굴림"/>
              </a:rPr>
              <a:t>(</a:t>
            </a:r>
            <a:r>
              <a:rPr lang="en-US" altLang="ko-KR" sz="980" b="1" spc="-1" dirty="0" smtClean="0">
                <a:latin typeface="굴림"/>
              </a:rPr>
              <a:t>show</a:t>
            </a:r>
            <a:r>
              <a:rPr lang="en-US" altLang="ko-KR" sz="980" spc="-1" dirty="0" smtClean="0">
                <a:latin typeface="굴림"/>
              </a:rPr>
              <a:t>)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80" spc="-1" dirty="0" smtClean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altLang="ko-KR" sz="980" b="1" spc="-1" dirty="0">
                <a:latin typeface="굴림"/>
              </a:rPr>
              <a:t>[</a:t>
            </a:r>
            <a:r>
              <a:rPr lang="en-US" altLang="ko-KR" sz="980" b="1" spc="-1" dirty="0" smtClean="0">
                <a:latin typeface="굴림"/>
              </a:rPr>
              <a:t>4-2]</a:t>
            </a:r>
            <a:r>
              <a:rPr lang="ko-KR" altLang="en-US" sz="980" b="1" spc="-1" dirty="0" smtClean="0">
                <a:latin typeface="굴림"/>
              </a:rPr>
              <a:t>일반회원 전용 메뉴</a:t>
            </a:r>
            <a:endParaRPr lang="en-US" sz="980" b="0" strike="noStrike" spc="-1" dirty="0">
              <a:latin typeface="굴림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2160" y="253800"/>
            <a:ext cx="89640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전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2160" y="3773160"/>
            <a:ext cx="89640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후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2826000" y="509760"/>
            <a:ext cx="2472120" cy="38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2559240" y="1050120"/>
            <a:ext cx="306936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곳입니다!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4066200" y="2652120"/>
            <a:ext cx="36363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회원가입</a:t>
            </a:r>
            <a:r>
              <a:rPr lang="en-US" sz="103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|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| ID/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비밀번호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찾기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en-US" sz="1030" b="0" strike="noStrike" spc="-1" dirty="0">
              <a:latin typeface="굴림"/>
            </a:endParaRPr>
          </a:p>
        </p:txBody>
      </p:sp>
      <p:sp>
        <p:nvSpPr>
          <p:cNvPr id="212" name="Line 7"/>
          <p:cNvSpPr/>
          <p:nvPr/>
        </p:nvSpPr>
        <p:spPr>
          <a:xfrm flipV="1">
            <a:off x="111600" y="3649680"/>
            <a:ext cx="7643520" cy="1332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8"/>
          <p:cNvSpPr/>
          <p:nvPr/>
        </p:nvSpPr>
        <p:spPr>
          <a:xfrm>
            <a:off x="3252240" y="3869640"/>
            <a:ext cx="1566720" cy="38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14" name="CustomShape 9"/>
          <p:cNvSpPr/>
          <p:nvPr/>
        </p:nvSpPr>
        <p:spPr>
          <a:xfrm>
            <a:off x="2229840" y="4410360"/>
            <a:ext cx="374652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곳입니다!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15" name="CustomShape 10"/>
          <p:cNvSpPr/>
          <p:nvPr/>
        </p:nvSpPr>
        <p:spPr>
          <a:xfrm>
            <a:off x="3466800" y="6233760"/>
            <a:ext cx="433764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고객센터</a:t>
            </a:r>
            <a:r>
              <a:rPr lang="en-US" sz="103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|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|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endParaRPr lang="en-US" sz="1030" b="0" strike="noStrike" spc="-1" dirty="0">
              <a:latin typeface="굴림"/>
            </a:endParaRPr>
          </a:p>
        </p:txBody>
      </p:sp>
      <p:sp>
        <p:nvSpPr>
          <p:cNvPr id="216" name="CustomShape 11"/>
          <p:cNvSpPr/>
          <p:nvPr/>
        </p:nvSpPr>
        <p:spPr>
          <a:xfrm>
            <a:off x="111960" y="657612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17" name="CustomShape 12"/>
          <p:cNvSpPr/>
          <p:nvPr/>
        </p:nvSpPr>
        <p:spPr>
          <a:xfrm>
            <a:off x="1194480" y="66855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13"/>
          <p:cNvSpPr/>
          <p:nvPr/>
        </p:nvSpPr>
        <p:spPr>
          <a:xfrm>
            <a:off x="1384920" y="657612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19" name="CustomShape 14"/>
          <p:cNvSpPr/>
          <p:nvPr/>
        </p:nvSpPr>
        <p:spPr>
          <a:xfrm>
            <a:off x="2467440" y="66855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15"/>
          <p:cNvSpPr/>
          <p:nvPr/>
        </p:nvSpPr>
        <p:spPr>
          <a:xfrm>
            <a:off x="2653200" y="657612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21" name="CustomShape 16"/>
          <p:cNvSpPr/>
          <p:nvPr/>
        </p:nvSpPr>
        <p:spPr>
          <a:xfrm>
            <a:off x="3735720" y="66855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17"/>
          <p:cNvSpPr/>
          <p:nvPr/>
        </p:nvSpPr>
        <p:spPr>
          <a:xfrm>
            <a:off x="3928680" y="657612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23" name="CustomShape 18"/>
          <p:cNvSpPr/>
          <p:nvPr/>
        </p:nvSpPr>
        <p:spPr>
          <a:xfrm>
            <a:off x="5203440" y="657612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24" name="CustomShape 19"/>
          <p:cNvSpPr/>
          <p:nvPr/>
        </p:nvSpPr>
        <p:spPr>
          <a:xfrm>
            <a:off x="6302160" y="66855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20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26" name="CustomShape 21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22"/>
          <p:cNvSpPr/>
          <p:nvPr/>
        </p:nvSpPr>
        <p:spPr>
          <a:xfrm>
            <a:off x="138492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28" name="CustomShape 23"/>
          <p:cNvSpPr/>
          <p:nvPr/>
        </p:nvSpPr>
        <p:spPr>
          <a:xfrm>
            <a:off x="246744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24"/>
          <p:cNvSpPr/>
          <p:nvPr/>
        </p:nvSpPr>
        <p:spPr>
          <a:xfrm>
            <a:off x="265320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30" name="CustomShape 25"/>
          <p:cNvSpPr/>
          <p:nvPr/>
        </p:nvSpPr>
        <p:spPr>
          <a:xfrm>
            <a:off x="373572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26"/>
          <p:cNvSpPr/>
          <p:nvPr/>
        </p:nvSpPr>
        <p:spPr>
          <a:xfrm>
            <a:off x="392868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32" name="CustomShape 27"/>
          <p:cNvSpPr/>
          <p:nvPr/>
        </p:nvSpPr>
        <p:spPr>
          <a:xfrm>
            <a:off x="520452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33" name="CustomShape 28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34" name="CustomShape 29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1"/>
          <p:cNvSpPr/>
          <p:nvPr/>
        </p:nvSpPr>
        <p:spPr>
          <a:xfrm>
            <a:off x="667440" y="2679840"/>
            <a:ext cx="1263960" cy="23472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ko-KR" altLang="en-US" sz="103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r>
              <a:rPr lang="en-US" sz="103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을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학습</a:t>
            </a:r>
            <a:endParaRPr lang="en-US" sz="1030" b="0" strike="noStrike" spc="-1" dirty="0">
              <a:latin typeface="굴림"/>
            </a:endParaRPr>
          </a:p>
        </p:txBody>
      </p:sp>
      <p:sp>
        <p:nvSpPr>
          <p:cNvPr id="237" name="CustomShape 32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38" name="CustomShape 33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34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40" name="CustomShape 35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36"/>
          <p:cNvSpPr/>
          <p:nvPr/>
        </p:nvSpPr>
        <p:spPr>
          <a:xfrm>
            <a:off x="6302520" y="308952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Line 37"/>
          <p:cNvSpPr/>
          <p:nvPr/>
        </p:nvSpPr>
        <p:spPr>
          <a:xfrm flipV="1">
            <a:off x="111600" y="3650040"/>
            <a:ext cx="7643520" cy="1332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38"/>
          <p:cNvSpPr/>
          <p:nvPr/>
        </p:nvSpPr>
        <p:spPr>
          <a:xfrm>
            <a:off x="0" y="0"/>
            <a:ext cx="7765920" cy="315720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100" b="0" strike="noStrike" spc="-1" dirty="0" err="1" smtClean="0">
                <a:solidFill>
                  <a:schemeClr val="bg1"/>
                </a:solidFill>
                <a:latin typeface="굴림"/>
              </a:rPr>
              <a:t>로그인</a:t>
            </a:r>
            <a:r>
              <a:rPr lang="en-US" sz="1100" spc="-1" dirty="0">
                <a:solidFill>
                  <a:srgbClr val="000000"/>
                </a:solidFill>
                <a:latin typeface="굴림"/>
              </a:rPr>
              <a:t> </a:t>
            </a:r>
            <a:r>
              <a:rPr lang="ko-KR" altLang="en-US" sz="1100" spc="-1" dirty="0" smtClean="0">
                <a:solidFill>
                  <a:schemeClr val="bg1"/>
                </a:solidFill>
                <a:latin typeface="굴림"/>
              </a:rPr>
              <a:t>전</a:t>
            </a:r>
            <a:r>
              <a:rPr lang="en-US" altLang="ko-KR" sz="1100" spc="-1" dirty="0" smtClean="0">
                <a:solidFill>
                  <a:schemeClr val="bg1"/>
                </a:solidFill>
                <a:latin typeface="굴림"/>
              </a:rPr>
              <a:t>/</a:t>
            </a:r>
            <a:r>
              <a:rPr lang="ko-KR" altLang="en-US" sz="1100" spc="-1" dirty="0" smtClean="0">
                <a:solidFill>
                  <a:schemeClr val="bg1"/>
                </a:solidFill>
                <a:latin typeface="굴림"/>
              </a:rPr>
              <a:t>후</a:t>
            </a:r>
            <a:endParaRPr lang="en-US" sz="1100" b="0" strike="noStrike" spc="-1" dirty="0">
              <a:solidFill>
                <a:schemeClr val="bg1"/>
              </a:solidFill>
              <a:latin typeface="굴림"/>
            </a:endParaRPr>
          </a:p>
        </p:txBody>
      </p:sp>
      <p:sp>
        <p:nvSpPr>
          <p:cNvPr id="244" name="Line 39"/>
          <p:cNvSpPr/>
          <p:nvPr/>
        </p:nvSpPr>
        <p:spPr>
          <a:xfrm>
            <a:off x="7766280" y="0"/>
            <a:ext cx="360" cy="6858000"/>
          </a:xfrm>
          <a:prstGeom prst="line">
            <a:avLst/>
          </a:prstGeom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40"/>
          <p:cNvSpPr/>
          <p:nvPr/>
        </p:nvSpPr>
        <p:spPr>
          <a:xfrm>
            <a:off x="7766280" y="0"/>
            <a:ext cx="2139480" cy="315720"/>
          </a:xfrm>
          <a:prstGeom prst="rect">
            <a:avLst/>
          </a:prstGeom>
          <a:solidFill>
            <a:srgbClr val="729FCF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latin typeface="맑은 고딕"/>
              </a:rPr>
              <a:t>Description</a:t>
            </a:r>
            <a:endParaRPr lang="en-US" sz="1400" b="0" strike="noStrike" spc="-1" dirty="0">
              <a:latin typeface="굴림"/>
            </a:endParaRPr>
          </a:p>
        </p:txBody>
      </p:sp>
      <p:sp>
        <p:nvSpPr>
          <p:cNvPr id="246" name="CustomShape 41"/>
          <p:cNvSpPr/>
          <p:nvPr/>
        </p:nvSpPr>
        <p:spPr>
          <a:xfrm>
            <a:off x="647748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게시판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47" name="CustomShape 42"/>
          <p:cNvSpPr/>
          <p:nvPr/>
        </p:nvSpPr>
        <p:spPr>
          <a:xfrm>
            <a:off x="217800" y="54144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</a:rPr>
              <a:t>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48" name="CustomShape 43"/>
          <p:cNvSpPr/>
          <p:nvPr/>
        </p:nvSpPr>
        <p:spPr>
          <a:xfrm>
            <a:off x="167040" y="401004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</a:rPr>
              <a:t>2</a:t>
            </a:r>
            <a:endParaRPr lang="en-US" sz="1189" b="0" strike="noStrike" spc="-1">
              <a:latin typeface="굴림"/>
            </a:endParaRPr>
          </a:p>
        </p:txBody>
      </p:sp>
      <p:cxnSp>
        <p:nvCxnSpPr>
          <p:cNvPr id="3" name="직선 연결선 2"/>
          <p:cNvCxnSpPr>
            <a:stCxn id="244" idx="0"/>
          </p:cNvCxnSpPr>
          <p:nvPr/>
        </p:nvCxnSpPr>
        <p:spPr>
          <a:xfrm>
            <a:off x="7766280" y="0"/>
            <a:ext cx="3816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stomShape 41"/>
          <p:cNvSpPr/>
          <p:nvPr/>
        </p:nvSpPr>
        <p:spPr>
          <a:xfrm>
            <a:off x="6477480" y="6576120"/>
            <a:ext cx="1289160" cy="2678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게시판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48" name="CustomShape 42"/>
          <p:cNvSpPr/>
          <p:nvPr/>
        </p:nvSpPr>
        <p:spPr>
          <a:xfrm>
            <a:off x="2160" y="2889136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spc="-1" dirty="0">
                <a:solidFill>
                  <a:srgbClr val="FFFFFF"/>
                </a:solidFill>
                <a:latin typeface="타이포_씨고딕 140"/>
              </a:rPr>
              <a:t>3</a:t>
            </a:r>
            <a:endParaRPr lang="en-US" sz="1189" b="0" strike="noStrike" spc="-1" dirty="0">
              <a:latin typeface="굴림"/>
            </a:endParaRPr>
          </a:p>
        </p:txBody>
      </p:sp>
      <p:sp>
        <p:nvSpPr>
          <p:cNvPr id="49" name="CustomShape 42"/>
          <p:cNvSpPr/>
          <p:nvPr/>
        </p:nvSpPr>
        <p:spPr>
          <a:xfrm>
            <a:off x="-14760" y="645300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spc="-1" dirty="0">
                <a:solidFill>
                  <a:srgbClr val="FFFFFF"/>
                </a:solidFill>
                <a:latin typeface="타이포_씨고딕 140"/>
              </a:rPr>
              <a:t>3</a:t>
            </a:r>
            <a:endParaRPr lang="en-US" sz="1189" b="0" strike="noStrike" spc="-1" dirty="0">
              <a:latin typeface="굴림"/>
            </a:endParaRPr>
          </a:p>
        </p:txBody>
      </p:sp>
      <p:sp>
        <p:nvSpPr>
          <p:cNvPr id="60" name="CustomShape 42"/>
          <p:cNvSpPr/>
          <p:nvPr/>
        </p:nvSpPr>
        <p:spPr>
          <a:xfrm>
            <a:off x="4702680" y="594054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 dirty="0" smtClean="0">
                <a:solidFill>
                  <a:schemeClr val="bg1"/>
                </a:solidFill>
                <a:latin typeface="굴림"/>
              </a:rPr>
              <a:t>4-1</a:t>
            </a:r>
            <a:endParaRPr lang="en-US" sz="1189" b="0" strike="noStrike" spc="-1" dirty="0">
              <a:solidFill>
                <a:schemeClr val="bg1"/>
              </a:solidFill>
              <a:latin typeface="굴림"/>
            </a:endParaRPr>
          </a:p>
        </p:txBody>
      </p:sp>
      <p:sp>
        <p:nvSpPr>
          <p:cNvPr id="63" name="CustomShape 10"/>
          <p:cNvSpPr/>
          <p:nvPr/>
        </p:nvSpPr>
        <p:spPr>
          <a:xfrm>
            <a:off x="3452229" y="6004512"/>
            <a:ext cx="433764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ko-KR" altLang="en-US" sz="1030" spc="-1" dirty="0" err="1" smtClean="0">
                <a:solidFill>
                  <a:srgbClr val="000000"/>
                </a:solidFill>
              </a:rPr>
              <a:t>컨텐츠</a:t>
            </a:r>
            <a:r>
              <a:rPr lang="ko-KR" altLang="en-US" sz="1030" spc="-1" dirty="0" smtClean="0">
                <a:solidFill>
                  <a:srgbClr val="000000"/>
                </a:solidFill>
              </a:rPr>
              <a:t> 관리</a:t>
            </a:r>
            <a:r>
              <a:rPr lang="en-US" altLang="ko-KR" sz="1030" spc="-1" dirty="0" smtClean="0">
                <a:solidFill>
                  <a:srgbClr val="000000"/>
                </a:solidFill>
              </a:rPr>
              <a:t>|  </a:t>
            </a:r>
            <a:r>
              <a:rPr lang="en-US" sz="1030" b="0" strike="noStrike" spc="-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고객센터</a:t>
            </a:r>
            <a:r>
              <a:rPr lang="en-US" sz="103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|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|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endParaRPr lang="en-US" sz="1030" b="0" strike="noStrike" spc="-1" dirty="0">
              <a:latin typeface="굴림"/>
            </a:endParaRPr>
          </a:p>
        </p:txBody>
      </p:sp>
      <p:sp>
        <p:nvSpPr>
          <p:cNvPr id="64" name="CustomShape 42"/>
          <p:cNvSpPr/>
          <p:nvPr/>
        </p:nvSpPr>
        <p:spPr>
          <a:xfrm>
            <a:off x="5445466" y="6236342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 dirty="0" smtClean="0">
                <a:solidFill>
                  <a:schemeClr val="bg1"/>
                </a:solidFill>
                <a:latin typeface="굴림"/>
              </a:rPr>
              <a:t>4-2</a:t>
            </a:r>
            <a:endParaRPr lang="en-US" sz="1189" b="0" strike="noStrike" spc="-1" dirty="0">
              <a:solidFill>
                <a:schemeClr val="bg1"/>
              </a:solidFill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0" y="360"/>
            <a:ext cx="7543800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서브메뉴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7766280" y="316080"/>
            <a:ext cx="2143440" cy="653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드롭다운</a:t>
            </a: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메뉴</a:t>
            </a:r>
            <a:endParaRPr lang="en-US" sz="10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ko-KR" altLang="en-US" sz="100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r>
              <a:rPr lang="en-US" sz="100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메뉴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위에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마우스를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올리면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서브메뉴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열림</a:t>
            </a:r>
            <a:endParaRPr lang="en-US" sz="10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관리자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지정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카테고리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최대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5개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노출</a:t>
            </a:r>
            <a:endParaRPr lang="en-US" sz="10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굴림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2826000" y="509760"/>
            <a:ext cx="2472120" cy="38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2568240" y="1046520"/>
            <a:ext cx="306936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곳입니다!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53" name="CustomShape 5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54" name="CustomShape 6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7"/>
          <p:cNvSpPr/>
          <p:nvPr/>
        </p:nvSpPr>
        <p:spPr>
          <a:xfrm>
            <a:off x="138492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56" name="CustomShape 8"/>
          <p:cNvSpPr/>
          <p:nvPr/>
        </p:nvSpPr>
        <p:spPr>
          <a:xfrm>
            <a:off x="246744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9"/>
          <p:cNvSpPr/>
          <p:nvPr/>
        </p:nvSpPr>
        <p:spPr>
          <a:xfrm>
            <a:off x="265320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58" name="CustomShape 10"/>
          <p:cNvSpPr/>
          <p:nvPr/>
        </p:nvSpPr>
        <p:spPr>
          <a:xfrm>
            <a:off x="373572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11"/>
          <p:cNvSpPr/>
          <p:nvPr/>
        </p:nvSpPr>
        <p:spPr>
          <a:xfrm>
            <a:off x="392868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60" name="CustomShape 12"/>
          <p:cNvSpPr/>
          <p:nvPr/>
        </p:nvSpPr>
        <p:spPr>
          <a:xfrm>
            <a:off x="520452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61" name="CustomShape 13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62" name="CustomShape 14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15"/>
          <p:cNvSpPr/>
          <p:nvPr/>
        </p:nvSpPr>
        <p:spPr>
          <a:xfrm>
            <a:off x="158760" y="270612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</a:rPr>
              <a:t>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64" name="CustomShape 16"/>
          <p:cNvSpPr/>
          <p:nvPr/>
        </p:nvSpPr>
        <p:spPr>
          <a:xfrm>
            <a:off x="2132640" y="2547360"/>
            <a:ext cx="1157040" cy="36720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학습을 마친후 문제 보기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65" name="CustomShape 17"/>
          <p:cNvSpPr/>
          <p:nvPr/>
        </p:nvSpPr>
        <p:spPr>
          <a:xfrm>
            <a:off x="667440" y="2679840"/>
            <a:ext cx="1263960" cy="23472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ko-KR" altLang="en-US" sz="103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r>
              <a:rPr lang="en-US" sz="103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을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학습</a:t>
            </a:r>
            <a:endParaRPr lang="en-US" sz="1030" b="0" strike="noStrike" spc="-1" dirty="0">
              <a:latin typeface="굴림"/>
            </a:endParaRPr>
          </a:p>
        </p:txBody>
      </p:sp>
      <p:sp>
        <p:nvSpPr>
          <p:cNvPr id="266" name="CustomShape 18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67" name="CustomShape 19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20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69" name="CustomShape 21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22"/>
          <p:cNvSpPr/>
          <p:nvPr/>
        </p:nvSpPr>
        <p:spPr>
          <a:xfrm>
            <a:off x="6302520" y="308952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23"/>
          <p:cNvSpPr/>
          <p:nvPr/>
        </p:nvSpPr>
        <p:spPr>
          <a:xfrm>
            <a:off x="3384000" y="2705400"/>
            <a:ext cx="433764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고객센터  | 마이 페이지 | 로그아웃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72" name="CustomShape 24"/>
          <p:cNvSpPr/>
          <p:nvPr/>
        </p:nvSpPr>
        <p:spPr>
          <a:xfrm>
            <a:off x="130680" y="3251160"/>
            <a:ext cx="1255320" cy="1428480"/>
          </a:xfrm>
          <a:prstGeom prst="rect">
            <a:avLst/>
          </a:prstGeom>
          <a:solidFill>
            <a:srgbClr val="FFFFFF"/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과목목록 및 선택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과목현황 조회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단원 진행하기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챕터 종료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273" name="CustomShape 25"/>
          <p:cNvSpPr/>
          <p:nvPr/>
        </p:nvSpPr>
        <p:spPr>
          <a:xfrm>
            <a:off x="1384920" y="3251160"/>
            <a:ext cx="1278360" cy="142848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 풀기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 풀이보기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274" name="CustomShape 26"/>
          <p:cNvSpPr/>
          <p:nvPr/>
        </p:nvSpPr>
        <p:spPr>
          <a:xfrm>
            <a:off x="2663640" y="3250800"/>
            <a:ext cx="1296000" cy="142884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도전과제조회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en-US" sz="1100" b="0" strike="noStrike" spc="-1" dirty="0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굴림"/>
                <a:ea typeface="맑은 고딕"/>
              </a:rPr>
              <a:t>내가</a:t>
            </a:r>
            <a:r>
              <a:rPr lang="en-US" sz="1100" b="0" strike="noStrike" spc="-1" dirty="0">
                <a:solidFill>
                  <a:srgbClr val="000000"/>
                </a:solidFill>
                <a:latin typeface="굴림"/>
                <a:ea typeface="맑은 고딕"/>
              </a:rPr>
              <a:t> 푼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굴림"/>
                <a:ea typeface="맑은 고딕"/>
              </a:rPr>
              <a:t>문제</a:t>
            </a:r>
            <a:endParaRPr lang="en-US" sz="1100" b="0" strike="noStrike" spc="-1" dirty="0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굴림"/>
                <a:ea typeface="맑은 고딕"/>
              </a:rPr>
              <a:t>도전과제</a:t>
            </a:r>
            <a:r>
              <a:rPr lang="en-US" sz="1100" b="0" strike="noStrike" spc="-1" dirty="0">
                <a:solidFill>
                  <a:srgbClr val="000000"/>
                </a:solidFill>
                <a:latin typeface="굴림"/>
                <a:ea typeface="맑은 고딕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굴림"/>
                <a:ea typeface="맑은 고딕"/>
              </a:rPr>
              <a:t>화면</a:t>
            </a:r>
            <a:endParaRPr lang="en-US" sz="1100" b="0" strike="noStrike" spc="-1" dirty="0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굴림"/>
                <a:ea typeface="맑은 고딕"/>
              </a:rPr>
              <a:t>도전과제</a:t>
            </a:r>
            <a:r>
              <a:rPr lang="en-US" sz="1100" b="0" strike="noStrike" spc="-1" dirty="0">
                <a:solidFill>
                  <a:srgbClr val="000000"/>
                </a:solidFill>
                <a:latin typeface="굴림"/>
                <a:ea typeface="맑은 고딕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굴림"/>
                <a:ea typeface="맑은 고딕"/>
              </a:rPr>
              <a:t>결과</a:t>
            </a:r>
            <a:endParaRPr lang="en-US" sz="1100" b="0" strike="noStrike" spc="-1" dirty="0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굴림"/>
                <a:ea typeface="맑은 고딕"/>
              </a:rPr>
              <a:t>도전과제</a:t>
            </a:r>
            <a:r>
              <a:rPr lang="en-US" sz="1100" b="0" strike="noStrike" spc="-1" dirty="0">
                <a:solidFill>
                  <a:srgbClr val="000000"/>
                </a:solidFill>
                <a:latin typeface="굴림"/>
                <a:ea typeface="맑은 고딕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굴림"/>
                <a:ea typeface="맑은 고딕"/>
              </a:rPr>
              <a:t>풀기화면</a:t>
            </a:r>
            <a:endParaRPr lang="en-US" sz="1100" b="0" strike="noStrike" spc="-1" dirty="0">
              <a:latin typeface="굴림"/>
            </a:endParaRPr>
          </a:p>
        </p:txBody>
      </p:sp>
      <p:sp>
        <p:nvSpPr>
          <p:cNvPr id="275" name="CustomShape 27"/>
          <p:cNvSpPr/>
          <p:nvPr/>
        </p:nvSpPr>
        <p:spPr>
          <a:xfrm>
            <a:off x="0" y="0"/>
            <a:ext cx="7765920" cy="315720"/>
          </a:xfrm>
          <a:prstGeom prst="rect">
            <a:avLst/>
          </a:prstGeom>
          <a:solidFill>
            <a:srgbClr val="00599D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chemeClr val="bg1"/>
                </a:solidFill>
                <a:latin typeface="굴림"/>
              </a:rPr>
              <a:t>서브메뉴</a:t>
            </a:r>
            <a:endParaRPr lang="en-US" sz="1200" b="0" strike="noStrike" spc="-1" dirty="0">
              <a:solidFill>
                <a:schemeClr val="bg1"/>
              </a:solidFill>
              <a:latin typeface="굴림"/>
            </a:endParaRPr>
          </a:p>
        </p:txBody>
      </p:sp>
      <p:sp>
        <p:nvSpPr>
          <p:cNvPr id="276" name="CustomShape 28"/>
          <p:cNvSpPr/>
          <p:nvPr/>
        </p:nvSpPr>
        <p:spPr>
          <a:xfrm>
            <a:off x="7766280" y="0"/>
            <a:ext cx="2139480" cy="315720"/>
          </a:xfrm>
          <a:prstGeom prst="rect">
            <a:avLst/>
          </a:prstGeom>
          <a:solidFill>
            <a:srgbClr val="729FCF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</a:rPr>
              <a:t>Description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77" name="Line 29"/>
          <p:cNvSpPr/>
          <p:nvPr/>
        </p:nvSpPr>
        <p:spPr>
          <a:xfrm>
            <a:off x="7766280" y="0"/>
            <a:ext cx="360" cy="6957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8" name="CustomShape 30"/>
          <p:cNvSpPr/>
          <p:nvPr/>
        </p:nvSpPr>
        <p:spPr>
          <a:xfrm>
            <a:off x="6478560" y="297936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게시판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2" name="CustomShape 26"/>
          <p:cNvSpPr/>
          <p:nvPr/>
        </p:nvSpPr>
        <p:spPr>
          <a:xfrm>
            <a:off x="3952904" y="3251160"/>
            <a:ext cx="1296000" cy="142884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ko-KR" altLang="en-US" sz="1100" b="0" strike="noStrike" spc="-1" dirty="0" smtClean="0">
                <a:latin typeface="굴림"/>
              </a:rPr>
              <a:t>이론학습과제</a:t>
            </a:r>
            <a:endParaRPr lang="en-US" altLang="ko-KR" sz="1100" b="0" strike="noStrike" spc="-1" dirty="0" smtClean="0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ko-KR" altLang="en-US" sz="1100" spc="-1" dirty="0" smtClean="0">
                <a:latin typeface="굴림"/>
              </a:rPr>
              <a:t>도전학습과</a:t>
            </a:r>
            <a:r>
              <a:rPr lang="ko-KR" altLang="en-US" sz="1100" spc="-1" dirty="0">
                <a:latin typeface="굴림"/>
              </a:rPr>
              <a:t>제</a:t>
            </a:r>
            <a:endParaRPr lang="en-US" sz="1100" b="0" strike="noStrike" spc="-1" dirty="0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0" y="360"/>
            <a:ext cx="7543800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푸터</a:t>
            </a:r>
            <a:endParaRPr lang="en-US" sz="1189" b="0" strike="noStrike" spc="-1">
              <a:latin typeface="굴림"/>
            </a:endParaRPr>
          </a:p>
        </p:txBody>
      </p:sp>
      <p:graphicFrame>
        <p:nvGraphicFramePr>
          <p:cNvPr id="280" name="Table 2"/>
          <p:cNvGraphicFramePr/>
          <p:nvPr/>
        </p:nvGraphicFramePr>
        <p:xfrm>
          <a:off x="124200" y="2244600"/>
          <a:ext cx="7597440" cy="349560"/>
        </p:xfrm>
        <a:graphic>
          <a:graphicData uri="http://schemas.openxmlformats.org/drawingml/2006/table">
            <a:tbl>
              <a:tblPr/>
              <a:tblGrid>
                <a:gridCol w="7597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495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이용약관  |  </a:t>
                      </a:r>
                      <a:r>
                        <a:rPr lang="en-US" sz="1100" b="0" strike="noStrike" spc="-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개인정보처리방침</a:t>
                      </a: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|  고객센터 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9000" marR="99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81" name="CustomShape 3"/>
          <p:cNvSpPr/>
          <p:nvPr/>
        </p:nvSpPr>
        <p:spPr>
          <a:xfrm>
            <a:off x="4883040" y="5549760"/>
            <a:ext cx="2612520" cy="10782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4"/>
          <p:cNvSpPr/>
          <p:nvPr/>
        </p:nvSpPr>
        <p:spPr>
          <a:xfrm>
            <a:off x="5684400" y="5697720"/>
            <a:ext cx="1607760" cy="46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9200" tIns="39600" rIns="79200" bIns="39600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후 이용할 수 있습니다.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4883040" y="5292000"/>
            <a:ext cx="2612520" cy="2559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247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Alert 10-1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84" name="CustomShape 6"/>
          <p:cNvSpPr/>
          <p:nvPr/>
        </p:nvSpPr>
        <p:spPr>
          <a:xfrm>
            <a:off x="7268400" y="5369400"/>
            <a:ext cx="105120" cy="101880"/>
          </a:xfrm>
          <a:custGeom>
            <a:avLst/>
            <a:gdLst/>
            <a:ahLst/>
            <a:cxnLst/>
            <a:rect l="l" t="t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36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7"/>
          <p:cNvSpPr/>
          <p:nvPr/>
        </p:nvSpPr>
        <p:spPr>
          <a:xfrm>
            <a:off x="5108400" y="5735520"/>
            <a:ext cx="428400" cy="426960"/>
          </a:xfrm>
          <a:custGeom>
            <a:avLst/>
            <a:gdLst/>
            <a:ahLst/>
            <a:cxnLst/>
            <a:rect l="l" t="t" r="r" b="b"/>
            <a:pathLst>
              <a:path w="1101" h="1101">
                <a:moveTo>
                  <a:pt x="550" y="231"/>
                </a:moveTo>
                <a:cubicBezTo>
                  <a:pt x="511" y="231"/>
                  <a:pt x="480" y="262"/>
                  <a:pt x="480" y="301"/>
                </a:cubicBezTo>
                <a:cubicBezTo>
                  <a:pt x="480" y="340"/>
                  <a:pt x="511" y="372"/>
                  <a:pt x="550" y="372"/>
                </a:cubicBezTo>
                <a:cubicBezTo>
                  <a:pt x="589" y="372"/>
                  <a:pt x="621" y="340"/>
                  <a:pt x="621" y="301"/>
                </a:cubicBezTo>
                <a:cubicBezTo>
                  <a:pt x="621" y="262"/>
                  <a:pt x="589" y="231"/>
                  <a:pt x="550" y="231"/>
                </a:cubicBezTo>
                <a:close/>
                <a:moveTo>
                  <a:pt x="494" y="455"/>
                </a:moveTo>
                <a:lnTo>
                  <a:pt x="494" y="851"/>
                </a:lnTo>
                <a:lnTo>
                  <a:pt x="607" y="851"/>
                </a:lnTo>
                <a:lnTo>
                  <a:pt x="607" y="455"/>
                </a:lnTo>
                <a:lnTo>
                  <a:pt x="494" y="455"/>
                </a:lnTo>
                <a:close/>
                <a:moveTo>
                  <a:pt x="1101" y="551"/>
                </a:moveTo>
                <a:cubicBezTo>
                  <a:pt x="1101" y="855"/>
                  <a:pt x="854" y="1101"/>
                  <a:pt x="550" y="1101"/>
                </a:cubicBezTo>
                <a:cubicBezTo>
                  <a:pt x="247" y="1101"/>
                  <a:pt x="0" y="855"/>
                  <a:pt x="0" y="551"/>
                </a:cubicBezTo>
                <a:cubicBezTo>
                  <a:pt x="0" y="247"/>
                  <a:pt x="247" y="0"/>
                  <a:pt x="550" y="0"/>
                </a:cubicBezTo>
                <a:cubicBezTo>
                  <a:pt x="854" y="0"/>
                  <a:pt x="1101" y="247"/>
                  <a:pt x="1101" y="551"/>
                </a:cubicBez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8" hidden="1"/>
          <p:cNvSpPr/>
          <p:nvPr/>
        </p:nvSpPr>
        <p:spPr>
          <a:xfrm>
            <a:off x="5075640" y="5735520"/>
            <a:ext cx="493920" cy="426960"/>
          </a:xfrm>
          <a:custGeom>
            <a:avLst/>
            <a:gdLst/>
            <a:ahLst/>
            <a:cxnLst/>
            <a:rect l="l" t="t" r="r" b="b"/>
            <a:pathLst>
              <a:path w="1270" h="1101">
                <a:moveTo>
                  <a:pt x="1270" y="1101"/>
                </a:moveTo>
                <a:lnTo>
                  <a:pt x="0" y="1101"/>
                </a:lnTo>
                <a:lnTo>
                  <a:pt x="635" y="0"/>
                </a:lnTo>
                <a:lnTo>
                  <a:pt x="1270" y="1101"/>
                </a:lnTo>
                <a:close/>
                <a:moveTo>
                  <a:pt x="579" y="320"/>
                </a:moveTo>
                <a:lnTo>
                  <a:pt x="579" y="716"/>
                </a:lnTo>
                <a:lnTo>
                  <a:pt x="691" y="716"/>
                </a:lnTo>
                <a:lnTo>
                  <a:pt x="691" y="320"/>
                </a:lnTo>
                <a:lnTo>
                  <a:pt x="579" y="320"/>
                </a:lnTo>
                <a:close/>
                <a:moveTo>
                  <a:pt x="635" y="799"/>
                </a:moveTo>
                <a:cubicBezTo>
                  <a:pt x="596" y="799"/>
                  <a:pt x="564" y="831"/>
                  <a:pt x="564" y="870"/>
                </a:cubicBezTo>
                <a:cubicBezTo>
                  <a:pt x="564" y="909"/>
                  <a:pt x="596" y="940"/>
                  <a:pt x="635" y="940"/>
                </a:cubicBezTo>
                <a:cubicBezTo>
                  <a:pt x="674" y="940"/>
                  <a:pt x="706" y="909"/>
                  <a:pt x="706" y="870"/>
                </a:cubicBezTo>
                <a:cubicBezTo>
                  <a:pt x="706" y="831"/>
                  <a:pt x="674" y="799"/>
                  <a:pt x="635" y="799"/>
                </a:cubicBez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9" hidden="1"/>
          <p:cNvSpPr/>
          <p:nvPr/>
        </p:nvSpPr>
        <p:spPr>
          <a:xfrm>
            <a:off x="5107320" y="5735520"/>
            <a:ext cx="430200" cy="426960"/>
          </a:xfrm>
          <a:custGeom>
            <a:avLst/>
            <a:gdLst/>
            <a:ahLst/>
            <a:cxnLst/>
            <a:rect l="l" t="t" r="r" b="b"/>
            <a:pathLst>
              <a:path w="1101" h="1100">
                <a:moveTo>
                  <a:pt x="1101" y="778"/>
                </a:moveTo>
                <a:lnTo>
                  <a:pt x="778" y="1100"/>
                </a:lnTo>
                <a:lnTo>
                  <a:pt x="322" y="1100"/>
                </a:lnTo>
                <a:lnTo>
                  <a:pt x="0" y="778"/>
                </a:lnTo>
                <a:lnTo>
                  <a:pt x="0" y="322"/>
                </a:lnTo>
                <a:lnTo>
                  <a:pt x="322" y="0"/>
                </a:lnTo>
                <a:lnTo>
                  <a:pt x="778" y="0"/>
                </a:lnTo>
                <a:lnTo>
                  <a:pt x="1101" y="322"/>
                </a:lnTo>
                <a:lnTo>
                  <a:pt x="1101" y="778"/>
                </a:lnTo>
                <a:close/>
                <a:moveTo>
                  <a:pt x="380" y="300"/>
                </a:moveTo>
                <a:lnTo>
                  <a:pt x="301" y="380"/>
                </a:lnTo>
                <a:lnTo>
                  <a:pt x="470" y="550"/>
                </a:lnTo>
                <a:lnTo>
                  <a:pt x="301" y="719"/>
                </a:lnTo>
                <a:lnTo>
                  <a:pt x="380" y="799"/>
                </a:lnTo>
                <a:lnTo>
                  <a:pt x="550" y="629"/>
                </a:lnTo>
                <a:lnTo>
                  <a:pt x="720" y="799"/>
                </a:lnTo>
                <a:lnTo>
                  <a:pt x="800" y="719"/>
                </a:lnTo>
                <a:lnTo>
                  <a:pt x="630" y="550"/>
                </a:lnTo>
                <a:lnTo>
                  <a:pt x="800" y="380"/>
                </a:lnTo>
                <a:lnTo>
                  <a:pt x="720" y="300"/>
                </a:lnTo>
                <a:lnTo>
                  <a:pt x="550" y="470"/>
                </a:lnTo>
                <a:lnTo>
                  <a:pt x="380" y="300"/>
                </a:ln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10" hidden="1"/>
          <p:cNvSpPr/>
          <p:nvPr/>
        </p:nvSpPr>
        <p:spPr>
          <a:xfrm>
            <a:off x="5107320" y="5734440"/>
            <a:ext cx="430200" cy="428400"/>
          </a:xfrm>
          <a:custGeom>
            <a:avLst/>
            <a:gdLst/>
            <a:ahLst/>
            <a:cxnLst/>
            <a:rect l="l" t="t" r="r" b="b"/>
            <a:pathLst>
              <a:path w="1101" h="1101">
                <a:moveTo>
                  <a:pt x="1101" y="551"/>
                </a:moveTo>
                <a:cubicBezTo>
                  <a:pt x="1101" y="854"/>
                  <a:pt x="854" y="1101"/>
                  <a:pt x="550" y="1101"/>
                </a:cubicBezTo>
                <a:cubicBezTo>
                  <a:pt x="246" y="1101"/>
                  <a:pt x="0" y="854"/>
                  <a:pt x="0" y="551"/>
                </a:cubicBezTo>
                <a:cubicBezTo>
                  <a:pt x="0" y="247"/>
                  <a:pt x="246" y="0"/>
                  <a:pt x="550" y="0"/>
                </a:cubicBezTo>
                <a:cubicBezTo>
                  <a:pt x="854" y="0"/>
                  <a:pt x="1101" y="247"/>
                  <a:pt x="1101" y="551"/>
                </a:cubicBezTo>
                <a:close/>
                <a:moveTo>
                  <a:pt x="596" y="685"/>
                </a:moveTo>
                <a:lnTo>
                  <a:pt x="509" y="685"/>
                </a:lnTo>
                <a:lnTo>
                  <a:pt x="509" y="625"/>
                </a:lnTo>
                <a:cubicBezTo>
                  <a:pt x="509" y="605"/>
                  <a:pt x="513" y="589"/>
                  <a:pt x="521" y="577"/>
                </a:cubicBezTo>
                <a:cubicBezTo>
                  <a:pt x="529" y="565"/>
                  <a:pt x="547" y="549"/>
                  <a:pt x="575" y="527"/>
                </a:cubicBezTo>
                <a:cubicBezTo>
                  <a:pt x="617" y="495"/>
                  <a:pt x="638" y="460"/>
                  <a:pt x="638" y="424"/>
                </a:cubicBezTo>
                <a:cubicBezTo>
                  <a:pt x="638" y="397"/>
                  <a:pt x="630" y="375"/>
                  <a:pt x="614" y="359"/>
                </a:cubicBezTo>
                <a:cubicBezTo>
                  <a:pt x="597" y="343"/>
                  <a:pt x="576" y="334"/>
                  <a:pt x="549" y="334"/>
                </a:cubicBezTo>
                <a:cubicBezTo>
                  <a:pt x="488" y="334"/>
                  <a:pt x="451" y="377"/>
                  <a:pt x="440" y="462"/>
                </a:cubicBezTo>
                <a:lnTo>
                  <a:pt x="343" y="445"/>
                </a:lnTo>
                <a:cubicBezTo>
                  <a:pt x="349" y="381"/>
                  <a:pt x="372" y="331"/>
                  <a:pt x="413" y="295"/>
                </a:cubicBezTo>
                <a:cubicBezTo>
                  <a:pt x="454" y="259"/>
                  <a:pt x="503" y="241"/>
                  <a:pt x="561" y="241"/>
                </a:cubicBezTo>
                <a:cubicBezTo>
                  <a:pt x="618" y="241"/>
                  <a:pt x="665" y="257"/>
                  <a:pt x="702" y="291"/>
                </a:cubicBezTo>
                <a:cubicBezTo>
                  <a:pt x="739" y="325"/>
                  <a:pt x="758" y="367"/>
                  <a:pt x="758" y="418"/>
                </a:cubicBezTo>
                <a:cubicBezTo>
                  <a:pt x="758" y="443"/>
                  <a:pt x="753" y="467"/>
                  <a:pt x="743" y="489"/>
                </a:cubicBezTo>
                <a:cubicBezTo>
                  <a:pt x="732" y="512"/>
                  <a:pt x="721" y="529"/>
                  <a:pt x="707" y="541"/>
                </a:cubicBezTo>
                <a:cubicBezTo>
                  <a:pt x="694" y="554"/>
                  <a:pt x="667" y="575"/>
                  <a:pt x="624" y="606"/>
                </a:cubicBezTo>
                <a:cubicBezTo>
                  <a:pt x="612" y="615"/>
                  <a:pt x="605" y="624"/>
                  <a:pt x="601" y="632"/>
                </a:cubicBezTo>
                <a:cubicBezTo>
                  <a:pt x="598" y="640"/>
                  <a:pt x="596" y="658"/>
                  <a:pt x="596" y="685"/>
                </a:cubicBezTo>
                <a:close/>
                <a:moveTo>
                  <a:pt x="614" y="749"/>
                </a:moveTo>
                <a:lnTo>
                  <a:pt x="614" y="861"/>
                </a:lnTo>
                <a:lnTo>
                  <a:pt x="509" y="861"/>
                </a:lnTo>
                <a:lnTo>
                  <a:pt x="509" y="749"/>
                </a:lnTo>
                <a:lnTo>
                  <a:pt x="614" y="749"/>
                </a:ln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11"/>
          <p:cNvSpPr/>
          <p:nvPr/>
        </p:nvSpPr>
        <p:spPr>
          <a:xfrm>
            <a:off x="6665760" y="6239160"/>
            <a:ext cx="716760" cy="2588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확인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90" name="CustomShape 12" hidden="1"/>
          <p:cNvSpPr/>
          <p:nvPr/>
        </p:nvSpPr>
        <p:spPr>
          <a:xfrm>
            <a:off x="5801400" y="6391440"/>
            <a:ext cx="716760" cy="2588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Cancel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91" name="CustomShape 13" hidden="1"/>
          <p:cNvSpPr/>
          <p:nvPr/>
        </p:nvSpPr>
        <p:spPr>
          <a:xfrm>
            <a:off x="5027400" y="6391440"/>
            <a:ext cx="716760" cy="2588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Abort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92" name="CustomShape 14"/>
          <p:cNvSpPr/>
          <p:nvPr/>
        </p:nvSpPr>
        <p:spPr>
          <a:xfrm>
            <a:off x="7778880" y="316080"/>
            <a:ext cx="2125440" cy="654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○ 퍼블리싱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이용약관(self)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이용약관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개인정보처리방침(self)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 개인정보처리방침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[3] 고객센터(self)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[고객센터 &gt; 공지사항]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○ 디자인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개인정보처리방침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주변 메뉴와 색, 폰트 크기로 구분될 수 있도록 디자인</a:t>
            </a:r>
            <a:endParaRPr lang="en-US" sz="980" b="0" strike="noStrike" spc="-1">
              <a:latin typeface="굴림"/>
            </a:endParaRPr>
          </a:p>
        </p:txBody>
      </p:sp>
      <p:sp>
        <p:nvSpPr>
          <p:cNvPr id="293" name="CustomShape 15"/>
          <p:cNvSpPr/>
          <p:nvPr/>
        </p:nvSpPr>
        <p:spPr>
          <a:xfrm>
            <a:off x="7766280" y="0"/>
            <a:ext cx="2139480" cy="315720"/>
          </a:xfrm>
          <a:prstGeom prst="rect">
            <a:avLst/>
          </a:prstGeom>
          <a:solidFill>
            <a:srgbClr val="729FCF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</a:rPr>
              <a:t>Description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94" name="CustomShape 16"/>
          <p:cNvSpPr/>
          <p:nvPr/>
        </p:nvSpPr>
        <p:spPr>
          <a:xfrm>
            <a:off x="0" y="0"/>
            <a:ext cx="7765920" cy="315720"/>
          </a:xfrm>
          <a:prstGeom prst="rect">
            <a:avLst/>
          </a:prstGeom>
          <a:solidFill>
            <a:srgbClr val="00599D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chemeClr val="bg1"/>
                </a:solidFill>
                <a:latin typeface="굴림"/>
              </a:rPr>
              <a:t>푸터</a:t>
            </a:r>
            <a:endParaRPr lang="en-US" sz="1200" b="0" strike="noStrike" spc="-1" dirty="0">
              <a:solidFill>
                <a:schemeClr val="bg1"/>
              </a:solidFill>
              <a:latin typeface="굴림"/>
            </a:endParaRPr>
          </a:p>
        </p:txBody>
      </p:sp>
      <p:sp>
        <p:nvSpPr>
          <p:cNvPr id="295" name="Line 17"/>
          <p:cNvSpPr/>
          <p:nvPr/>
        </p:nvSpPr>
        <p:spPr>
          <a:xfrm>
            <a:off x="7778880" y="0"/>
            <a:ext cx="360" cy="6858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6" name="CustomShape 18"/>
          <p:cNvSpPr/>
          <p:nvPr/>
        </p:nvSpPr>
        <p:spPr>
          <a:xfrm>
            <a:off x="2528280" y="211320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</a:rPr>
              <a:t>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97" name="CustomShape 19"/>
          <p:cNvSpPr/>
          <p:nvPr/>
        </p:nvSpPr>
        <p:spPr>
          <a:xfrm>
            <a:off x="3413160" y="211320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굴림"/>
              </a:rPr>
              <a:t>2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98" name="CustomShape 20"/>
          <p:cNvSpPr/>
          <p:nvPr/>
        </p:nvSpPr>
        <p:spPr>
          <a:xfrm>
            <a:off x="4650120" y="211320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굴림"/>
              </a:rPr>
              <a:t>3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99" name="CustomShape 21"/>
          <p:cNvSpPr/>
          <p:nvPr/>
        </p:nvSpPr>
        <p:spPr>
          <a:xfrm>
            <a:off x="4650120" y="509616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굴림"/>
              </a:rPr>
              <a:t>2</a:t>
            </a:r>
            <a:endParaRPr lang="en-US" sz="1189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0" y="360"/>
            <a:ext cx="7543800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메인 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7752240" y="316080"/>
            <a:ext cx="2148120" cy="654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단원 리스트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각 단원별 리스트 및 진행도 현황을     표시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단원 표시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목록 클릭시 단원 호출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글을 클릭하면 해당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504000" y="1465920"/>
            <a:ext cx="7055280" cy="107280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</a:rPr>
              <a:t>단원 리스트 및 진행도 현황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0" y="0"/>
            <a:ext cx="7765920" cy="315720"/>
          </a:xfrm>
          <a:prstGeom prst="rect">
            <a:avLst/>
          </a:prstGeom>
          <a:solidFill>
            <a:srgbClr val="00599D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100" b="0" strike="noStrike" spc="-1" dirty="0" err="1">
                <a:solidFill>
                  <a:schemeClr val="bg1"/>
                </a:solidFill>
                <a:latin typeface="굴림"/>
              </a:rPr>
              <a:t>단원</a:t>
            </a:r>
            <a:r>
              <a:rPr lang="en-US" sz="1100" b="0" strike="noStrike" spc="-1" dirty="0">
                <a:solidFill>
                  <a:srgbClr val="000000"/>
                </a:solidFill>
                <a:latin typeface="굴림"/>
              </a:rPr>
              <a:t> </a:t>
            </a:r>
            <a:r>
              <a:rPr lang="en-US" sz="1100" b="0" strike="noStrike" spc="-1" dirty="0" err="1" smtClean="0">
                <a:solidFill>
                  <a:schemeClr val="bg1"/>
                </a:solidFill>
                <a:latin typeface="굴림"/>
              </a:rPr>
              <a:t>리스트</a:t>
            </a:r>
            <a:r>
              <a:rPr lang="ko-KR" altLang="en-US" sz="1100" spc="-1" dirty="0" smtClean="0">
                <a:solidFill>
                  <a:srgbClr val="000000"/>
                </a:solidFill>
                <a:latin typeface="굴림"/>
              </a:rPr>
              <a:t> </a:t>
            </a:r>
            <a:r>
              <a:rPr lang="en-US" altLang="ko-KR" sz="1100" spc="-1" dirty="0" smtClean="0">
                <a:solidFill>
                  <a:schemeClr val="bg1"/>
                </a:solidFill>
                <a:latin typeface="굴림"/>
              </a:rPr>
              <a:t>&amp;</a:t>
            </a:r>
            <a:r>
              <a:rPr lang="en-US" sz="1100" b="0" strike="noStrike" spc="-1" dirty="0" smtClean="0">
                <a:solidFill>
                  <a:srgbClr val="000000"/>
                </a:solidFill>
                <a:latin typeface="굴림"/>
              </a:rPr>
              <a:t> </a:t>
            </a:r>
            <a:r>
              <a:rPr lang="en-US" sz="1100" b="0" strike="noStrike" spc="-1" dirty="0" err="1" smtClean="0">
                <a:solidFill>
                  <a:schemeClr val="bg1"/>
                </a:solidFill>
                <a:latin typeface="굴림"/>
              </a:rPr>
              <a:t>진행도현황</a:t>
            </a:r>
            <a:endParaRPr lang="en-US" sz="1100" b="0" strike="noStrike" spc="-1" dirty="0">
              <a:solidFill>
                <a:schemeClr val="bg1"/>
              </a:solidFill>
              <a:latin typeface="굴림"/>
            </a:endParaRPr>
          </a:p>
        </p:txBody>
      </p:sp>
      <p:sp>
        <p:nvSpPr>
          <p:cNvPr id="304" name="CustomShape 5"/>
          <p:cNvSpPr/>
          <p:nvPr/>
        </p:nvSpPr>
        <p:spPr>
          <a:xfrm>
            <a:off x="7766280" y="0"/>
            <a:ext cx="2139480" cy="315720"/>
          </a:xfrm>
          <a:prstGeom prst="rect">
            <a:avLst/>
          </a:prstGeom>
          <a:solidFill>
            <a:srgbClr val="729FCF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</a:rPr>
              <a:t>Description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305" name="Line 6"/>
          <p:cNvSpPr/>
          <p:nvPr/>
        </p:nvSpPr>
        <p:spPr>
          <a:xfrm>
            <a:off x="7793640" y="-99360"/>
            <a:ext cx="360" cy="6957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6" name="CustomShape 7"/>
          <p:cNvSpPr/>
          <p:nvPr/>
        </p:nvSpPr>
        <p:spPr>
          <a:xfrm>
            <a:off x="504000" y="2810880"/>
            <a:ext cx="7055280" cy="419040"/>
          </a:xfrm>
          <a:prstGeom prst="rect">
            <a:avLst/>
          </a:prstGeom>
          <a:solidFill>
            <a:schemeClr val="bg1"/>
          </a:solidFill>
          <a:ln w="324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Java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수업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진행도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현황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(%)</a:t>
            </a:r>
            <a:endParaRPr lang="en-US" sz="1200" b="0" strike="noStrike" spc="-1" dirty="0">
              <a:latin typeface="굴림"/>
            </a:endParaRPr>
          </a:p>
        </p:txBody>
      </p:sp>
      <p:sp>
        <p:nvSpPr>
          <p:cNvPr id="307" name="CustomShape 8"/>
          <p:cNvSpPr/>
          <p:nvPr/>
        </p:nvSpPr>
        <p:spPr>
          <a:xfrm>
            <a:off x="504000" y="4885560"/>
            <a:ext cx="7055280" cy="419040"/>
          </a:xfrm>
          <a:prstGeom prst="rect">
            <a:avLst/>
          </a:prstGeom>
          <a:solidFill>
            <a:schemeClr val="bg1"/>
          </a:solidFill>
          <a:ln w="324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CSS&amp;HTML 수업 진행도 현황(%)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308" name="CustomShape 9"/>
          <p:cNvSpPr/>
          <p:nvPr/>
        </p:nvSpPr>
        <p:spPr>
          <a:xfrm>
            <a:off x="504000" y="5304600"/>
            <a:ext cx="7055280" cy="354240"/>
          </a:xfrm>
          <a:prstGeom prst="rect">
            <a:avLst/>
          </a:prstGeom>
          <a:solidFill>
            <a:schemeClr val="bg1"/>
          </a:solidFill>
          <a:ln w="324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Java Servlet 수업 진행도 현황(%)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309" name="CustomShape 10"/>
          <p:cNvSpPr/>
          <p:nvPr/>
        </p:nvSpPr>
        <p:spPr>
          <a:xfrm>
            <a:off x="504000" y="5659200"/>
            <a:ext cx="7055280" cy="361440"/>
          </a:xfrm>
          <a:prstGeom prst="rect">
            <a:avLst/>
          </a:prstGeom>
          <a:solidFill>
            <a:schemeClr val="bg1"/>
          </a:solidFill>
          <a:ln w="324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Spring 수업 진행도 현황(%)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310" name="CustomShape 11"/>
          <p:cNvSpPr/>
          <p:nvPr/>
        </p:nvSpPr>
        <p:spPr>
          <a:xfrm>
            <a:off x="504000" y="6021360"/>
            <a:ext cx="7055280" cy="444600"/>
          </a:xfrm>
          <a:prstGeom prst="rect">
            <a:avLst/>
          </a:prstGeom>
          <a:solidFill>
            <a:schemeClr val="bg1"/>
          </a:solidFill>
          <a:ln w="324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MyBatis 수업 진행도 현황(%)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311" name="CustomShape 12"/>
          <p:cNvSpPr/>
          <p:nvPr/>
        </p:nvSpPr>
        <p:spPr>
          <a:xfrm>
            <a:off x="7185240" y="2947680"/>
            <a:ext cx="165240" cy="145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13"/>
          <p:cNvSpPr/>
          <p:nvPr/>
        </p:nvSpPr>
        <p:spPr>
          <a:xfrm>
            <a:off x="7185240" y="5022360"/>
            <a:ext cx="165240" cy="145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14"/>
          <p:cNvSpPr/>
          <p:nvPr/>
        </p:nvSpPr>
        <p:spPr>
          <a:xfrm>
            <a:off x="7185240" y="5409360"/>
            <a:ext cx="165240" cy="145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15"/>
          <p:cNvSpPr/>
          <p:nvPr/>
        </p:nvSpPr>
        <p:spPr>
          <a:xfrm>
            <a:off x="7185240" y="5767560"/>
            <a:ext cx="165240" cy="145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16"/>
          <p:cNvSpPr/>
          <p:nvPr/>
        </p:nvSpPr>
        <p:spPr>
          <a:xfrm>
            <a:off x="7185240" y="6171120"/>
            <a:ext cx="165240" cy="145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17"/>
          <p:cNvSpPr/>
          <p:nvPr/>
        </p:nvSpPr>
        <p:spPr>
          <a:xfrm>
            <a:off x="504000" y="3230280"/>
            <a:ext cx="7055280" cy="1654920"/>
          </a:xfrm>
          <a:prstGeom prst="rect">
            <a:avLst/>
          </a:prstGeom>
          <a:solidFill>
            <a:schemeClr val="bg1"/>
          </a:solidFill>
          <a:ln w="324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1.자바(Java Programming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Lnaguage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)</a:t>
            </a: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     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맑은 고딕"/>
              </a:rPr>
              <a:t>1.1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자바란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?</a:t>
            </a: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     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맑은 고딕"/>
              </a:rPr>
              <a:t>1.2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자바의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역사</a:t>
            </a: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      1.3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자바언어의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특징</a:t>
            </a: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      1.4 JVM(Java Virtual Machine)</a:t>
            </a: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2.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자바개발환경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구축하기</a:t>
            </a: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FFFFFF"/>
                </a:solidFill>
                <a:latin typeface="굴림"/>
              </a:rPr>
              <a:t> </a:t>
            </a:r>
            <a:r>
              <a:rPr lang="en-US" sz="1200" spc="-1" dirty="0" smtClean="0">
                <a:solidFill>
                  <a:srgbClr val="FFFFFF"/>
                </a:solidFill>
                <a:latin typeface="굴림"/>
              </a:rPr>
              <a:t>     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맑은 고딕"/>
              </a:rPr>
              <a:t>2.1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자바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개발도구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(JDK)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설치하기</a:t>
            </a: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    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맑은 고딕"/>
              </a:rPr>
              <a:t> 2.2 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Java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API문서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설치하기</a:t>
            </a: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굴림"/>
            </a:endParaRPr>
          </a:p>
        </p:txBody>
      </p:sp>
      <p:sp>
        <p:nvSpPr>
          <p:cNvPr id="317" name="CustomShape 18"/>
          <p:cNvSpPr/>
          <p:nvPr/>
        </p:nvSpPr>
        <p:spPr>
          <a:xfrm>
            <a:off x="504000" y="2539080"/>
            <a:ext cx="126036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이론학습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18" name="CustomShape 19"/>
          <p:cNvSpPr/>
          <p:nvPr/>
        </p:nvSpPr>
        <p:spPr>
          <a:xfrm>
            <a:off x="1764720" y="2539080"/>
            <a:ext cx="1459800" cy="2678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19" name="CustomShape 20"/>
          <p:cNvSpPr/>
          <p:nvPr/>
        </p:nvSpPr>
        <p:spPr>
          <a:xfrm>
            <a:off x="4592880" y="2539080"/>
            <a:ext cx="1490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20" name="CustomShape 21"/>
          <p:cNvSpPr/>
          <p:nvPr/>
        </p:nvSpPr>
        <p:spPr>
          <a:xfrm>
            <a:off x="3224880" y="2539080"/>
            <a:ext cx="13676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21" name="CustomShape 22"/>
          <p:cNvSpPr/>
          <p:nvPr/>
        </p:nvSpPr>
        <p:spPr>
          <a:xfrm>
            <a:off x="6083280" y="2539080"/>
            <a:ext cx="147600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22" name="CustomShape 23"/>
          <p:cNvSpPr/>
          <p:nvPr/>
        </p:nvSpPr>
        <p:spPr>
          <a:xfrm>
            <a:off x="1568520" y="26733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24"/>
          <p:cNvSpPr/>
          <p:nvPr/>
        </p:nvSpPr>
        <p:spPr>
          <a:xfrm>
            <a:off x="3080880" y="26751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25"/>
          <p:cNvSpPr/>
          <p:nvPr/>
        </p:nvSpPr>
        <p:spPr>
          <a:xfrm>
            <a:off x="4376880" y="265212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26"/>
          <p:cNvSpPr/>
          <p:nvPr/>
        </p:nvSpPr>
        <p:spPr>
          <a:xfrm>
            <a:off x="7221960" y="26751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27"/>
          <p:cNvSpPr/>
          <p:nvPr/>
        </p:nvSpPr>
        <p:spPr>
          <a:xfrm>
            <a:off x="2814120" y="286056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</a:rPr>
              <a:t>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27" name="CustomShape 28"/>
          <p:cNvSpPr/>
          <p:nvPr/>
        </p:nvSpPr>
        <p:spPr>
          <a:xfrm>
            <a:off x="532080" y="341640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</a:rPr>
              <a:t>2</a:t>
            </a:r>
            <a:endParaRPr lang="en-US" sz="1189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3096</TotalTime>
  <Words>3089</Words>
  <Application>Microsoft Office PowerPoint</Application>
  <PresentationFormat>A4 용지(210x297mm)</PresentationFormat>
  <Paragraphs>1226</Paragraphs>
  <Slides>34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화면 정의서</vt:lpstr>
      <vt:lpstr>PowerPoint 프레젠테이션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Administrator</cp:lastModifiedBy>
  <cp:revision>445</cp:revision>
  <dcterms:created xsi:type="dcterms:W3CDTF">2017-12-19T02:35:40Z</dcterms:created>
  <dcterms:modified xsi:type="dcterms:W3CDTF">2020-03-23T04:50:18Z</dcterms:modified>
</cp:coreProperties>
</file>