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484" r:id="rId2"/>
    <p:sldId id="1502" r:id="rId3"/>
    <p:sldId id="1501" r:id="rId4"/>
    <p:sldId id="1495" r:id="rId5"/>
    <p:sldId id="1497" r:id="rId6"/>
    <p:sldId id="1500" r:id="rId7"/>
    <p:sldId id="1498" r:id="rId8"/>
    <p:sldId id="1499" r:id="rId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60" autoAdjust="0"/>
    <p:restoredTop sz="86509" autoAdjust="0"/>
  </p:normalViewPr>
  <p:slideViewPr>
    <p:cSldViewPr>
      <p:cViewPr varScale="1">
        <p:scale>
          <a:sx n="77" d="100"/>
          <a:sy n="77" d="100"/>
        </p:scale>
        <p:origin x="1446" y="90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2020-02-14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6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98267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9826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4854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18489"/>
              </p:ext>
            </p:extLst>
          </p:nvPr>
        </p:nvGraphicFramePr>
        <p:xfrm>
          <a:off x="273050" y="1679104"/>
          <a:ext cx="9359900" cy="4665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강의 제공 및 사용자의 수강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자재유형별 구매 프로세스 중 자산을 구매하기 위한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 프로세스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진행하기 위해서 자산 마스터를 사전에 생성해야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요청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생성 요청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담당자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마스터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번호 통보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구매 요청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발주 시 수량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입력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자산의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SET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단위로 구매를 수행하기 때문에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중도금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잔금 지불 시 미착 및 미지급 관련 사항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사전 정의 필요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e.g.) 1SET = 1000 MST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가상의 단위 사용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기준으로 처리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대금 지불 기준으로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IR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 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통상 잔금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10%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설치 후 시운전 완료되면 지급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미지급 발생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위한 별도의 프로세스 없음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사전 생성 후 자산 구매 프로세스 진행해야 하므로 요청부서 자산 구매하기 전에 자산 유형을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숙지해아함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2480" y="170080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회계 부서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요청 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 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9292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AppName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cxnSp>
        <p:nvCxnSpPr>
          <p:cNvPr id="43" name="AutoShape 72"/>
          <p:cNvCxnSpPr>
            <a:cxnSpLocks noChangeShapeType="1"/>
            <a:stCxn id="39" idx="1"/>
            <a:endCxn id="38" idx="0"/>
          </p:cNvCxnSpPr>
          <p:nvPr/>
        </p:nvCxnSpPr>
        <p:spPr bwMode="auto">
          <a:xfrm rot="10800000" flipV="1">
            <a:off x="2360712" y="3246472"/>
            <a:ext cx="259506" cy="5065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8" name="순서도: 수행의 시작/종료 47"/>
          <p:cNvSpPr/>
          <p:nvPr/>
        </p:nvSpPr>
        <p:spPr>
          <a:xfrm>
            <a:off x="2692226" y="2276872"/>
            <a:ext cx="1045733" cy="37412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신규 의뢰</a:t>
            </a:r>
          </a:p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발생</a:t>
            </a:r>
          </a:p>
        </p:txBody>
      </p:sp>
      <p:cxnSp>
        <p:nvCxnSpPr>
          <p:cNvPr id="102" name="직선 화살표 연결선 101"/>
          <p:cNvCxnSpPr>
            <a:stCxn id="48" idx="2"/>
            <a:endCxn id="39" idx="0"/>
          </p:cNvCxnSpPr>
          <p:nvPr/>
        </p:nvCxnSpPr>
        <p:spPr>
          <a:xfrm rot="5400000">
            <a:off x="3003840" y="2857706"/>
            <a:ext cx="417959" cy="4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5205847" y="3279155"/>
            <a:ext cx="1008000" cy="34651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PO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수동 입력 37"/>
          <p:cNvSpPr/>
          <p:nvPr/>
        </p:nvSpPr>
        <p:spPr>
          <a:xfrm>
            <a:off x="1856656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 요청</a:t>
            </a:r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2620218" y="3068960"/>
            <a:ext cx="1180654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자산마스터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존재 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45" name="직선 화살표 연결선 44"/>
          <p:cNvCxnSpPr>
            <a:stCxn id="39" idx="2"/>
            <a:endCxn id="182" idx="0"/>
          </p:cNvCxnSpPr>
          <p:nvPr/>
        </p:nvCxnSpPr>
        <p:spPr>
          <a:xfrm rot="16200000" flipH="1">
            <a:off x="2640345" y="3994186"/>
            <a:ext cx="1145903" cy="5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471841" y="4479879"/>
            <a:ext cx="1043825" cy="34651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FI</a:t>
            </a:r>
            <a:endParaRPr kumimoji="0" lang="en-US" altLang="ko-KR" sz="900" b="0" kern="0" noProof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순서도: 수동 입력 64"/>
          <p:cNvSpPr/>
          <p:nvPr/>
        </p:nvSpPr>
        <p:spPr>
          <a:xfrm>
            <a:off x="488504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검토</a:t>
            </a:r>
          </a:p>
        </p:txBody>
      </p:sp>
      <p:cxnSp>
        <p:nvCxnSpPr>
          <p:cNvPr id="67" name="직선 화살표 연결선 66"/>
          <p:cNvCxnSpPr>
            <a:stCxn id="38" idx="1"/>
            <a:endCxn id="65" idx="3"/>
          </p:cNvCxnSpPr>
          <p:nvPr/>
        </p:nvCxnSpPr>
        <p:spPr>
          <a:xfrm flipH="1">
            <a:off x="1496616" y="389705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5" idx="2"/>
            <a:endCxn id="62" idx="0"/>
          </p:cNvCxnSpPr>
          <p:nvPr/>
        </p:nvCxnSpPr>
        <p:spPr>
          <a:xfrm rot="16200000" flipH="1">
            <a:off x="791754" y="4277878"/>
            <a:ext cx="402807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AutoShape 72"/>
          <p:cNvCxnSpPr>
            <a:cxnSpLocks noChangeShapeType="1"/>
            <a:stCxn id="76" idx="3"/>
          </p:cNvCxnSpPr>
          <p:nvPr/>
        </p:nvCxnSpPr>
        <p:spPr bwMode="auto">
          <a:xfrm flipV="1">
            <a:off x="1496616" y="4077072"/>
            <a:ext cx="504056" cy="1332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순서도: 수동 입력 75"/>
          <p:cNvSpPr/>
          <p:nvPr/>
        </p:nvSpPr>
        <p:spPr>
          <a:xfrm>
            <a:off x="488504" y="5229200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자산번호 통보</a:t>
            </a:r>
          </a:p>
        </p:txBody>
      </p:sp>
      <p:cxnSp>
        <p:nvCxnSpPr>
          <p:cNvPr id="77" name="직선 화살표 연결선 76"/>
          <p:cNvCxnSpPr>
            <a:stCxn id="62" idx="2"/>
            <a:endCxn id="76" idx="0"/>
          </p:cNvCxnSpPr>
          <p:nvPr/>
        </p:nvCxnSpPr>
        <p:spPr>
          <a:xfrm rot="5400000">
            <a:off x="773751" y="5045201"/>
            <a:ext cx="438812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AutoShape 72"/>
          <p:cNvCxnSpPr>
            <a:cxnSpLocks noChangeShapeType="1"/>
            <a:stCxn id="38" idx="2"/>
            <a:endCxn id="182" idx="0"/>
          </p:cNvCxnSpPr>
          <p:nvPr/>
        </p:nvCxnSpPr>
        <p:spPr bwMode="auto">
          <a:xfrm rot="16200000" flipH="1">
            <a:off x="2541971" y="3895812"/>
            <a:ext cx="492817" cy="8553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72"/>
          <p:cNvCxnSpPr>
            <a:cxnSpLocks noChangeShapeType="1"/>
            <a:stCxn id="182" idx="3"/>
            <a:endCxn id="51" idx="1"/>
          </p:cNvCxnSpPr>
          <p:nvPr/>
        </p:nvCxnSpPr>
        <p:spPr bwMode="auto">
          <a:xfrm flipV="1">
            <a:off x="3737959" y="2656785"/>
            <a:ext cx="1441438" cy="21347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4" name="Text Box 73"/>
          <p:cNvSpPr txBox="1">
            <a:spLocks noChangeArrowheads="1"/>
          </p:cNvSpPr>
          <p:nvPr/>
        </p:nvSpPr>
        <p:spPr bwMode="auto">
          <a:xfrm>
            <a:off x="3224808" y="3429000"/>
            <a:ext cx="261610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5" name="Text Box 73"/>
          <p:cNvSpPr txBox="1">
            <a:spLocks noChangeArrowheads="1"/>
          </p:cNvSpPr>
          <p:nvPr/>
        </p:nvSpPr>
        <p:spPr bwMode="auto">
          <a:xfrm>
            <a:off x="2380721" y="2996952"/>
            <a:ext cx="2680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149" name="직선 화살표 연결선 148"/>
          <p:cNvCxnSpPr>
            <a:stCxn id="158" idx="2"/>
            <a:endCxn id="90" idx="0"/>
          </p:cNvCxnSpPr>
          <p:nvPr/>
        </p:nvCxnSpPr>
        <p:spPr>
          <a:xfrm rot="5400000">
            <a:off x="5486083" y="4644118"/>
            <a:ext cx="445575" cy="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5207124" y="4077072"/>
            <a:ext cx="1008000" cy="346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PO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2" name="AutoShape 8"/>
          <p:cNvSpPr>
            <a:spLocks noChangeArrowheads="1"/>
          </p:cNvSpPr>
          <p:nvPr/>
        </p:nvSpPr>
        <p:spPr bwMode="auto">
          <a:xfrm>
            <a:off x="2694134" y="4569889"/>
            <a:ext cx="1043825" cy="44328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2.3.1.2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부자재 구매요청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>
            <a:off x="5179397" y="2479272"/>
            <a:ext cx="1080000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수입 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6177136" y="2386586"/>
            <a:ext cx="41549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YES</a:t>
            </a:r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5313040" y="2780928"/>
            <a:ext cx="35779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NO</a:t>
            </a: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080968" y="2473007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2.3.5.5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부자재 수입 구매</a:t>
            </a: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7090493" y="305819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2.3.2.1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전자 입찰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sp>
        <p:nvSpPr>
          <p:cNvPr id="74" name="AutoShape 8"/>
          <p:cNvSpPr>
            <a:spLocks noChangeArrowheads="1"/>
          </p:cNvSpPr>
          <p:nvPr/>
        </p:nvSpPr>
        <p:spPr bwMode="auto">
          <a:xfrm>
            <a:off x="7090493" y="3609921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견적요청 및 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cxnSp>
        <p:nvCxnSpPr>
          <p:cNvPr id="80" name="AutoShape 75"/>
          <p:cNvCxnSpPr>
            <a:cxnSpLocks noChangeShapeType="1"/>
            <a:stCxn id="73" idx="1"/>
            <a:endCxn id="148" idx="3"/>
          </p:cNvCxnSpPr>
          <p:nvPr/>
        </p:nvCxnSpPr>
        <p:spPr bwMode="auto">
          <a:xfrm rot="10800000" flipV="1">
            <a:off x="6213847" y="3248162"/>
            <a:ext cx="876646" cy="2042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75"/>
          <p:cNvCxnSpPr>
            <a:cxnSpLocks noChangeShapeType="1"/>
            <a:stCxn id="74" idx="1"/>
            <a:endCxn id="148" idx="3"/>
          </p:cNvCxnSpPr>
          <p:nvPr/>
        </p:nvCxnSpPr>
        <p:spPr bwMode="auto">
          <a:xfrm rot="10800000">
            <a:off x="6213847" y="3452412"/>
            <a:ext cx="876646" cy="3474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5202616" y="58573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Web Fax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6354744" y="5860233"/>
            <a:ext cx="1008000" cy="3571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E-mail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0" name="AutoShape 60"/>
          <p:cNvSpPr>
            <a:spLocks noChangeArrowheads="1"/>
          </p:cNvSpPr>
          <p:nvPr/>
        </p:nvSpPr>
        <p:spPr bwMode="auto">
          <a:xfrm>
            <a:off x="5135116" y="4869160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전송 구분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2" name="AutoShape 55"/>
          <p:cNvSpPr>
            <a:spLocks noChangeArrowheads="1"/>
          </p:cNvSpPr>
          <p:nvPr/>
        </p:nvSpPr>
        <p:spPr bwMode="auto">
          <a:xfrm>
            <a:off x="7560296" y="583749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PO Sheet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3" name="AutoShape 75"/>
          <p:cNvCxnSpPr>
            <a:cxnSpLocks noChangeShapeType="1"/>
            <a:stCxn id="90" idx="2"/>
            <a:endCxn id="88" idx="0"/>
          </p:cNvCxnSpPr>
          <p:nvPr/>
        </p:nvCxnSpPr>
        <p:spPr bwMode="auto">
          <a:xfrm rot="5400000">
            <a:off x="5441105" y="5591871"/>
            <a:ext cx="531023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6" name="AutoShape 75"/>
          <p:cNvCxnSpPr>
            <a:cxnSpLocks noChangeShapeType="1"/>
            <a:stCxn id="90" idx="2"/>
            <a:endCxn id="89" idx="0"/>
          </p:cNvCxnSpPr>
          <p:nvPr/>
        </p:nvCxnSpPr>
        <p:spPr bwMode="auto">
          <a:xfrm rot="16200000" flipH="1">
            <a:off x="6015744" y="5017232"/>
            <a:ext cx="533873" cy="11521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7" name="AutoShape 75"/>
          <p:cNvCxnSpPr>
            <a:cxnSpLocks noChangeShapeType="1"/>
            <a:stCxn id="90" idx="2"/>
            <a:endCxn id="92" idx="0"/>
          </p:cNvCxnSpPr>
          <p:nvPr/>
        </p:nvCxnSpPr>
        <p:spPr bwMode="auto">
          <a:xfrm rot="16200000" flipH="1">
            <a:off x="6644589" y="4388387"/>
            <a:ext cx="511134" cy="23870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51" idx="2"/>
            <a:endCxn id="148" idx="0"/>
          </p:cNvCxnSpPr>
          <p:nvPr/>
        </p:nvCxnSpPr>
        <p:spPr>
          <a:xfrm rot="5400000">
            <a:off x="5492194" y="3051951"/>
            <a:ext cx="444857" cy="9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8" idx="2"/>
            <a:endCxn id="158" idx="0"/>
          </p:cNvCxnSpPr>
          <p:nvPr/>
        </p:nvCxnSpPr>
        <p:spPr>
          <a:xfrm rot="16200000" flipH="1">
            <a:off x="5484784" y="3850731"/>
            <a:ext cx="451403" cy="1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60" idx="1"/>
          </p:cNvCxnSpPr>
          <p:nvPr/>
        </p:nvCxnSpPr>
        <p:spPr>
          <a:xfrm>
            <a:off x="6259397" y="2656785"/>
            <a:ext cx="821571" cy="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3825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2480" y="170080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회계 부서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요청 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 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cxnSp>
        <p:nvCxnSpPr>
          <p:cNvPr id="43" name="AutoShape 72"/>
          <p:cNvCxnSpPr>
            <a:cxnSpLocks noChangeShapeType="1"/>
            <a:stCxn id="39" idx="1"/>
            <a:endCxn id="38" idx="0"/>
          </p:cNvCxnSpPr>
          <p:nvPr/>
        </p:nvCxnSpPr>
        <p:spPr bwMode="auto">
          <a:xfrm rot="10800000" flipV="1">
            <a:off x="2360712" y="3246472"/>
            <a:ext cx="259506" cy="5065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8" name="순서도: 수행의 시작/종료 47"/>
          <p:cNvSpPr/>
          <p:nvPr/>
        </p:nvSpPr>
        <p:spPr>
          <a:xfrm>
            <a:off x="2692226" y="2276872"/>
            <a:ext cx="1045733" cy="37412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신규 의뢰</a:t>
            </a:r>
          </a:p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발생</a:t>
            </a:r>
          </a:p>
        </p:txBody>
      </p:sp>
      <p:cxnSp>
        <p:nvCxnSpPr>
          <p:cNvPr id="102" name="직선 화살표 연결선 101"/>
          <p:cNvCxnSpPr>
            <a:stCxn id="48" idx="2"/>
            <a:endCxn id="39" idx="0"/>
          </p:cNvCxnSpPr>
          <p:nvPr/>
        </p:nvCxnSpPr>
        <p:spPr>
          <a:xfrm rot="5400000">
            <a:off x="3003840" y="2857706"/>
            <a:ext cx="417959" cy="4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5205847" y="3279155"/>
            <a:ext cx="1008000" cy="34651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PO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수동 입력 37"/>
          <p:cNvSpPr/>
          <p:nvPr/>
        </p:nvSpPr>
        <p:spPr>
          <a:xfrm>
            <a:off x="1856656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 요청</a:t>
            </a:r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2620218" y="3068960"/>
            <a:ext cx="1180654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자산마스터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존재 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45" name="직선 화살표 연결선 44"/>
          <p:cNvCxnSpPr>
            <a:stCxn id="39" idx="2"/>
            <a:endCxn id="182" idx="0"/>
          </p:cNvCxnSpPr>
          <p:nvPr/>
        </p:nvCxnSpPr>
        <p:spPr>
          <a:xfrm rot="16200000" flipH="1">
            <a:off x="2640345" y="3994186"/>
            <a:ext cx="1145903" cy="5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471841" y="4479879"/>
            <a:ext cx="1043825" cy="34651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FI</a:t>
            </a:r>
            <a:endParaRPr kumimoji="0" lang="en-US" altLang="ko-KR" sz="900" b="0" kern="0" noProof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순서도: 수동 입력 64"/>
          <p:cNvSpPr/>
          <p:nvPr/>
        </p:nvSpPr>
        <p:spPr>
          <a:xfrm>
            <a:off x="488504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검토</a:t>
            </a:r>
          </a:p>
        </p:txBody>
      </p:sp>
      <p:cxnSp>
        <p:nvCxnSpPr>
          <p:cNvPr id="67" name="직선 화살표 연결선 66"/>
          <p:cNvCxnSpPr>
            <a:stCxn id="38" idx="1"/>
            <a:endCxn id="65" idx="3"/>
          </p:cNvCxnSpPr>
          <p:nvPr/>
        </p:nvCxnSpPr>
        <p:spPr>
          <a:xfrm flipH="1">
            <a:off x="1496616" y="389705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5" idx="2"/>
            <a:endCxn id="62" idx="0"/>
          </p:cNvCxnSpPr>
          <p:nvPr/>
        </p:nvCxnSpPr>
        <p:spPr>
          <a:xfrm rot="16200000" flipH="1">
            <a:off x="791754" y="4277878"/>
            <a:ext cx="402807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AutoShape 72"/>
          <p:cNvCxnSpPr>
            <a:cxnSpLocks noChangeShapeType="1"/>
            <a:stCxn id="76" idx="3"/>
          </p:cNvCxnSpPr>
          <p:nvPr/>
        </p:nvCxnSpPr>
        <p:spPr bwMode="auto">
          <a:xfrm flipV="1">
            <a:off x="1496616" y="4077072"/>
            <a:ext cx="504056" cy="1332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순서도: 수동 입력 75"/>
          <p:cNvSpPr/>
          <p:nvPr/>
        </p:nvSpPr>
        <p:spPr>
          <a:xfrm>
            <a:off x="488504" y="5229200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자산번호 통보</a:t>
            </a:r>
          </a:p>
        </p:txBody>
      </p:sp>
      <p:cxnSp>
        <p:nvCxnSpPr>
          <p:cNvPr id="77" name="직선 화살표 연결선 76"/>
          <p:cNvCxnSpPr>
            <a:stCxn id="62" idx="2"/>
            <a:endCxn id="76" idx="0"/>
          </p:cNvCxnSpPr>
          <p:nvPr/>
        </p:nvCxnSpPr>
        <p:spPr>
          <a:xfrm rot="5400000">
            <a:off x="773751" y="5045201"/>
            <a:ext cx="438812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AutoShape 72"/>
          <p:cNvCxnSpPr>
            <a:cxnSpLocks noChangeShapeType="1"/>
            <a:stCxn id="38" idx="2"/>
            <a:endCxn id="182" idx="0"/>
          </p:cNvCxnSpPr>
          <p:nvPr/>
        </p:nvCxnSpPr>
        <p:spPr bwMode="auto">
          <a:xfrm rot="16200000" flipH="1">
            <a:off x="2541971" y="3895812"/>
            <a:ext cx="492817" cy="8553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72"/>
          <p:cNvCxnSpPr>
            <a:cxnSpLocks noChangeShapeType="1"/>
            <a:stCxn id="182" idx="3"/>
            <a:endCxn id="51" idx="1"/>
          </p:cNvCxnSpPr>
          <p:nvPr/>
        </p:nvCxnSpPr>
        <p:spPr bwMode="auto">
          <a:xfrm flipV="1">
            <a:off x="3737959" y="2656785"/>
            <a:ext cx="1441438" cy="21347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4" name="Text Box 73"/>
          <p:cNvSpPr txBox="1">
            <a:spLocks noChangeArrowheads="1"/>
          </p:cNvSpPr>
          <p:nvPr/>
        </p:nvSpPr>
        <p:spPr bwMode="auto">
          <a:xfrm>
            <a:off x="3224808" y="3429000"/>
            <a:ext cx="261610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95" name="Text Box 73"/>
          <p:cNvSpPr txBox="1">
            <a:spLocks noChangeArrowheads="1"/>
          </p:cNvSpPr>
          <p:nvPr/>
        </p:nvSpPr>
        <p:spPr bwMode="auto">
          <a:xfrm>
            <a:off x="2380721" y="2996952"/>
            <a:ext cx="2680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149" name="직선 화살표 연결선 148"/>
          <p:cNvCxnSpPr>
            <a:stCxn id="158" idx="2"/>
            <a:endCxn id="90" idx="0"/>
          </p:cNvCxnSpPr>
          <p:nvPr/>
        </p:nvCxnSpPr>
        <p:spPr>
          <a:xfrm rot="5400000">
            <a:off x="5486083" y="4644118"/>
            <a:ext cx="445575" cy="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5207124" y="4077072"/>
            <a:ext cx="1008000" cy="346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PO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2" name="AutoShape 8"/>
          <p:cNvSpPr>
            <a:spLocks noChangeArrowheads="1"/>
          </p:cNvSpPr>
          <p:nvPr/>
        </p:nvSpPr>
        <p:spPr bwMode="auto">
          <a:xfrm>
            <a:off x="2694134" y="4569889"/>
            <a:ext cx="1043825" cy="44328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2.3.1.2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부자재 구매요청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>
            <a:off x="5179397" y="2479272"/>
            <a:ext cx="1080000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수입 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6177136" y="2386586"/>
            <a:ext cx="41549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YES</a:t>
            </a:r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5313040" y="2780928"/>
            <a:ext cx="35779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NO</a:t>
            </a: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080968" y="2473007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2.3.5.5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부자재 수입 구매</a:t>
            </a: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7090493" y="305819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2.3.2.1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전자 입찰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sp>
        <p:nvSpPr>
          <p:cNvPr id="74" name="AutoShape 8"/>
          <p:cNvSpPr>
            <a:spLocks noChangeArrowheads="1"/>
          </p:cNvSpPr>
          <p:nvPr/>
        </p:nvSpPr>
        <p:spPr bwMode="auto">
          <a:xfrm>
            <a:off x="7090493" y="3609921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견적요청 및 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cxnSp>
        <p:nvCxnSpPr>
          <p:cNvPr id="80" name="AutoShape 75"/>
          <p:cNvCxnSpPr>
            <a:cxnSpLocks noChangeShapeType="1"/>
            <a:stCxn id="73" idx="1"/>
            <a:endCxn id="148" idx="3"/>
          </p:cNvCxnSpPr>
          <p:nvPr/>
        </p:nvCxnSpPr>
        <p:spPr bwMode="auto">
          <a:xfrm rot="10800000" flipV="1">
            <a:off x="6213847" y="3248162"/>
            <a:ext cx="876646" cy="2042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75"/>
          <p:cNvCxnSpPr>
            <a:cxnSpLocks noChangeShapeType="1"/>
            <a:stCxn id="74" idx="1"/>
            <a:endCxn id="148" idx="3"/>
          </p:cNvCxnSpPr>
          <p:nvPr/>
        </p:nvCxnSpPr>
        <p:spPr bwMode="auto">
          <a:xfrm rot="10800000">
            <a:off x="6213847" y="3452412"/>
            <a:ext cx="876646" cy="3474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5202616" y="58573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Web Fax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6354744" y="5860233"/>
            <a:ext cx="1008000" cy="3571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E-mail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0" name="AutoShape 60"/>
          <p:cNvSpPr>
            <a:spLocks noChangeArrowheads="1"/>
          </p:cNvSpPr>
          <p:nvPr/>
        </p:nvSpPr>
        <p:spPr bwMode="auto">
          <a:xfrm>
            <a:off x="5135116" y="4869160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전송 구분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2" name="AutoShape 55"/>
          <p:cNvSpPr>
            <a:spLocks noChangeArrowheads="1"/>
          </p:cNvSpPr>
          <p:nvPr/>
        </p:nvSpPr>
        <p:spPr bwMode="auto">
          <a:xfrm>
            <a:off x="7560296" y="583749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PO Sheet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3" name="AutoShape 75"/>
          <p:cNvCxnSpPr>
            <a:cxnSpLocks noChangeShapeType="1"/>
            <a:stCxn id="90" idx="2"/>
            <a:endCxn id="88" idx="0"/>
          </p:cNvCxnSpPr>
          <p:nvPr/>
        </p:nvCxnSpPr>
        <p:spPr bwMode="auto">
          <a:xfrm rot="5400000">
            <a:off x="5441105" y="5591871"/>
            <a:ext cx="531023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6" name="AutoShape 75"/>
          <p:cNvCxnSpPr>
            <a:cxnSpLocks noChangeShapeType="1"/>
            <a:stCxn id="90" idx="2"/>
            <a:endCxn id="89" idx="0"/>
          </p:cNvCxnSpPr>
          <p:nvPr/>
        </p:nvCxnSpPr>
        <p:spPr bwMode="auto">
          <a:xfrm rot="16200000" flipH="1">
            <a:off x="6015744" y="5017232"/>
            <a:ext cx="533873" cy="11521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7" name="AutoShape 75"/>
          <p:cNvCxnSpPr>
            <a:cxnSpLocks noChangeShapeType="1"/>
            <a:stCxn id="90" idx="2"/>
            <a:endCxn id="92" idx="0"/>
          </p:cNvCxnSpPr>
          <p:nvPr/>
        </p:nvCxnSpPr>
        <p:spPr bwMode="auto">
          <a:xfrm rot="16200000" flipH="1">
            <a:off x="6644589" y="4388387"/>
            <a:ext cx="511134" cy="23870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51" idx="2"/>
            <a:endCxn id="148" idx="0"/>
          </p:cNvCxnSpPr>
          <p:nvPr/>
        </p:nvCxnSpPr>
        <p:spPr>
          <a:xfrm rot="5400000">
            <a:off x="5492194" y="3051951"/>
            <a:ext cx="444857" cy="9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8" idx="2"/>
            <a:endCxn id="158" idx="0"/>
          </p:cNvCxnSpPr>
          <p:nvPr/>
        </p:nvCxnSpPr>
        <p:spPr>
          <a:xfrm rot="16200000" flipH="1">
            <a:off x="5484784" y="3850731"/>
            <a:ext cx="451403" cy="1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60" idx="1"/>
          </p:cNvCxnSpPr>
          <p:nvPr/>
        </p:nvCxnSpPr>
        <p:spPr>
          <a:xfrm>
            <a:off x="6259397" y="2656785"/>
            <a:ext cx="821571" cy="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8183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90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55224"/>
              </p:ext>
            </p:extLst>
          </p:nvPr>
        </p:nvGraphicFramePr>
        <p:xfrm>
          <a:off x="272481" y="170080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자산마스터 생성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관리 대상을 구매 요청할 경우 기존 자산 번호가 존재하면 해당 자산 번호를 활용하고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신규 자산의 경우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회계팀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자산 담당자에게 자산 마스터 생성을 요청하고 자산 번호를 통지 받음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청구부서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마스터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구매요청 접수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구매 요청 및 내부 승인이 완료된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P/R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구매팀에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도착하면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담당자가 해당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검토하고 발주하기 위해서 사전 검토하는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계약 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 전에 기존 계약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품의 단가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 존재하는지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확인하는 단계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견적 관리 대상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전자 입찰 대상 여부에 따라서 후속 프로세스를 진행한다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견적에 대한 검토를 완료하고 구매요청에 기반한 공급처 선정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발주 수량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금액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납기일 등을 지정한 구매 문서를 생성하는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대하여 내부 통제 절차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결재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요청하고 승인을 득하는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발주서 업체 전송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공급 업체에 전달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(e-Mail, Fax, etc.)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Sheet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78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9777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 관련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Report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 마스터에 관리되는 항목을 조회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-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MRP, Plant View, Classification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 세부 내역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 대량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Upload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대량의 자재 마스터 일괄 생성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변경이 필요할 경우 별도의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File (Excel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..)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작성하여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System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표준화 부서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File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6047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AppName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50385"/>
              </p:ext>
            </p:extLst>
          </p:nvPr>
        </p:nvGraphicFramePr>
        <p:xfrm>
          <a:off x="273050" y="1679104"/>
          <a:ext cx="9359900" cy="4665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코딩문제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자재유형별 구매 프로세스 중 자산을 구매하기 위한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 프로세스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진행하기 위해서 자산 마스터를 사전에 생성해야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요청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생성 요청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담당자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마스터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번호 통보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구매 요청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발주 시 수량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입력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자산의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SET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단위로 구매를 수행하기 때문에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중도금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잔금 지불 시 미착 및 미지급 관련 사항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사전 정의 필요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e.g.) 1SET = 1000 MST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가상의 단위 사용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기준으로 처리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대금 지불 기준으로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IR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 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통상 잔금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10%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설치 후 시운전 완료되면 지급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미지급 발생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위한 별도의 프로세스 없음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사전 생성 후 자산 구매 프로세스 진행해야 하므로 요청부서 자산 구매하기 전에 자산 유형을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숙지해아함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6388669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1840633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5882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58655</TotalTime>
  <Words>1108</Words>
  <Application>Microsoft Office PowerPoint</Application>
  <PresentationFormat>A4 용지(210x297mm)</PresentationFormat>
  <Paragraphs>297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5393</cp:revision>
  <dcterms:created xsi:type="dcterms:W3CDTF">2007-10-15T08:30:37Z</dcterms:created>
  <dcterms:modified xsi:type="dcterms:W3CDTF">2020-02-16T06:03:51Z</dcterms:modified>
</cp:coreProperties>
</file>