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클릭하십시오.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맑은 고딕"/>
              </a:rPr>
              <a:t>메모 서식을 편집하려면 클릭하십시오.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F2A0AD6-83FF-4EC4-A1EE-A16175E3B903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9301300-FA6F-4C5B-B17E-5AEEAE92966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C5283B6-C9A1-4700-8E82-4DC83C52851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93B4F37-D4DE-4CB4-B578-80760F19A37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A858EF6-518B-43DE-81ED-FFDDECA302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맑은 고딕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A17EE26-F037-42F2-830B-C5DBB6F8A8E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49E3DC2-C72F-4BAF-97D6-6A5D238E9D6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F2C251B-BF73-40C6-BDB1-E37A63F3D3A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3B39C9B-0116-4B1C-AF27-6AB2DED6A46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B89C537-BE4F-4ED3-8511-4FE25B91A16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6319FBF-C9E8-44D1-9E4C-440476609B0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53A7A86-0757-4DDD-8841-2CB5F3905B0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BF1C2B6-0C4D-4278-8D11-664AB15160D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AF7C631-DCAA-44D2-AC0B-43CA089E46A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7B27717-E04F-44BC-954C-FDE8D5E86C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70CA481-EF69-4332-985F-483CD70422C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8005818-DD2A-4C93-A0DA-73E2EED6EF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맑은 고딕"/>
              </a:rPr>
              <a:t>http://minheeblog.tistory.com/category/PPT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맑은 고딕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142E56A-F71C-47F3-8E6F-86958208B32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D23C286-07C4-42F5-98B5-B0EBE240DECC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3/4/2020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F582C0C-AE87-4173-9B23-DCBD2AF38F0B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251640" y="720000"/>
            <a:ext cx="8639640" cy="5732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83"/>
              </a:spcBef>
            </a:pPr>
            <a:r>
              <a:rPr lang="ko-KR" sz="1300" b="1" strike="noStrike" spc="-1">
                <a:solidFill>
                  <a:srgbClr val="000000"/>
                </a:solidFill>
                <a:latin typeface="Arial"/>
                <a:ea typeface="맑은 고딕"/>
              </a:rPr>
              <a:t>세부 내역을 입력합니다. (글자크기: 12)</a:t>
            </a:r>
            <a:endParaRPr lang="ko-KR" sz="13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Line 2"/>
          <p:cNvSpPr/>
          <p:nvPr/>
        </p:nvSpPr>
        <p:spPr>
          <a:xfrm>
            <a:off x="360" y="612720"/>
            <a:ext cx="9143640" cy="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251640" y="0"/>
            <a:ext cx="5981040" cy="62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슬라이드 제목 입력합니다. (글자크기: 18)</a:t>
            </a:r>
            <a:endParaRPr lang="ko-KR" sz="19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822280" y="260280"/>
            <a:ext cx="3057120" cy="360000"/>
          </a:xfrm>
          <a:prstGeom prst="rect">
            <a:avLst/>
          </a:prstGeom>
        </p:spPr>
        <p:txBody>
          <a:bodyPr lIns="0" tIns="45000" rIns="0" bIns="45000">
            <a:noAutofit/>
          </a:bodyPr>
          <a:lstStyle/>
          <a:p>
            <a:pPr algn="r">
              <a:lnSpc>
                <a:spcPct val="90000"/>
              </a:lnSpc>
              <a:spcBef>
                <a:spcPts val="1083"/>
              </a:spcBef>
            </a:pPr>
            <a:r>
              <a:rPr lang="ko-KR" sz="1520" b="1" strike="noStrike" spc="-1">
                <a:solidFill>
                  <a:srgbClr val="000000"/>
                </a:solidFill>
                <a:latin typeface="맑은 고딕"/>
              </a:rPr>
              <a:t>목차를 입력합니다.</a:t>
            </a:r>
            <a:endParaRPr lang="ko-KR" sz="152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403640" y="1989000"/>
            <a:ext cx="6336360" cy="20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strike="noStrike" spc="-1">
                <a:solidFill>
                  <a:srgbClr val="FFFFFF"/>
                </a:solidFill>
                <a:latin typeface="맑은 고딕"/>
              </a:rPr>
              <a:t>Algo</a:t>
            </a:r>
            <a:endParaRPr lang="en-US" sz="6600" b="0" strike="noStrike" spc="-1">
              <a:latin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맑은 고딕"/>
              </a:rPr>
              <a:t>온라인 코딩 실습 웹 사이트</a:t>
            </a:r>
            <a:endParaRPr lang="en-US" sz="2000" b="0" strike="noStrike" spc="-1">
              <a:latin typeface="맑은 고딕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703960" y="5589360"/>
            <a:ext cx="381600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latin typeface="맑은 고딕"/>
              </a:rPr>
              <a:t>1조</a:t>
            </a:r>
            <a:endParaRPr lang="en-US" sz="1400" b="0" strike="noStrike" spc="-1" dirty="0">
              <a:latin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latin typeface="맑은 고딕"/>
              </a:rPr>
              <a:t>박용민</a:t>
            </a:r>
            <a:r>
              <a:rPr lang="en-US" sz="1400" b="0" strike="noStrike" spc="-1" dirty="0">
                <a:solidFill>
                  <a:srgbClr val="FFFFFF"/>
                </a:solidFill>
                <a:latin typeface="맑은 고딕"/>
              </a:rPr>
              <a:t>,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맑은 고딕"/>
              </a:rPr>
              <a:t>김현욱</a:t>
            </a:r>
            <a:r>
              <a:rPr lang="en-US" sz="1400" b="0" strike="noStrike" spc="-1" dirty="0">
                <a:solidFill>
                  <a:srgbClr val="FFFFFF"/>
                </a:solidFill>
                <a:latin typeface="맑은 고딕"/>
              </a:rPr>
              <a:t>,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맑은 고딕"/>
              </a:rPr>
              <a:t>허은열</a:t>
            </a:r>
            <a:r>
              <a:rPr lang="en-US" sz="1400" b="0" strike="noStrike" spc="-1" dirty="0">
                <a:solidFill>
                  <a:srgbClr val="FFFFFF"/>
                </a:solidFill>
                <a:latin typeface="맑은 고딕"/>
              </a:rPr>
              <a:t>,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맑은 고딕"/>
              </a:rPr>
              <a:t>이유동</a:t>
            </a:r>
            <a:r>
              <a:rPr lang="en-US" sz="1400" b="0" strike="noStrike" spc="-1" dirty="0">
                <a:solidFill>
                  <a:srgbClr val="FFFFFF"/>
                </a:solidFill>
                <a:latin typeface="맑은 고딕"/>
              </a:rPr>
              <a:t>,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맑은 고딕"/>
              </a:rPr>
              <a:t>신재웅</a:t>
            </a:r>
            <a:endParaRPr lang="en-US" sz="1400" b="0" strike="noStrike" spc="-1" dirty="0">
              <a:latin typeface="맑은 고딕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483640" y="141264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10243E"/>
                </a:solidFill>
                <a:latin typeface="맑은 고딕"/>
              </a:rPr>
              <a:t>Algo Project</a:t>
            </a:r>
            <a:endParaRPr lang="en-US" sz="14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835640" y="270900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51">
                <a:solidFill>
                  <a:srgbClr val="FFFFFF"/>
                </a:solidFill>
                <a:latin typeface="맑은 고딕"/>
              </a:rPr>
              <a:t>DB설계</a:t>
            </a:r>
            <a:endParaRPr lang="en-US" sz="6600" b="0" strike="noStrike" spc="-1">
              <a:latin typeface="맑은 고딕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10243E"/>
                </a:solidFill>
                <a:latin typeface="맑은 고딕"/>
              </a:rPr>
              <a:t>Algo Project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맑은 고딕"/>
              </a:rPr>
              <a:t>Algo</a:t>
            </a:r>
            <a:endParaRPr lang="en-US" sz="18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504000"/>
            <a:ext cx="8424000" cy="604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277920" y="231120"/>
            <a:ext cx="6580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51">
                <a:solidFill>
                  <a:srgbClr val="FFFFFF"/>
                </a:solidFill>
                <a:latin typeface="맑은 고딕"/>
              </a:rPr>
              <a:t>DB설계</a:t>
            </a:r>
            <a:endParaRPr lang="en-US" sz="1200" b="0" strike="noStrike" spc="-1">
              <a:latin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A3F0FD-CEF9-414B-91FB-4AF6DE0C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63" y="517521"/>
            <a:ext cx="7976074" cy="60344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56040" y="271800"/>
            <a:ext cx="6580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51">
                <a:solidFill>
                  <a:srgbClr val="FFFFFF"/>
                </a:solidFill>
                <a:latin typeface="맑은 고딕"/>
              </a:rPr>
              <a:t>DB설계</a:t>
            </a:r>
            <a:endParaRPr lang="en-US" sz="1200" b="0" strike="noStrike" spc="-1">
              <a:latin typeface="맑은 고딕"/>
            </a:endParaRPr>
          </a:p>
        </p:txBody>
      </p:sp>
      <p:pic>
        <p:nvPicPr>
          <p:cNvPr id="236" name="Picture 3" descr="C:\Users\Administrator\Desktop\final-test.PNG"/>
          <p:cNvPicPr/>
          <p:nvPr/>
        </p:nvPicPr>
        <p:blipFill>
          <a:blip r:embed="rId3"/>
          <a:stretch/>
        </p:blipFill>
        <p:spPr>
          <a:xfrm>
            <a:off x="467640" y="764640"/>
            <a:ext cx="8272440" cy="584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56040" y="271800"/>
            <a:ext cx="6580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51">
                <a:solidFill>
                  <a:srgbClr val="FFFFFF"/>
                </a:solidFill>
                <a:latin typeface="맑은 고딕"/>
              </a:rPr>
              <a:t>DB설계</a:t>
            </a:r>
            <a:endParaRPr lang="en-US" sz="1200" b="0" strike="noStrike" spc="-1">
              <a:latin typeface="맑은 고딕"/>
            </a:endParaRPr>
          </a:p>
        </p:txBody>
      </p:sp>
      <p:pic>
        <p:nvPicPr>
          <p:cNvPr id="238" name="Picture 2" descr="C:\Users\Administrator\Desktop\튜터.PNG"/>
          <p:cNvPicPr/>
          <p:nvPr/>
        </p:nvPicPr>
        <p:blipFill>
          <a:blip r:embed="rId3"/>
          <a:stretch/>
        </p:blipFill>
        <p:spPr>
          <a:xfrm>
            <a:off x="370800" y="764640"/>
            <a:ext cx="8309160" cy="5255280"/>
          </a:xfrm>
          <a:prstGeom prst="rect">
            <a:avLst/>
          </a:prstGeom>
          <a:ln>
            <a:noFill/>
          </a:ln>
        </p:spPr>
      </p:pic>
      <p:pic>
        <p:nvPicPr>
          <p:cNvPr id="239" name="Picture 3"/>
          <p:cNvPicPr/>
          <p:nvPr/>
        </p:nvPicPr>
        <p:blipFill>
          <a:blip r:embed="rId4"/>
          <a:stretch/>
        </p:blipFill>
        <p:spPr>
          <a:xfrm>
            <a:off x="336600" y="3717000"/>
            <a:ext cx="8343720" cy="275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835640" y="270900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51">
                <a:solidFill>
                  <a:srgbClr val="FFFFFF"/>
                </a:solidFill>
                <a:latin typeface="맑은 고딕"/>
              </a:rPr>
              <a:t>역할분담</a:t>
            </a:r>
            <a:endParaRPr lang="en-US" sz="6600" b="0" strike="noStrike" spc="-1">
              <a:latin typeface="맑은 고딕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10243E"/>
                </a:solidFill>
                <a:latin typeface="맑은 고딕"/>
              </a:rPr>
              <a:t>Algo Project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맑은 고딕"/>
              </a:rPr>
              <a:t>Algo</a:t>
            </a:r>
            <a:endParaRPr lang="en-US" sz="18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20680" y="836640"/>
            <a:ext cx="8640360" cy="567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3996000" y="41004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lang="en-US" sz="2400" b="0" strike="noStrike" spc="-1">
              <a:latin typeface="맑은 고딕"/>
            </a:endParaRPr>
          </a:p>
        </p:txBody>
      </p:sp>
      <p:pic>
        <p:nvPicPr>
          <p:cNvPr id="246" name="Picture 2" descr="사람 픽토그램에 대한 이미지 검색결과"/>
          <p:cNvPicPr/>
          <p:nvPr/>
        </p:nvPicPr>
        <p:blipFill>
          <a:blip r:embed="rId3"/>
          <a:srcRect l="50807" r="25306" b="46819"/>
          <a:stretch/>
        </p:blipFill>
        <p:spPr>
          <a:xfrm>
            <a:off x="8114040" y="5650560"/>
            <a:ext cx="486360" cy="851040"/>
          </a:xfrm>
          <a:prstGeom prst="rect">
            <a:avLst/>
          </a:prstGeom>
          <a:ln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484920" y="271800"/>
            <a:ext cx="766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51">
                <a:solidFill>
                  <a:srgbClr val="FFFFFF"/>
                </a:solidFill>
                <a:latin typeface="맑은 고딕"/>
              </a:rPr>
              <a:t>역할 분담</a:t>
            </a:r>
            <a:endParaRPr lang="en-US" sz="1200" b="0" strike="noStrike" spc="-1">
              <a:latin typeface="맑은 고딕"/>
            </a:endParaRPr>
          </a:p>
        </p:txBody>
      </p:sp>
      <p:pic>
        <p:nvPicPr>
          <p:cNvPr id="248" name="Picture 2" descr="사람 픽토그램에 대한 이미지 검색결과"/>
          <p:cNvPicPr/>
          <p:nvPr/>
        </p:nvPicPr>
        <p:blipFill>
          <a:blip r:embed="rId3"/>
          <a:srcRect l="50807" r="25306" b="46819"/>
          <a:stretch/>
        </p:blipFill>
        <p:spPr>
          <a:xfrm>
            <a:off x="6116040" y="5661360"/>
            <a:ext cx="486360" cy="851040"/>
          </a:xfrm>
          <a:prstGeom prst="rect">
            <a:avLst/>
          </a:prstGeom>
          <a:ln>
            <a:noFill/>
          </a:ln>
        </p:spPr>
      </p:pic>
      <p:pic>
        <p:nvPicPr>
          <p:cNvPr id="249" name="Picture 2" descr="사람 픽토그램에 대한 이미지 검색결과"/>
          <p:cNvPicPr/>
          <p:nvPr/>
        </p:nvPicPr>
        <p:blipFill>
          <a:blip r:embed="rId3"/>
          <a:srcRect l="50807" r="25306" b="46819"/>
          <a:stretch/>
        </p:blipFill>
        <p:spPr>
          <a:xfrm>
            <a:off x="7588080" y="5659920"/>
            <a:ext cx="486360" cy="851040"/>
          </a:xfrm>
          <a:prstGeom prst="rect">
            <a:avLst/>
          </a:prstGeom>
          <a:ln>
            <a:noFill/>
          </a:ln>
        </p:spPr>
      </p:pic>
      <p:pic>
        <p:nvPicPr>
          <p:cNvPr id="250" name="Picture 2" descr="사람 픽토그램에 대한 이미지 검색결과"/>
          <p:cNvPicPr/>
          <p:nvPr/>
        </p:nvPicPr>
        <p:blipFill>
          <a:blip r:embed="rId3"/>
          <a:srcRect l="50807" r="25306" b="46819"/>
          <a:stretch/>
        </p:blipFill>
        <p:spPr>
          <a:xfrm>
            <a:off x="6608160" y="5650560"/>
            <a:ext cx="486360" cy="851040"/>
          </a:xfrm>
          <a:prstGeom prst="rect">
            <a:avLst/>
          </a:prstGeom>
          <a:ln>
            <a:noFill/>
          </a:ln>
        </p:spPr>
      </p:pic>
      <p:pic>
        <p:nvPicPr>
          <p:cNvPr id="251" name="Picture 2" descr="사람 픽토그램에 대한 이미지 검색결과"/>
          <p:cNvPicPr/>
          <p:nvPr/>
        </p:nvPicPr>
        <p:blipFill>
          <a:blip r:embed="rId3"/>
          <a:srcRect l="50807" r="25306" b="46819"/>
          <a:stretch/>
        </p:blipFill>
        <p:spPr>
          <a:xfrm>
            <a:off x="7097760" y="5650560"/>
            <a:ext cx="486360" cy="851040"/>
          </a:xfrm>
          <a:prstGeom prst="rect">
            <a:avLst/>
          </a:prstGeom>
          <a:ln>
            <a:noFill/>
          </a:ln>
        </p:spPr>
      </p:pic>
      <p:sp>
        <p:nvSpPr>
          <p:cNvPr id="252" name="CustomShape 5"/>
          <p:cNvSpPr/>
          <p:nvPr/>
        </p:nvSpPr>
        <p:spPr>
          <a:xfrm>
            <a:off x="631080" y="1715760"/>
            <a:ext cx="2015640" cy="17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박용민(조장)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진행 업무 점검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코딩이론 학습구현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마무리문제 구현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3321720" y="1715760"/>
            <a:ext cx="2303640" cy="22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</a:rPr>
              <a:t>김현욱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- DB설계 및 구현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- 랭킹시스템 구현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- 테스트 케이스 작성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endParaRPr lang="en-US" sz="1400" b="0" strike="noStrike" spc="-1">
              <a:latin typeface="맑은 고딕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6304320" y="1715760"/>
            <a:ext cx="2015640" cy="179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</a:rPr>
              <a:t>허은열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-도전문제 조회 구현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-코드편집기 기능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-과제 내용 확인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255" name="CustomShape 8"/>
          <p:cNvSpPr/>
          <p:nvPr/>
        </p:nvSpPr>
        <p:spPr>
          <a:xfrm>
            <a:off x="631080" y="4024440"/>
            <a:ext cx="2015640" cy="17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</a:rPr>
              <a:t>이유동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- 회원관리 구현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- 탈퇴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-문의게시판 구현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256" name="CustomShape 9"/>
          <p:cNvSpPr/>
          <p:nvPr/>
        </p:nvSpPr>
        <p:spPr>
          <a:xfrm>
            <a:off x="3249720" y="4024440"/>
            <a:ext cx="201564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</a:rPr>
              <a:t>신재웅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-회원관리 구현</a:t>
            </a:r>
            <a:endParaRPr lang="en-US" sz="1400" b="0" strike="noStrike" spc="-1">
              <a:latin typeface="맑은 고딕"/>
            </a:endParaRPr>
          </a:p>
          <a:p>
            <a:pPr>
              <a:lnSpc>
                <a:spcPct val="2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</a:rPr>
              <a:t>-가입,해지,변경</a:t>
            </a:r>
            <a:endParaRPr lang="en-US" sz="14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835640" y="270900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51">
                <a:solidFill>
                  <a:srgbClr val="FFFFFF"/>
                </a:solidFill>
                <a:latin typeface="맑은 고딕"/>
              </a:rPr>
              <a:t>개발일정</a:t>
            </a:r>
            <a:endParaRPr lang="en-US" sz="6600" b="0" strike="noStrike" spc="-1">
              <a:latin typeface="맑은 고딕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10243E"/>
                </a:solidFill>
                <a:latin typeface="맑은 고딕"/>
              </a:rPr>
              <a:t>Algo Project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맑은 고딕"/>
              </a:rPr>
              <a:t>Algo</a:t>
            </a:r>
            <a:endParaRPr lang="en-US" sz="18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251640" y="0"/>
            <a:ext cx="5981040" cy="62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ko-KR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개발일정</a:t>
            </a:r>
            <a:endParaRPr lang="ko-KR" sz="195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5822280" y="260280"/>
            <a:ext cx="3057120" cy="36000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>
            <a:noAutofit/>
          </a:bodyPr>
          <a:lstStyle/>
          <a:p>
            <a:endParaRPr lang="ko-KR" sz="304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51640" y="801360"/>
            <a:ext cx="5981040" cy="62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1071720" y="3456000"/>
            <a:ext cx="522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2/3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742320" y="1993680"/>
            <a:ext cx="101736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기획 및 분석설계</a:t>
            </a:r>
            <a:endParaRPr lang="en-US" sz="1200" b="0" strike="noStrike" spc="-1">
              <a:latin typeface="맑은 고딕"/>
            </a:endParaRPr>
          </a:p>
        </p:txBody>
      </p:sp>
      <p:grpSp>
        <p:nvGrpSpPr>
          <p:cNvPr id="265" name="Group 6"/>
          <p:cNvGrpSpPr/>
          <p:nvPr/>
        </p:nvGrpSpPr>
        <p:grpSpPr>
          <a:xfrm>
            <a:off x="2775600" y="3475800"/>
            <a:ext cx="933840" cy="673200"/>
            <a:chOff x="2775600" y="3475800"/>
            <a:chExt cx="933840" cy="673200"/>
          </a:xfrm>
        </p:grpSpPr>
        <p:sp>
          <p:nvSpPr>
            <p:cNvPr id="266" name="CustomShape 7"/>
            <p:cNvSpPr/>
            <p:nvPr/>
          </p:nvSpPr>
          <p:spPr>
            <a:xfrm flipV="1">
              <a:off x="3242520" y="3475440"/>
              <a:ext cx="360" cy="430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4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8"/>
            <p:cNvSpPr/>
            <p:nvPr/>
          </p:nvSpPr>
          <p:spPr>
            <a:xfrm>
              <a:off x="2775600" y="3907440"/>
              <a:ext cx="933840" cy="2415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</a:rPr>
                <a:t>2/24 완료</a:t>
              </a:r>
              <a:endParaRPr lang="en-US" sz="1200" b="0" strike="noStrike" spc="-1">
                <a:latin typeface="맑은 고딕"/>
              </a:endParaRPr>
            </a:p>
          </p:txBody>
        </p:sp>
      </p:grpSp>
      <p:sp>
        <p:nvSpPr>
          <p:cNvPr id="268" name="CustomShape 9"/>
          <p:cNvSpPr/>
          <p:nvPr/>
        </p:nvSpPr>
        <p:spPr>
          <a:xfrm>
            <a:off x="7570440" y="3436920"/>
            <a:ext cx="649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4/14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269" name="CustomShape 10"/>
          <p:cNvSpPr/>
          <p:nvPr/>
        </p:nvSpPr>
        <p:spPr>
          <a:xfrm>
            <a:off x="4309560" y="3435480"/>
            <a:ext cx="522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3/9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1249920" y="3394080"/>
            <a:ext cx="6661080" cy="69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1" name="Group 12"/>
          <p:cNvGrpSpPr/>
          <p:nvPr/>
        </p:nvGrpSpPr>
        <p:grpSpPr>
          <a:xfrm>
            <a:off x="2115000" y="2715120"/>
            <a:ext cx="886320" cy="678600"/>
            <a:chOff x="2115000" y="2715120"/>
            <a:chExt cx="886320" cy="678600"/>
          </a:xfrm>
        </p:grpSpPr>
        <p:sp>
          <p:nvSpPr>
            <p:cNvPr id="272" name="CustomShape 13"/>
            <p:cNvSpPr/>
            <p:nvPr/>
          </p:nvSpPr>
          <p:spPr>
            <a:xfrm>
              <a:off x="2558520" y="3005640"/>
              <a:ext cx="360" cy="388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CustomShape 14"/>
            <p:cNvSpPr/>
            <p:nvPr/>
          </p:nvSpPr>
          <p:spPr>
            <a:xfrm>
              <a:off x="2115000" y="2715120"/>
              <a:ext cx="886320" cy="29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</a:rPr>
                <a:t>DB설계</a:t>
              </a:r>
              <a:endParaRPr lang="en-US" sz="1200" b="0" strike="noStrike" spc="-1">
                <a:latin typeface="맑은 고딕"/>
              </a:endParaRPr>
            </a:p>
          </p:txBody>
        </p:sp>
      </p:grpSp>
      <p:grpSp>
        <p:nvGrpSpPr>
          <p:cNvPr id="274" name="Group 15"/>
          <p:cNvGrpSpPr/>
          <p:nvPr/>
        </p:nvGrpSpPr>
        <p:grpSpPr>
          <a:xfrm>
            <a:off x="3402360" y="3463560"/>
            <a:ext cx="933840" cy="1388160"/>
            <a:chOff x="3402360" y="3463560"/>
            <a:chExt cx="933840" cy="1388160"/>
          </a:xfrm>
        </p:grpSpPr>
        <p:sp>
          <p:nvSpPr>
            <p:cNvPr id="275" name="CustomShape 16"/>
            <p:cNvSpPr/>
            <p:nvPr/>
          </p:nvSpPr>
          <p:spPr>
            <a:xfrm flipV="1">
              <a:off x="3869280" y="3463200"/>
              <a:ext cx="360" cy="115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CustomShape 17"/>
            <p:cNvSpPr/>
            <p:nvPr/>
          </p:nvSpPr>
          <p:spPr>
            <a:xfrm>
              <a:off x="3402360" y="4620600"/>
              <a:ext cx="933840" cy="231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</a:rPr>
                <a:t>3/2 완료</a:t>
              </a:r>
              <a:endParaRPr lang="en-US" sz="1200" b="0" strike="noStrike" spc="-1">
                <a:latin typeface="맑은 고딕"/>
              </a:endParaRPr>
            </a:p>
          </p:txBody>
        </p:sp>
      </p:grpSp>
      <p:sp>
        <p:nvSpPr>
          <p:cNvPr id="277" name="CustomShape 18"/>
          <p:cNvSpPr/>
          <p:nvPr/>
        </p:nvSpPr>
        <p:spPr>
          <a:xfrm>
            <a:off x="2327760" y="346968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2/17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278" name="CustomShape 19"/>
          <p:cNvSpPr/>
          <p:nvPr/>
        </p:nvSpPr>
        <p:spPr>
          <a:xfrm>
            <a:off x="1665000" y="346968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2/10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279" name="CustomShape 20"/>
          <p:cNvSpPr/>
          <p:nvPr/>
        </p:nvSpPr>
        <p:spPr>
          <a:xfrm>
            <a:off x="2996640" y="347616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2/24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280" name="CustomShape 21"/>
          <p:cNvSpPr/>
          <p:nvPr/>
        </p:nvSpPr>
        <p:spPr>
          <a:xfrm>
            <a:off x="3700440" y="3472560"/>
            <a:ext cx="408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3/2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281" name="CustomShape 22"/>
          <p:cNvSpPr/>
          <p:nvPr/>
        </p:nvSpPr>
        <p:spPr>
          <a:xfrm>
            <a:off x="5020560" y="346968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3/16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282" name="CustomShape 23"/>
          <p:cNvSpPr/>
          <p:nvPr/>
        </p:nvSpPr>
        <p:spPr>
          <a:xfrm>
            <a:off x="5644080" y="347580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3/23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283" name="CustomShape 24"/>
          <p:cNvSpPr/>
          <p:nvPr/>
        </p:nvSpPr>
        <p:spPr>
          <a:xfrm>
            <a:off x="6319080" y="3475800"/>
            <a:ext cx="492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3/30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284" name="CustomShape 25"/>
          <p:cNvSpPr/>
          <p:nvPr/>
        </p:nvSpPr>
        <p:spPr>
          <a:xfrm>
            <a:off x="7026480" y="3466800"/>
            <a:ext cx="408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4/6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285" name="CustomShape 26"/>
          <p:cNvSpPr/>
          <p:nvPr/>
        </p:nvSpPr>
        <p:spPr>
          <a:xfrm flipH="1">
            <a:off x="1249920" y="2426400"/>
            <a:ext cx="720" cy="100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6" name="Group 27"/>
          <p:cNvGrpSpPr/>
          <p:nvPr/>
        </p:nvGrpSpPr>
        <p:grpSpPr>
          <a:xfrm>
            <a:off x="2711520" y="1996560"/>
            <a:ext cx="1016640" cy="1397160"/>
            <a:chOff x="2711520" y="1996560"/>
            <a:chExt cx="1016640" cy="1397160"/>
          </a:xfrm>
        </p:grpSpPr>
        <p:sp>
          <p:nvSpPr>
            <p:cNvPr id="287" name="CustomShape 28"/>
            <p:cNvSpPr/>
            <p:nvPr/>
          </p:nvSpPr>
          <p:spPr>
            <a:xfrm>
              <a:off x="3219840" y="2267640"/>
              <a:ext cx="360" cy="1126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CustomShape 29"/>
            <p:cNvSpPr/>
            <p:nvPr/>
          </p:nvSpPr>
          <p:spPr>
            <a:xfrm>
              <a:off x="2711520" y="1996560"/>
              <a:ext cx="1016640" cy="271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맑은 고딕"/>
                </a:rPr>
                <a:t>회원관리구현</a:t>
              </a:r>
              <a:endParaRPr lang="en-US" sz="1000" b="0" strike="noStrike" spc="-1">
                <a:latin typeface="맑은 고딕"/>
              </a:endParaRPr>
            </a:p>
          </p:txBody>
        </p:sp>
      </p:grpSp>
      <p:grpSp>
        <p:nvGrpSpPr>
          <p:cNvPr id="289" name="Group 30"/>
          <p:cNvGrpSpPr/>
          <p:nvPr/>
        </p:nvGrpSpPr>
        <p:grpSpPr>
          <a:xfrm>
            <a:off x="4114080" y="3435480"/>
            <a:ext cx="933840" cy="713520"/>
            <a:chOff x="4114080" y="3435480"/>
            <a:chExt cx="933840" cy="713520"/>
          </a:xfrm>
        </p:grpSpPr>
        <p:sp>
          <p:nvSpPr>
            <p:cNvPr id="290" name="CustomShape 31"/>
            <p:cNvSpPr/>
            <p:nvPr/>
          </p:nvSpPr>
          <p:spPr>
            <a:xfrm flipH="1" flipV="1">
              <a:off x="4570920" y="3435480"/>
              <a:ext cx="9000" cy="457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32"/>
            <p:cNvSpPr/>
            <p:nvPr/>
          </p:nvSpPr>
          <p:spPr>
            <a:xfrm>
              <a:off x="4114080" y="3893040"/>
              <a:ext cx="933840" cy="255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</a:rPr>
                <a:t>3/9 완료</a:t>
              </a:r>
              <a:endParaRPr lang="en-US" sz="1200" b="0" strike="noStrike" spc="-1">
                <a:latin typeface="맑은 고딕"/>
              </a:endParaRPr>
            </a:p>
          </p:txBody>
        </p:sp>
      </p:grpSp>
      <p:grpSp>
        <p:nvGrpSpPr>
          <p:cNvPr id="292" name="Group 33"/>
          <p:cNvGrpSpPr/>
          <p:nvPr/>
        </p:nvGrpSpPr>
        <p:grpSpPr>
          <a:xfrm>
            <a:off x="3366720" y="2712240"/>
            <a:ext cx="1016640" cy="681480"/>
            <a:chOff x="3366720" y="2712240"/>
            <a:chExt cx="1016640" cy="681480"/>
          </a:xfrm>
        </p:grpSpPr>
        <p:sp>
          <p:nvSpPr>
            <p:cNvPr id="293" name="CustomShape 34"/>
            <p:cNvSpPr/>
            <p:nvPr/>
          </p:nvSpPr>
          <p:spPr>
            <a:xfrm>
              <a:off x="3875400" y="2982600"/>
              <a:ext cx="360" cy="411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35"/>
            <p:cNvSpPr/>
            <p:nvPr/>
          </p:nvSpPr>
          <p:spPr>
            <a:xfrm>
              <a:off x="3366720" y="2712240"/>
              <a:ext cx="1016640" cy="27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맑은 고딕"/>
                </a:rPr>
                <a:t>코딩이론구현</a:t>
              </a:r>
              <a:endParaRPr lang="en-US" sz="1000" b="0" strike="noStrike" spc="-1">
                <a:latin typeface="맑은 고딕"/>
              </a:endParaRPr>
            </a:p>
          </p:txBody>
        </p:sp>
      </p:grpSp>
      <p:grpSp>
        <p:nvGrpSpPr>
          <p:cNvPr id="295" name="Group 36"/>
          <p:cNvGrpSpPr/>
          <p:nvPr/>
        </p:nvGrpSpPr>
        <p:grpSpPr>
          <a:xfrm>
            <a:off x="4053240" y="1268640"/>
            <a:ext cx="1016640" cy="2108520"/>
            <a:chOff x="4053240" y="1268640"/>
            <a:chExt cx="1016640" cy="2108520"/>
          </a:xfrm>
        </p:grpSpPr>
        <p:sp>
          <p:nvSpPr>
            <p:cNvPr id="296" name="CustomShape 37"/>
            <p:cNvSpPr/>
            <p:nvPr/>
          </p:nvSpPr>
          <p:spPr>
            <a:xfrm>
              <a:off x="4561560" y="1508760"/>
              <a:ext cx="360" cy="1868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E88BED"/>
            </a:solidFill>
            <a:ln>
              <a:solidFill>
                <a:srgbClr val="E88BED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CustomShape 38"/>
            <p:cNvSpPr/>
            <p:nvPr/>
          </p:nvSpPr>
          <p:spPr>
            <a:xfrm>
              <a:off x="4053240" y="1268640"/>
              <a:ext cx="1016640" cy="239760"/>
            </a:xfrm>
            <a:prstGeom prst="rect">
              <a:avLst/>
            </a:prstGeom>
            <a:solidFill>
              <a:srgbClr val="E88BED"/>
            </a:solidFill>
            <a:ln>
              <a:solidFill>
                <a:srgbClr val="E88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맑은 고딕"/>
                </a:rPr>
                <a:t>코딩이론구현</a:t>
              </a:r>
              <a:endParaRPr lang="en-US" sz="1000" b="0" strike="noStrike" spc="-1">
                <a:latin typeface="맑은 고딕"/>
              </a:endParaRPr>
            </a:p>
          </p:txBody>
        </p:sp>
      </p:grpSp>
      <p:grpSp>
        <p:nvGrpSpPr>
          <p:cNvPr id="298" name="Group 39"/>
          <p:cNvGrpSpPr/>
          <p:nvPr/>
        </p:nvGrpSpPr>
        <p:grpSpPr>
          <a:xfrm>
            <a:off x="5423040" y="3476520"/>
            <a:ext cx="933840" cy="1375200"/>
            <a:chOff x="5423040" y="3476520"/>
            <a:chExt cx="933840" cy="1375200"/>
          </a:xfrm>
        </p:grpSpPr>
        <p:sp>
          <p:nvSpPr>
            <p:cNvPr id="299" name="CustomShape 40"/>
            <p:cNvSpPr/>
            <p:nvPr/>
          </p:nvSpPr>
          <p:spPr>
            <a:xfrm flipH="1" flipV="1">
              <a:off x="5880240" y="3476520"/>
              <a:ext cx="9000" cy="1144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E88BED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41"/>
            <p:cNvSpPr/>
            <p:nvPr/>
          </p:nvSpPr>
          <p:spPr>
            <a:xfrm>
              <a:off x="5423040" y="4620600"/>
              <a:ext cx="933840" cy="231120"/>
            </a:xfrm>
            <a:prstGeom prst="rect">
              <a:avLst/>
            </a:prstGeom>
            <a:solidFill>
              <a:srgbClr val="E88BED"/>
            </a:solidFill>
            <a:ln>
              <a:solidFill>
                <a:srgbClr val="E88B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</a:rPr>
                <a:t>3/23 완료</a:t>
              </a:r>
              <a:endParaRPr lang="en-US" sz="1200" b="0" strike="noStrike" spc="-1">
                <a:latin typeface="맑은 고딕"/>
              </a:endParaRPr>
            </a:p>
          </p:txBody>
        </p:sp>
      </p:grpSp>
      <p:grpSp>
        <p:nvGrpSpPr>
          <p:cNvPr id="301" name="Group 42"/>
          <p:cNvGrpSpPr/>
          <p:nvPr/>
        </p:nvGrpSpPr>
        <p:grpSpPr>
          <a:xfrm>
            <a:off x="4087080" y="1996560"/>
            <a:ext cx="1016640" cy="1397160"/>
            <a:chOff x="4087080" y="1996560"/>
            <a:chExt cx="1016640" cy="1397160"/>
          </a:xfrm>
        </p:grpSpPr>
        <p:sp>
          <p:nvSpPr>
            <p:cNvPr id="302" name="CustomShape 43"/>
            <p:cNvSpPr/>
            <p:nvPr/>
          </p:nvSpPr>
          <p:spPr>
            <a:xfrm flipH="1">
              <a:off x="4580640" y="2267640"/>
              <a:ext cx="14040" cy="1126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E88BED"/>
            </a:solidFill>
            <a:ln>
              <a:solidFill>
                <a:srgbClr val="9889E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CustomShape 44"/>
            <p:cNvSpPr/>
            <p:nvPr/>
          </p:nvSpPr>
          <p:spPr>
            <a:xfrm>
              <a:off x="4087080" y="1996560"/>
              <a:ext cx="1016640" cy="271080"/>
            </a:xfrm>
            <a:prstGeom prst="rect">
              <a:avLst/>
            </a:prstGeom>
            <a:solidFill>
              <a:srgbClr val="9889EF"/>
            </a:solidFill>
            <a:ln>
              <a:solidFill>
                <a:srgbClr val="988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맑은 고딕"/>
                </a:rPr>
                <a:t>도전문제구현</a:t>
              </a:r>
              <a:endParaRPr lang="en-US" sz="1000" b="0" strike="noStrike" spc="-1">
                <a:latin typeface="맑은 고딕"/>
              </a:endParaRPr>
            </a:p>
          </p:txBody>
        </p:sp>
      </p:grpSp>
      <p:grpSp>
        <p:nvGrpSpPr>
          <p:cNvPr id="304" name="Group 45"/>
          <p:cNvGrpSpPr/>
          <p:nvPr/>
        </p:nvGrpSpPr>
        <p:grpSpPr>
          <a:xfrm>
            <a:off x="6764040" y="3466800"/>
            <a:ext cx="933840" cy="2102760"/>
            <a:chOff x="6764040" y="3466800"/>
            <a:chExt cx="933840" cy="2102760"/>
          </a:xfrm>
        </p:grpSpPr>
        <p:sp>
          <p:nvSpPr>
            <p:cNvPr id="305" name="CustomShape 46"/>
            <p:cNvSpPr/>
            <p:nvPr/>
          </p:nvSpPr>
          <p:spPr>
            <a:xfrm flipV="1">
              <a:off x="7230960" y="3466800"/>
              <a:ext cx="360" cy="1871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E88BED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stomShape 47"/>
            <p:cNvSpPr/>
            <p:nvPr/>
          </p:nvSpPr>
          <p:spPr>
            <a:xfrm>
              <a:off x="6764040" y="5338440"/>
              <a:ext cx="933840" cy="231120"/>
            </a:xfrm>
            <a:prstGeom prst="rect">
              <a:avLst/>
            </a:prstGeom>
            <a:solidFill>
              <a:srgbClr val="9889EF"/>
            </a:solidFill>
            <a:ln>
              <a:solidFill>
                <a:srgbClr val="988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</a:rPr>
                <a:t>4/6 완료</a:t>
              </a:r>
              <a:endParaRPr lang="en-US" sz="1200" b="0" strike="noStrike" spc="-1">
                <a:latin typeface="맑은 고딕"/>
              </a:endParaRPr>
            </a:p>
          </p:txBody>
        </p:sp>
      </p:grpSp>
      <p:grpSp>
        <p:nvGrpSpPr>
          <p:cNvPr id="307" name="Group 48"/>
          <p:cNvGrpSpPr/>
          <p:nvPr/>
        </p:nvGrpSpPr>
        <p:grpSpPr>
          <a:xfrm>
            <a:off x="4665960" y="2712240"/>
            <a:ext cx="1153800" cy="664920"/>
            <a:chOff x="4665960" y="2712240"/>
            <a:chExt cx="1153800" cy="664920"/>
          </a:xfrm>
        </p:grpSpPr>
        <p:sp>
          <p:nvSpPr>
            <p:cNvPr id="308" name="CustomShape 49"/>
            <p:cNvSpPr/>
            <p:nvPr/>
          </p:nvSpPr>
          <p:spPr>
            <a:xfrm>
              <a:off x="5243040" y="2982600"/>
              <a:ext cx="360" cy="39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E88BED"/>
            </a:solidFill>
            <a:ln>
              <a:solidFill>
                <a:srgbClr val="C4B4B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50"/>
            <p:cNvSpPr/>
            <p:nvPr/>
          </p:nvSpPr>
          <p:spPr>
            <a:xfrm>
              <a:off x="4665960" y="2712240"/>
              <a:ext cx="1153800" cy="270000"/>
            </a:xfrm>
            <a:prstGeom prst="rect">
              <a:avLst/>
            </a:prstGeom>
            <a:solidFill>
              <a:srgbClr val="C4B4B4"/>
            </a:solidFill>
            <a:ln>
              <a:solidFill>
                <a:srgbClr val="C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맑은 고딕"/>
                </a:rPr>
                <a:t>콘텐츠관리구현</a:t>
              </a:r>
              <a:endParaRPr lang="en-US" sz="1000" b="0" strike="noStrike" spc="-1">
                <a:latin typeface="맑은 고딕"/>
              </a:endParaRPr>
            </a:p>
          </p:txBody>
        </p:sp>
      </p:grpSp>
      <p:grpSp>
        <p:nvGrpSpPr>
          <p:cNvPr id="310" name="Group 51"/>
          <p:cNvGrpSpPr/>
          <p:nvPr/>
        </p:nvGrpSpPr>
        <p:grpSpPr>
          <a:xfrm>
            <a:off x="6775200" y="3478320"/>
            <a:ext cx="933840" cy="1375200"/>
            <a:chOff x="6775200" y="3478320"/>
            <a:chExt cx="933840" cy="1375200"/>
          </a:xfrm>
        </p:grpSpPr>
        <p:sp>
          <p:nvSpPr>
            <p:cNvPr id="311" name="CustomShape 52"/>
            <p:cNvSpPr/>
            <p:nvPr/>
          </p:nvSpPr>
          <p:spPr>
            <a:xfrm flipH="1" flipV="1">
              <a:off x="7209360" y="3477960"/>
              <a:ext cx="32400" cy="1143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C4B4B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53"/>
            <p:cNvSpPr/>
            <p:nvPr/>
          </p:nvSpPr>
          <p:spPr>
            <a:xfrm>
              <a:off x="6775200" y="4622400"/>
              <a:ext cx="933840" cy="231120"/>
            </a:xfrm>
            <a:prstGeom prst="rect">
              <a:avLst/>
            </a:prstGeom>
            <a:solidFill>
              <a:srgbClr val="C4B4B4"/>
            </a:solidFill>
            <a:ln>
              <a:solidFill>
                <a:srgbClr val="C4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</a:rPr>
                <a:t>4/6 완료</a:t>
              </a:r>
              <a:endParaRPr lang="en-US" sz="1200" b="0" strike="noStrike" spc="-1">
                <a:latin typeface="맑은 고딕"/>
              </a:endParaRPr>
            </a:p>
          </p:txBody>
        </p:sp>
      </p:grpSp>
      <p:grpSp>
        <p:nvGrpSpPr>
          <p:cNvPr id="313" name="Group 54"/>
          <p:cNvGrpSpPr/>
          <p:nvPr/>
        </p:nvGrpSpPr>
        <p:grpSpPr>
          <a:xfrm>
            <a:off x="5369760" y="1996560"/>
            <a:ext cx="1016640" cy="1397160"/>
            <a:chOff x="5369760" y="1996560"/>
            <a:chExt cx="1016640" cy="1397160"/>
          </a:xfrm>
        </p:grpSpPr>
        <p:sp>
          <p:nvSpPr>
            <p:cNvPr id="314" name="CustomShape 55"/>
            <p:cNvSpPr/>
            <p:nvPr/>
          </p:nvSpPr>
          <p:spPr>
            <a:xfrm flipH="1">
              <a:off x="5863320" y="2267640"/>
              <a:ext cx="14040" cy="1126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2BD81E"/>
            </a:solidFill>
            <a:ln>
              <a:solidFill>
                <a:srgbClr val="2BD81E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56"/>
            <p:cNvSpPr/>
            <p:nvPr/>
          </p:nvSpPr>
          <p:spPr>
            <a:xfrm>
              <a:off x="5369760" y="1996560"/>
              <a:ext cx="1016640" cy="271080"/>
            </a:xfrm>
            <a:prstGeom prst="rect">
              <a:avLst/>
            </a:prstGeom>
            <a:solidFill>
              <a:srgbClr val="2BD81E"/>
            </a:solidFill>
            <a:ln>
              <a:solidFill>
                <a:srgbClr val="2BD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</a:rPr>
                <a:t>통합테스트</a:t>
              </a:r>
              <a:endParaRPr lang="en-US" sz="1200" b="0" strike="noStrike" spc="-1">
                <a:latin typeface="맑은 고딕"/>
              </a:endParaRPr>
            </a:p>
          </p:txBody>
        </p:sp>
      </p:grpSp>
      <p:grpSp>
        <p:nvGrpSpPr>
          <p:cNvPr id="316" name="Group 57"/>
          <p:cNvGrpSpPr/>
          <p:nvPr/>
        </p:nvGrpSpPr>
        <p:grpSpPr>
          <a:xfrm>
            <a:off x="7418160" y="3436920"/>
            <a:ext cx="933840" cy="689400"/>
            <a:chOff x="7418160" y="3436920"/>
            <a:chExt cx="933840" cy="689400"/>
          </a:xfrm>
        </p:grpSpPr>
        <p:sp>
          <p:nvSpPr>
            <p:cNvPr id="317" name="CustomShape 58"/>
            <p:cNvSpPr/>
            <p:nvPr/>
          </p:nvSpPr>
          <p:spPr>
            <a:xfrm flipV="1">
              <a:off x="7884720" y="3436920"/>
              <a:ext cx="9360" cy="457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2BD81E"/>
            </a:solidFill>
            <a:ln>
              <a:solidFill>
                <a:srgbClr val="2BD81E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59"/>
            <p:cNvSpPr/>
            <p:nvPr/>
          </p:nvSpPr>
          <p:spPr>
            <a:xfrm>
              <a:off x="7418160" y="3895200"/>
              <a:ext cx="933840" cy="231120"/>
            </a:xfrm>
            <a:prstGeom prst="rect">
              <a:avLst/>
            </a:prstGeom>
            <a:solidFill>
              <a:srgbClr val="2BD81E"/>
            </a:solidFill>
            <a:ln>
              <a:solidFill>
                <a:srgbClr val="2BD8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</a:rPr>
                <a:t>4/6 완료</a:t>
              </a:r>
              <a:endParaRPr lang="en-US" sz="1200" b="0" strike="noStrike" spc="-1">
                <a:latin typeface="맑은 고딕"/>
              </a:endParaRPr>
            </a:p>
          </p:txBody>
        </p:sp>
      </p:grpSp>
      <p:grpSp>
        <p:nvGrpSpPr>
          <p:cNvPr id="319" name="Group 60"/>
          <p:cNvGrpSpPr/>
          <p:nvPr/>
        </p:nvGrpSpPr>
        <p:grpSpPr>
          <a:xfrm>
            <a:off x="7386480" y="2712240"/>
            <a:ext cx="1016640" cy="664920"/>
            <a:chOff x="7386480" y="2712240"/>
            <a:chExt cx="1016640" cy="664920"/>
          </a:xfrm>
        </p:grpSpPr>
        <p:sp>
          <p:nvSpPr>
            <p:cNvPr id="320" name="CustomShape 61"/>
            <p:cNvSpPr/>
            <p:nvPr/>
          </p:nvSpPr>
          <p:spPr>
            <a:xfrm flipH="1">
              <a:off x="7880040" y="2982600"/>
              <a:ext cx="14040" cy="39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CustomShape 62"/>
            <p:cNvSpPr/>
            <p:nvPr/>
          </p:nvSpPr>
          <p:spPr>
            <a:xfrm>
              <a:off x="7386480" y="2712240"/>
              <a:ext cx="1016640" cy="270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FFFF"/>
                  </a:solidFill>
                  <a:latin typeface="맑은 고딕"/>
                </a:rPr>
                <a:t>배포</a:t>
              </a:r>
              <a:endParaRPr lang="en-US" sz="1200" b="0" strike="noStrike" spc="-1">
                <a:latin typeface="맑은 고딕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51640" y="3069000"/>
            <a:ext cx="8640720" cy="35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"/>
          <p:cNvSpPr/>
          <p:nvPr/>
        </p:nvSpPr>
        <p:spPr>
          <a:xfrm>
            <a:off x="2627640" y="1052640"/>
            <a:ext cx="3858480" cy="385848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"/>
          <p:cNvSpPr/>
          <p:nvPr/>
        </p:nvSpPr>
        <p:spPr>
          <a:xfrm>
            <a:off x="5364000" y="271800"/>
            <a:ext cx="3600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맑은 고딕"/>
              </a:rPr>
              <a:t>ALGO PROJECT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2699640" y="2565000"/>
            <a:ext cx="3816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latin typeface="맑은 고딕"/>
              </a:rPr>
              <a:t>THANK</a:t>
            </a:r>
            <a:endParaRPr lang="en-US" sz="5400" b="0" strike="noStrike" spc="-1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latin typeface="맑은 고딕"/>
              </a:rPr>
              <a:t>YOU</a:t>
            </a:r>
            <a:endParaRPr lang="en-US" sz="54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23640" y="548640"/>
            <a:ext cx="4176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맑은 고딕"/>
              </a:rPr>
              <a:t>CONTENTS</a:t>
            </a:r>
            <a:endParaRPr lang="en-US" sz="2400" b="0" strike="noStrike" spc="-1">
              <a:latin typeface="맑은 고딕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51640" y="2549160"/>
            <a:ext cx="85377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01   02   03   04   05   06</a:t>
            </a:r>
            <a:endParaRPr lang="en-US" sz="4800" b="0" strike="noStrike" spc="-1">
              <a:latin typeface="맑은 고딕"/>
            </a:endParaRPr>
          </a:p>
        </p:txBody>
      </p:sp>
      <p:sp>
        <p:nvSpPr>
          <p:cNvPr id="92" name="Line 3"/>
          <p:cNvSpPr/>
          <p:nvPr/>
        </p:nvSpPr>
        <p:spPr>
          <a:xfrm>
            <a:off x="107280" y="342900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4"/>
          <p:cNvSpPr/>
          <p:nvPr/>
        </p:nvSpPr>
        <p:spPr>
          <a:xfrm>
            <a:off x="1619640" y="342900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5"/>
          <p:cNvSpPr/>
          <p:nvPr/>
        </p:nvSpPr>
        <p:spPr>
          <a:xfrm>
            <a:off x="3203640" y="342900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6"/>
          <p:cNvSpPr/>
          <p:nvPr/>
        </p:nvSpPr>
        <p:spPr>
          <a:xfrm>
            <a:off x="4716000" y="342900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7"/>
          <p:cNvSpPr/>
          <p:nvPr/>
        </p:nvSpPr>
        <p:spPr>
          <a:xfrm>
            <a:off x="6228000" y="3429000"/>
            <a:ext cx="1152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-36360" y="3563640"/>
            <a:ext cx="13676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51">
                <a:solidFill>
                  <a:srgbClr val="FFFFFF"/>
                </a:solidFill>
                <a:latin typeface="맑은 고딕"/>
              </a:rPr>
              <a:t>추진배경</a:t>
            </a:r>
            <a:endParaRPr lang="en-US" sz="1600" b="0" strike="noStrike" spc="-1">
              <a:latin typeface="맑은 고딕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1437120" y="3563640"/>
            <a:ext cx="1656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51">
                <a:solidFill>
                  <a:srgbClr val="FFFFFF"/>
                </a:solidFill>
                <a:latin typeface="맑은 고딕"/>
              </a:rPr>
              <a:t>목적</a:t>
            </a:r>
            <a:endParaRPr lang="en-US" sz="1600" b="0" strike="noStrike" spc="-1">
              <a:latin typeface="맑은 고딕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3060000" y="3563640"/>
            <a:ext cx="13683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51">
                <a:solidFill>
                  <a:srgbClr val="FFFFFF"/>
                </a:solidFill>
                <a:latin typeface="맑은 고딕"/>
              </a:rPr>
              <a:t>목표</a:t>
            </a:r>
            <a:endParaRPr lang="en-US" sz="1600" b="0" strike="noStrike" spc="-1">
              <a:latin typeface="맑은 고딕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5833800" y="3573000"/>
            <a:ext cx="18720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51">
                <a:solidFill>
                  <a:srgbClr val="FFFFFF"/>
                </a:solidFill>
                <a:latin typeface="맑은 고딕"/>
              </a:rPr>
              <a:t>역할분담</a:t>
            </a:r>
            <a:endParaRPr lang="en-US" sz="1600" b="0" strike="noStrike" spc="-1">
              <a:latin typeface="맑은 고딕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4176360" y="3563640"/>
            <a:ext cx="21952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51">
                <a:solidFill>
                  <a:srgbClr val="FFFFFF"/>
                </a:solidFill>
                <a:latin typeface="맑은 고딕"/>
              </a:rPr>
              <a:t>DB설계</a:t>
            </a:r>
            <a:endParaRPr lang="en-US" sz="1600" b="0" strike="noStrike" spc="-1">
              <a:latin typeface="맑은 고딕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맑은 고딕"/>
              </a:rPr>
              <a:t>Algo</a:t>
            </a:r>
            <a:endParaRPr lang="en-US" sz="1800" b="0" strike="noStrike" spc="-1">
              <a:latin typeface="맑은 고딕"/>
            </a:endParaRPr>
          </a:p>
        </p:txBody>
      </p:sp>
      <p:sp>
        <p:nvSpPr>
          <p:cNvPr id="103" name="Line 14"/>
          <p:cNvSpPr/>
          <p:nvPr/>
        </p:nvSpPr>
        <p:spPr>
          <a:xfrm>
            <a:off x="7740000" y="3429000"/>
            <a:ext cx="115236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5"/>
          <p:cNvSpPr/>
          <p:nvPr/>
        </p:nvSpPr>
        <p:spPr>
          <a:xfrm>
            <a:off x="7765560" y="3573000"/>
            <a:ext cx="1126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51">
                <a:solidFill>
                  <a:srgbClr val="FFFFFF"/>
                </a:solidFill>
                <a:latin typeface="맑은 고딕"/>
              </a:rPr>
              <a:t>개발일정</a:t>
            </a:r>
            <a:endParaRPr lang="en-US" sz="16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835640" y="296892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51">
                <a:solidFill>
                  <a:srgbClr val="FFFFFF"/>
                </a:solidFill>
                <a:latin typeface="맑은 고딕"/>
              </a:rPr>
              <a:t>추진배경</a:t>
            </a:r>
            <a:endParaRPr lang="en-US" sz="6600" b="0" strike="noStrike" spc="-1">
              <a:latin typeface="맑은 고딕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10243E"/>
                </a:solidFill>
                <a:latin typeface="맑은 고딕"/>
              </a:rPr>
              <a:t>Algo Project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맑은 고딕"/>
              </a:rPr>
              <a:t>Algo</a:t>
            </a:r>
            <a:endParaRPr lang="en-US" sz="18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068000" y="74160"/>
            <a:ext cx="935640" cy="9356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5364000" y="271800"/>
            <a:ext cx="3600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맑은 고딕"/>
              </a:rPr>
              <a:t>Online Coding Pratice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996000" y="479160"/>
            <a:ext cx="1079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01</a:t>
            </a:r>
            <a:endParaRPr lang="en-US" sz="2400" b="0" strike="noStrike" spc="-1">
              <a:latin typeface="맑은 고딕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02200" y="271800"/>
            <a:ext cx="731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51">
                <a:solidFill>
                  <a:srgbClr val="FFFFFF"/>
                </a:solidFill>
                <a:latin typeface="맑은 고딕"/>
              </a:rPr>
              <a:t>추진배경</a:t>
            </a:r>
            <a:endParaRPr lang="en-US" sz="1200" b="0" strike="noStrike" spc="-1">
              <a:latin typeface="맑은 고딕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539640" y="1989000"/>
            <a:ext cx="80010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51">
                <a:solidFill>
                  <a:srgbClr val="FFFFFF"/>
                </a:solidFill>
                <a:latin typeface="맑은 고딕"/>
                <a:ea typeface="HY헤드라인M"/>
              </a:rPr>
              <a:t>1/ Coding 학습의 막연함</a:t>
            </a:r>
            <a:endParaRPr lang="en-US" sz="3200" b="0" strike="noStrike" spc="-1">
              <a:latin typeface="맑은 고딕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539640" y="2925000"/>
            <a:ext cx="7704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51">
                <a:solidFill>
                  <a:srgbClr val="FFFFFF"/>
                </a:solidFill>
                <a:latin typeface="맑은 고딕"/>
                <a:ea typeface="HY헤드라인M"/>
              </a:rPr>
              <a:t>2/ 온라인 코딩테스트 채용방식의 유행</a:t>
            </a:r>
            <a:endParaRPr lang="en-US" sz="3200" b="0" strike="noStrike" spc="-1">
              <a:latin typeface="맑은 고딕"/>
            </a:endParaRPr>
          </a:p>
        </p:txBody>
      </p:sp>
      <p:pic>
        <p:nvPicPr>
          <p:cNvPr id="114" name="Picture 2" descr="확대이미지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683640" y="4158360"/>
            <a:ext cx="2355840" cy="1709280"/>
          </a:xfrm>
          <a:prstGeom prst="rect">
            <a:avLst/>
          </a:prstGeom>
          <a:ln>
            <a:noFill/>
          </a:ln>
        </p:spPr>
      </p:pic>
      <p:grpSp>
        <p:nvGrpSpPr>
          <p:cNvPr id="115" name="Group 7"/>
          <p:cNvGrpSpPr/>
          <p:nvPr/>
        </p:nvGrpSpPr>
        <p:grpSpPr>
          <a:xfrm>
            <a:off x="2952000" y="4509000"/>
            <a:ext cx="2591640" cy="1286640"/>
            <a:chOff x="2952000" y="4509000"/>
            <a:chExt cx="2591640" cy="1286640"/>
          </a:xfrm>
        </p:grpSpPr>
        <p:pic>
          <p:nvPicPr>
            <p:cNvPr id="116" name="Picture 12" descr="Self-evaluation 이미지 검색결과"/>
            <p:cNvPicPr/>
            <p:nvPr/>
          </p:nvPicPr>
          <p:blipFill>
            <a:blip r:embed="rId4"/>
            <a:stretch/>
          </p:blipFill>
          <p:spPr>
            <a:xfrm>
              <a:off x="2952000" y="4509000"/>
              <a:ext cx="1058400" cy="128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8"/>
            <p:cNvPicPr/>
            <p:nvPr/>
          </p:nvPicPr>
          <p:blipFill>
            <a:blip r:embed="rId5"/>
            <a:stretch/>
          </p:blipFill>
          <p:spPr>
            <a:xfrm>
              <a:off x="4010760" y="4509000"/>
              <a:ext cx="1532880" cy="12866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8" name="Picture 2" descr="프로그래머, 프로그래밍, 코드, 일, 컴퓨터, 인터넷, 기술, 코딩, 키보드, 노트북, 온라인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3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5931720" y="4130280"/>
            <a:ext cx="2464920" cy="1712520"/>
          </a:xfrm>
          <a:prstGeom prst="rect">
            <a:avLst/>
          </a:prstGeom>
          <a:ln>
            <a:noFill/>
          </a:ln>
          <a:effectLst>
            <a:outerShdw blurRad="203200" sx="106000" sy="106000" algn="ctr" rotWithShape="0">
              <a:srgbClr val="CFD8DC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835640" y="270900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51">
                <a:solidFill>
                  <a:srgbClr val="FFFFFF"/>
                </a:solidFill>
                <a:latin typeface="맑은 고딕"/>
              </a:rPr>
              <a:t>목적</a:t>
            </a:r>
            <a:endParaRPr lang="en-US" sz="6600" b="0" strike="noStrike" spc="-1">
              <a:latin typeface="맑은 고딕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10243E"/>
                </a:solidFill>
                <a:latin typeface="맑은 고딕"/>
              </a:rPr>
              <a:t>Algo Project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맑은 고딕"/>
              </a:rPr>
              <a:t>Algo</a:t>
            </a:r>
            <a:endParaRPr lang="en-US" sz="18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31640" y="3019680"/>
            <a:ext cx="64803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51">
                <a:solidFill>
                  <a:srgbClr val="FFFFFF"/>
                </a:solidFill>
                <a:latin typeface="맑은 고딕"/>
              </a:rPr>
              <a:t>자바 코딩학습환경 제공</a:t>
            </a:r>
            <a:endParaRPr lang="en-US" sz="4400" b="0" strike="noStrike" spc="-1">
              <a:latin typeface="맑은 고딕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10243E"/>
                </a:solidFill>
                <a:latin typeface="맑은 고딕"/>
              </a:rPr>
              <a:t>Algo Project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맑은 고딕"/>
              </a:rPr>
              <a:t>Algo</a:t>
            </a:r>
            <a:endParaRPr lang="en-US" sz="18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835640" y="2709000"/>
            <a:ext cx="547236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strike="noStrike" spc="-151">
                <a:solidFill>
                  <a:srgbClr val="FFFFFF"/>
                </a:solidFill>
                <a:latin typeface="맑은 고딕"/>
              </a:rPr>
              <a:t>목표</a:t>
            </a:r>
            <a:endParaRPr lang="en-US" sz="6600" b="0" strike="noStrike" spc="-1">
              <a:latin typeface="맑은 고딕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10243E"/>
                </a:solidFill>
                <a:latin typeface="맑은 고딕"/>
              </a:rPr>
              <a:t>Algo Project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맑은 고딕"/>
              </a:rPr>
              <a:t>Algo</a:t>
            </a:r>
            <a:endParaRPr lang="en-US" sz="18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835640" y="2637000"/>
            <a:ext cx="547236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51">
                <a:solidFill>
                  <a:srgbClr val="FFFFFF"/>
                </a:solidFill>
                <a:latin typeface="맑은 고딕"/>
              </a:rPr>
              <a:t>1/ Test를 통해서 스스로 진척도를 체크할 수 있는 자바 학습환경</a:t>
            </a:r>
            <a:endParaRPr lang="en-US" sz="2800" b="0" strike="noStrike" spc="-1">
              <a:latin typeface="맑은 고딕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10243E"/>
                </a:solidFill>
                <a:latin typeface="맑은 고딕"/>
              </a:rPr>
              <a:t>Algo Project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맑은 고딕"/>
              </a:rPr>
              <a:t>Algo</a:t>
            </a:r>
            <a:endParaRPr lang="en-US" sz="1800" b="0" strike="noStrike" spc="-1"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835640" y="2637000"/>
            <a:ext cx="547236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51">
                <a:solidFill>
                  <a:srgbClr val="FFFFFF"/>
                </a:solidFill>
                <a:latin typeface="맑은 고딕"/>
              </a:rPr>
              <a:t>2/ 사용자가 실행결과를 확인할 수 있는 인터페이스 및 랭킹 시스템</a:t>
            </a:r>
            <a:endParaRPr lang="en-US" sz="2800" b="0" strike="noStrike" spc="-1">
              <a:latin typeface="맑은 고딕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483640" y="2061000"/>
            <a:ext cx="425628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10243E"/>
                </a:solidFill>
                <a:latin typeface="맑은 고딕"/>
              </a:rPr>
              <a:t>Algo Project</a:t>
            </a:r>
            <a:endParaRPr lang="en-US" sz="1400" b="0" strike="noStrike" spc="-1">
              <a:latin typeface="맑은 고딕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193840" y="3573000"/>
            <a:ext cx="4533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51">
                <a:solidFill>
                  <a:srgbClr val="FFFFFF"/>
                </a:solidFill>
                <a:latin typeface="맑은 고딕"/>
              </a:rPr>
              <a:t>(정답유무, 제출시간, 메모리사용량 기준)</a:t>
            </a:r>
            <a:endParaRPr lang="en-US" sz="2000" b="0" strike="noStrike" spc="-1">
              <a:latin typeface="맑은 고딕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2771640" y="5940000"/>
            <a:ext cx="360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맑은 고딕"/>
              </a:rPr>
              <a:t>Algo</a:t>
            </a:r>
            <a:endParaRPr lang="en-US" sz="18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431</Words>
  <Application>Microsoft Office PowerPoint</Application>
  <PresentationFormat>화면 슬라이드 쇼(4:3)</PresentationFormat>
  <Paragraphs>136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HY헤드라인M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minhee park</dc:creator>
  <dc:description/>
  <cp:lastModifiedBy>Kim Hyeonuk</cp:lastModifiedBy>
  <cp:revision>94</cp:revision>
  <dcterms:created xsi:type="dcterms:W3CDTF">2016-11-03T20:47:04Z</dcterms:created>
  <dcterms:modified xsi:type="dcterms:W3CDTF">2020-03-04T06:22:51Z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LG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18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