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3" r:id="rId10"/>
    <p:sldId id="275" r:id="rId11"/>
    <p:sldId id="277" r:id="rId12"/>
    <p:sldId id="274" r:id="rId13"/>
    <p:sldId id="276" r:id="rId14"/>
    <p:sldId id="278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=""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>
        <p:scale>
          <a:sx n="75" d="100"/>
          <a:sy n="75" d="100"/>
        </p:scale>
        <p:origin x="-8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104464384"/>
        <c:axId val="48621824"/>
      </c:barChart>
      <c:catAx>
        <c:axId val="104464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621824"/>
        <c:crosses val="autoZero"/>
        <c:auto val="1"/>
        <c:lblAlgn val="ctr"/>
        <c:lblOffset val="100"/>
        <c:noMultiLvlLbl val="0"/>
      </c:catAx>
      <c:valAx>
        <c:axId val="486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446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2-2. </a:t>
            </a:r>
            <a:r>
              <a:rPr lang="ko-KR" altLang="en-US" sz="3600" dirty="0" smtClean="0">
                <a:solidFill>
                  <a:srgbClr val="E8C193"/>
                </a:solidFill>
              </a:rPr>
              <a:t>기성</a:t>
            </a:r>
            <a:r>
              <a:rPr lang="en-US" altLang="ko-KR" sz="3600" dirty="0" smtClean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코딩테스트와 유사한 </a:t>
            </a:r>
            <a:r>
              <a:rPr lang="ko-KR" altLang="en-US" sz="3600" dirty="0" smtClean="0">
                <a:solidFill>
                  <a:srgbClr val="E8C193"/>
                </a:solidFill>
              </a:rPr>
              <a:t>인터페이스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9296F5-E8A2-469C-9FB3-F68B3596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1" y="2005265"/>
            <a:ext cx="8090657" cy="42945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77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3. </a:t>
            </a:r>
            <a:r>
              <a:rPr lang="ko-KR" altLang="en-US" sz="3600" dirty="0" smtClean="0">
                <a:solidFill>
                  <a:srgbClr val="E8C193"/>
                </a:solidFill>
              </a:rPr>
              <a:t>연습 및 평가를 위한 도전과제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55E6172-65D7-4DB8-AFE9-EBAD3695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3" y="2009096"/>
            <a:ext cx="5966827" cy="4338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8C7C16F-98AE-4D2C-B460-44AF64F79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 r="48080"/>
          <a:stretch/>
        </p:blipFill>
        <p:spPr>
          <a:xfrm>
            <a:off x="7292974" y="2009096"/>
            <a:ext cx="4248000" cy="4338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6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3-2. </a:t>
            </a:r>
            <a:r>
              <a:rPr lang="ko-KR" altLang="en-US" sz="3600" dirty="0">
                <a:solidFill>
                  <a:srgbClr val="E8C193"/>
                </a:solidFill>
              </a:rPr>
              <a:t>문제</a:t>
            </a:r>
            <a:r>
              <a:rPr lang="en-US" altLang="ko-KR" sz="3600" dirty="0">
                <a:solidFill>
                  <a:srgbClr val="E8C193"/>
                </a:solidFill>
              </a:rPr>
              <a:t>(</a:t>
            </a:r>
            <a:r>
              <a:rPr lang="ko-KR" altLang="en-US" sz="3600" dirty="0">
                <a:solidFill>
                  <a:srgbClr val="E8C193"/>
                </a:solidFill>
              </a:rPr>
              <a:t>도전과제</a:t>
            </a:r>
            <a:r>
              <a:rPr lang="en-US" altLang="ko-KR" sz="3600" dirty="0" smtClean="0">
                <a:solidFill>
                  <a:srgbClr val="E8C193"/>
                </a:solidFill>
              </a:rPr>
              <a:t>)</a:t>
            </a:r>
            <a:r>
              <a:rPr lang="ko-KR" altLang="en-US" sz="3600" dirty="0" smtClean="0">
                <a:solidFill>
                  <a:srgbClr val="E8C193"/>
                </a:solidFill>
              </a:rPr>
              <a:t>별 </a:t>
            </a:r>
            <a:r>
              <a:rPr lang="en-US" altLang="ko-KR" sz="3600" dirty="0" smtClean="0">
                <a:solidFill>
                  <a:srgbClr val="E8C193"/>
                </a:solidFill>
              </a:rPr>
              <a:t>&amp;</a:t>
            </a:r>
            <a:r>
              <a:rPr lang="ko-KR" altLang="en-US" sz="3600" dirty="0" smtClean="0">
                <a:solidFill>
                  <a:srgbClr val="E8C193"/>
                </a:solidFill>
              </a:rPr>
              <a:t> </a:t>
            </a:r>
            <a:r>
              <a:rPr lang="ko-KR" altLang="en-US" sz="3600" dirty="0" err="1" smtClean="0">
                <a:solidFill>
                  <a:srgbClr val="E8C193"/>
                </a:solidFill>
              </a:rPr>
              <a:t>사용자별</a:t>
            </a:r>
            <a:r>
              <a:rPr lang="ko-KR" altLang="en-US" sz="3600" dirty="0" smtClean="0">
                <a:solidFill>
                  <a:srgbClr val="E8C193"/>
                </a:solidFill>
              </a:rPr>
              <a:t> 랭킹을 확인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F7DB0C2-745F-4F69-B68B-484DE34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42" y="2008369"/>
            <a:ext cx="2303569" cy="40638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C4A95F7-C41A-4446-AF8D-4BB88F3D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69" y="2002018"/>
            <a:ext cx="6485849" cy="4096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56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3-3. </a:t>
            </a:r>
            <a:r>
              <a:rPr lang="ko-KR" altLang="en-US" sz="3600" dirty="0" smtClean="0">
                <a:solidFill>
                  <a:srgbClr val="E8C193"/>
                </a:solidFill>
              </a:rPr>
              <a:t>해결한 문제 목록 및 개념학습 진척도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8C7C16F-98AE-4D2C-B460-44AF64F79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48080"/>
          <a:stretch/>
        </p:blipFill>
        <p:spPr>
          <a:xfrm>
            <a:off x="1989599" y="2007586"/>
            <a:ext cx="4248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=""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701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=""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=""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=""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=""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636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=""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510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=""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=""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=""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=""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1245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=""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=""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=""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=""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333234"/>
                </a:solidFill>
              </a:rPr>
              <a:t>출처 </a:t>
            </a:r>
            <a:r>
              <a:rPr lang="en-US" altLang="ko-KR" sz="1200" b="1" dirty="0" smtClean="0">
                <a:solidFill>
                  <a:srgbClr val="333234"/>
                </a:solidFill>
              </a:rPr>
              <a:t>: 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마지막 페이지 참조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="" xmlns:a16="http://schemas.microsoft.com/office/drawing/2014/main" id="{C528C70F-B51D-4287-BE50-1A9C5B9F501C}"/>
              </a:ext>
            </a:extLst>
          </p:cNvPr>
          <p:cNvSpPr/>
          <p:nvPr/>
        </p:nvSpPr>
        <p:spPr>
          <a:xfrm>
            <a:off x="4038126" y="2012974"/>
            <a:ext cx="4114089" cy="3901292"/>
          </a:xfrm>
          <a:prstGeom prst="hexagon">
            <a:avLst/>
          </a:prstGeom>
          <a:noFill/>
          <a:ln w="38100" cmpd="sng">
            <a:solidFill>
              <a:srgbClr val="E8C193"/>
            </a:solidFill>
            <a:prstDash val="sysDot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5475853"/>
                      <a:gd name="connsiteY0" fmla="*/ 2360282 h 4720563"/>
                      <a:gd name="connsiteX1" fmla="*/ 1180141 w 5475853"/>
                      <a:gd name="connsiteY1" fmla="*/ 1 h 4720563"/>
                      <a:gd name="connsiteX2" fmla="*/ 4295712 w 5475853"/>
                      <a:gd name="connsiteY2" fmla="*/ 1 h 4720563"/>
                      <a:gd name="connsiteX3" fmla="*/ 5475853 w 5475853"/>
                      <a:gd name="connsiteY3" fmla="*/ 2360282 h 4720563"/>
                      <a:gd name="connsiteX4" fmla="*/ 4295712 w 5475853"/>
                      <a:gd name="connsiteY4" fmla="*/ 4720562 h 4720563"/>
                      <a:gd name="connsiteX5" fmla="*/ 1180141 w 5475853"/>
                      <a:gd name="connsiteY5" fmla="*/ 4720562 h 4720563"/>
                      <a:gd name="connsiteX6" fmla="*/ 0 w 5475853"/>
                      <a:gd name="connsiteY6" fmla="*/ 2360282 h 472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75853" h="4720563" extrusionOk="0">
                        <a:moveTo>
                          <a:pt x="0" y="2360282"/>
                        </a:moveTo>
                        <a:cubicBezTo>
                          <a:pt x="478757" y="1668067"/>
                          <a:pt x="712822" y="1194048"/>
                          <a:pt x="1180141" y="1"/>
                        </a:cubicBezTo>
                        <a:cubicBezTo>
                          <a:pt x="2680519" y="132883"/>
                          <a:pt x="3284370" y="-84950"/>
                          <a:pt x="4295712" y="1"/>
                        </a:cubicBezTo>
                        <a:cubicBezTo>
                          <a:pt x="4647400" y="402402"/>
                          <a:pt x="4883333" y="1526742"/>
                          <a:pt x="5475853" y="2360282"/>
                        </a:cubicBezTo>
                        <a:cubicBezTo>
                          <a:pt x="5315815" y="2725498"/>
                          <a:pt x="4578318" y="4496307"/>
                          <a:pt x="4295712" y="4720562"/>
                        </a:cubicBezTo>
                        <a:cubicBezTo>
                          <a:pt x="3250866" y="4770095"/>
                          <a:pt x="1883125" y="4735371"/>
                          <a:pt x="1180141" y="4720562"/>
                        </a:cubicBezTo>
                        <a:cubicBezTo>
                          <a:pt x="684034" y="3924315"/>
                          <a:pt x="219946" y="2637658"/>
                          <a:pt x="0" y="236028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221748" y="1456920"/>
            <a:ext cx="1314000" cy="1314000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=""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1827745-87B5-450F-964A-C7F34299CB6F}"/>
              </a:ext>
            </a:extLst>
          </p:cNvPr>
          <p:cNvGrpSpPr/>
          <p:nvPr/>
        </p:nvGrpSpPr>
        <p:grpSpPr>
          <a:xfrm>
            <a:off x="6621698" y="1456920"/>
            <a:ext cx="1314000" cy="1314000"/>
            <a:chOff x="7246598" y="161059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3" name="타원 202"/>
            <p:cNvSpPr/>
            <p:nvPr/>
          </p:nvSpPr>
          <p:spPr>
            <a:xfrm>
              <a:off x="7246598" y="161059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2" name="Picture 4" descr="internet, line, web icon">
              <a:extLst>
                <a:ext uri="{FF2B5EF4-FFF2-40B4-BE49-F238E27FC236}">
                  <a16:creationId xmlns="" xmlns:a16="http://schemas.microsoft.com/office/drawing/2014/main" id="{6DF0D90E-3152-499A-B65D-C82AA1EE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465"/>
                      </a14:imgEffect>
                      <a14:imgEffect>
                        <a14:saturation sat="830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123" y="1713449"/>
              <a:ext cx="1134950" cy="113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FC8EE6E-28BC-4012-813C-1A4323F8B4FF}"/>
              </a:ext>
            </a:extLst>
          </p:cNvPr>
          <p:cNvGrpSpPr/>
          <p:nvPr/>
        </p:nvGrpSpPr>
        <p:grpSpPr>
          <a:xfrm>
            <a:off x="6605817" y="5221624"/>
            <a:ext cx="1314000" cy="1314000"/>
            <a:chOff x="7425195" y="491728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0" name="타원 199"/>
            <p:cNvSpPr/>
            <p:nvPr/>
          </p:nvSpPr>
          <p:spPr>
            <a:xfrm>
              <a:off x="7425195" y="491728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6" name="Picture 8" descr="achievement, cup, prize, trophy icon">
              <a:extLst>
                <a:ext uri="{FF2B5EF4-FFF2-40B4-BE49-F238E27FC236}">
                  <a16:creationId xmlns="" xmlns:a16="http://schemas.microsoft.com/office/drawing/2014/main" id="{E04906DA-173B-468C-8887-914B2AF9D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501"/>
                      </a14:imgEffect>
                      <a14:imgEffect>
                        <a14:brightnessContrast bright="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857" y="5022944"/>
              <a:ext cx="1006075" cy="10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15C0EA4-CC37-470B-81D8-5379EED307BF}"/>
              </a:ext>
            </a:extLst>
          </p:cNvPr>
          <p:cNvGrpSpPr/>
          <p:nvPr/>
        </p:nvGrpSpPr>
        <p:grpSpPr>
          <a:xfrm>
            <a:off x="4344141" y="5211135"/>
            <a:ext cx="1314000" cy="1314000"/>
            <a:chOff x="3899073" y="473661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1" name="타원 200"/>
            <p:cNvSpPr/>
            <p:nvPr/>
          </p:nvSpPr>
          <p:spPr>
            <a:xfrm>
              <a:off x="3899073" y="473661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8" name="Picture 10" descr="advantage, business, competition, competitive, growth, success, upward icon">
              <a:extLst>
                <a:ext uri="{FF2B5EF4-FFF2-40B4-BE49-F238E27FC236}">
                  <a16:creationId xmlns="" xmlns:a16="http://schemas.microsoft.com/office/drawing/2014/main" id="{E4AB65D9-94F0-4DD6-BE54-969734972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576" y="4926682"/>
              <a:ext cx="865228" cy="8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DC06FEB-96E1-42EF-9BE5-21E24AAE7FE7}"/>
              </a:ext>
            </a:extLst>
          </p:cNvPr>
          <p:cNvGrpSpPr/>
          <p:nvPr/>
        </p:nvGrpSpPr>
        <p:grpSpPr>
          <a:xfrm>
            <a:off x="3687141" y="3319422"/>
            <a:ext cx="1314000" cy="1314000"/>
            <a:chOff x="5747602" y="312756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2590E50F-0890-45EE-8126-074F2367EAC8}"/>
                </a:ext>
              </a:extLst>
            </p:cNvPr>
            <p:cNvSpPr/>
            <p:nvPr/>
          </p:nvSpPr>
          <p:spPr>
            <a:xfrm>
              <a:off x="5747602" y="312756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81" name="Picture 12" descr="challenge, game, puzzle, rubik icon">
              <a:extLst>
                <a:ext uri="{FF2B5EF4-FFF2-40B4-BE49-F238E27FC236}">
                  <a16:creationId xmlns="" xmlns:a16="http://schemas.microsoft.com/office/drawing/2014/main" id="{8A290782-1F9E-4836-832E-3F42839C1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159" y="3139754"/>
              <a:ext cx="1271090" cy="127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직사각형 121"/>
          <p:cNvSpPr/>
          <p:nvPr/>
        </p:nvSpPr>
        <p:spPr>
          <a:xfrm>
            <a:off x="859749" y="1557115"/>
            <a:ext cx="3308635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2800" b="1" dirty="0">
                <a:solidFill>
                  <a:srgbClr val="E8C193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1400" dirty="0">
                <a:solidFill>
                  <a:srgbClr val="CABFBE"/>
                </a:solidFill>
              </a:rPr>
              <a:t>교육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서비스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52499" y="5400144"/>
            <a:ext cx="3138186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Competition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랭킹시스템</a:t>
            </a:r>
            <a:r>
              <a:rPr lang="ko-KR" altLang="en-US" sz="1400" dirty="0">
                <a:solidFill>
                  <a:srgbClr val="CABFBE"/>
                </a:solidFill>
              </a:rPr>
              <a:t>으로</a:t>
            </a:r>
            <a:r>
              <a:rPr lang="ko-KR" altLang="en-US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경쟁심 고취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1F4A3926-A622-47B9-87D4-6F4E8F0E9213}"/>
              </a:ext>
            </a:extLst>
          </p:cNvPr>
          <p:cNvSpPr/>
          <p:nvPr/>
        </p:nvSpPr>
        <p:spPr>
          <a:xfrm>
            <a:off x="529702" y="3401327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Challenge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ABFBE"/>
                </a:solidFill>
              </a:rPr>
              <a:t>프로그래밍 도전 과제</a:t>
            </a:r>
            <a:r>
              <a:rPr lang="ko-KR" altLang="en-US" sz="1200" b="1" dirty="0">
                <a:solidFill>
                  <a:srgbClr val="CABFBE"/>
                </a:solidFill>
              </a:rPr>
              <a:t> 제공</a:t>
            </a:r>
            <a:endParaRPr lang="ko-KR" altLang="en-US" sz="1600" b="1" dirty="0">
              <a:solidFill>
                <a:srgbClr val="CABFB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59240" y="1508885"/>
            <a:ext cx="31381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E8C193"/>
                </a:solidFill>
              </a:rPr>
              <a:t>Accessibility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600" b="1" dirty="0">
                <a:solidFill>
                  <a:srgbClr val="CABFBE"/>
                </a:solidFill>
              </a:rPr>
              <a:t>에디터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및 </a:t>
            </a:r>
            <a:r>
              <a:rPr lang="ko-KR" altLang="en-US" sz="1400" b="1" dirty="0">
                <a:solidFill>
                  <a:srgbClr val="CABFBE"/>
                </a:solidFill>
              </a:rPr>
              <a:t>실행 환경 </a:t>
            </a:r>
            <a:r>
              <a:rPr lang="ko-KR" altLang="en-US" sz="1400" dirty="0">
                <a:solidFill>
                  <a:srgbClr val="CABFBE"/>
                </a:solidFill>
              </a:rPr>
              <a:t>제공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04104" y="5377686"/>
            <a:ext cx="3138186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Achievement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학습 </a:t>
            </a:r>
            <a:r>
              <a:rPr lang="ko-KR" altLang="en-US" sz="1400" b="1" dirty="0">
                <a:solidFill>
                  <a:srgbClr val="CABFBE"/>
                </a:solidFill>
              </a:rPr>
              <a:t>성취도</a:t>
            </a:r>
            <a:r>
              <a:rPr lang="ko-KR" altLang="en-US" sz="1400" dirty="0">
                <a:solidFill>
                  <a:srgbClr val="CABFBE"/>
                </a:solidFill>
              </a:rPr>
              <a:t> 지표 제공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EC290AC2-E289-4769-9D49-84471A2A777C}"/>
              </a:ext>
            </a:extLst>
          </p:cNvPr>
          <p:cNvGrpSpPr/>
          <p:nvPr/>
        </p:nvGrpSpPr>
        <p:grpSpPr>
          <a:xfrm>
            <a:off x="7192779" y="3263391"/>
            <a:ext cx="1314000" cy="1314000"/>
            <a:chOff x="6804340" y="1414577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09A58A04-E7D8-480B-B849-BC758E887B28}"/>
                </a:ext>
              </a:extLst>
            </p:cNvPr>
            <p:cNvSpPr/>
            <p:nvPr/>
          </p:nvSpPr>
          <p:spPr>
            <a:xfrm>
              <a:off x="6804340" y="1414577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62" name="Picture 14" descr="experience, information, knowledge, learning, study icon">
              <a:extLst>
                <a:ext uri="{FF2B5EF4-FFF2-40B4-BE49-F238E27FC236}">
                  <a16:creationId xmlns="" xmlns:a16="http://schemas.microsoft.com/office/drawing/2014/main" id="{755046BB-4764-419C-A27C-D136F0A5F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044" y="1640170"/>
              <a:ext cx="917680" cy="91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4600A44A-9C1C-4E48-92E2-7F3E1EFC031D}"/>
              </a:ext>
            </a:extLst>
          </p:cNvPr>
          <p:cNvSpPr/>
          <p:nvPr/>
        </p:nvSpPr>
        <p:spPr>
          <a:xfrm>
            <a:off x="8515410" y="3390673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Experience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ABFBE"/>
                </a:solidFill>
              </a:rPr>
              <a:t>온라인 </a:t>
            </a:r>
            <a:r>
              <a:rPr lang="ko-KR" altLang="en-US" sz="1400" b="1" dirty="0">
                <a:solidFill>
                  <a:srgbClr val="CABFBE"/>
                </a:solidFill>
              </a:rPr>
              <a:t>코딩테스트</a:t>
            </a:r>
            <a:r>
              <a:rPr lang="ko-KR" altLang="en-US" sz="1400" dirty="0">
                <a:solidFill>
                  <a:srgbClr val="CABFBE"/>
                </a:solidFill>
              </a:rPr>
              <a:t> 경험 제공</a:t>
            </a: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2713085" y="2025461"/>
            <a:ext cx="6755646" cy="4337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 smtClean="0">
                <a:solidFill>
                  <a:srgbClr val="E8C193"/>
                </a:solidFill>
              </a:rPr>
              <a:t>이론과 관련 </a:t>
            </a:r>
            <a:r>
              <a:rPr lang="ko-KR" altLang="en-US" sz="3600" dirty="0" smtClean="0">
                <a:solidFill>
                  <a:srgbClr val="E8C193"/>
                </a:solidFill>
              </a:rPr>
              <a:t>실습을 실시간으로 한 화면에서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2-1. </a:t>
            </a:r>
            <a:r>
              <a:rPr lang="ko-KR" altLang="en-US" sz="3600" dirty="0">
                <a:solidFill>
                  <a:srgbClr val="E8C193"/>
                </a:solidFill>
              </a:rPr>
              <a:t>온라인 에디터 및 실행환경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78C3CE8-E48D-4EF0-B5FE-C5E76E9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97" y="2011808"/>
            <a:ext cx="6751228" cy="430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188</Words>
  <Application>Microsoft Office PowerPoint</Application>
  <PresentationFormat>사용자 지정</PresentationFormat>
  <Paragraphs>59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자료 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87</cp:revision>
  <dcterms:created xsi:type="dcterms:W3CDTF">2020-02-05T05:32:01Z</dcterms:created>
  <dcterms:modified xsi:type="dcterms:W3CDTF">2020-02-10T04:56:02Z</dcterms:modified>
</cp:coreProperties>
</file>