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gif" ContentType="image/gif"/>
  <Override PartName="/ppt/media/hdphoto1.wdp" ContentType="image/vnd.ms-photo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latin typeface="맑은 고딕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F2A0AD6-83FF-4EC4-A1EE-A16175E3B903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301300-FA6F-4C5B-B17E-5AEEAE9296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5283B6-C9A1-4700-8E82-4DC83C5285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3B4F37-D4DE-4CB4-B578-80760F19A3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858EF6-518B-43DE-81ED-FFDDECA302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b="0" lang="en-US" sz="1200" spc="-1" strike="noStrike">
              <a:latin typeface="맑은 고딕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17EE26-F037-42F2-830B-C5DBB6F8A8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9E3DC2-C72F-4BAF-97D6-6A5D238E9D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2C251B-BF73-40C6-BDB1-E37A63F3D3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B39C9B-0116-4B1C-AF27-6AB2DED6A4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B89C537-BE4F-4ED3-8511-4FE25B91A16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319FBF-C9E8-44D1-9E4C-440476609B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3A7A86-0757-4DDD-8841-2CB5F3905B0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F1C2B6-0C4D-4278-8D11-664AB15160D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F7C631-DCAA-44D2-AC0B-43CA089E46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B27717-E04F-44BC-954C-FDE8D5E86C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0CA481-EF69-4332-985F-483CD70422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005818-DD2A-4C93-A0DA-73E2EED6EF5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맑은 고딕"/>
              </a:rPr>
              <a:t>http://minheeblog.tistory.com/category/PPT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42E56A-F71C-47F3-8E6F-86958208B3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D23C286-07C4-42F5-98B5-B0EBE240DECC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3/3/20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582C0C-AE87-4173-9B23-DCBD2AF38F0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251640" y="720000"/>
            <a:ext cx="8639640" cy="573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83"/>
              </a:spcBef>
            </a:pPr>
            <a:r>
              <a:rPr b="1" lang="ko-KR" sz="1300" spc="-1" strike="noStrike">
                <a:solidFill>
                  <a:srgbClr val="000000"/>
                </a:solidFill>
                <a:latin typeface="Arial"/>
                <a:ea typeface="맑은 고딕"/>
              </a:rPr>
              <a:t>세부 내역을 입력합니다</a:t>
            </a:r>
            <a:r>
              <a:rPr b="1" lang="ko-KR" sz="1300" spc="-1" strike="noStrike">
                <a:solidFill>
                  <a:srgbClr val="000000"/>
                </a:solidFill>
                <a:latin typeface="Arial"/>
                <a:ea typeface="맑은 고딕"/>
              </a:rPr>
              <a:t>. (</a:t>
            </a:r>
            <a:r>
              <a:rPr b="1" lang="ko-KR" sz="1300" spc="-1" strike="noStrike">
                <a:solidFill>
                  <a:srgbClr val="000000"/>
                </a:solidFill>
                <a:latin typeface="Arial"/>
                <a:ea typeface="맑은 고딕"/>
              </a:rPr>
              <a:t>글자크기</a:t>
            </a:r>
            <a:r>
              <a:rPr b="1" lang="ko-KR" sz="1300" spc="-1" strike="noStrike">
                <a:solidFill>
                  <a:srgbClr val="000000"/>
                </a:solidFill>
                <a:latin typeface="Arial"/>
                <a:ea typeface="맑은 고딕"/>
              </a:rPr>
              <a:t>: 12)</a:t>
            </a:r>
            <a:endParaRPr b="0" lang="ko-KR" sz="1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Line 2"/>
          <p:cNvSpPr/>
          <p:nvPr/>
        </p:nvSpPr>
        <p:spPr>
          <a:xfrm>
            <a:off x="360" y="612720"/>
            <a:ext cx="914364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51640" y="0"/>
            <a:ext cx="5981040" cy="62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ko-KR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슬라이드 제목 입력합니다</a:t>
            </a:r>
            <a:r>
              <a:rPr b="1" lang="ko-KR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. (</a:t>
            </a:r>
            <a:r>
              <a:rPr b="1" lang="ko-KR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글자크기</a:t>
            </a:r>
            <a:r>
              <a:rPr b="1" lang="ko-KR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: 18)</a:t>
            </a:r>
            <a:endParaRPr b="0" lang="ko-KR" sz="19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822280" y="260280"/>
            <a:ext cx="3057120" cy="360000"/>
          </a:xfrm>
          <a:prstGeom prst="rect">
            <a:avLst/>
          </a:prstGeom>
        </p:spPr>
        <p:txBody>
          <a:bodyPr lIns="0" rIns="0" tIns="45000" bIns="45000">
            <a:noAutofit/>
          </a:bodyPr>
          <a:p>
            <a:pPr algn="r">
              <a:lnSpc>
                <a:spcPct val="90000"/>
              </a:lnSpc>
              <a:spcBef>
                <a:spcPts val="1083"/>
              </a:spcBef>
            </a:pPr>
            <a:r>
              <a:rPr b="1" lang="ko-KR" sz="1520" spc="-1" strike="noStrike">
                <a:solidFill>
                  <a:srgbClr val="000000"/>
                </a:solidFill>
                <a:latin typeface="맑은 고딕"/>
              </a:rPr>
              <a:t>목차를 입력합니다</a:t>
            </a:r>
            <a:r>
              <a:rPr b="1" lang="ko-KR" sz="152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52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03640" y="1989000"/>
            <a:ext cx="6336360" cy="20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6600" spc="-1" strike="noStrike">
              <a:latin typeface="맑은 고딕"/>
            </a:endParaRPr>
          </a:p>
          <a:p>
            <a:pPr algn="ctr"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</a:rPr>
              <a:t>온라인 코딩 실습 웹 사이트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3960" y="5589360"/>
            <a:ext cx="38160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1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조</a:t>
            </a:r>
            <a:endParaRPr b="0" lang="en-US" sz="1400" spc="-1" strike="noStrike">
              <a:latin typeface="맑은 고딕"/>
            </a:endParaRPr>
          </a:p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박용민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김현욱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허은열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이유동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en-US" sz="1400" spc="-1" strike="noStrike">
                <a:solidFill>
                  <a:srgbClr val="ffffff"/>
                </a:solidFill>
                <a:latin typeface="맑은 고딕"/>
              </a:rPr>
              <a:t>신재웅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483640" y="141264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DB</a:t>
            </a: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설계</a:t>
            </a:r>
            <a:endParaRPr b="0" lang="en-US" sz="6600" spc="-1" strike="noStrike">
              <a:latin typeface="맑은 고딕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504000"/>
            <a:ext cx="8424000" cy="604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277920" y="231120"/>
            <a:ext cx="658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DB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설계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238720" y="3074040"/>
            <a:ext cx="3852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튜터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508360" y="303948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771360" y="2796480"/>
            <a:ext cx="1497600" cy="17712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3771360" y="279648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사용자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44" name="Table 7"/>
          <p:cNvGraphicFramePr/>
          <p:nvPr/>
        </p:nvGraphicFramePr>
        <p:xfrm>
          <a:off x="3809880" y="3019680"/>
          <a:ext cx="1422000" cy="148068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전화번호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닉네임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성별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생년월일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78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사용자타입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" name="CustomShape 8"/>
          <p:cNvSpPr/>
          <p:nvPr/>
        </p:nvSpPr>
        <p:spPr>
          <a:xfrm>
            <a:off x="855360" y="1202400"/>
            <a:ext cx="1497600" cy="9914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855360" y="120240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과목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47" name="Table 10"/>
          <p:cNvGraphicFramePr/>
          <p:nvPr/>
        </p:nvGraphicFramePr>
        <p:xfrm>
          <a:off x="893880" y="1425600"/>
          <a:ext cx="1422000" cy="67284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과목번호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572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" name="CustomShape 11"/>
          <p:cNvSpPr/>
          <p:nvPr/>
        </p:nvSpPr>
        <p:spPr>
          <a:xfrm>
            <a:off x="855360" y="155124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2"/>
          <p:cNvSpPr/>
          <p:nvPr/>
        </p:nvSpPr>
        <p:spPr>
          <a:xfrm>
            <a:off x="2352960" y="1626840"/>
            <a:ext cx="1418040" cy="14508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 rot="2703000">
            <a:off x="3166920" y="2888280"/>
            <a:ext cx="752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작성자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튜터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51" name="CustomShape 14"/>
          <p:cNvSpPr/>
          <p:nvPr/>
        </p:nvSpPr>
        <p:spPr>
          <a:xfrm rot="2651400">
            <a:off x="2237040" y="1830600"/>
            <a:ext cx="58968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집필과목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52" name="CustomShape 15"/>
          <p:cNvSpPr/>
          <p:nvPr/>
        </p:nvSpPr>
        <p:spPr>
          <a:xfrm rot="2623800">
            <a:off x="2521800" y="1626120"/>
            <a:ext cx="2786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53" name="CustomShape 16"/>
          <p:cNvSpPr/>
          <p:nvPr/>
        </p:nvSpPr>
        <p:spPr>
          <a:xfrm rot="2686800">
            <a:off x="3557520" y="2730600"/>
            <a:ext cx="25128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855360" y="3139560"/>
            <a:ext cx="1497600" cy="12229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8"/>
          <p:cNvSpPr/>
          <p:nvPr/>
        </p:nvSpPr>
        <p:spPr>
          <a:xfrm>
            <a:off x="855360" y="313956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단원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56" name="Table 19"/>
          <p:cNvGraphicFramePr/>
          <p:nvPr/>
        </p:nvGraphicFramePr>
        <p:xfrm>
          <a:off x="898560" y="3355920"/>
          <a:ext cx="1422000" cy="94212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과목번호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콘텐츠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644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CustomShape 20"/>
          <p:cNvSpPr/>
          <p:nvPr/>
        </p:nvSpPr>
        <p:spPr>
          <a:xfrm>
            <a:off x="855360" y="348840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1"/>
          <p:cNvSpPr/>
          <p:nvPr/>
        </p:nvSpPr>
        <p:spPr>
          <a:xfrm flipV="1">
            <a:off x="1604160" y="2193840"/>
            <a:ext cx="0" cy="945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2"/>
          <p:cNvSpPr/>
          <p:nvPr/>
        </p:nvSpPr>
        <p:spPr>
          <a:xfrm>
            <a:off x="1369800" y="292716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60" name="CustomShape 23"/>
          <p:cNvSpPr/>
          <p:nvPr/>
        </p:nvSpPr>
        <p:spPr>
          <a:xfrm>
            <a:off x="1390680" y="216972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61" name="CustomShape 24"/>
          <p:cNvSpPr/>
          <p:nvPr/>
        </p:nvSpPr>
        <p:spPr>
          <a:xfrm>
            <a:off x="3775320" y="817560"/>
            <a:ext cx="1497600" cy="1359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5"/>
          <p:cNvSpPr/>
          <p:nvPr/>
        </p:nvSpPr>
        <p:spPr>
          <a:xfrm>
            <a:off x="3775320" y="81756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단원완료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63" name="Table 26"/>
          <p:cNvGraphicFramePr/>
          <p:nvPr/>
        </p:nvGraphicFramePr>
        <p:xfrm>
          <a:off x="3818520" y="1034280"/>
          <a:ext cx="1422000" cy="107676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단원완료번호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PF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콘텐츠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680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CustomShape 27"/>
          <p:cNvSpPr/>
          <p:nvPr/>
        </p:nvSpPr>
        <p:spPr>
          <a:xfrm>
            <a:off x="3775320" y="116640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28"/>
          <p:cNvSpPr/>
          <p:nvPr/>
        </p:nvSpPr>
        <p:spPr>
          <a:xfrm flipV="1">
            <a:off x="2352960" y="1242000"/>
            <a:ext cx="1422000" cy="21816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9"/>
          <p:cNvSpPr/>
          <p:nvPr/>
        </p:nvSpPr>
        <p:spPr>
          <a:xfrm rot="18279000">
            <a:off x="3336840" y="1542600"/>
            <a:ext cx="58968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완료기록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67" name="CustomShape 30"/>
          <p:cNvSpPr/>
          <p:nvPr/>
        </p:nvSpPr>
        <p:spPr>
          <a:xfrm rot="18390600">
            <a:off x="2347920" y="3032640"/>
            <a:ext cx="6915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완료된단원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68" name="CustomShape 31"/>
          <p:cNvSpPr/>
          <p:nvPr/>
        </p:nvSpPr>
        <p:spPr>
          <a:xfrm rot="18548400">
            <a:off x="3355920" y="1327680"/>
            <a:ext cx="278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69" name="CustomShape 32"/>
          <p:cNvSpPr/>
          <p:nvPr/>
        </p:nvSpPr>
        <p:spPr>
          <a:xfrm rot="18610800">
            <a:off x="2402280" y="2830680"/>
            <a:ext cx="2512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70" name="CustomShape 33"/>
          <p:cNvSpPr/>
          <p:nvPr/>
        </p:nvSpPr>
        <p:spPr>
          <a:xfrm>
            <a:off x="855360" y="334800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34"/>
          <p:cNvSpPr/>
          <p:nvPr/>
        </p:nvSpPr>
        <p:spPr>
          <a:xfrm flipV="1">
            <a:off x="4520160" y="2176920"/>
            <a:ext cx="3960" cy="6195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5"/>
          <p:cNvSpPr/>
          <p:nvPr/>
        </p:nvSpPr>
        <p:spPr>
          <a:xfrm>
            <a:off x="4284000" y="258048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73" name="CustomShape 36"/>
          <p:cNvSpPr/>
          <p:nvPr/>
        </p:nvSpPr>
        <p:spPr>
          <a:xfrm>
            <a:off x="4319280" y="217728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74" name="CustomShape 37"/>
          <p:cNvSpPr/>
          <p:nvPr/>
        </p:nvSpPr>
        <p:spPr>
          <a:xfrm>
            <a:off x="4481280" y="2179800"/>
            <a:ext cx="691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완료된단원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75" name="CustomShape 38"/>
          <p:cNvSpPr/>
          <p:nvPr/>
        </p:nvSpPr>
        <p:spPr>
          <a:xfrm>
            <a:off x="4515480" y="2607840"/>
            <a:ext cx="4874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학습자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176" name="CustomShape 39"/>
          <p:cNvSpPr/>
          <p:nvPr/>
        </p:nvSpPr>
        <p:spPr>
          <a:xfrm>
            <a:off x="855360" y="4980240"/>
            <a:ext cx="1497600" cy="14277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0"/>
          <p:cNvSpPr/>
          <p:nvPr/>
        </p:nvSpPr>
        <p:spPr>
          <a:xfrm>
            <a:off x="855360" y="498024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마무리문제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78" name="Table 41"/>
          <p:cNvGraphicFramePr/>
          <p:nvPr/>
        </p:nvGraphicFramePr>
        <p:xfrm>
          <a:off x="898560" y="5196600"/>
          <a:ext cx="1422000" cy="121140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문제번호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콘텐츠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난이도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정답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풀이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716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42"/>
          <p:cNvSpPr/>
          <p:nvPr/>
        </p:nvSpPr>
        <p:spPr>
          <a:xfrm>
            <a:off x="855360" y="53290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3"/>
          <p:cNvSpPr/>
          <p:nvPr/>
        </p:nvSpPr>
        <p:spPr>
          <a:xfrm>
            <a:off x="855360" y="51886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4"/>
          <p:cNvSpPr/>
          <p:nvPr/>
        </p:nvSpPr>
        <p:spPr>
          <a:xfrm>
            <a:off x="3769920" y="5063040"/>
            <a:ext cx="1497600" cy="12477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5"/>
          <p:cNvSpPr/>
          <p:nvPr/>
        </p:nvSpPr>
        <p:spPr>
          <a:xfrm>
            <a:off x="3769920" y="506304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마무리문제결과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83" name="Table 46"/>
          <p:cNvGraphicFramePr/>
          <p:nvPr/>
        </p:nvGraphicFramePr>
        <p:xfrm>
          <a:off x="3815280" y="5299560"/>
          <a:ext cx="1422000" cy="94212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결과번호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문제번호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답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답안상태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644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" name="CustomShape 47"/>
          <p:cNvSpPr/>
          <p:nvPr/>
        </p:nvSpPr>
        <p:spPr>
          <a:xfrm>
            <a:off x="3769920" y="54118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8"/>
          <p:cNvSpPr/>
          <p:nvPr/>
        </p:nvSpPr>
        <p:spPr>
          <a:xfrm>
            <a:off x="3769920" y="52714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9"/>
          <p:cNvSpPr/>
          <p:nvPr/>
        </p:nvSpPr>
        <p:spPr>
          <a:xfrm>
            <a:off x="6850440" y="5063040"/>
            <a:ext cx="1497600" cy="12222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0"/>
          <p:cNvSpPr/>
          <p:nvPr/>
        </p:nvSpPr>
        <p:spPr>
          <a:xfrm>
            <a:off x="6850440" y="506304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도전과제테스트케이스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88" name="Table 51"/>
          <p:cNvGraphicFramePr/>
          <p:nvPr/>
        </p:nvGraphicFramePr>
        <p:xfrm>
          <a:off x="6895800" y="5310720"/>
          <a:ext cx="1422000" cy="94212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케이스번호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입력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출력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정답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644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9" name="CustomShape 52"/>
          <p:cNvSpPr/>
          <p:nvPr/>
        </p:nvSpPr>
        <p:spPr>
          <a:xfrm>
            <a:off x="6850440" y="54118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3"/>
          <p:cNvSpPr/>
          <p:nvPr/>
        </p:nvSpPr>
        <p:spPr>
          <a:xfrm>
            <a:off x="6850440" y="52714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4"/>
          <p:cNvSpPr/>
          <p:nvPr/>
        </p:nvSpPr>
        <p:spPr>
          <a:xfrm>
            <a:off x="6854400" y="2657880"/>
            <a:ext cx="1497600" cy="14799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55"/>
          <p:cNvSpPr/>
          <p:nvPr/>
        </p:nvSpPr>
        <p:spPr>
          <a:xfrm>
            <a:off x="6854400" y="265788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도전과제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93" name="Table 56"/>
          <p:cNvGraphicFramePr/>
          <p:nvPr/>
        </p:nvGraphicFramePr>
        <p:xfrm>
          <a:off x="6899400" y="2884680"/>
          <a:ext cx="1422000" cy="121140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통과자수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메모리제한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716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시간제한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" name="CustomShape 57"/>
          <p:cNvSpPr/>
          <p:nvPr/>
        </p:nvSpPr>
        <p:spPr>
          <a:xfrm>
            <a:off x="6854400" y="300672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58"/>
          <p:cNvSpPr/>
          <p:nvPr/>
        </p:nvSpPr>
        <p:spPr>
          <a:xfrm>
            <a:off x="6854400" y="286632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9"/>
          <p:cNvSpPr/>
          <p:nvPr/>
        </p:nvSpPr>
        <p:spPr>
          <a:xfrm>
            <a:off x="6850440" y="565560"/>
            <a:ext cx="1497600" cy="1590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0"/>
          <p:cNvSpPr/>
          <p:nvPr/>
        </p:nvSpPr>
        <p:spPr>
          <a:xfrm>
            <a:off x="6850440" y="565560"/>
            <a:ext cx="1497600" cy="204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도전과제결과</a:t>
            </a:r>
            <a:endParaRPr b="0" lang="en-US" sz="1000" spc="-1" strike="noStrike">
              <a:latin typeface="맑은 고딕"/>
            </a:endParaRPr>
          </a:p>
        </p:txBody>
      </p:sp>
      <p:graphicFrame>
        <p:nvGraphicFramePr>
          <p:cNvPr id="198" name="Table 61"/>
          <p:cNvGraphicFramePr/>
          <p:nvPr/>
        </p:nvGraphicFramePr>
        <p:xfrm>
          <a:off x="6895800" y="788040"/>
          <a:ext cx="1422000" cy="1346040"/>
        </p:xfrm>
        <a:graphic>
          <a:graphicData uri="http://schemas.openxmlformats.org/drawingml/2006/table">
            <a:tbl>
              <a:tblPr/>
              <a:tblGrid>
                <a:gridCol w="219600"/>
                <a:gridCol w="230400"/>
                <a:gridCol w="972000"/>
              </a:tblGrid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b050"/>
                          </a:solidFill>
                          <a:latin typeface="맑은 고딕"/>
                        </a:rPr>
                        <a:t>P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결과번호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2f0d9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과제번호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70c0"/>
                          </a:solidFill>
                          <a:latin typeface="맑은 고딕"/>
                        </a:rPr>
                        <a:t>F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사용자번호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dae3f3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결과메시지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결과상태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제출코드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사용메모리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수행시간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28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c55a11"/>
                          </a:solidFill>
                          <a:latin typeface="맑은 고딕"/>
                        </a:rPr>
                        <a:t>NN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7520"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수정일시</a:t>
                      </a:r>
                      <a:endParaRPr b="0" lang="en-US" sz="800" spc="-1" strike="noStrike">
                        <a:latin typeface="바탕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9" name="CustomShape 62"/>
          <p:cNvSpPr/>
          <p:nvPr/>
        </p:nvSpPr>
        <p:spPr>
          <a:xfrm>
            <a:off x="6850440" y="91476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3"/>
          <p:cNvSpPr/>
          <p:nvPr/>
        </p:nvSpPr>
        <p:spPr>
          <a:xfrm>
            <a:off x="6850440" y="77436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64"/>
          <p:cNvSpPr/>
          <p:nvPr/>
        </p:nvSpPr>
        <p:spPr>
          <a:xfrm flipH="1" flipV="1">
            <a:off x="7599240" y="2156760"/>
            <a:ext cx="3960" cy="500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65"/>
          <p:cNvSpPr/>
          <p:nvPr/>
        </p:nvSpPr>
        <p:spPr>
          <a:xfrm>
            <a:off x="7357680" y="213444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03" name="CustomShape 66"/>
          <p:cNvSpPr/>
          <p:nvPr/>
        </p:nvSpPr>
        <p:spPr>
          <a:xfrm>
            <a:off x="7374960" y="245088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04" name="CustomShape 67"/>
          <p:cNvSpPr/>
          <p:nvPr/>
        </p:nvSpPr>
        <p:spPr>
          <a:xfrm>
            <a:off x="4481640" y="4893480"/>
            <a:ext cx="8956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마무리문제결과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05" name="Line 68"/>
          <p:cNvSpPr/>
          <p:nvPr/>
        </p:nvSpPr>
        <p:spPr>
          <a:xfrm flipH="1">
            <a:off x="5268960" y="1120320"/>
            <a:ext cx="1581120" cy="1957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9"/>
          <p:cNvSpPr/>
          <p:nvPr/>
        </p:nvSpPr>
        <p:spPr>
          <a:xfrm>
            <a:off x="6850440" y="104472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70"/>
          <p:cNvSpPr/>
          <p:nvPr/>
        </p:nvSpPr>
        <p:spPr>
          <a:xfrm>
            <a:off x="3771360" y="300168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71"/>
          <p:cNvSpPr/>
          <p:nvPr/>
        </p:nvSpPr>
        <p:spPr>
          <a:xfrm rot="18548400">
            <a:off x="6170760" y="1531080"/>
            <a:ext cx="8132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답안제출기록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09" name="CustomShape 72"/>
          <p:cNvSpPr/>
          <p:nvPr/>
        </p:nvSpPr>
        <p:spPr>
          <a:xfrm rot="18514200">
            <a:off x="6271920" y="1382760"/>
            <a:ext cx="278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10" name="CustomShape 73"/>
          <p:cNvSpPr/>
          <p:nvPr/>
        </p:nvSpPr>
        <p:spPr>
          <a:xfrm rot="18548400">
            <a:off x="5342400" y="2700000"/>
            <a:ext cx="554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학습자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11" name="CustomShape 74"/>
          <p:cNvSpPr/>
          <p:nvPr/>
        </p:nvSpPr>
        <p:spPr>
          <a:xfrm rot="18662400">
            <a:off x="5364360" y="2559600"/>
            <a:ext cx="2512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12" name="Line 75"/>
          <p:cNvSpPr/>
          <p:nvPr/>
        </p:nvSpPr>
        <p:spPr>
          <a:xfrm>
            <a:off x="5268960" y="3077640"/>
            <a:ext cx="1585080" cy="46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76"/>
          <p:cNvSpPr/>
          <p:nvPr/>
        </p:nvSpPr>
        <p:spPr>
          <a:xfrm>
            <a:off x="6002280" y="3072600"/>
            <a:ext cx="932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작성한 도전과제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14" name="CustomShape 77"/>
          <p:cNvSpPr/>
          <p:nvPr/>
        </p:nvSpPr>
        <p:spPr>
          <a:xfrm>
            <a:off x="6457680" y="283536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15" name="Line 78"/>
          <p:cNvSpPr/>
          <p:nvPr/>
        </p:nvSpPr>
        <p:spPr>
          <a:xfrm flipV="1">
            <a:off x="7599240" y="4137840"/>
            <a:ext cx="3960" cy="925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9"/>
          <p:cNvSpPr/>
          <p:nvPr/>
        </p:nvSpPr>
        <p:spPr>
          <a:xfrm>
            <a:off x="7357680" y="482364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17" name="CustomShape 80"/>
          <p:cNvSpPr/>
          <p:nvPr/>
        </p:nvSpPr>
        <p:spPr>
          <a:xfrm>
            <a:off x="7385040" y="411876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18" name="Line 81"/>
          <p:cNvSpPr/>
          <p:nvPr/>
        </p:nvSpPr>
        <p:spPr>
          <a:xfrm>
            <a:off x="5268960" y="3682080"/>
            <a:ext cx="1581120" cy="19576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2"/>
          <p:cNvSpPr/>
          <p:nvPr/>
        </p:nvSpPr>
        <p:spPr>
          <a:xfrm flipH="1" rot="3133800">
            <a:off x="6099480" y="5304600"/>
            <a:ext cx="923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작성한 케이스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20" name="CustomShape 83"/>
          <p:cNvSpPr/>
          <p:nvPr/>
        </p:nvSpPr>
        <p:spPr>
          <a:xfrm flipH="1" rot="3017400">
            <a:off x="6546960" y="5053680"/>
            <a:ext cx="278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21" name="CustomShape 84"/>
          <p:cNvSpPr/>
          <p:nvPr/>
        </p:nvSpPr>
        <p:spPr>
          <a:xfrm flipH="1" rot="3084600">
            <a:off x="5240880" y="4039200"/>
            <a:ext cx="5544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튜터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22" name="CustomShape 85"/>
          <p:cNvSpPr/>
          <p:nvPr/>
        </p:nvSpPr>
        <p:spPr>
          <a:xfrm flipH="1" rot="3404400">
            <a:off x="5518800" y="3837960"/>
            <a:ext cx="250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23" name="CustomShape 86"/>
          <p:cNvSpPr/>
          <p:nvPr/>
        </p:nvSpPr>
        <p:spPr>
          <a:xfrm>
            <a:off x="6850440" y="5563800"/>
            <a:ext cx="14976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87"/>
          <p:cNvSpPr/>
          <p:nvPr/>
        </p:nvSpPr>
        <p:spPr>
          <a:xfrm flipV="1">
            <a:off x="4518720" y="4567680"/>
            <a:ext cx="1440" cy="495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88"/>
          <p:cNvSpPr/>
          <p:nvPr/>
        </p:nvSpPr>
        <p:spPr>
          <a:xfrm>
            <a:off x="4278600" y="484128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26" name="CustomShape 89"/>
          <p:cNvSpPr/>
          <p:nvPr/>
        </p:nvSpPr>
        <p:spPr>
          <a:xfrm>
            <a:off x="4290120" y="454140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27" name="CustomShape 90"/>
          <p:cNvSpPr/>
          <p:nvPr/>
        </p:nvSpPr>
        <p:spPr>
          <a:xfrm>
            <a:off x="4466520" y="4575600"/>
            <a:ext cx="4874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학습자</a:t>
            </a:r>
            <a:endParaRPr b="0" lang="en-US" sz="800" spc="-1" strike="noStrike">
              <a:latin typeface="맑은 고딕"/>
            </a:endParaRPr>
          </a:p>
        </p:txBody>
      </p:sp>
      <p:sp>
        <p:nvSpPr>
          <p:cNvPr id="228" name="Line 91"/>
          <p:cNvSpPr/>
          <p:nvPr/>
        </p:nvSpPr>
        <p:spPr>
          <a:xfrm flipV="1">
            <a:off x="1604160" y="4362480"/>
            <a:ext cx="0" cy="6174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92"/>
          <p:cNvSpPr/>
          <p:nvPr/>
        </p:nvSpPr>
        <p:spPr>
          <a:xfrm>
            <a:off x="1380240" y="475272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30" name="CustomShape 93"/>
          <p:cNvSpPr/>
          <p:nvPr/>
        </p:nvSpPr>
        <p:spPr>
          <a:xfrm>
            <a:off x="1376640" y="432000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31" name="CustomShape 94"/>
          <p:cNvSpPr/>
          <p:nvPr/>
        </p:nvSpPr>
        <p:spPr>
          <a:xfrm>
            <a:off x="2333520" y="5473080"/>
            <a:ext cx="251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32" name="Line 95"/>
          <p:cNvSpPr/>
          <p:nvPr/>
        </p:nvSpPr>
        <p:spPr>
          <a:xfrm flipV="1">
            <a:off x="2352960" y="5686920"/>
            <a:ext cx="1416960" cy="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96"/>
          <p:cNvSpPr/>
          <p:nvPr/>
        </p:nvSpPr>
        <p:spPr>
          <a:xfrm>
            <a:off x="3470760" y="5482080"/>
            <a:ext cx="2786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234" name="CustomShape 97"/>
          <p:cNvSpPr/>
          <p:nvPr/>
        </p:nvSpPr>
        <p:spPr>
          <a:xfrm>
            <a:off x="1047600" y="466560"/>
            <a:ext cx="140688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1100" spc="-1" strike="noStrike">
                <a:solidFill>
                  <a:srgbClr val="00b050"/>
                </a:solidFill>
                <a:latin typeface="맑은 고딕"/>
              </a:rPr>
              <a:t>P</a:t>
            </a:r>
            <a:r>
              <a:rPr b="0" lang="en-US" sz="1100" spc="-1" strike="noStrike">
                <a:solidFill>
                  <a:srgbClr val="ffffff"/>
                </a:solidFill>
                <a:latin typeface="맑은 고딕"/>
              </a:rPr>
              <a:t> </a:t>
            </a:r>
            <a:r>
              <a:rPr b="0" lang="en-US" sz="1100" spc="-1" strike="noStrike">
                <a:solidFill>
                  <a:srgbClr val="81d41a"/>
                </a:solidFill>
                <a:latin typeface="맑은 고딕"/>
              </a:rPr>
              <a:t> Primary Key</a:t>
            </a:r>
            <a:endParaRPr b="0" lang="en-US" sz="1100" spc="-1" strike="noStrike">
              <a:latin typeface="맑은 고딕"/>
            </a:endParaRPr>
          </a:p>
          <a:p>
            <a:pPr marL="285840" indent="-285480">
              <a:lnSpc>
                <a:spcPct val="100000"/>
              </a:lnSpc>
              <a:buClr>
                <a:srgbClr val="4472c4"/>
              </a:buClr>
              <a:buFont typeface="Arial"/>
              <a:buChar char="•"/>
            </a:pPr>
            <a:r>
              <a:rPr b="1" lang="en-US" sz="1100" spc="-1" strike="noStrike">
                <a:solidFill>
                  <a:srgbClr val="4472c4"/>
                </a:solidFill>
                <a:latin typeface="맑은 고딕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100" spc="-1" strike="noStrike">
                <a:solidFill>
                  <a:srgbClr val="5983b0"/>
                </a:solidFill>
                <a:latin typeface="맑은 고딕"/>
              </a:rPr>
              <a:t> Foreign Key</a:t>
            </a:r>
            <a:endParaRPr b="0" lang="en-US" sz="1100" spc="-1" strike="noStrike">
              <a:latin typeface="맑은 고딕"/>
            </a:endParaRPr>
          </a:p>
          <a:p>
            <a:pPr marL="285840" indent="-285480">
              <a:lnSpc>
                <a:spcPct val="100000"/>
              </a:lnSpc>
              <a:buClr>
                <a:srgbClr val="c55a11"/>
              </a:buClr>
              <a:buFont typeface="Arial"/>
              <a:buChar char="•"/>
            </a:pPr>
            <a:r>
              <a:rPr b="1" lang="en-US" sz="1100" spc="-1" strike="noStrike">
                <a:solidFill>
                  <a:srgbClr val="c55a11"/>
                </a:solidFill>
                <a:latin typeface="맑은 고딕"/>
              </a:rPr>
              <a:t>NN</a:t>
            </a:r>
            <a:r>
              <a:rPr b="0" lang="en-US" sz="11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100" spc="-1" strike="noStrike">
                <a:solidFill>
                  <a:srgbClr val="ff4000"/>
                </a:solidFill>
                <a:latin typeface="맑은 고딕"/>
              </a:rPr>
              <a:t>: Not Null</a:t>
            </a:r>
            <a:endParaRPr b="0" lang="en-US" sz="11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56040" y="271800"/>
            <a:ext cx="6580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DB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설계</a:t>
            </a:r>
            <a:endParaRPr b="0" lang="en-US" sz="1200" spc="-1" strike="noStrike">
              <a:latin typeface="맑은 고딕"/>
            </a:endParaRPr>
          </a:p>
        </p:txBody>
      </p:sp>
      <p:pic>
        <p:nvPicPr>
          <p:cNvPr id="236" name="Picture 3" descr="C:\Users\Administrator\Desktop\final-test.PNG"/>
          <p:cNvPicPr/>
          <p:nvPr/>
        </p:nvPicPr>
        <p:blipFill>
          <a:blip r:embed="rId1"/>
          <a:stretch/>
        </p:blipFill>
        <p:spPr>
          <a:xfrm>
            <a:off x="467640" y="764640"/>
            <a:ext cx="8272440" cy="584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56040" y="271800"/>
            <a:ext cx="658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DB</a:t>
            </a: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설계</a:t>
            </a:r>
            <a:endParaRPr b="0" lang="en-US" sz="1200" spc="-1" strike="noStrike">
              <a:latin typeface="맑은 고딕"/>
            </a:endParaRPr>
          </a:p>
        </p:txBody>
      </p:sp>
      <p:pic>
        <p:nvPicPr>
          <p:cNvPr id="238" name="Picture 2" descr="C:\Users\Administrator\Desktop\튜터.PNG"/>
          <p:cNvPicPr/>
          <p:nvPr/>
        </p:nvPicPr>
        <p:blipFill>
          <a:blip r:embed="rId1"/>
          <a:stretch/>
        </p:blipFill>
        <p:spPr>
          <a:xfrm>
            <a:off x="370800" y="764640"/>
            <a:ext cx="8309160" cy="5255280"/>
          </a:xfrm>
          <a:prstGeom prst="rect">
            <a:avLst/>
          </a:prstGeom>
          <a:ln>
            <a:noFill/>
          </a:ln>
        </p:spPr>
      </p:pic>
      <p:pic>
        <p:nvPicPr>
          <p:cNvPr id="239" name="Picture 3" descr=""/>
          <p:cNvPicPr/>
          <p:nvPr/>
        </p:nvPicPr>
        <p:blipFill>
          <a:blip r:embed="rId2"/>
          <a:stretch/>
        </p:blipFill>
        <p:spPr>
          <a:xfrm>
            <a:off x="336600" y="3717000"/>
            <a:ext cx="8343720" cy="275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역할분담</a:t>
            </a:r>
            <a:endParaRPr b="0" lang="en-US" sz="6600" spc="-1" strike="noStrike">
              <a:latin typeface="맑은 고딕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20680" y="836640"/>
            <a:ext cx="8640360" cy="56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3996000" y="41004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맑은 고딕"/>
            </a:endParaRPr>
          </a:p>
        </p:txBody>
      </p:sp>
      <p:pic>
        <p:nvPicPr>
          <p:cNvPr id="246" name="Picture 2" descr="사람 픽토그램에 대한 이미지 검색결과"/>
          <p:cNvPicPr/>
          <p:nvPr/>
        </p:nvPicPr>
        <p:blipFill>
          <a:blip r:embed="rId1"/>
          <a:srcRect l="50807" t="0" r="25306" b="46819"/>
          <a:stretch/>
        </p:blipFill>
        <p:spPr>
          <a:xfrm>
            <a:off x="8114040" y="5650560"/>
            <a:ext cx="486360" cy="85104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484920" y="271800"/>
            <a:ext cx="766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역할 분담</a:t>
            </a:r>
            <a:endParaRPr b="0" lang="en-US" sz="1200" spc="-1" strike="noStrike">
              <a:latin typeface="맑은 고딕"/>
            </a:endParaRPr>
          </a:p>
        </p:txBody>
      </p:sp>
      <p:pic>
        <p:nvPicPr>
          <p:cNvPr id="248" name="Picture 2" descr="사람 픽토그램에 대한 이미지 검색결과"/>
          <p:cNvPicPr/>
          <p:nvPr/>
        </p:nvPicPr>
        <p:blipFill>
          <a:blip r:embed="rId2"/>
          <a:srcRect l="50807" t="0" r="25306" b="46819"/>
          <a:stretch/>
        </p:blipFill>
        <p:spPr>
          <a:xfrm>
            <a:off x="6116040" y="5661360"/>
            <a:ext cx="486360" cy="851040"/>
          </a:xfrm>
          <a:prstGeom prst="rect">
            <a:avLst/>
          </a:prstGeom>
          <a:ln>
            <a:noFill/>
          </a:ln>
        </p:spPr>
      </p:pic>
      <p:pic>
        <p:nvPicPr>
          <p:cNvPr id="249" name="Picture 2" descr="사람 픽토그램에 대한 이미지 검색결과"/>
          <p:cNvPicPr/>
          <p:nvPr/>
        </p:nvPicPr>
        <p:blipFill>
          <a:blip r:embed="rId3"/>
          <a:srcRect l="50807" t="0" r="25306" b="46819"/>
          <a:stretch/>
        </p:blipFill>
        <p:spPr>
          <a:xfrm>
            <a:off x="7588080" y="5659920"/>
            <a:ext cx="486360" cy="851040"/>
          </a:xfrm>
          <a:prstGeom prst="rect">
            <a:avLst/>
          </a:prstGeom>
          <a:ln>
            <a:noFill/>
          </a:ln>
        </p:spPr>
      </p:pic>
      <p:pic>
        <p:nvPicPr>
          <p:cNvPr id="250" name="Picture 2" descr="사람 픽토그램에 대한 이미지 검색결과"/>
          <p:cNvPicPr/>
          <p:nvPr/>
        </p:nvPicPr>
        <p:blipFill>
          <a:blip r:embed="rId4"/>
          <a:srcRect l="50807" t="0" r="25306" b="46819"/>
          <a:stretch/>
        </p:blipFill>
        <p:spPr>
          <a:xfrm>
            <a:off x="6608160" y="5650560"/>
            <a:ext cx="486360" cy="851040"/>
          </a:xfrm>
          <a:prstGeom prst="rect">
            <a:avLst/>
          </a:prstGeom>
          <a:ln>
            <a:noFill/>
          </a:ln>
        </p:spPr>
      </p:pic>
      <p:pic>
        <p:nvPicPr>
          <p:cNvPr id="251" name="Picture 2" descr="사람 픽토그램에 대한 이미지 검색결과"/>
          <p:cNvPicPr/>
          <p:nvPr/>
        </p:nvPicPr>
        <p:blipFill>
          <a:blip r:embed="rId5"/>
          <a:srcRect l="50807" t="0" r="25306" b="46819"/>
          <a:stretch/>
        </p:blipFill>
        <p:spPr>
          <a:xfrm>
            <a:off x="7097760" y="5650560"/>
            <a:ext cx="486360" cy="85104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631080" y="1715760"/>
            <a:ext cx="201564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박용민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조장</a:t>
            </a:r>
            <a:r>
              <a:rPr b="1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진행 업무 점검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코딩이론 학습구현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마무리문제 구현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3321720" y="1715760"/>
            <a:ext cx="2303640" cy="22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김현욱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 DB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설계 및 구현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랭킹시스템 구현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테스트 케이스 작성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endParaRPr b="0" lang="en-US" sz="1400" spc="-1" strike="noStrike">
              <a:latin typeface="맑은 고딕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6304320" y="1715760"/>
            <a:ext cx="201564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허은열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도전문제 조회 구현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코드편집기 기능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과제 내용 확인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631080" y="4024440"/>
            <a:ext cx="201564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이유동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회원관리 구현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탈퇴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문의게시판 구현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3249720" y="4024440"/>
            <a:ext cx="20156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맑은 고딕"/>
              </a:rPr>
              <a:t>신재웅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회원관리 구현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가입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해지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변경</a:t>
            </a:r>
            <a:endParaRPr b="0" lang="en-US" sz="1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개발일정</a:t>
            </a:r>
            <a:endParaRPr b="0" lang="en-US" sz="6600" spc="-1" strike="noStrike">
              <a:latin typeface="맑은 고딕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51640" y="0"/>
            <a:ext cx="5981040" cy="62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ko-KR" sz="1950" spc="-1" strike="noStrike">
                <a:solidFill>
                  <a:srgbClr val="000000"/>
                </a:solidFill>
                <a:latin typeface="Arial"/>
                <a:ea typeface="맑은 고딕"/>
              </a:rPr>
              <a:t>개발일정</a:t>
            </a:r>
            <a:endParaRPr b="0" lang="ko-KR" sz="19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5822280" y="260280"/>
            <a:ext cx="305712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>
            <a:noAutofit/>
          </a:bodyPr>
          <a:p>
            <a:endParaRPr b="0" lang="ko-KR" sz="304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51640" y="801360"/>
            <a:ext cx="598104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1071720" y="345600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2/3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42320" y="1993680"/>
            <a:ext cx="101736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기획 및 분석설계</a:t>
            </a:r>
            <a:endParaRPr b="0" lang="en-US" sz="1200" spc="-1" strike="noStrike">
              <a:latin typeface="맑은 고딕"/>
            </a:endParaRPr>
          </a:p>
        </p:txBody>
      </p:sp>
      <p:grpSp>
        <p:nvGrpSpPr>
          <p:cNvPr id="265" name="Group 6"/>
          <p:cNvGrpSpPr/>
          <p:nvPr/>
        </p:nvGrpSpPr>
        <p:grpSpPr>
          <a:xfrm>
            <a:off x="2775600" y="3475800"/>
            <a:ext cx="933840" cy="673200"/>
            <a:chOff x="2775600" y="3475800"/>
            <a:chExt cx="933840" cy="673200"/>
          </a:xfrm>
        </p:grpSpPr>
        <p:sp>
          <p:nvSpPr>
            <p:cNvPr id="266" name="CustomShape 7"/>
            <p:cNvSpPr/>
            <p:nvPr/>
          </p:nvSpPr>
          <p:spPr>
            <a:xfrm flipV="1">
              <a:off x="3242520" y="3475440"/>
              <a:ext cx="360" cy="43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2775600" y="3907440"/>
              <a:ext cx="933840" cy="2415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2/24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sp>
        <p:nvSpPr>
          <p:cNvPr id="268" name="CustomShape 9"/>
          <p:cNvSpPr/>
          <p:nvPr/>
        </p:nvSpPr>
        <p:spPr>
          <a:xfrm>
            <a:off x="7570440" y="3436920"/>
            <a:ext cx="64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4/14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4309560" y="343548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3/9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1249920" y="3394080"/>
            <a:ext cx="6661080" cy="69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1" name="Group 12"/>
          <p:cNvGrpSpPr/>
          <p:nvPr/>
        </p:nvGrpSpPr>
        <p:grpSpPr>
          <a:xfrm>
            <a:off x="2115000" y="2715120"/>
            <a:ext cx="886320" cy="678600"/>
            <a:chOff x="2115000" y="2715120"/>
            <a:chExt cx="886320" cy="678600"/>
          </a:xfrm>
        </p:grpSpPr>
        <p:sp>
          <p:nvSpPr>
            <p:cNvPr id="272" name="CustomShape 13"/>
            <p:cNvSpPr/>
            <p:nvPr/>
          </p:nvSpPr>
          <p:spPr>
            <a:xfrm>
              <a:off x="2558520" y="3005640"/>
              <a:ext cx="360" cy="388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2115000" y="2715120"/>
              <a:ext cx="886320" cy="29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DB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설계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274" name="Group 15"/>
          <p:cNvGrpSpPr/>
          <p:nvPr/>
        </p:nvGrpSpPr>
        <p:grpSpPr>
          <a:xfrm>
            <a:off x="3402360" y="3463560"/>
            <a:ext cx="933840" cy="1388160"/>
            <a:chOff x="3402360" y="3463560"/>
            <a:chExt cx="933840" cy="1388160"/>
          </a:xfrm>
        </p:grpSpPr>
        <p:sp>
          <p:nvSpPr>
            <p:cNvPr id="275" name="CustomShape 16"/>
            <p:cNvSpPr/>
            <p:nvPr/>
          </p:nvSpPr>
          <p:spPr>
            <a:xfrm flipV="1">
              <a:off x="3869280" y="3463200"/>
              <a:ext cx="360" cy="115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3402360" y="4620600"/>
              <a:ext cx="933840" cy="23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3/2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sp>
        <p:nvSpPr>
          <p:cNvPr id="277" name="CustomShape 18"/>
          <p:cNvSpPr/>
          <p:nvPr/>
        </p:nvSpPr>
        <p:spPr>
          <a:xfrm>
            <a:off x="2327760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2/17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78" name="CustomShape 19"/>
          <p:cNvSpPr/>
          <p:nvPr/>
        </p:nvSpPr>
        <p:spPr>
          <a:xfrm>
            <a:off x="1665000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2/10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79" name="CustomShape 20"/>
          <p:cNvSpPr/>
          <p:nvPr/>
        </p:nvSpPr>
        <p:spPr>
          <a:xfrm>
            <a:off x="2996640" y="347616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2/24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0" name="CustomShape 21"/>
          <p:cNvSpPr/>
          <p:nvPr/>
        </p:nvSpPr>
        <p:spPr>
          <a:xfrm>
            <a:off x="3700440" y="3472560"/>
            <a:ext cx="40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3/2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1" name="CustomShape 22"/>
          <p:cNvSpPr/>
          <p:nvPr/>
        </p:nvSpPr>
        <p:spPr>
          <a:xfrm>
            <a:off x="5020560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3/16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2" name="CustomShape 23"/>
          <p:cNvSpPr/>
          <p:nvPr/>
        </p:nvSpPr>
        <p:spPr>
          <a:xfrm>
            <a:off x="5644080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3/23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3" name="CustomShape 24"/>
          <p:cNvSpPr/>
          <p:nvPr/>
        </p:nvSpPr>
        <p:spPr>
          <a:xfrm>
            <a:off x="6319080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3/30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4" name="CustomShape 25"/>
          <p:cNvSpPr/>
          <p:nvPr/>
        </p:nvSpPr>
        <p:spPr>
          <a:xfrm>
            <a:off x="7026480" y="3466800"/>
            <a:ext cx="40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4/6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285" name="CustomShape 26"/>
          <p:cNvSpPr/>
          <p:nvPr/>
        </p:nvSpPr>
        <p:spPr>
          <a:xfrm flipH="1">
            <a:off x="1249920" y="2426400"/>
            <a:ext cx="720" cy="10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" name="Group 27"/>
          <p:cNvGrpSpPr/>
          <p:nvPr/>
        </p:nvGrpSpPr>
        <p:grpSpPr>
          <a:xfrm>
            <a:off x="2711520" y="1996560"/>
            <a:ext cx="1016640" cy="1397160"/>
            <a:chOff x="2711520" y="1996560"/>
            <a:chExt cx="1016640" cy="1397160"/>
          </a:xfrm>
        </p:grpSpPr>
        <p:sp>
          <p:nvSpPr>
            <p:cNvPr id="287" name="CustomShape 28"/>
            <p:cNvSpPr/>
            <p:nvPr/>
          </p:nvSpPr>
          <p:spPr>
            <a:xfrm>
              <a:off x="3219840" y="2267640"/>
              <a:ext cx="360" cy="112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29"/>
            <p:cNvSpPr/>
            <p:nvPr/>
          </p:nvSpPr>
          <p:spPr>
            <a:xfrm>
              <a:off x="2711520" y="1996560"/>
              <a:ext cx="1016640" cy="271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</a:rPr>
                <a:t>회원관리구현</a:t>
              </a:r>
              <a:endParaRPr b="0" lang="en-US" sz="1000" spc="-1" strike="noStrike">
                <a:latin typeface="맑은 고딕"/>
              </a:endParaRPr>
            </a:p>
          </p:txBody>
        </p:sp>
      </p:grpSp>
      <p:grpSp>
        <p:nvGrpSpPr>
          <p:cNvPr id="289" name="Group 30"/>
          <p:cNvGrpSpPr/>
          <p:nvPr/>
        </p:nvGrpSpPr>
        <p:grpSpPr>
          <a:xfrm>
            <a:off x="4114080" y="3435480"/>
            <a:ext cx="933840" cy="713520"/>
            <a:chOff x="4114080" y="3435480"/>
            <a:chExt cx="933840" cy="713520"/>
          </a:xfrm>
        </p:grpSpPr>
        <p:sp>
          <p:nvSpPr>
            <p:cNvPr id="290" name="CustomShape 31"/>
            <p:cNvSpPr/>
            <p:nvPr/>
          </p:nvSpPr>
          <p:spPr>
            <a:xfrm flipH="1" flipV="1">
              <a:off x="4570920" y="3435480"/>
              <a:ext cx="9000" cy="45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32"/>
            <p:cNvSpPr/>
            <p:nvPr/>
          </p:nvSpPr>
          <p:spPr>
            <a:xfrm>
              <a:off x="4114080" y="3893040"/>
              <a:ext cx="933840" cy="255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3/9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292" name="Group 33"/>
          <p:cNvGrpSpPr/>
          <p:nvPr/>
        </p:nvGrpSpPr>
        <p:grpSpPr>
          <a:xfrm>
            <a:off x="3366720" y="2712240"/>
            <a:ext cx="1016640" cy="681480"/>
            <a:chOff x="3366720" y="2712240"/>
            <a:chExt cx="1016640" cy="681480"/>
          </a:xfrm>
        </p:grpSpPr>
        <p:sp>
          <p:nvSpPr>
            <p:cNvPr id="293" name="CustomShape 34"/>
            <p:cNvSpPr/>
            <p:nvPr/>
          </p:nvSpPr>
          <p:spPr>
            <a:xfrm>
              <a:off x="3875400" y="2982600"/>
              <a:ext cx="360" cy="41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35"/>
            <p:cNvSpPr/>
            <p:nvPr/>
          </p:nvSpPr>
          <p:spPr>
            <a:xfrm>
              <a:off x="3366720" y="2712240"/>
              <a:ext cx="101664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</a:rPr>
                <a:t>코딩이론구현</a:t>
              </a:r>
              <a:endParaRPr b="0" lang="en-US" sz="1000" spc="-1" strike="noStrike">
                <a:latin typeface="맑은 고딕"/>
              </a:endParaRPr>
            </a:p>
          </p:txBody>
        </p:sp>
      </p:grpSp>
      <p:grpSp>
        <p:nvGrpSpPr>
          <p:cNvPr id="295" name="Group 36"/>
          <p:cNvGrpSpPr/>
          <p:nvPr/>
        </p:nvGrpSpPr>
        <p:grpSpPr>
          <a:xfrm>
            <a:off x="4053240" y="1268640"/>
            <a:ext cx="1016640" cy="2108520"/>
            <a:chOff x="4053240" y="1268640"/>
            <a:chExt cx="1016640" cy="2108520"/>
          </a:xfrm>
        </p:grpSpPr>
        <p:sp>
          <p:nvSpPr>
            <p:cNvPr id="296" name="CustomShape 37"/>
            <p:cNvSpPr/>
            <p:nvPr/>
          </p:nvSpPr>
          <p:spPr>
            <a:xfrm>
              <a:off x="4561560" y="1508760"/>
              <a:ext cx="360" cy="186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e88bed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38"/>
            <p:cNvSpPr/>
            <p:nvPr/>
          </p:nvSpPr>
          <p:spPr>
            <a:xfrm>
              <a:off x="4053240" y="1268640"/>
              <a:ext cx="1016640" cy="23976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</a:rPr>
                <a:t>코딩이론구현</a:t>
              </a:r>
              <a:endParaRPr b="0" lang="en-US" sz="1000" spc="-1" strike="noStrike">
                <a:latin typeface="맑은 고딕"/>
              </a:endParaRPr>
            </a:p>
          </p:txBody>
        </p:sp>
      </p:grpSp>
      <p:grpSp>
        <p:nvGrpSpPr>
          <p:cNvPr id="298" name="Group 39"/>
          <p:cNvGrpSpPr/>
          <p:nvPr/>
        </p:nvGrpSpPr>
        <p:grpSpPr>
          <a:xfrm>
            <a:off x="5423040" y="3476520"/>
            <a:ext cx="933840" cy="1375200"/>
            <a:chOff x="5423040" y="3476520"/>
            <a:chExt cx="933840" cy="1375200"/>
          </a:xfrm>
        </p:grpSpPr>
        <p:sp>
          <p:nvSpPr>
            <p:cNvPr id="299" name="CustomShape 40"/>
            <p:cNvSpPr/>
            <p:nvPr/>
          </p:nvSpPr>
          <p:spPr>
            <a:xfrm flipH="1" flipV="1">
              <a:off x="5880240" y="3476520"/>
              <a:ext cx="9000" cy="114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41"/>
            <p:cNvSpPr/>
            <p:nvPr/>
          </p:nvSpPr>
          <p:spPr>
            <a:xfrm>
              <a:off x="5423040" y="4620600"/>
              <a:ext cx="933840" cy="23112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3/23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301" name="Group 42"/>
          <p:cNvGrpSpPr/>
          <p:nvPr/>
        </p:nvGrpSpPr>
        <p:grpSpPr>
          <a:xfrm>
            <a:off x="4087080" y="1996560"/>
            <a:ext cx="1016640" cy="1397160"/>
            <a:chOff x="4087080" y="1996560"/>
            <a:chExt cx="1016640" cy="1397160"/>
          </a:xfrm>
        </p:grpSpPr>
        <p:sp>
          <p:nvSpPr>
            <p:cNvPr id="302" name="CustomShape 43"/>
            <p:cNvSpPr/>
            <p:nvPr/>
          </p:nvSpPr>
          <p:spPr>
            <a:xfrm flipH="1">
              <a:off x="4580640" y="2267640"/>
              <a:ext cx="14040" cy="112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9889ef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44"/>
            <p:cNvSpPr/>
            <p:nvPr/>
          </p:nvSpPr>
          <p:spPr>
            <a:xfrm>
              <a:off x="4087080" y="1996560"/>
              <a:ext cx="1016640" cy="27108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</a:rPr>
                <a:t>도전문제구현</a:t>
              </a:r>
              <a:endParaRPr b="0" lang="en-US" sz="1000" spc="-1" strike="noStrike">
                <a:latin typeface="맑은 고딕"/>
              </a:endParaRPr>
            </a:p>
          </p:txBody>
        </p:sp>
      </p:grpSp>
      <p:grpSp>
        <p:nvGrpSpPr>
          <p:cNvPr id="304" name="Group 45"/>
          <p:cNvGrpSpPr/>
          <p:nvPr/>
        </p:nvGrpSpPr>
        <p:grpSpPr>
          <a:xfrm>
            <a:off x="6764040" y="3466800"/>
            <a:ext cx="933840" cy="2102760"/>
            <a:chOff x="6764040" y="3466800"/>
            <a:chExt cx="933840" cy="2102760"/>
          </a:xfrm>
        </p:grpSpPr>
        <p:sp>
          <p:nvSpPr>
            <p:cNvPr id="305" name="CustomShape 46"/>
            <p:cNvSpPr/>
            <p:nvPr/>
          </p:nvSpPr>
          <p:spPr>
            <a:xfrm flipV="1">
              <a:off x="7230960" y="3466800"/>
              <a:ext cx="360" cy="187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47"/>
            <p:cNvSpPr/>
            <p:nvPr/>
          </p:nvSpPr>
          <p:spPr>
            <a:xfrm>
              <a:off x="6764040" y="5338440"/>
              <a:ext cx="933840" cy="23112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4/6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307" name="Group 48"/>
          <p:cNvGrpSpPr/>
          <p:nvPr/>
        </p:nvGrpSpPr>
        <p:grpSpPr>
          <a:xfrm>
            <a:off x="4665960" y="2712240"/>
            <a:ext cx="1153800" cy="664920"/>
            <a:chOff x="4665960" y="2712240"/>
            <a:chExt cx="1153800" cy="664920"/>
          </a:xfrm>
        </p:grpSpPr>
        <p:sp>
          <p:nvSpPr>
            <p:cNvPr id="308" name="CustomShape 49"/>
            <p:cNvSpPr/>
            <p:nvPr/>
          </p:nvSpPr>
          <p:spPr>
            <a:xfrm>
              <a:off x="5243040" y="2982600"/>
              <a:ext cx="360" cy="39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c4b4b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50"/>
            <p:cNvSpPr/>
            <p:nvPr/>
          </p:nvSpPr>
          <p:spPr>
            <a:xfrm>
              <a:off x="4665960" y="2712240"/>
              <a:ext cx="1153800" cy="270000"/>
            </a:xfrm>
            <a:prstGeom prst="rect">
              <a:avLst/>
            </a:prstGeom>
            <a:solidFill>
              <a:srgbClr val="c4b4b4"/>
            </a:solidFill>
            <a:ln>
              <a:solidFill>
                <a:srgbClr val="c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</a:rPr>
                <a:t>콘텐츠관리구현</a:t>
              </a:r>
              <a:endParaRPr b="0" lang="en-US" sz="1000" spc="-1" strike="noStrike">
                <a:latin typeface="맑은 고딕"/>
              </a:endParaRPr>
            </a:p>
          </p:txBody>
        </p:sp>
      </p:grpSp>
      <p:grpSp>
        <p:nvGrpSpPr>
          <p:cNvPr id="310" name="Group 51"/>
          <p:cNvGrpSpPr/>
          <p:nvPr/>
        </p:nvGrpSpPr>
        <p:grpSpPr>
          <a:xfrm>
            <a:off x="6775200" y="3478320"/>
            <a:ext cx="933840" cy="1375200"/>
            <a:chOff x="6775200" y="3478320"/>
            <a:chExt cx="933840" cy="1375200"/>
          </a:xfrm>
        </p:grpSpPr>
        <p:sp>
          <p:nvSpPr>
            <p:cNvPr id="311" name="CustomShape 52"/>
            <p:cNvSpPr/>
            <p:nvPr/>
          </p:nvSpPr>
          <p:spPr>
            <a:xfrm flipH="1" flipV="1">
              <a:off x="7209360" y="3477960"/>
              <a:ext cx="32400" cy="114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4b4b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53"/>
            <p:cNvSpPr/>
            <p:nvPr/>
          </p:nvSpPr>
          <p:spPr>
            <a:xfrm>
              <a:off x="6775200" y="4622400"/>
              <a:ext cx="933840" cy="231120"/>
            </a:xfrm>
            <a:prstGeom prst="rect">
              <a:avLst/>
            </a:prstGeom>
            <a:solidFill>
              <a:srgbClr val="c4b4b4"/>
            </a:solidFill>
            <a:ln>
              <a:solidFill>
                <a:srgbClr val="c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4/6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313" name="Group 54"/>
          <p:cNvGrpSpPr/>
          <p:nvPr/>
        </p:nvGrpSpPr>
        <p:grpSpPr>
          <a:xfrm>
            <a:off x="5369760" y="1996560"/>
            <a:ext cx="1016640" cy="1397160"/>
            <a:chOff x="5369760" y="1996560"/>
            <a:chExt cx="1016640" cy="1397160"/>
          </a:xfrm>
        </p:grpSpPr>
        <p:sp>
          <p:nvSpPr>
            <p:cNvPr id="314" name="CustomShape 55"/>
            <p:cNvSpPr/>
            <p:nvPr/>
          </p:nvSpPr>
          <p:spPr>
            <a:xfrm flipH="1">
              <a:off x="5863320" y="2267640"/>
              <a:ext cx="14040" cy="1126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56"/>
            <p:cNvSpPr/>
            <p:nvPr/>
          </p:nvSpPr>
          <p:spPr>
            <a:xfrm>
              <a:off x="5369760" y="1996560"/>
              <a:ext cx="1016640" cy="27108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통합테스트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316" name="Group 57"/>
          <p:cNvGrpSpPr/>
          <p:nvPr/>
        </p:nvGrpSpPr>
        <p:grpSpPr>
          <a:xfrm>
            <a:off x="7418160" y="3436920"/>
            <a:ext cx="933840" cy="689400"/>
            <a:chOff x="7418160" y="3436920"/>
            <a:chExt cx="933840" cy="689400"/>
          </a:xfrm>
        </p:grpSpPr>
        <p:sp>
          <p:nvSpPr>
            <p:cNvPr id="317" name="CustomShape 58"/>
            <p:cNvSpPr/>
            <p:nvPr/>
          </p:nvSpPr>
          <p:spPr>
            <a:xfrm flipV="1">
              <a:off x="7884720" y="3436920"/>
              <a:ext cx="9360" cy="45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59"/>
            <p:cNvSpPr/>
            <p:nvPr/>
          </p:nvSpPr>
          <p:spPr>
            <a:xfrm>
              <a:off x="7418160" y="3895200"/>
              <a:ext cx="933840" cy="23112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4/6 </a:t>
              </a: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</a:rPr>
                <a:t>완료</a:t>
              </a:r>
              <a:endParaRPr b="0" lang="en-US" sz="1200" spc="-1" strike="noStrike">
                <a:latin typeface="맑은 고딕"/>
              </a:endParaRPr>
            </a:p>
          </p:txBody>
        </p:sp>
      </p:grpSp>
      <p:grpSp>
        <p:nvGrpSpPr>
          <p:cNvPr id="319" name="Group 60"/>
          <p:cNvGrpSpPr/>
          <p:nvPr/>
        </p:nvGrpSpPr>
        <p:grpSpPr>
          <a:xfrm>
            <a:off x="7386480" y="2712240"/>
            <a:ext cx="1016640" cy="664920"/>
            <a:chOff x="7386480" y="2712240"/>
            <a:chExt cx="1016640" cy="664920"/>
          </a:xfrm>
        </p:grpSpPr>
        <p:sp>
          <p:nvSpPr>
            <p:cNvPr id="320" name="CustomShape 61"/>
            <p:cNvSpPr/>
            <p:nvPr/>
          </p:nvSpPr>
          <p:spPr>
            <a:xfrm flipH="1">
              <a:off x="7880040" y="2982600"/>
              <a:ext cx="14040" cy="39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62"/>
            <p:cNvSpPr/>
            <p:nvPr/>
          </p:nvSpPr>
          <p:spPr>
            <a:xfrm>
              <a:off x="7386480" y="2712240"/>
              <a:ext cx="1016640" cy="27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맑은 고딕"/>
                </a:rPr>
                <a:t>배포</a:t>
              </a:r>
              <a:endParaRPr b="0" lang="en-US" sz="1200" spc="-1" strike="noStrike"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51640" y="3069000"/>
            <a:ext cx="8640720" cy="3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2627640" y="1052640"/>
            <a:ext cx="3858480" cy="3858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5364000" y="271800"/>
            <a:ext cx="3600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맑은 고딕"/>
              </a:rPr>
              <a:t>ALGO PROJECT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699640" y="2565000"/>
            <a:ext cx="3816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맑은 고딕"/>
              </a:rPr>
              <a:t>THANK</a:t>
            </a:r>
            <a:endParaRPr b="0" lang="en-US" sz="54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맑은 고딕"/>
              </a:rPr>
              <a:t>YOU</a:t>
            </a:r>
            <a:endParaRPr b="0" lang="en-US" sz="5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3640" y="548640"/>
            <a:ext cx="417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맑은 고딕"/>
              </a:rPr>
              <a:t>CONTENTS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1640" y="2549160"/>
            <a:ext cx="8537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01   02   03   04   05   06</a:t>
            </a:r>
            <a:endParaRPr b="0" lang="en-US" sz="4800" spc="-1" strike="noStrike">
              <a:latin typeface="맑은 고딕"/>
            </a:endParaRPr>
          </a:p>
        </p:txBody>
      </p:sp>
      <p:sp>
        <p:nvSpPr>
          <p:cNvPr id="92" name="Line 3"/>
          <p:cNvSpPr/>
          <p:nvPr/>
        </p:nvSpPr>
        <p:spPr>
          <a:xfrm>
            <a:off x="10728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4"/>
          <p:cNvSpPr/>
          <p:nvPr/>
        </p:nvSpPr>
        <p:spPr>
          <a:xfrm>
            <a:off x="161964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5"/>
          <p:cNvSpPr/>
          <p:nvPr/>
        </p:nvSpPr>
        <p:spPr>
          <a:xfrm>
            <a:off x="320364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6"/>
          <p:cNvSpPr/>
          <p:nvPr/>
        </p:nvSpPr>
        <p:spPr>
          <a:xfrm>
            <a:off x="471600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7"/>
          <p:cNvSpPr/>
          <p:nvPr/>
        </p:nvSpPr>
        <p:spPr>
          <a:xfrm>
            <a:off x="622800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-36360" y="3563640"/>
            <a:ext cx="1367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추진배경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437120" y="3563640"/>
            <a:ext cx="165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목적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3060000" y="3563640"/>
            <a:ext cx="1368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목표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5833800" y="3573000"/>
            <a:ext cx="1872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역할분담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4176360" y="3563640"/>
            <a:ext cx="2195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DB</a:t>
            </a: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설계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03" name="Line 14"/>
          <p:cNvSpPr/>
          <p:nvPr/>
        </p:nvSpPr>
        <p:spPr>
          <a:xfrm>
            <a:off x="7740000" y="3429000"/>
            <a:ext cx="115236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7765560" y="3573000"/>
            <a:ext cx="1126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51" strike="noStrike">
                <a:solidFill>
                  <a:srgbClr val="ffffff"/>
                </a:solidFill>
                <a:latin typeface="맑은 고딕"/>
              </a:rPr>
              <a:t>개발일정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35640" y="296892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추진배경</a:t>
            </a:r>
            <a:endParaRPr b="0" lang="en-US" sz="6600" spc="-1" strike="noStrike">
              <a:latin typeface="맑은 고딕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5364000" y="271800"/>
            <a:ext cx="3600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맑은 고딕"/>
              </a:rPr>
              <a:t>Online Coding Pratice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b="0" lang="en-US" sz="2400" spc="-1" strike="noStrike"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02200" y="271800"/>
            <a:ext cx="731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200" spc="-151" strike="noStrike">
                <a:solidFill>
                  <a:srgbClr val="ffffff"/>
                </a:solidFill>
                <a:latin typeface="맑은 고딕"/>
              </a:rPr>
              <a:t>추진배경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39640" y="1989000"/>
            <a:ext cx="8001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51" strike="noStrike">
                <a:solidFill>
                  <a:srgbClr val="ffffff"/>
                </a:solidFill>
                <a:latin typeface="맑은 고딕"/>
                <a:ea typeface="HY헤드라인M"/>
              </a:rPr>
              <a:t>1/ Coding </a:t>
            </a:r>
            <a:r>
              <a:rPr b="1" lang="en-US" sz="3200" spc="-151" strike="noStrike">
                <a:solidFill>
                  <a:srgbClr val="ffffff"/>
                </a:solidFill>
                <a:latin typeface="맑은 고딕"/>
                <a:ea typeface="HY헤드라인M"/>
              </a:rPr>
              <a:t>학습의 막연함</a:t>
            </a:r>
            <a:endParaRPr b="0" lang="en-US" sz="3200" spc="-1" strike="noStrike"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39640" y="2925000"/>
            <a:ext cx="7704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51" strike="noStrike">
                <a:solidFill>
                  <a:srgbClr val="ffffff"/>
                </a:solidFill>
                <a:latin typeface="맑은 고딕"/>
                <a:ea typeface="HY헤드라인M"/>
              </a:rPr>
              <a:t>2/ </a:t>
            </a:r>
            <a:r>
              <a:rPr b="1" lang="en-US" sz="3200" spc="-151" strike="noStrike">
                <a:solidFill>
                  <a:srgbClr val="ffffff"/>
                </a:solidFill>
                <a:latin typeface="맑은 고딕"/>
                <a:ea typeface="HY헤드라인M"/>
              </a:rPr>
              <a:t>온라인 코딩테스트 채용방식의 유행</a:t>
            </a:r>
            <a:endParaRPr b="0" lang="en-US" sz="3200" spc="-1" strike="noStrike">
              <a:latin typeface="맑은 고딕"/>
            </a:endParaRPr>
          </a:p>
        </p:txBody>
      </p:sp>
      <p:pic>
        <p:nvPicPr>
          <p:cNvPr id="114" name="Picture 2" descr="확대이미지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683640" y="4158360"/>
            <a:ext cx="2355840" cy="1709280"/>
          </a:xfrm>
          <a:prstGeom prst="rect">
            <a:avLst/>
          </a:prstGeom>
          <a:ln>
            <a:noFill/>
          </a:ln>
        </p:spPr>
      </p:pic>
      <p:grpSp>
        <p:nvGrpSpPr>
          <p:cNvPr id="115" name="Group 7"/>
          <p:cNvGrpSpPr/>
          <p:nvPr/>
        </p:nvGrpSpPr>
        <p:grpSpPr>
          <a:xfrm>
            <a:off x="2952000" y="4509000"/>
            <a:ext cx="2591640" cy="1286640"/>
            <a:chOff x="2952000" y="4509000"/>
            <a:chExt cx="2591640" cy="1286640"/>
          </a:xfrm>
        </p:grpSpPr>
        <p:pic>
          <p:nvPicPr>
            <p:cNvPr id="116" name="Picture 12" descr="Self-evaluation 이미지 검색결과"/>
            <p:cNvPicPr/>
            <p:nvPr/>
          </p:nvPicPr>
          <p:blipFill>
            <a:blip r:embed="rId2"/>
            <a:stretch/>
          </p:blipFill>
          <p:spPr>
            <a:xfrm>
              <a:off x="2952000" y="4509000"/>
              <a:ext cx="1058400" cy="128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8" descr=""/>
            <p:cNvPicPr/>
            <p:nvPr/>
          </p:nvPicPr>
          <p:blipFill>
            <a:blip r:embed="rId3"/>
            <a:stretch/>
          </p:blipFill>
          <p:spPr>
            <a:xfrm>
              <a:off x="4010760" y="4509000"/>
              <a:ext cx="1532880" cy="1286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8" name="Picture 2" descr="프로그래머, 프로그래밍, 코드, 일, 컴퓨터, 인터넷, 기술, 코딩, 키보드, 노트북, 온라인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931720" y="4130280"/>
            <a:ext cx="2464920" cy="1712520"/>
          </a:xfrm>
          <a:prstGeom prst="rect">
            <a:avLst/>
          </a:prstGeom>
          <a:ln>
            <a:noFill/>
          </a:ln>
          <a:effectLst>
            <a:outerShdw algn="ctr" blurRad="203200" rotWithShape="0" sx="106000" sy="106000">
              <a:srgbClr val="cfd8dc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목적</a:t>
            </a:r>
            <a:endParaRPr b="0" lang="en-US" sz="6600" spc="-1" strike="noStrike">
              <a:latin typeface="맑은 고딕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31640" y="3019680"/>
            <a:ext cx="6480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51" strike="noStrike">
                <a:solidFill>
                  <a:srgbClr val="ffffff"/>
                </a:solidFill>
                <a:latin typeface="맑은 고딕"/>
              </a:rPr>
              <a:t>자바 코딩학습환경 제공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6600" spc="-151" strike="noStrike">
                <a:solidFill>
                  <a:srgbClr val="ffffff"/>
                </a:solidFill>
                <a:latin typeface="맑은 고딕"/>
              </a:rPr>
              <a:t>목표</a:t>
            </a:r>
            <a:endParaRPr b="0" lang="en-US" sz="6600" spc="-1" strike="noStrike">
              <a:latin typeface="맑은 고딕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35640" y="2637000"/>
            <a:ext cx="5472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51" strike="noStrike">
                <a:solidFill>
                  <a:srgbClr val="ffffff"/>
                </a:solidFill>
                <a:latin typeface="맑은 고딕"/>
              </a:rPr>
              <a:t>1/ Test</a:t>
            </a:r>
            <a:r>
              <a:rPr b="1" lang="en-US" sz="2800" spc="-151" strike="noStrike">
                <a:solidFill>
                  <a:srgbClr val="ffffff"/>
                </a:solidFill>
                <a:latin typeface="맑은 고딕"/>
              </a:rPr>
              <a:t>를 통해서 스스로 진척도를 체크할 수 있는 자바 학습환경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35640" y="2637000"/>
            <a:ext cx="5472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51" strike="noStrike">
                <a:solidFill>
                  <a:srgbClr val="ffffff"/>
                </a:solidFill>
                <a:latin typeface="맑은 고딕"/>
              </a:rPr>
              <a:t>2/ </a:t>
            </a:r>
            <a:r>
              <a:rPr b="1" lang="en-US" sz="2800" spc="-151" strike="noStrike">
                <a:solidFill>
                  <a:srgbClr val="ffffff"/>
                </a:solidFill>
                <a:latin typeface="맑은 고딕"/>
              </a:rPr>
              <a:t>사용자가 실행결과를 확인할 수 있는 인터페이스 및 랭킹 시스템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0243e"/>
                </a:solidFill>
                <a:latin typeface="맑은 고딕"/>
              </a:rPr>
              <a:t>Algo Project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193840" y="3573000"/>
            <a:ext cx="4533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(</a:t>
            </a: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정답유무</a:t>
            </a: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제출시간</a:t>
            </a: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메모리사용량 기준</a:t>
            </a:r>
            <a:r>
              <a:rPr b="1" lang="en-US" sz="2000" spc="-151" strike="noStrike">
                <a:solidFill>
                  <a:srgbClr val="ffffff"/>
                </a:solidFill>
                <a:latin typeface="맑은 고딕"/>
              </a:rPr>
              <a:t>)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맑은 고딕"/>
              </a:rPr>
              <a:t>Algo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Application>LibreOffice/6.3.3.2$Windows_X86_64 LibreOffice_project/a64200df03143b798afd1ec74a12ab50359878ed</Application>
  <Words>262</Words>
  <Paragraphs>111</Paragraphs>
  <Company>LG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2016-11-03T20:47:04Z</dcterms:created>
  <dc:creator>minhee park</dc:creator>
  <dc:description/>
  <dc:language>ko-KR</dc:language>
  <cp:lastModifiedBy/>
  <dcterms:modified xsi:type="dcterms:W3CDTF">2020-03-03T14:23:15Z</dcterms:modified>
  <cp:revision>91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LG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18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