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7" r:id="rId2"/>
    <p:sldId id="278" r:id="rId3"/>
    <p:sldId id="262" r:id="rId4"/>
    <p:sldId id="259" r:id="rId5"/>
    <p:sldId id="341" r:id="rId6"/>
    <p:sldId id="263" r:id="rId7"/>
    <p:sldId id="264" r:id="rId8"/>
    <p:sldId id="265" r:id="rId9"/>
    <p:sldId id="266" r:id="rId10"/>
    <p:sldId id="257" r:id="rId11"/>
    <p:sldId id="258" r:id="rId12"/>
    <p:sldId id="340" r:id="rId13"/>
    <p:sldId id="337" r:id="rId14"/>
    <p:sldId id="338" r:id="rId15"/>
    <p:sldId id="339" r:id="rId16"/>
    <p:sldId id="313" r:id="rId17"/>
    <p:sldId id="329" r:id="rId18"/>
    <p:sldId id="330" r:id="rId19"/>
    <p:sldId id="331" r:id="rId20"/>
    <p:sldId id="335" r:id="rId21"/>
    <p:sldId id="332" r:id="rId22"/>
    <p:sldId id="333" r:id="rId23"/>
    <p:sldId id="276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59" autoAdjust="0"/>
  </p:normalViewPr>
  <p:slideViewPr>
    <p:cSldViewPr snapToGrid="0">
      <p:cViewPr varScale="1">
        <p:scale>
          <a:sx n="115" d="100"/>
          <a:sy n="115" d="100"/>
        </p:scale>
        <p:origin x="1140" y="96"/>
      </p:cViewPr>
      <p:guideLst>
        <p:guide orient="horz" pos="2160"/>
        <p:guide pos="30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2020-03-04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2" y="-1"/>
            <a:ext cx="2143837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1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3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7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720092"/>
            <a:ext cx="9359900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73052" y="1628775"/>
            <a:ext cx="9359900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73050" y="0"/>
            <a:ext cx="6480151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2" y="692156"/>
            <a:ext cx="93599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33" b="1" baseline="0">
                <a:latin typeface="Arial" pitchFamily="34" charset="0"/>
                <a:ea typeface="맑은 고딕" pitchFamily="50" charset="-127"/>
              </a:defRPr>
            </a:lvl1pPr>
            <a:lvl2pPr marL="385227" indent="-187454">
              <a:buFont typeface="Wingdings" pitchFamily="2" charset="2"/>
              <a:buChar char="§"/>
              <a:defRPr sz="1733" b="1"/>
            </a:lvl2pPr>
            <a:lvl3pPr marL="583000" indent="-197774">
              <a:buFont typeface="Arial" pitchFamily="34" charset="0"/>
              <a:buChar char="•"/>
              <a:defRPr sz="1733" b="1"/>
            </a:lvl3pPr>
            <a:lvl4pPr marL="780771" indent="-197774">
              <a:defRPr sz="1733" b="1"/>
            </a:lvl4pPr>
            <a:lvl5pPr marL="966505" indent="-185734">
              <a:defRPr sz="1733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7" y="1628800"/>
            <a:ext cx="4320481" cy="4104456"/>
          </a:xfrm>
          <a:prstGeom prst="rect">
            <a:avLst/>
          </a:prstGeom>
        </p:spPr>
        <p:txBody>
          <a:bodyPr lIns="0" tIns="0" rIns="0" bIns="0" anchor="t"/>
          <a:lstStyle>
            <a:lvl1pPr marL="385227" indent="-385227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eriod"/>
              <a:defRPr sz="1950" b="1" baseline="0">
                <a:latin typeface="Arial" pitchFamily="34" charset="0"/>
                <a:ea typeface="맑은 고딕" pitchFamily="50" charset="-127"/>
              </a:defRPr>
            </a:lvl1pPr>
            <a:lvl2pPr marL="567521" indent="-276882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lt"/>
              <a:buAutoNum type="arabicParenR"/>
              <a:defRPr sz="1950" b="1" baseline="0">
                <a:latin typeface="Arial" pitchFamily="34" charset="0"/>
                <a:ea typeface="맑은 고딕" pitchFamily="50" charset="-127"/>
              </a:defRPr>
            </a:lvl2pPr>
            <a:lvl3pPr marL="873638" indent="-290640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buFont typeface="+mj-ea"/>
              <a:buAutoNum type="circleNumDbPlain"/>
              <a:defRPr sz="1950" b="1" baseline="0">
                <a:latin typeface="Arial" pitchFamily="34" charset="0"/>
                <a:ea typeface="맑은 고딕" pitchFamily="50" charset="-127"/>
              </a:defRPr>
            </a:lvl3pPr>
            <a:lvl4pPr marL="1071411" indent="-19777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4pPr>
            <a:lvl5pPr marL="1258864" indent="-187454">
              <a:lnSpc>
                <a:spcPct val="150000"/>
              </a:lnSpc>
              <a:spcBef>
                <a:spcPts val="0"/>
              </a:spcBef>
              <a:spcAft>
                <a:spcPts val="217"/>
              </a:spcAft>
              <a:defRPr sz="195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51285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950" b="1" dirty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9958900"/>
              </p:ext>
            </p:extLst>
          </p:nvPr>
        </p:nvGraphicFramePr>
        <p:xfrm>
          <a:off x="273051" y="908730"/>
          <a:ext cx="9347023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1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2019.06.01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90001" marR="90001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307708" y="260327"/>
            <a:ext cx="3312369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2" y="21336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2" y="3886200"/>
            <a:ext cx="84232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4" y="2317754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0" r:id="rId5"/>
    <p:sldLayoutId id="2147483651" r:id="rId6"/>
    <p:sldLayoutId id="2147483652" r:id="rId7"/>
    <p:sldLayoutId id="2147483653" r:id="rId8"/>
    <p:sldLayoutId id="2147483658" r:id="rId9"/>
  </p:sldLayoutIdLst>
  <p:hf sldNum="0" hdr="0" ftr="0" dt="0"/>
  <p:txStyles>
    <p:titleStyle>
      <a:lvl1pPr algn="l" defTabSz="990581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6" indent="-247646" algn="l" defTabSz="990581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27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518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10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10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91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8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72" indent="-247646" algn="l" defTabSz="990581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81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73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64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5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5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37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28" algn="l" defTabSz="990581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515293" y="4601898"/>
            <a:ext cx="4686182" cy="1148821"/>
          </a:xfrm>
        </p:spPr>
        <p:txBody>
          <a:bodyPr anchor="b"/>
          <a:lstStyle/>
          <a:p>
            <a:pPr algn="r"/>
            <a:r>
              <a:rPr lang="ko-KR" altLang="en-US" dirty="0"/>
              <a:t>홍길동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68204" y="3453080"/>
            <a:ext cx="4735520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쇼핑몰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단원 내용 화면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25249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5680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단원 제목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 err="1">
                <a:solidFill>
                  <a:prstClr val="black"/>
                </a:solidFill>
              </a:rPr>
              <a:t>컨텐츠</a:t>
            </a:r>
            <a:r>
              <a:rPr lang="ko-KR" altLang="en-US" sz="975" b="1" dirty="0">
                <a:solidFill>
                  <a:prstClr val="black"/>
                </a:solidFill>
              </a:rPr>
              <a:t> 내용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교육 내용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prstClr val="black"/>
                </a:solidFill>
              </a:rPr>
              <a:t>재접속</a:t>
            </a:r>
            <a:r>
              <a:rPr lang="ko-KR" altLang="en-US" sz="975" dirty="0">
                <a:solidFill>
                  <a:prstClr val="black"/>
                </a:solidFill>
              </a:rPr>
              <a:t> 시 진행도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페이지 이동 버튼</a:t>
            </a:r>
            <a:endParaRPr lang="en-US" altLang="ko-KR" sz="975" b="1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8" y="1052612"/>
          <a:ext cx="6665942" cy="4752652"/>
        </p:xfrm>
        <a:graphic>
          <a:graphicData uri="http://schemas.openxmlformats.org/drawingml/2006/table">
            <a:tbl>
              <a:tblPr/>
              <a:tblGrid>
                <a:gridCol w="666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652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3380825" cy="1264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/>
              <a:t>자바란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1-1 </a:t>
            </a:r>
            <a:r>
              <a:rPr lang="ko-KR" altLang="en-US" sz="1083" dirty="0"/>
              <a:t>자바는 </a:t>
            </a:r>
            <a:r>
              <a:rPr lang="ko-KR" altLang="en-US" sz="1083" dirty="0" err="1"/>
              <a:t>무엇무엇이다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1-2 </a:t>
            </a:r>
            <a:r>
              <a:rPr lang="ko-KR" altLang="en-US" sz="1083" dirty="0"/>
              <a:t>자바의 역사</a:t>
            </a:r>
            <a:endParaRPr lang="en-US" altLang="ko-KR" sz="1083" dirty="0"/>
          </a:p>
          <a:p>
            <a:endParaRPr lang="en-US" altLang="ko-KR" sz="1083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변수란</a:t>
            </a:r>
            <a:r>
              <a:rPr lang="en-US" altLang="ko-KR" sz="1400" dirty="0"/>
              <a:t>?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3405373" y="3262352"/>
            <a:ext cx="1300360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5877273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1304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3120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176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23365" y="507871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380003" y="322867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3856" y="801453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8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6"/>
            <a:ext cx="346407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 이전</a:t>
            </a:r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88306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객관식 버튼 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정답출력 대기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4928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50097" y="1431573"/>
            <a:ext cx="240123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정답을 제출하세요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3" name="타원 52"/>
          <p:cNvSpPr/>
          <p:nvPr/>
        </p:nvSpPr>
        <p:spPr>
          <a:xfrm>
            <a:off x="4450098" y="12176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0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문제풀기화면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45240" y="653190"/>
            <a:ext cx="7151457" cy="211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 bwMode="auto">
          <a:xfrm>
            <a:off x="395071" y="373670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893" y="688217"/>
            <a:ext cx="28694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dirty="0">
                <a:solidFill>
                  <a:prstClr val="black"/>
                </a:solidFill>
              </a:rPr>
              <a:t>1. </a:t>
            </a:r>
            <a:r>
              <a:rPr lang="ko-KR" altLang="en-US" sz="1300" b="1" dirty="0">
                <a:solidFill>
                  <a:prstClr val="black"/>
                </a:solidFill>
              </a:rPr>
              <a:t>자바의 정의 </a:t>
            </a:r>
            <a:r>
              <a:rPr lang="en-US" altLang="ko-KR" sz="1300" b="1" dirty="0">
                <a:solidFill>
                  <a:prstClr val="black"/>
                </a:solidFill>
              </a:rPr>
              <a:t>– </a:t>
            </a:r>
            <a:r>
              <a:rPr lang="ko-KR" altLang="en-US" sz="1300" b="1" dirty="0">
                <a:solidFill>
                  <a:prstClr val="black"/>
                </a:solidFill>
              </a:rPr>
              <a:t>문제풀기 결과화면</a:t>
            </a:r>
            <a:endParaRPr lang="en-US" altLang="ko-KR" sz="1300" b="1" dirty="0">
              <a:solidFill>
                <a:prstClr val="black"/>
              </a:solidFill>
            </a:endParaRPr>
          </a:p>
          <a:p>
            <a:endParaRPr lang="en-US" altLang="ko-KR" sz="1300" b="1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12676" y="2021122"/>
            <a:ext cx="45719" cy="175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9000" tIns="39000" rIns="39000" bIns="39000" rtlCol="0" anchor="ctr"/>
          <a:lstStyle/>
          <a:p>
            <a:pPr algn="ctr"/>
            <a:endParaRPr lang="ko-KR" altLang="en-US" sz="1083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7930" y="352766"/>
            <a:ext cx="7247441" cy="310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772218" y="316246"/>
            <a:ext cx="1973765" cy="65417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[1] </a:t>
            </a:r>
            <a:r>
              <a:rPr lang="ko-KR" altLang="en-US" sz="975" b="1" dirty="0">
                <a:solidFill>
                  <a:prstClr val="black"/>
                </a:solidFill>
              </a:rPr>
              <a:t>헤더</a:t>
            </a:r>
            <a:r>
              <a:rPr lang="en-US" altLang="ko-KR" sz="975" b="1" dirty="0">
                <a:solidFill>
                  <a:prstClr val="black"/>
                </a:solidFill>
              </a:rPr>
              <a:t>(menu)</a:t>
            </a:r>
          </a:p>
          <a:p>
            <a:r>
              <a:rPr lang="en-US" altLang="ko-KR" sz="975" dirty="0">
                <a:solidFill>
                  <a:prstClr val="black"/>
                </a:solidFill>
              </a:rPr>
              <a:t>- Ajax </a:t>
            </a:r>
            <a:r>
              <a:rPr lang="ko-KR" altLang="en-US" sz="975" dirty="0">
                <a:solidFill>
                  <a:prstClr val="black"/>
                </a:solidFill>
              </a:rPr>
              <a:t>구현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[2] </a:t>
            </a:r>
            <a:r>
              <a:rPr lang="ko-KR" altLang="en-US" sz="975" b="1" dirty="0">
                <a:solidFill>
                  <a:prstClr val="black"/>
                </a:solidFill>
              </a:rPr>
              <a:t>문제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단원 관련 문제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prstClr val="black"/>
                </a:solidFill>
              </a:rPr>
              <a:t>Text, image </a:t>
            </a:r>
            <a:r>
              <a:rPr lang="ko-KR" altLang="en-US" sz="975" dirty="0">
                <a:solidFill>
                  <a:prstClr val="black"/>
                </a:solidFill>
              </a:rPr>
              <a:t>조합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[3] </a:t>
            </a:r>
            <a:r>
              <a:rPr lang="ko-KR" altLang="en-US" sz="975" b="1" dirty="0">
                <a:solidFill>
                  <a:prstClr val="black"/>
                </a:solidFill>
              </a:rPr>
              <a:t>정답 입력하기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오답 </a:t>
            </a:r>
            <a:r>
              <a:rPr lang="ko-KR" altLang="en-US" sz="975" dirty="0" err="1">
                <a:solidFill>
                  <a:prstClr val="black"/>
                </a:solidFill>
              </a:rPr>
              <a:t>입력시</a:t>
            </a:r>
            <a:r>
              <a:rPr lang="ko-KR" altLang="en-US" sz="975" dirty="0">
                <a:solidFill>
                  <a:prstClr val="black"/>
                </a:solidFill>
              </a:rPr>
              <a:t> 붉은색으로 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 </a:t>
            </a:r>
            <a:r>
              <a:rPr lang="ko-KR" altLang="en-US" sz="975" dirty="0" err="1">
                <a:solidFill>
                  <a:prstClr val="black"/>
                </a:solidFill>
              </a:rPr>
              <a:t>초록색으로표기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[4] </a:t>
            </a:r>
            <a:r>
              <a:rPr lang="ko-KR" altLang="en-US" sz="975" b="1" dirty="0">
                <a:solidFill>
                  <a:prstClr val="black"/>
                </a:solidFill>
              </a:rPr>
              <a:t>제출하기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각 번호 클릭하여 제출하기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정답을 전부 클릭하지 않을 시 오류 메시지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[5] </a:t>
            </a:r>
            <a:r>
              <a:rPr lang="ko-KR" altLang="en-US" sz="975" b="1" dirty="0">
                <a:solidFill>
                  <a:prstClr val="black"/>
                </a:solidFill>
              </a:rPr>
              <a:t>풀이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 풀이 내용 표시</a:t>
            </a:r>
            <a:endParaRPr lang="en-US" altLang="ko-KR" sz="975" dirty="0">
              <a:solidFill>
                <a:prstClr val="black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prstClr val="black"/>
                </a:solidFill>
              </a:rPr>
              <a:t>문제에 대한 추가 학습을 위하여 관련 페이지</a:t>
            </a:r>
            <a:r>
              <a:rPr lang="en-US" altLang="ko-KR" sz="975" dirty="0">
                <a:solidFill>
                  <a:prstClr val="black"/>
                </a:solidFill>
              </a:rPr>
              <a:t>(</a:t>
            </a:r>
            <a:r>
              <a:rPr lang="ko-KR" altLang="en-US" sz="975" dirty="0">
                <a:solidFill>
                  <a:prstClr val="black"/>
                </a:solidFill>
              </a:rPr>
              <a:t>부분</a:t>
            </a:r>
            <a:r>
              <a:rPr lang="en-US" altLang="ko-KR" sz="975" dirty="0">
                <a:solidFill>
                  <a:prstClr val="black"/>
                </a:solidFill>
              </a:rPr>
              <a:t>) </a:t>
            </a:r>
            <a:r>
              <a:rPr lang="ko-KR" altLang="en-US" sz="975" dirty="0">
                <a:solidFill>
                  <a:prstClr val="black"/>
                </a:solidFill>
              </a:rPr>
              <a:t>으로 이동할 수 있는</a:t>
            </a:r>
            <a:endParaRPr lang="en-US" altLang="ko-KR" sz="975" dirty="0">
              <a:solidFill>
                <a:prstClr val="black"/>
              </a:solidFill>
            </a:endParaRPr>
          </a:p>
          <a:p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en-US" altLang="ko-KR" sz="975" b="1" dirty="0">
                <a:solidFill>
                  <a:prstClr val="black"/>
                </a:solidFill>
              </a:rPr>
              <a:t>[6] </a:t>
            </a:r>
            <a:r>
              <a:rPr lang="ko-KR" altLang="en-US" sz="975" b="1" dirty="0">
                <a:solidFill>
                  <a:prstClr val="black"/>
                </a:solidFill>
              </a:rPr>
              <a:t>정답여부</a:t>
            </a:r>
            <a:endParaRPr lang="en-US" altLang="ko-KR" sz="975" b="1" dirty="0">
              <a:solidFill>
                <a:prstClr val="black"/>
              </a:solidFill>
            </a:endParaRPr>
          </a:p>
          <a:p>
            <a:r>
              <a:rPr lang="ko-KR" altLang="en-US" sz="975" dirty="0">
                <a:solidFill>
                  <a:prstClr val="black"/>
                </a:solidFill>
              </a:rPr>
              <a:t> </a:t>
            </a:r>
            <a:r>
              <a:rPr lang="en-US" altLang="ko-KR" sz="975" dirty="0">
                <a:solidFill>
                  <a:prstClr val="black"/>
                </a:solidFill>
              </a:rPr>
              <a:t>- </a:t>
            </a:r>
            <a:r>
              <a:rPr lang="ko-KR" altLang="en-US" sz="975" dirty="0">
                <a:solidFill>
                  <a:prstClr val="black"/>
                </a:solidFill>
              </a:rPr>
              <a:t>정답이 맞으면 </a:t>
            </a:r>
            <a:r>
              <a:rPr lang="en-US" altLang="ko-KR" sz="975" dirty="0">
                <a:solidFill>
                  <a:prstClr val="black"/>
                </a:solidFill>
              </a:rPr>
              <a:t>O, </a:t>
            </a:r>
            <a:r>
              <a:rPr lang="ko-KR" altLang="en-US" sz="975" dirty="0">
                <a:solidFill>
                  <a:prstClr val="black"/>
                </a:solidFill>
              </a:rPr>
              <a:t>틀리면 </a:t>
            </a:r>
            <a:r>
              <a:rPr lang="en-US" altLang="ko-KR" sz="975" dirty="0">
                <a:solidFill>
                  <a:prstClr val="black"/>
                </a:solidFill>
              </a:rPr>
              <a:t>X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674729" y="1052612"/>
          <a:ext cx="3380825" cy="2376388"/>
        </p:xfrm>
        <a:graphic>
          <a:graphicData uri="http://schemas.openxmlformats.org/drawingml/2006/table">
            <a:tbl>
              <a:tblPr/>
              <a:tblGrid>
                <a:gridCol w="33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6388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920553" y="1268761"/>
            <a:ext cx="2736304" cy="193597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다음 중 자바에 대하여  맞지 않는 것은</a:t>
            </a:r>
            <a:r>
              <a:rPr lang="en-US" altLang="ko-KR" sz="1083" dirty="0"/>
              <a:t>?</a:t>
            </a:r>
          </a:p>
          <a:p>
            <a:endParaRPr lang="en-US" altLang="ko-KR" sz="1083" dirty="0"/>
          </a:p>
          <a:p>
            <a:r>
              <a:rPr lang="en-US" altLang="ko-KR" sz="1083" dirty="0"/>
              <a:t>1. </a:t>
            </a:r>
            <a:r>
              <a:rPr lang="ko-KR" altLang="en-US" sz="1083" dirty="0"/>
              <a:t>자바는 </a:t>
            </a:r>
            <a:r>
              <a:rPr lang="en-US" altLang="ko-KR" sz="1083" dirty="0"/>
              <a:t>a </a:t>
            </a:r>
            <a:r>
              <a:rPr lang="ko-KR" altLang="en-US" sz="1083" dirty="0"/>
              <a:t>이다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2. </a:t>
            </a:r>
            <a:r>
              <a:rPr lang="ko-KR" altLang="en-US" sz="1083" dirty="0"/>
              <a:t>처음에 누가 개발했고</a:t>
            </a:r>
            <a:r>
              <a:rPr lang="en-US" altLang="ko-KR" sz="1083" dirty="0"/>
              <a:t>, </a:t>
            </a:r>
            <a:r>
              <a:rPr lang="ko-KR" altLang="en-US" sz="1083" dirty="0"/>
              <a:t>최초 이름은 </a:t>
            </a:r>
            <a:r>
              <a:rPr lang="en-US" altLang="ko-KR" sz="1083" dirty="0"/>
              <a:t>b</a:t>
            </a:r>
            <a:r>
              <a:rPr lang="ko-KR" altLang="en-US" sz="1083" dirty="0"/>
              <a:t>였다</a:t>
            </a:r>
            <a:r>
              <a:rPr lang="en-US" altLang="ko-KR" sz="1083" dirty="0"/>
              <a:t>.</a:t>
            </a:r>
          </a:p>
          <a:p>
            <a:r>
              <a:rPr lang="en-US" altLang="ko-KR" sz="1083" dirty="0"/>
              <a:t>3. </a:t>
            </a:r>
            <a:r>
              <a:rPr lang="ko-KR" altLang="en-US" sz="1100" dirty="0"/>
              <a:t>자바는 이러한 문제를 해결하는 도구이다</a:t>
            </a:r>
            <a:r>
              <a:rPr lang="en-US" altLang="ko-KR" sz="1100" dirty="0"/>
              <a:t>. 4.  </a:t>
            </a:r>
            <a:r>
              <a:rPr lang="ko-KR" altLang="en-US" sz="1100" dirty="0"/>
              <a:t>자바는 커피 이름이다</a:t>
            </a:r>
            <a:r>
              <a:rPr lang="en-US" altLang="ko-KR" sz="1100" dirty="0"/>
              <a:t>.</a:t>
            </a:r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en-US" altLang="ko-KR" sz="1083" dirty="0"/>
              <a:t>2-1 </a:t>
            </a:r>
            <a:r>
              <a:rPr lang="ko-KR" altLang="en-US" sz="1083" dirty="0"/>
              <a:t>변수의 정의</a:t>
            </a:r>
            <a:endParaRPr lang="en-US" altLang="ko-KR" sz="1083" dirty="0"/>
          </a:p>
          <a:p>
            <a:r>
              <a:rPr lang="en-US" altLang="ko-KR" sz="1083" dirty="0"/>
              <a:t>2-2 </a:t>
            </a:r>
            <a:r>
              <a:rPr lang="ko-KR" altLang="en-US" sz="1083" dirty="0"/>
              <a:t>변수를 어떻게 사용하는지 </a:t>
            </a:r>
            <a:r>
              <a:rPr lang="ko-KR" altLang="en-US" sz="1083" dirty="0" err="1"/>
              <a:t>등등등</a:t>
            </a:r>
            <a:endParaRPr lang="en-US" altLang="ko-KR" sz="1083" dirty="0"/>
          </a:p>
        </p:txBody>
      </p:sp>
      <p:sp>
        <p:nvSpPr>
          <p:cNvPr id="27" name="직사각형 26"/>
          <p:cNvSpPr/>
          <p:nvPr/>
        </p:nvSpPr>
        <p:spPr>
          <a:xfrm>
            <a:off x="866896" y="1068436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04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목록보기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33120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37176" y="6309321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0097" y="836713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260781" y="32215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7712" y="1034760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60913" y="811868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4729" y="3587122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4232920" y="1052736"/>
          <a:ext cx="2985760" cy="4941664"/>
        </p:xfrm>
        <a:graphic>
          <a:graphicData uri="http://schemas.openxmlformats.org/drawingml/2006/table">
            <a:tbl>
              <a:tblPr/>
              <a:tblGrid>
                <a:gridCol w="298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1664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12550" y="3582686"/>
          <a:ext cx="3329100" cy="2438726"/>
        </p:xfrm>
        <a:graphic>
          <a:graphicData uri="http://schemas.openxmlformats.org/drawingml/2006/table">
            <a:tbl>
              <a:tblPr/>
              <a:tblGrid>
                <a:gridCol w="33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726"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014930" y="3789041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4" name="직사각형 43"/>
          <p:cNvSpPr/>
          <p:nvPr/>
        </p:nvSpPr>
        <p:spPr>
          <a:xfrm>
            <a:off x="1029322" y="4725145"/>
            <a:ext cx="2736304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83" dirty="0"/>
              <a:t>문제 </a:t>
            </a:r>
            <a:r>
              <a:rPr lang="en-US" altLang="ko-KR" sz="1083" dirty="0"/>
              <a:t>1 </a:t>
            </a:r>
            <a:r>
              <a:rPr lang="ko-KR" altLang="en-US" sz="1083" dirty="0"/>
              <a:t>정답을 클릭하세요</a:t>
            </a:r>
            <a:endParaRPr lang="en-US" altLang="ko-KR" sz="1083" dirty="0"/>
          </a:p>
        </p:txBody>
      </p:sp>
      <p:sp>
        <p:nvSpPr>
          <p:cNvPr id="45" name="직사각형 44"/>
          <p:cNvSpPr/>
          <p:nvPr/>
        </p:nvSpPr>
        <p:spPr>
          <a:xfrm>
            <a:off x="992953" y="3582687"/>
            <a:ext cx="557712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정답입력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49561" y="6142672"/>
            <a:ext cx="792088" cy="16664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제출하기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037114" y="610899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423970" y="1235085"/>
            <a:ext cx="2401238" cy="2430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400" dirty="0"/>
              <a:t>문제 </a:t>
            </a:r>
            <a:r>
              <a:rPr lang="en-US" altLang="ko-KR" sz="1400" dirty="0"/>
              <a:t>1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4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자바는 커피가 아니고 </a:t>
            </a:r>
            <a:r>
              <a:rPr lang="en-US" altLang="ko-KR" sz="1083" dirty="0"/>
              <a:t>TOP</a:t>
            </a:r>
            <a:r>
              <a:rPr lang="ko-KR" altLang="en-US" sz="1083" dirty="0"/>
              <a:t>가 커피입니다</a:t>
            </a:r>
            <a:r>
              <a:rPr lang="en-US" altLang="ko-KR" sz="1083" dirty="0"/>
              <a:t>. </a:t>
            </a:r>
            <a:r>
              <a:rPr lang="ko-KR" altLang="en-US" sz="1083" dirty="0" err="1"/>
              <a:t>스타벅스</a:t>
            </a:r>
            <a:r>
              <a:rPr lang="ko-KR" altLang="en-US" sz="1083" dirty="0"/>
              <a:t> 맛있어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  <a:p>
            <a:endParaRPr lang="en-US" altLang="ko-KR" sz="1083" dirty="0"/>
          </a:p>
          <a:p>
            <a:endParaRPr lang="en-US" altLang="ko-KR" sz="1083" dirty="0"/>
          </a:p>
          <a:p>
            <a:r>
              <a:rPr lang="ko-KR" altLang="en-US" sz="1400" dirty="0"/>
              <a:t>문제 </a:t>
            </a:r>
            <a:r>
              <a:rPr lang="en-US" altLang="ko-KR" sz="1400" dirty="0"/>
              <a:t>2</a:t>
            </a:r>
          </a:p>
          <a:p>
            <a:r>
              <a:rPr lang="ko-KR" altLang="en-US" sz="1083" dirty="0"/>
              <a:t>정답은 </a:t>
            </a:r>
            <a:r>
              <a:rPr lang="en-US" altLang="ko-KR" sz="1083" dirty="0"/>
              <a:t>2</a:t>
            </a:r>
            <a:r>
              <a:rPr lang="ko-KR" altLang="en-US" sz="1083" dirty="0"/>
              <a:t>번입니다</a:t>
            </a:r>
            <a:r>
              <a:rPr lang="en-US" altLang="ko-KR" sz="1083" dirty="0"/>
              <a:t>!</a:t>
            </a:r>
          </a:p>
          <a:p>
            <a:r>
              <a:rPr lang="ko-KR" altLang="en-US" sz="1083" dirty="0"/>
              <a:t>해설 </a:t>
            </a:r>
            <a:r>
              <a:rPr lang="en-US" altLang="ko-KR" sz="1083" dirty="0"/>
              <a:t>: </a:t>
            </a:r>
            <a:r>
              <a:rPr lang="ko-KR" altLang="en-US" sz="1083" dirty="0"/>
              <a:t>왜 </a:t>
            </a:r>
            <a:r>
              <a:rPr lang="en-US" altLang="ko-KR" sz="1083" dirty="0"/>
              <a:t>2</a:t>
            </a:r>
            <a:r>
              <a:rPr lang="ko-KR" altLang="en-US" sz="1083" dirty="0" err="1"/>
              <a:t>번이냐면</a:t>
            </a:r>
            <a:r>
              <a:rPr lang="ko-KR" altLang="en-US" sz="1083" dirty="0"/>
              <a:t>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번이야 이유는 없어 그냥 </a:t>
            </a:r>
            <a:r>
              <a:rPr lang="en-US" altLang="ko-KR" sz="1083" dirty="0"/>
              <a:t>2</a:t>
            </a:r>
            <a:r>
              <a:rPr lang="ko-KR" altLang="en-US" sz="1083" dirty="0"/>
              <a:t>번</a:t>
            </a:r>
            <a:r>
              <a:rPr lang="en-US" altLang="ko-KR" sz="1083" dirty="0"/>
              <a:t>.</a:t>
            </a:r>
          </a:p>
          <a:p>
            <a:endParaRPr lang="en-US" altLang="ko-KR" sz="1083" dirty="0"/>
          </a:p>
          <a:p>
            <a:r>
              <a:rPr lang="en-US" altLang="ko-KR" sz="1083" dirty="0"/>
              <a:t>#</a:t>
            </a:r>
            <a:r>
              <a:rPr lang="ko-KR" altLang="en-US" sz="1083" dirty="0"/>
              <a:t>관련 페이지로 이동</a:t>
            </a:r>
            <a:endParaRPr lang="en-US" altLang="ko-KR" sz="1083" dirty="0"/>
          </a:p>
        </p:txBody>
      </p:sp>
      <p:sp>
        <p:nvSpPr>
          <p:cNvPr id="49" name="직사각형 48"/>
          <p:cNvSpPr/>
          <p:nvPr/>
        </p:nvSpPr>
        <p:spPr>
          <a:xfrm>
            <a:off x="1167330" y="3941441"/>
            <a:ext cx="915342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184658" y="4967931"/>
            <a:ext cx="257278" cy="66659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083" dirty="0"/>
              <a:t>1</a:t>
            </a:r>
          </a:p>
          <a:p>
            <a:r>
              <a:rPr lang="en-US" altLang="ko-KR" sz="1083" dirty="0"/>
              <a:t>2</a:t>
            </a:r>
          </a:p>
          <a:p>
            <a:r>
              <a:rPr lang="en-US" altLang="ko-KR" sz="1083" dirty="0"/>
              <a:t>3</a:t>
            </a:r>
          </a:p>
          <a:p>
            <a:r>
              <a:rPr lang="en-US" altLang="ko-KR" sz="1083" dirty="0"/>
              <a:t>4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313040" y="1245962"/>
            <a:ext cx="792088" cy="1666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or X</a:t>
            </a:r>
          </a:p>
        </p:txBody>
      </p:sp>
      <p:sp>
        <p:nvSpPr>
          <p:cNvPr id="53" name="타원 52"/>
          <p:cNvSpPr/>
          <p:nvPr/>
        </p:nvSpPr>
        <p:spPr>
          <a:xfrm>
            <a:off x="5097593" y="1212285"/>
            <a:ext cx="289185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5752" y="3955690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44270" y="4967931"/>
            <a:ext cx="1395644" cy="154087"/>
          </a:xfrm>
          <a:prstGeom prst="rect">
            <a:avLst/>
          </a:prstGeom>
          <a:solidFill>
            <a:srgbClr val="00B05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33429" y="5283505"/>
            <a:ext cx="1395644" cy="154087"/>
          </a:xfrm>
          <a:prstGeom prst="rect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검색 기능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도전문제 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-진행사항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-작성자 확인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22480" y="315720"/>
            <a:ext cx="116856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도전문제조회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5112000" y="963360"/>
            <a:ext cx="1529280" cy="260640"/>
          </a:xfrm>
          <a:prstGeom prst="rect">
            <a:avLst/>
          </a:prstGeom>
          <a:noFill/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80" b="0" strike="noStrike" spc="-1">
                <a:solidFill>
                  <a:srgbClr val="808080"/>
                </a:solidFill>
                <a:latin typeface="맑은 고딕"/>
                <a:ea typeface="맑은 고딕"/>
              </a:rPr>
              <a:t>과목검색</a:t>
            </a:r>
            <a:endParaRPr lang="en-US" sz="980" b="0" strike="noStrike" spc="-1">
              <a:latin typeface="맑은 고딕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6650640" y="963360"/>
            <a:ext cx="702000" cy="26064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48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검색</a:t>
            </a:r>
            <a:endParaRPr lang="en-US" sz="1030" b="0" strike="noStrike" spc="-1">
              <a:latin typeface="맑은 고딕"/>
            </a:endParaRPr>
          </a:p>
        </p:txBody>
      </p:sp>
      <p:graphicFrame>
        <p:nvGraphicFramePr>
          <p:cNvPr id="218" name="Table 6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과목 리스트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자바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파이썬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별 찍기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계산기 만들기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웹 페이지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해당 과목 문제리스트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0120" y="315720"/>
            <a:ext cx="1496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도전문제검색결과</a:t>
            </a:r>
            <a:endParaRPr lang="en-US" sz="1300" b="0" strike="noStrike" spc="-1">
              <a:latin typeface="맑은 고딕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677880" y="1609200"/>
          <a:ext cx="6669720" cy="3970800"/>
        </p:xfrm>
        <a:graphic>
          <a:graphicData uri="http://schemas.openxmlformats.org/drawingml/2006/table">
            <a:tbl>
              <a:tblPr/>
              <a:tblGrid>
                <a:gridCol w="16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번호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도전 문제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작성자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spc="-1">
                          <a:latin typeface="맑은 고딕"/>
                        </a:rPr>
                        <a:t>진행률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변수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클래스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상속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상수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홍길동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strike="noStrike" spc="-1">
                          <a:latin typeface="맑은 고딕"/>
                        </a:rPr>
                        <a:t>50%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360"/>
            <a:ext cx="754452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2"/>
          <p:cNvSpPr/>
          <p:nvPr/>
        </p:nvSpPr>
        <p:spPr>
          <a:xfrm>
            <a:off x="7766280" y="316080"/>
            <a:ext cx="2144160" cy="653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[1] 문제 제시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[2] 코드 편집기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[3] 제출하기 버튼</a:t>
            </a: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980" b="0" strike="noStrike" spc="-1">
              <a:latin typeface="맑은 고딕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25720" y="315720"/>
            <a:ext cx="1167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도전문제화면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281880" y="1584000"/>
            <a:ext cx="5101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문제</a:t>
            </a:r>
            <a:endParaRPr lang="en-US" sz="1300" b="0" strike="noStrike" spc="-1">
              <a:latin typeface="맑은 고딕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4600" y="2300760"/>
            <a:ext cx="35154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유동이가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받은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수학,과학,영어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아래와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같다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수학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96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과학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: 90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-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영어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: 88</a:t>
            </a: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위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점수를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변수화하여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평균값을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구하는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코드를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1000" b="1" strike="noStrike" spc="-1" dirty="0" err="1">
                <a:solidFill>
                  <a:srgbClr val="404040"/>
                </a:solidFill>
                <a:latin typeface="맑은 고딕"/>
                <a:ea typeface="맑은 고딕"/>
              </a:rPr>
              <a:t>작성하시오</a:t>
            </a:r>
            <a:r>
              <a:rPr lang="en-US" sz="1000" b="1" strike="noStrike" spc="-1" dirty="0">
                <a:solidFill>
                  <a:srgbClr val="404040"/>
                </a:solidFill>
                <a:latin typeface="맑은 고딕"/>
                <a:ea typeface="맑은 고딕"/>
              </a:rPr>
              <a:t>.</a:t>
            </a:r>
            <a:endParaRPr lang="en-US" sz="1000" b="0" strike="noStrike" spc="-1" dirty="0">
              <a:latin typeface="맑은 고딕"/>
            </a:endParaRPr>
          </a:p>
        </p:txBody>
      </p:sp>
      <p:pic>
        <p:nvPicPr>
          <p:cNvPr id="228" name="그림 227"/>
          <p:cNvPicPr/>
          <p:nvPr/>
        </p:nvPicPr>
        <p:blipFill>
          <a:blip r:embed="rId2"/>
          <a:stretch/>
        </p:blipFill>
        <p:spPr>
          <a:xfrm>
            <a:off x="3600000" y="1843920"/>
            <a:ext cx="4094280" cy="190008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3096000" y="4752000"/>
            <a:ext cx="83952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제출하기</a:t>
            </a:r>
            <a:endParaRPr lang="en-US" sz="1300" b="0" strike="noStrike" spc="-1">
              <a:latin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결과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 상태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성공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실패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에러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Case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성공여부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통과시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Success,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Failed</a:t>
            </a: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Case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실패 이유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2EC03-3378-456E-AE15-42F6A5A173C6}"/>
              </a:ext>
            </a:extLst>
          </p:cNvPr>
          <p:cNvSpPr/>
          <p:nvPr/>
        </p:nvSpPr>
        <p:spPr>
          <a:xfrm>
            <a:off x="999050" y="2739714"/>
            <a:ext cx="4254594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  <a:ea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2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3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 – </a:t>
            </a:r>
            <a:r>
              <a:rPr lang="ko-KR" altLang="en-US" sz="975" dirty="0">
                <a:latin typeface="맑은 고딕" pitchFamily="50" charset="-127"/>
              </a:rPr>
              <a:t>시간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4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Failed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Mbyte) – </a:t>
            </a:r>
            <a:r>
              <a:rPr lang="ko-KR" altLang="en-US" sz="975" dirty="0">
                <a:latin typeface="맑은 고딕" pitchFamily="50" charset="-127"/>
              </a:rPr>
              <a:t>메모리 초과</a:t>
            </a:r>
            <a:endParaRPr lang="en-US" altLang="ko-KR" sz="975" dirty="0">
              <a:latin typeface="맑은 고딕" pitchFamily="50" charset="-127"/>
            </a:endParaRPr>
          </a:p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</a:rPr>
              <a:t>Case 5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r>
              <a:rPr lang="en-US" altLang="ko-KR" sz="975" dirty="0">
                <a:latin typeface="맑은 고딕" pitchFamily="50" charset="-127"/>
              </a:rPr>
              <a:t>Success ( 10 </a:t>
            </a:r>
            <a:r>
              <a:rPr lang="en-US" altLang="ko-KR" sz="975" dirty="0" err="1">
                <a:latin typeface="맑은 고딕" pitchFamily="50" charset="-127"/>
              </a:rPr>
              <a:t>ms</a:t>
            </a:r>
            <a:r>
              <a:rPr lang="en-US" altLang="ko-KR" sz="975" dirty="0">
                <a:latin typeface="맑은 고딕" pitchFamily="50" charset="-127"/>
              </a:rPr>
              <a:t> , 124 </a:t>
            </a:r>
            <a:r>
              <a:rPr lang="en-US" altLang="ko-KR" sz="975" dirty="0" err="1">
                <a:latin typeface="맑은 고딕" pitchFamily="50" charset="-127"/>
              </a:rPr>
              <a:t>kbyte</a:t>
            </a:r>
            <a:r>
              <a:rPr lang="en-US" altLang="ko-KR" sz="975" dirty="0">
                <a:latin typeface="맑은 고딕" pitchFamily="50" charset="-127"/>
              </a:rPr>
              <a:t>)</a:t>
            </a:r>
            <a:r>
              <a:rPr lang="ko-KR" altLang="en-US" sz="975" dirty="0" err="1">
                <a:latin typeface="맑은 고딕" pitchFamily="50" charset="-127"/>
              </a:rPr>
              <a:t>ㅡ</a:t>
            </a:r>
            <a:r>
              <a:rPr lang="ko-KR" altLang="en-US" sz="975" dirty="0">
                <a:latin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9044D8-A0D7-4BE6-A019-B81BF163D9A1}"/>
              </a:ext>
            </a:extLst>
          </p:cNvPr>
          <p:cNvCxnSpPr/>
          <p:nvPr/>
        </p:nvCxnSpPr>
        <p:spPr>
          <a:xfrm>
            <a:off x="1048458" y="2612151"/>
            <a:ext cx="23596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Placeholder">
            <a:extLst>
              <a:ext uri="{FF2B5EF4-FFF2-40B4-BE49-F238E27FC236}">
                <a16:creationId xmlns:a16="http://schemas.microsoft.com/office/drawing/2014/main" id="{0702269E-F343-4FBC-BE25-A23FF3A14E83}"/>
              </a:ext>
            </a:extLst>
          </p:cNvPr>
          <p:cNvGrpSpPr>
            <a:grpSpLocks/>
          </p:cNvGrpSpPr>
          <p:nvPr/>
        </p:nvGrpSpPr>
        <p:grpSpPr bwMode="auto">
          <a:xfrm>
            <a:off x="1048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570632D2-A36D-4D40-80C6-CCAF2EA05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2">
              <a:extLst>
                <a:ext uri="{FF2B5EF4-FFF2-40B4-BE49-F238E27FC236}">
                  <a16:creationId xmlns:a16="http://schemas.microsoft.com/office/drawing/2014/main" id="{DB689608-1F29-4B8C-89E2-8D2262CE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Line 1">
              <a:extLst>
                <a:ext uri="{FF2B5EF4-FFF2-40B4-BE49-F238E27FC236}">
                  <a16:creationId xmlns:a16="http://schemas.microsoft.com/office/drawing/2014/main" id="{E381DFD6-135D-4C37-817B-1341B32E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79D1D7-72E2-4DF1-A48C-9801458F9C37}"/>
              </a:ext>
            </a:extLst>
          </p:cNvPr>
          <p:cNvSpPr/>
          <p:nvPr/>
        </p:nvSpPr>
        <p:spPr>
          <a:xfrm>
            <a:off x="1536168" y="2302183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결과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Placeholder">
            <a:extLst>
              <a:ext uri="{FF2B5EF4-FFF2-40B4-BE49-F238E27FC236}">
                <a16:creationId xmlns:a16="http://schemas.microsoft.com/office/drawing/2014/main" id="{49891EC5-91A3-4730-B90F-4FD6D1F467DA}"/>
              </a:ext>
            </a:extLst>
          </p:cNvPr>
          <p:cNvGrpSpPr>
            <a:grpSpLocks/>
          </p:cNvGrpSpPr>
          <p:nvPr/>
        </p:nvGrpSpPr>
        <p:grpSpPr bwMode="auto">
          <a:xfrm>
            <a:off x="2572458" y="2302183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5" name="Border">
              <a:extLst>
                <a:ext uri="{FF2B5EF4-FFF2-40B4-BE49-F238E27FC236}">
                  <a16:creationId xmlns:a16="http://schemas.microsoft.com/office/drawing/2014/main" id="{66634939-27E9-44EE-84FD-D5124C243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Line 2">
              <a:extLst>
                <a:ext uri="{FF2B5EF4-FFF2-40B4-BE49-F238E27FC236}">
                  <a16:creationId xmlns:a16="http://schemas.microsoft.com/office/drawing/2014/main" id="{EBF3DAF9-6844-41AD-95C7-F50AE97B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Line 1">
              <a:extLst>
                <a:ext uri="{FF2B5EF4-FFF2-40B4-BE49-F238E27FC236}">
                  <a16:creationId xmlns:a16="http://schemas.microsoft.com/office/drawing/2014/main" id="{76F2C171-6E69-4781-8A22-B1909F6F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A90E48-F60F-46EA-8094-640118B813F7}"/>
              </a:ext>
            </a:extLst>
          </p:cNvPr>
          <p:cNvSpPr/>
          <p:nvPr/>
        </p:nvSpPr>
        <p:spPr>
          <a:xfrm>
            <a:off x="3126347" y="2283769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300" dirty="0">
                <a:latin typeface="맑은 고딕" pitchFamily="50" charset="-127"/>
                <a:ea typeface="맑은 고딕" pitchFamily="50" charset="-127"/>
              </a:rPr>
              <a:t>분 전 제출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ABD40E-3A84-4CFC-B09F-EA93BEB75CB1}"/>
              </a:ext>
            </a:extLst>
          </p:cNvPr>
          <p:cNvSpPr/>
          <p:nvPr/>
        </p:nvSpPr>
        <p:spPr>
          <a:xfrm>
            <a:off x="948966" y="214568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E4BF7D-8EAA-4CD2-981C-7F351AFDB96F}"/>
              </a:ext>
            </a:extLst>
          </p:cNvPr>
          <p:cNvSpPr/>
          <p:nvPr/>
        </p:nvSpPr>
        <p:spPr>
          <a:xfrm>
            <a:off x="2485271" y="214568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075AB9-1F1D-457A-8B56-F27B36919500}"/>
              </a:ext>
            </a:extLst>
          </p:cNvPr>
          <p:cNvSpPr/>
          <p:nvPr/>
        </p:nvSpPr>
        <p:spPr>
          <a:xfrm>
            <a:off x="948966" y="278626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3FFF4F5-2B33-4556-A88A-34F846DD084C}"/>
              </a:ext>
            </a:extLst>
          </p:cNvPr>
          <p:cNvSpPr/>
          <p:nvPr/>
        </p:nvSpPr>
        <p:spPr>
          <a:xfrm>
            <a:off x="4009718" y="318718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랭킹보기 화면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</a:rPr>
              <a:t>문제번호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 기준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랭킹을 정하는 기준 </a:t>
            </a:r>
            <a:b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수행시간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메모리 사용량 등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전체 랭킹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정답을 계정에 대한 랭킹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 등수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05808504-1B4E-4838-A1DD-9D8E597EBD3A}"/>
              </a:ext>
            </a:extLst>
          </p:cNvPr>
          <p:cNvGrpSpPr>
            <a:grpSpLocks/>
          </p:cNvGrpSpPr>
          <p:nvPr/>
        </p:nvGrpSpPr>
        <p:grpSpPr bwMode="auto">
          <a:xfrm>
            <a:off x="707637" y="814205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3B953A26-AA4B-4D4B-B69A-06E764E29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33274A59-2C5C-4389-83E7-541F5E8DF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B67BB70C-1A5C-4F0D-B932-F77A2D4F9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16D5C2E-DD67-43A1-9DC5-2329C1C4C1C5}"/>
              </a:ext>
            </a:extLst>
          </p:cNvPr>
          <p:cNvSpPr/>
          <p:nvPr/>
        </p:nvSpPr>
        <p:spPr>
          <a:xfrm>
            <a:off x="1195347" y="814205"/>
            <a:ext cx="1214291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번 문제 랭킹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6986B07-9E6B-42C6-A60A-70892E61508E}"/>
              </a:ext>
            </a:extLst>
          </p:cNvPr>
          <p:cNvGraphicFramePr>
            <a:graphicFrameLocks noGrp="1"/>
          </p:cNvGraphicFramePr>
          <p:nvPr/>
        </p:nvGraphicFramePr>
        <p:xfrm>
          <a:off x="674385" y="1608335"/>
          <a:ext cx="3897615" cy="3011723"/>
        </p:xfrm>
        <a:graphic>
          <a:graphicData uri="http://schemas.openxmlformats.org/drawingml/2006/table">
            <a:tbl>
              <a:tblPr/>
              <a:tblGrid>
                <a:gridCol w="1250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메모리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제출날짜</a:t>
                      </a: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03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0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8613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9000" marR="39000" marT="1031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3CD4D8-04F8-4B25-A53D-ED086DC4B216}"/>
              </a:ext>
            </a:extLst>
          </p:cNvPr>
          <p:cNvGrpSpPr/>
          <p:nvPr/>
        </p:nvGrpSpPr>
        <p:grpSpPr>
          <a:xfrm>
            <a:off x="1521228" y="1248669"/>
            <a:ext cx="1046974" cy="273000"/>
            <a:chOff x="1970546" y="1244774"/>
            <a:chExt cx="1286749" cy="273000"/>
          </a:xfrm>
        </p:grpSpPr>
        <p:sp>
          <p:nvSpPr>
            <p:cNvPr id="52" name="Item">
              <a:extLst>
                <a:ext uri="{FF2B5EF4-FFF2-40B4-BE49-F238E27FC236}">
                  <a16:creationId xmlns:a16="http://schemas.microsoft.com/office/drawing/2014/main" id="{E57E9F53-78F2-4C0A-AF8C-D361E40A91CF}"/>
                </a:ext>
              </a:extLst>
            </p:cNvPr>
            <p:cNvSpPr/>
            <p:nvPr/>
          </p:nvSpPr>
          <p:spPr>
            <a:xfrm>
              <a:off x="1970546" y="1244774"/>
              <a:ext cx="1286749" cy="273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시간 순</a:t>
              </a:r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8F627715-F13C-416B-98AF-25BD3C63B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62662" y="1334382"/>
              <a:ext cx="93767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B3D0F9-AFE0-4018-9276-35C057AD96A9}"/>
              </a:ext>
            </a:extLst>
          </p:cNvPr>
          <p:cNvSpPr/>
          <p:nvPr/>
        </p:nvSpPr>
        <p:spPr>
          <a:xfrm>
            <a:off x="674385" y="1267836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전체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FDA02A-B2A3-48DA-A0A6-E07D1EE9C617}"/>
              </a:ext>
            </a:extLst>
          </p:cNvPr>
          <p:cNvSpPr/>
          <p:nvPr/>
        </p:nvSpPr>
        <p:spPr>
          <a:xfrm>
            <a:off x="674384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나의 등수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A791F472-ACE7-4F46-BDB4-19E0BCFA7EC2}"/>
              </a:ext>
            </a:extLst>
          </p:cNvPr>
          <p:cNvGrpSpPr>
            <a:grpSpLocks/>
          </p:cNvGrpSpPr>
          <p:nvPr/>
        </p:nvGrpSpPr>
        <p:grpSpPr bwMode="auto">
          <a:xfrm>
            <a:off x="1521227" y="4845472"/>
            <a:ext cx="487710" cy="23798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00159938-8245-49BD-860C-4DC85765A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BA44B53D-BFAC-4C0E-A228-782F0DF3B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AB8FD6DD-659E-4B3E-9D93-A02BDB6D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F250891-0BFF-48DA-9AAA-E4C857E21C69}"/>
              </a:ext>
            </a:extLst>
          </p:cNvPr>
          <p:cNvSpPr/>
          <p:nvPr/>
        </p:nvSpPr>
        <p:spPr>
          <a:xfrm>
            <a:off x="2144780" y="4850621"/>
            <a:ext cx="846843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83" b="1" dirty="0">
                <a:latin typeface="맑은 고딕" pitchFamily="50" charset="-127"/>
                <a:ea typeface="맑은 고딕" pitchFamily="50" charset="-127"/>
              </a:rPr>
              <a:t>위</a:t>
            </a:r>
            <a:endParaRPr lang="en-US" altLang="ko-KR" sz="108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86283F-6951-4264-8D02-BF56D58F97C4}"/>
              </a:ext>
            </a:extLst>
          </p:cNvPr>
          <p:cNvSpPr/>
          <p:nvPr/>
        </p:nvSpPr>
        <p:spPr>
          <a:xfrm>
            <a:off x="674384" y="6538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65085-A451-43B2-8163-64E8AA8E3AE9}"/>
              </a:ext>
            </a:extLst>
          </p:cNvPr>
          <p:cNvSpPr/>
          <p:nvPr/>
        </p:nvSpPr>
        <p:spPr>
          <a:xfrm>
            <a:off x="1406778" y="108833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ADBBAA-8F88-42DB-8B5C-5C1F6EB6BB93}"/>
              </a:ext>
            </a:extLst>
          </p:cNvPr>
          <p:cNvSpPr/>
          <p:nvPr/>
        </p:nvSpPr>
        <p:spPr>
          <a:xfrm>
            <a:off x="1406778" y="47455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0F4FFA-2129-4984-BD13-9C6A8E0A4992}"/>
              </a:ext>
            </a:extLst>
          </p:cNvPr>
          <p:cNvSpPr/>
          <p:nvPr/>
        </p:nvSpPr>
        <p:spPr>
          <a:xfrm>
            <a:off x="559935" y="1533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0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Trash Can 2">
            <a:extLst>
              <a:ext uri="{FF2B5EF4-FFF2-40B4-BE49-F238E27FC236}">
                <a16:creationId xmlns:a16="http://schemas.microsoft.com/office/drawing/2014/main" id="{FE3EC5D3-C2A9-4745-A151-5FF3CB07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70" y="323255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sh Can 2">
            <a:extLst>
              <a:ext uri="{FF2B5EF4-FFF2-40B4-BE49-F238E27FC236}">
                <a16:creationId xmlns:a16="http://schemas.microsoft.com/office/drawing/2014/main" id="{03A40363-FDC5-4B92-8A3D-8F26EA0D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49" y="2670791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encil 2">
            <a:extLst>
              <a:ext uri="{FF2B5EF4-FFF2-40B4-BE49-F238E27FC236}">
                <a16:creationId xmlns:a16="http://schemas.microsoft.com/office/drawing/2014/main" id="{73AA1369-A94A-48F7-9322-D7C12049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42" y="267903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Menu 1">
            <a:extLst>
              <a:ext uri="{FF2B5EF4-FFF2-40B4-BE49-F238E27FC236}">
                <a16:creationId xmlns:a16="http://schemas.microsoft.com/office/drawing/2014/main" id="{4266CFB3-01EA-4811-9B60-7F472F8A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46526" y="268617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0C572D3-DEF8-41FB-95A7-EDDD065BCCFD}"/>
              </a:ext>
            </a:extLst>
          </p:cNvPr>
          <p:cNvSpPr/>
          <p:nvPr/>
        </p:nvSpPr>
        <p:spPr>
          <a:xfrm>
            <a:off x="5959706" y="1985610"/>
            <a:ext cx="817653" cy="283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encil 2">
            <a:extLst>
              <a:ext uri="{FF2B5EF4-FFF2-40B4-BE49-F238E27FC236}">
                <a16:creationId xmlns:a16="http://schemas.microsoft.com/office/drawing/2014/main" id="{134F2C49-83F8-402F-8B9B-28BF3D6A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61" y="3244850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nu 1">
            <a:extLst>
              <a:ext uri="{FF2B5EF4-FFF2-40B4-BE49-F238E27FC236}">
                <a16:creationId xmlns:a16="http://schemas.microsoft.com/office/drawing/2014/main" id="{82B5270F-614C-4670-8CBF-ED78B4F80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06845" y="3251992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C05465-A0E5-4416-A728-2AF1403BE19C}"/>
              </a:ext>
            </a:extLst>
          </p:cNvPr>
          <p:cNvSpPr/>
          <p:nvPr/>
        </p:nvSpPr>
        <p:spPr>
          <a:xfrm>
            <a:off x="3752533" y="2327707"/>
            <a:ext cx="3000456" cy="27637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과목의 단원을 관리함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과목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을 선택함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해당 항목 배경색 변화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 시 컨트롤 버튼들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</a:rPr>
              <a:t>(4)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이 표시됨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컨트롤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과목을 삭제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과목명을 편집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과목 순서를 바꿈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단원을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시 해당 항목 배경색 변함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항목 컨트롤 표출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(9)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편집기 버튼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선택된 단원의 실제 내용을 편집하는 에디터를 표출함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단원의 계층 컨트롤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항목의 계층을 컨트롤 할 수 있다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항목번호가 바뀐다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왼쪽버튼은 상위항목이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오른쪽 버튼은 하위항목이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4C3BF3F-D576-4436-AC7C-9591B1058F1F}"/>
              </a:ext>
            </a:extLst>
          </p:cNvPr>
          <p:cNvSpPr/>
          <p:nvPr/>
        </p:nvSpPr>
        <p:spPr>
          <a:xfrm>
            <a:off x="658308" y="484299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70C995-4EBD-4AB2-8A8D-989DADE618E0}"/>
              </a:ext>
            </a:extLst>
          </p:cNvPr>
          <p:cNvSpPr/>
          <p:nvPr/>
        </p:nvSpPr>
        <p:spPr>
          <a:xfrm>
            <a:off x="3752533" y="2387919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</a:t>
            </a:r>
            <a:r>
              <a:rPr lang="ko-KR" altLang="en-US" sz="1083" dirty="0">
                <a:latin typeface="맑은 고딕" pitchFamily="50" charset="-127"/>
              </a:rPr>
              <a:t>자바</a:t>
            </a:r>
            <a:r>
              <a:rPr lang="en-US" altLang="ko-KR" sz="1083" dirty="0">
                <a:latin typeface="맑은 고딕" pitchFamily="50" charset="-127"/>
              </a:rPr>
              <a:t>(Java Programming </a:t>
            </a:r>
            <a:r>
              <a:rPr lang="en-US" altLang="ko-KR" sz="1083" dirty="0" err="1">
                <a:latin typeface="맑은 고딕" pitchFamily="50" charset="-127"/>
              </a:rPr>
              <a:t>Lnaguage</a:t>
            </a:r>
            <a:r>
              <a:rPr lang="en-US" altLang="ko-KR" sz="1083" dirty="0">
                <a:latin typeface="맑은 고딕" pitchFamily="50" charset="-127"/>
              </a:rPr>
              <a:t>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B304CCA-7E17-482A-A9BA-C5B131A4EEB2}"/>
              </a:ext>
            </a:extLst>
          </p:cNvPr>
          <p:cNvSpPr/>
          <p:nvPr/>
        </p:nvSpPr>
        <p:spPr>
          <a:xfrm>
            <a:off x="3752533" y="2654202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1.1 </a:t>
            </a:r>
            <a:r>
              <a:rPr lang="ko-KR" altLang="en-US" sz="1083" dirty="0" err="1">
                <a:latin typeface="맑은 고딕" pitchFamily="50" charset="-127"/>
              </a:rPr>
              <a:t>자바란</a:t>
            </a:r>
            <a:r>
              <a:rPr lang="en-US" altLang="ko-KR" sz="1083" dirty="0">
                <a:latin typeface="맑은 고딕" pitchFamily="50" charset="-127"/>
              </a:rPr>
              <a:t>?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6F2C3E-D700-4B33-8A43-95D259D9F8C5}"/>
              </a:ext>
            </a:extLst>
          </p:cNvPr>
          <p:cNvSpPr/>
          <p:nvPr/>
        </p:nvSpPr>
        <p:spPr>
          <a:xfrm>
            <a:off x="3752533" y="292310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1.2 </a:t>
            </a:r>
            <a:r>
              <a:rPr lang="ko-KR" altLang="en-US" sz="1083" dirty="0">
                <a:latin typeface="맑은 고딕" pitchFamily="50" charset="-127"/>
              </a:rPr>
              <a:t>자바의 역사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9AC225-E5F2-4085-8ECA-C67108DCF203}"/>
              </a:ext>
            </a:extLst>
          </p:cNvPr>
          <p:cNvSpPr/>
          <p:nvPr/>
        </p:nvSpPr>
        <p:spPr>
          <a:xfrm>
            <a:off x="3752533" y="3191384"/>
            <a:ext cx="3000456" cy="258982"/>
          </a:xfrm>
          <a:prstGeom prst="rect">
            <a:avLst/>
          </a:prstGeom>
          <a:solidFill>
            <a:schemeClr val="bg1">
              <a:lumMod val="50000"/>
              <a:alpha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1.3 </a:t>
            </a:r>
            <a:r>
              <a:rPr lang="ko-KR" altLang="en-US" sz="1083" dirty="0">
                <a:latin typeface="맑은 고딕" pitchFamily="50" charset="-127"/>
              </a:rPr>
              <a:t>자바언어의 특징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FD1B26-A0F3-473A-A6C4-84FD8B047D0D}"/>
              </a:ext>
            </a:extLst>
          </p:cNvPr>
          <p:cNvSpPr/>
          <p:nvPr/>
        </p:nvSpPr>
        <p:spPr>
          <a:xfrm>
            <a:off x="3752533" y="3439417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1.4 JVM(Java Virtual Machine)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29B44-2982-4778-AEB4-2F1C59D3A924}"/>
              </a:ext>
            </a:extLst>
          </p:cNvPr>
          <p:cNvSpPr/>
          <p:nvPr/>
        </p:nvSpPr>
        <p:spPr>
          <a:xfrm>
            <a:off x="3752533" y="370184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 </a:t>
            </a:r>
            <a:r>
              <a:rPr lang="ko-KR" altLang="en-US" sz="1083" dirty="0">
                <a:latin typeface="맑은 고딕" pitchFamily="50" charset="-127"/>
              </a:rPr>
              <a:t>자바개발환경 구축하기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8E9DCF-B627-4B72-A7FD-AE3EEB8770C6}"/>
              </a:ext>
            </a:extLst>
          </p:cNvPr>
          <p:cNvSpPr/>
          <p:nvPr/>
        </p:nvSpPr>
        <p:spPr>
          <a:xfrm>
            <a:off x="3752533" y="396491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2.1 </a:t>
            </a:r>
            <a:r>
              <a:rPr lang="ko-KR" altLang="en-US" sz="1083" dirty="0">
                <a:latin typeface="맑은 고딕" pitchFamily="50" charset="-127"/>
              </a:rPr>
              <a:t>자바 개발도구</a:t>
            </a:r>
            <a:r>
              <a:rPr lang="en-US" altLang="ko-KR" sz="1083" dirty="0">
                <a:latin typeface="맑은 고딕" pitchFamily="50" charset="-127"/>
              </a:rPr>
              <a:t>(JDK)</a:t>
            </a:r>
            <a:r>
              <a:rPr lang="ko-KR" altLang="en-US" sz="1083" dirty="0">
                <a:latin typeface="맑은 고딕" pitchFamily="50" charset="-127"/>
              </a:rPr>
              <a:t>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E0EFAE-817C-4BD6-800E-47D056CDB844}"/>
              </a:ext>
            </a:extLst>
          </p:cNvPr>
          <p:cNvSpPr/>
          <p:nvPr/>
        </p:nvSpPr>
        <p:spPr>
          <a:xfrm>
            <a:off x="3752533" y="4225946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latin typeface="맑은 고딕" pitchFamily="50" charset="-127"/>
              </a:rPr>
              <a:t>2.2 Java API</a:t>
            </a:r>
            <a:r>
              <a:rPr lang="ko-KR" altLang="en-US" sz="1083" dirty="0">
                <a:latin typeface="맑은 고딕" pitchFamily="50" charset="-127"/>
              </a:rPr>
              <a:t>문서 설치하기</a:t>
            </a:r>
            <a:endParaRPr lang="en-US" altLang="ko-KR" sz="1083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573976-B0A5-441C-B3E2-BEF5B837C028}"/>
              </a:ext>
            </a:extLst>
          </p:cNvPr>
          <p:cNvGrpSpPr/>
          <p:nvPr/>
        </p:nvGrpSpPr>
        <p:grpSpPr>
          <a:xfrm>
            <a:off x="6598285" y="2331800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1BD973D-ED44-4649-8A3C-CEDA6251881F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B4E08D35-55D0-4925-B6DD-DAC4FC4E2410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9C42D491-2C73-4B5C-BCF7-8FC81D1F7AD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1AFB5D-B5B9-43E9-8442-5F69CAE9DF73}"/>
              </a:ext>
            </a:extLst>
          </p:cNvPr>
          <p:cNvSpPr/>
          <p:nvPr/>
        </p:nvSpPr>
        <p:spPr>
          <a:xfrm>
            <a:off x="3752533" y="4484928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b="1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+</a:t>
            </a:r>
            <a:r>
              <a:rPr lang="en-US" altLang="ko-KR" sz="1083" dirty="0">
                <a:solidFill>
                  <a:srgbClr val="92D050"/>
                </a:solidFill>
                <a:latin typeface="맑은 고딕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2.3 </a:t>
            </a:r>
            <a:r>
              <a:rPr lang="ko-KR" altLang="en-US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새 단원 명 입력하세요</a:t>
            </a:r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.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8012EE4-8F9E-4058-ABD0-47B7835C0806}"/>
              </a:ext>
            </a:extLst>
          </p:cNvPr>
          <p:cNvSpPr/>
          <p:nvPr/>
        </p:nvSpPr>
        <p:spPr>
          <a:xfrm>
            <a:off x="798159" y="91303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과목 관리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5A45C8-1920-4396-A821-4E1273B1B234}"/>
              </a:ext>
            </a:extLst>
          </p:cNvPr>
          <p:cNvSpPr/>
          <p:nvPr/>
        </p:nvSpPr>
        <p:spPr>
          <a:xfrm>
            <a:off x="3705737" y="199323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단원 목록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14156C-A237-4310-BCD6-65A5CA0CEAE0}"/>
              </a:ext>
            </a:extLst>
          </p:cNvPr>
          <p:cNvGrpSpPr/>
          <p:nvPr/>
        </p:nvGrpSpPr>
        <p:grpSpPr>
          <a:xfrm>
            <a:off x="901504" y="2003264"/>
            <a:ext cx="2305500" cy="1447102"/>
            <a:chOff x="4470335" y="1922950"/>
            <a:chExt cx="2066673" cy="142573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DF90A06-1BED-4242-BC2C-186143FE954E}"/>
                </a:ext>
              </a:extLst>
            </p:cNvPr>
            <p:cNvGrpSpPr/>
            <p:nvPr/>
          </p:nvGrpSpPr>
          <p:grpSpPr>
            <a:xfrm>
              <a:off x="4526624" y="2261636"/>
              <a:ext cx="2010384" cy="1087050"/>
              <a:chOff x="4534244" y="3006491"/>
              <a:chExt cx="2010384" cy="1087050"/>
            </a:xfrm>
          </p:grpSpPr>
          <p:sp>
            <p:nvSpPr>
              <p:cNvPr id="59" name="Item">
                <a:extLst>
                  <a:ext uri="{FF2B5EF4-FFF2-40B4-BE49-F238E27FC236}">
                    <a16:creationId xmlns:a16="http://schemas.microsoft.com/office/drawing/2014/main" id="{851A26B2-8756-4F2F-8BFB-62402F1AE6BD}"/>
                  </a:ext>
                </a:extLst>
              </p:cNvPr>
              <p:cNvSpPr/>
              <p:nvPr/>
            </p:nvSpPr>
            <p:spPr>
              <a:xfrm>
                <a:off x="4534244" y="3279491"/>
                <a:ext cx="2010237" cy="8095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Item">
                <a:extLst>
                  <a:ext uri="{FF2B5EF4-FFF2-40B4-BE49-F238E27FC236}">
                    <a16:creationId xmlns:a16="http://schemas.microsoft.com/office/drawing/2014/main" id="{218FFF3C-193C-45AC-A9F6-B8148167027C}"/>
                  </a:ext>
                </a:extLst>
              </p:cNvPr>
              <p:cNvSpPr/>
              <p:nvPr/>
            </p:nvSpPr>
            <p:spPr>
              <a:xfrm>
                <a:off x="4534391" y="3006491"/>
                <a:ext cx="2010237" cy="2730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알고리즘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Item">
                <a:extLst>
                  <a:ext uri="{FF2B5EF4-FFF2-40B4-BE49-F238E27FC236}">
                    <a16:creationId xmlns:a16="http://schemas.microsoft.com/office/drawing/2014/main" id="{B88CE24A-5C8A-4C23-A163-B1F999ABA465}"/>
                  </a:ext>
                </a:extLst>
              </p:cNvPr>
              <p:cNvSpPr/>
              <p:nvPr/>
            </p:nvSpPr>
            <p:spPr>
              <a:xfrm>
                <a:off x="4534391" y="3550016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자료구조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Item">
                <a:extLst>
                  <a:ext uri="{FF2B5EF4-FFF2-40B4-BE49-F238E27FC236}">
                    <a16:creationId xmlns:a16="http://schemas.microsoft.com/office/drawing/2014/main" id="{050877E6-7F09-48A7-839A-4AF7FC692735}"/>
                  </a:ext>
                </a:extLst>
              </p:cNvPr>
              <p:cNvSpPr/>
              <p:nvPr/>
            </p:nvSpPr>
            <p:spPr>
              <a:xfrm>
                <a:off x="4534391" y="3820541"/>
                <a:ext cx="2010237" cy="2730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sz="1083" b="1" dirty="0">
                    <a:solidFill>
                      <a:srgbClr val="92D050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+</a:t>
                </a:r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 </a:t>
                </a:r>
                <a:r>
                  <a:rPr lang="ko-KR" alt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새 과목 추가</a:t>
                </a:r>
                <a:endParaRPr lang="en-US" sz="1083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Item">
                <a:extLst>
                  <a:ext uri="{FF2B5EF4-FFF2-40B4-BE49-F238E27FC236}">
                    <a16:creationId xmlns:a16="http://schemas.microsoft.com/office/drawing/2014/main" id="{1990F75D-3918-4EB3-A08A-34A0965B379D}"/>
                  </a:ext>
                </a:extLst>
              </p:cNvPr>
              <p:cNvSpPr/>
              <p:nvPr/>
            </p:nvSpPr>
            <p:spPr>
              <a:xfrm>
                <a:off x="4534391" y="3279491"/>
                <a:ext cx="2010237" cy="273000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9060" tIns="49530" rIns="198120" bIns="495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83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JAVA1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9B5C0A3-A001-4648-9FB5-49D65C068BC5}"/>
                </a:ext>
              </a:extLst>
            </p:cNvPr>
            <p:cNvSpPr/>
            <p:nvPr/>
          </p:nvSpPr>
          <p:spPr>
            <a:xfrm>
              <a:off x="4470335" y="192295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C21220-D748-4A1F-B5CF-73E8967A5FE5}"/>
              </a:ext>
            </a:extLst>
          </p:cNvPr>
          <p:cNvSpPr/>
          <p:nvPr/>
        </p:nvSpPr>
        <p:spPr>
          <a:xfrm>
            <a:off x="3752533" y="4758194"/>
            <a:ext cx="3000456" cy="25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83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</a:t>
            </a:r>
            <a:endParaRPr lang="en-US" altLang="ko-KR" sz="1083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077BBA5-9534-45D1-B83E-F585E6CF6771}"/>
              </a:ext>
            </a:extLst>
          </p:cNvPr>
          <p:cNvCxnSpPr>
            <a:cxnSpLocks/>
          </p:cNvCxnSpPr>
          <p:nvPr/>
        </p:nvCxnSpPr>
        <p:spPr>
          <a:xfrm>
            <a:off x="5643158" y="4491071"/>
            <a:ext cx="0" cy="208546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734BAF-6600-4E12-A9A7-D91AABA95DE2}"/>
              </a:ext>
            </a:extLst>
          </p:cNvPr>
          <p:cNvGrpSpPr/>
          <p:nvPr/>
        </p:nvGrpSpPr>
        <p:grpSpPr>
          <a:xfrm>
            <a:off x="6054174" y="2009382"/>
            <a:ext cx="245473" cy="245473"/>
            <a:chOff x="4655675" y="4508413"/>
            <a:chExt cx="660350" cy="660350"/>
          </a:xfrm>
        </p:grpSpPr>
        <p:pic>
          <p:nvPicPr>
            <p:cNvPr id="84" name="Picture 6" descr="Menu 1">
              <a:extLst>
                <a:ext uri="{FF2B5EF4-FFF2-40B4-BE49-F238E27FC236}">
                  <a16:creationId xmlns:a16="http://schemas.microsoft.com/office/drawing/2014/main" id="{1556F773-6CBB-42F4-AF26-6D7ED8A28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655675" y="4508413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249C1D6-4A43-4A1A-8350-3F7BEE748A32}"/>
                </a:ext>
              </a:extLst>
            </p:cNvPr>
            <p:cNvSpPr/>
            <p:nvPr/>
          </p:nvSpPr>
          <p:spPr>
            <a:xfrm>
              <a:off x="4716556" y="4693394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8" descr="Arrow 71">
              <a:extLst>
                <a:ext uri="{FF2B5EF4-FFF2-40B4-BE49-F238E27FC236}">
                  <a16:creationId xmlns:a16="http://schemas.microsoft.com/office/drawing/2014/main" id="{9F149A32-83DE-4625-94FF-3120BB928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675" y="4677685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CC3674-AA91-47B2-AD1D-E534BE9E5395}"/>
              </a:ext>
            </a:extLst>
          </p:cNvPr>
          <p:cNvGrpSpPr/>
          <p:nvPr/>
        </p:nvGrpSpPr>
        <p:grpSpPr>
          <a:xfrm>
            <a:off x="6458643" y="2010456"/>
            <a:ext cx="245473" cy="245473"/>
            <a:chOff x="5316025" y="5067166"/>
            <a:chExt cx="660350" cy="660350"/>
          </a:xfrm>
        </p:grpSpPr>
        <p:pic>
          <p:nvPicPr>
            <p:cNvPr id="88" name="Picture 6" descr="Menu 1">
              <a:extLst>
                <a:ext uri="{FF2B5EF4-FFF2-40B4-BE49-F238E27FC236}">
                  <a16:creationId xmlns:a16="http://schemas.microsoft.com/office/drawing/2014/main" id="{B2D955E0-D507-4D0D-A23B-F53982999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16025" y="5067166"/>
              <a:ext cx="660350" cy="66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CCEF5F6-C9BC-4AFD-BFE7-141CFBAB0830}"/>
                </a:ext>
              </a:extLst>
            </p:cNvPr>
            <p:cNvSpPr/>
            <p:nvPr/>
          </p:nvSpPr>
          <p:spPr>
            <a:xfrm>
              <a:off x="5376906" y="5252147"/>
              <a:ext cx="344081" cy="273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8" descr="Arrow 71">
              <a:extLst>
                <a:ext uri="{FF2B5EF4-FFF2-40B4-BE49-F238E27FC236}">
                  <a16:creationId xmlns:a16="http://schemas.microsoft.com/office/drawing/2014/main" id="{17CBF751-F434-4DC2-83C7-22C39C838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16025" y="5236438"/>
              <a:ext cx="319657" cy="319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B1F3DDD-040A-4CFF-B017-5B2E047AA269}"/>
              </a:ext>
            </a:extLst>
          </p:cNvPr>
          <p:cNvCxnSpPr>
            <a:cxnSpLocks/>
          </p:cNvCxnSpPr>
          <p:nvPr/>
        </p:nvCxnSpPr>
        <p:spPr>
          <a:xfrm>
            <a:off x="6376152" y="2024622"/>
            <a:ext cx="0" cy="2085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B90CB7-E05C-4E29-9B38-F659A935F0B4}"/>
              </a:ext>
            </a:extLst>
          </p:cNvPr>
          <p:cNvGrpSpPr/>
          <p:nvPr/>
        </p:nvGrpSpPr>
        <p:grpSpPr>
          <a:xfrm>
            <a:off x="5559462" y="1975940"/>
            <a:ext cx="335715" cy="283879"/>
            <a:chOff x="4894786" y="1695425"/>
            <a:chExt cx="304306" cy="24889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0B1975-5D30-4830-8A77-5FC035B1B9F7}"/>
                </a:ext>
              </a:extLst>
            </p:cNvPr>
            <p:cNvSpPr/>
            <p:nvPr/>
          </p:nvSpPr>
          <p:spPr>
            <a:xfrm>
              <a:off x="4894786" y="1695425"/>
              <a:ext cx="304306" cy="248899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Picture 2" descr="Edit 6">
              <a:extLst>
                <a:ext uri="{FF2B5EF4-FFF2-40B4-BE49-F238E27FC236}">
                  <a16:creationId xmlns:a16="http://schemas.microsoft.com/office/drawing/2014/main" id="{F2BDAE0E-D3D2-4020-8921-27EA49303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48" y="1709958"/>
              <a:ext cx="214035" cy="2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D214E58-B0B1-4E08-8FFE-891C85A63FEC}"/>
              </a:ext>
            </a:extLst>
          </p:cNvPr>
          <p:cNvCxnSpPr>
            <a:cxnSpLocks/>
          </p:cNvCxnSpPr>
          <p:nvPr/>
        </p:nvCxnSpPr>
        <p:spPr>
          <a:xfrm>
            <a:off x="3482033" y="2072306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A905A32-A13C-4F19-9303-5FE011FE5ECF}"/>
              </a:ext>
            </a:extLst>
          </p:cNvPr>
          <p:cNvSpPr/>
          <p:nvPr/>
        </p:nvSpPr>
        <p:spPr>
          <a:xfrm>
            <a:off x="856814" y="182671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A04B30-1B94-490C-A3B4-9FD4DCFB0237}"/>
              </a:ext>
            </a:extLst>
          </p:cNvPr>
          <p:cNvSpPr/>
          <p:nvPr/>
        </p:nvSpPr>
        <p:spPr>
          <a:xfrm>
            <a:off x="3645436" y="178482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1B08889-C184-4F84-9BCD-58280DF7C55F}"/>
              </a:ext>
            </a:extLst>
          </p:cNvPr>
          <p:cNvSpPr/>
          <p:nvPr/>
        </p:nvSpPr>
        <p:spPr>
          <a:xfrm>
            <a:off x="774315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18FDE13-91BD-4338-B7C4-647C3DDEFB28}"/>
              </a:ext>
            </a:extLst>
          </p:cNvPr>
          <p:cNvSpPr/>
          <p:nvPr/>
        </p:nvSpPr>
        <p:spPr>
          <a:xfrm>
            <a:off x="3143164" y="263906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D1FAE05-DDC7-494A-B3BD-C671D9F9175B}"/>
              </a:ext>
            </a:extLst>
          </p:cNvPr>
          <p:cNvSpPr/>
          <p:nvPr/>
        </p:nvSpPr>
        <p:spPr>
          <a:xfrm>
            <a:off x="5653854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441530D-BA45-4560-8211-1857CF0E177D}"/>
              </a:ext>
            </a:extLst>
          </p:cNvPr>
          <p:cNvSpPr/>
          <p:nvPr/>
        </p:nvSpPr>
        <p:spPr>
          <a:xfrm>
            <a:off x="6609180" y="17567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7649DD2-B90A-49C1-9BFE-DAE72DF35248}"/>
              </a:ext>
            </a:extLst>
          </p:cNvPr>
          <p:cNvSpPr/>
          <p:nvPr/>
        </p:nvSpPr>
        <p:spPr>
          <a:xfrm>
            <a:off x="6609180" y="222109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D06C9A5-DFEB-432C-B7D8-F3FB9D44B653}"/>
              </a:ext>
            </a:extLst>
          </p:cNvPr>
          <p:cNvSpPr/>
          <p:nvPr/>
        </p:nvSpPr>
        <p:spPr>
          <a:xfrm>
            <a:off x="6644538" y="32070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1614E6-FC57-42DE-A890-F5C57A320038}"/>
              </a:ext>
            </a:extLst>
          </p:cNvPr>
          <p:cNvSpPr/>
          <p:nvPr/>
        </p:nvSpPr>
        <p:spPr>
          <a:xfrm>
            <a:off x="3722722" y="223423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9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45435" y="1782597"/>
            <a:ext cx="6060778" cy="42714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 이름이 표시된다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요소라서 다른 항목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단원내용 편집에 필요한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글자크기 정렬 등을 컨트롤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단원내용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내용을 입력하는 편집기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 완료 버튼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447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2700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단원 내용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578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45678" y="1459835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6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667B7852-01C9-4259-B417-5631D698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623" y="1942617"/>
            <a:ext cx="5334498" cy="4068783"/>
          </a:xfrm>
          <a:prstGeom prst="rect">
            <a:avLst/>
          </a:prstGeom>
        </p:spPr>
      </p:pic>
      <p:sp>
        <p:nvSpPr>
          <p:cNvPr id="95" name="Button">
            <a:extLst>
              <a:ext uri="{FF2B5EF4-FFF2-40B4-BE49-F238E27FC236}">
                <a16:creationId xmlns:a16="http://schemas.microsoft.com/office/drawing/2014/main" id="{41F70B24-3580-40D1-9763-0D1974DA63BE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CE8631-7858-485B-90E4-96B5881DE640}"/>
              </a:ext>
            </a:extLst>
          </p:cNvPr>
          <p:cNvSpPr/>
          <p:nvPr/>
        </p:nvSpPr>
        <p:spPr>
          <a:xfrm>
            <a:off x="1403524" y="1037409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B5FD9C-BB8A-46C5-81FB-FCE1F1A53E7C}"/>
              </a:ext>
            </a:extLst>
          </p:cNvPr>
          <p:cNvSpPr/>
          <p:nvPr/>
        </p:nvSpPr>
        <p:spPr>
          <a:xfrm>
            <a:off x="696333" y="142817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94FAD4-96B6-4DA3-941C-434E984D8463}"/>
              </a:ext>
            </a:extLst>
          </p:cNvPr>
          <p:cNvSpPr/>
          <p:nvPr/>
        </p:nvSpPr>
        <p:spPr>
          <a:xfrm>
            <a:off x="730986" y="182561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C56A9F-C7DB-472D-AD72-764715E4BF8E}"/>
              </a:ext>
            </a:extLst>
          </p:cNvPr>
          <p:cNvSpPr/>
          <p:nvPr/>
        </p:nvSpPr>
        <p:spPr>
          <a:xfrm>
            <a:off x="6164297" y="759401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7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Trash Can 2">
            <a:extLst>
              <a:ext uri="{FF2B5EF4-FFF2-40B4-BE49-F238E27FC236}">
                <a16:creationId xmlns:a16="http://schemas.microsoft.com/office/drawing/2014/main" id="{4DB085D6-5DD1-4682-8613-1A5096D8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1" y="5933855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Pencil 2">
            <a:extLst>
              <a:ext uri="{FF2B5EF4-FFF2-40B4-BE49-F238E27FC236}">
                <a16:creationId xmlns:a16="http://schemas.microsoft.com/office/drawing/2014/main" id="{7C0223C3-3B66-4671-A9B9-26A65118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2" y="5946154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Menu 1">
            <a:extLst>
              <a:ext uri="{FF2B5EF4-FFF2-40B4-BE49-F238E27FC236}">
                <a16:creationId xmlns:a16="http://schemas.microsoft.com/office/drawing/2014/main" id="{1D72F3E8-049D-4BEA-879F-AF28FEEC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47856" y="595329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553297-407F-45DB-B10D-19FC4E51F23F}"/>
              </a:ext>
            </a:extLst>
          </p:cNvPr>
          <p:cNvSpPr/>
          <p:nvPr/>
        </p:nvSpPr>
        <p:spPr>
          <a:xfrm>
            <a:off x="835322" y="1739367"/>
            <a:ext cx="6060778" cy="12862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8" name="Picture 2" descr="Trash Can 2">
            <a:extLst>
              <a:ext uri="{FF2B5EF4-FFF2-40B4-BE49-F238E27FC236}">
                <a16:creationId xmlns:a16="http://schemas.microsoft.com/office/drawing/2014/main" id="{FCA9F63B-0922-4B1D-AA41-551228C3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22" y="2124910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Pencil 2">
            <a:extLst>
              <a:ext uri="{FF2B5EF4-FFF2-40B4-BE49-F238E27FC236}">
                <a16:creationId xmlns:a16="http://schemas.microsoft.com/office/drawing/2014/main" id="{EA7C741C-4AE9-43A1-9D12-57598FD5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2137209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Menu 1">
            <a:extLst>
              <a:ext uri="{FF2B5EF4-FFF2-40B4-BE49-F238E27FC236}">
                <a16:creationId xmlns:a16="http://schemas.microsoft.com/office/drawing/2014/main" id="{F8BBE566-EDBD-4C56-B803-FF6A074D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44897" y="2144351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35322" y="3479221"/>
            <a:ext cx="6060778" cy="13650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문제 내용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이론 문제 추가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54318" y="305544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문제를 등록할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다원명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마무리 문제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문제 이름을 정할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선택가능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배경색 변경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컨트롤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문제 내용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실제 문제의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선택지 리스트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및 정답후보의 선택지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 등장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정답 체크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체크된 항목이 정답이 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완료버튼을 누르면 편집이 완료됨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코딩이론 관리</a:t>
            </a:r>
          </a:p>
        </p:txBody>
      </p:sp>
      <p:sp>
        <p:nvSpPr>
          <p:cNvPr id="53" name="Item">
            <a:extLst>
              <a:ext uri="{FF2B5EF4-FFF2-40B4-BE49-F238E27FC236}">
                <a16:creationId xmlns:a16="http://schemas.microsoft.com/office/drawing/2014/main" id="{C8A57C33-B1EF-4568-8A6C-B29BEBF87D17}"/>
              </a:ext>
            </a:extLst>
          </p:cNvPr>
          <p:cNvSpPr/>
          <p:nvPr/>
        </p:nvSpPr>
        <p:spPr>
          <a:xfrm>
            <a:off x="1444490" y="1182842"/>
            <a:ext cx="5451610" cy="273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49530" rIns="19812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83" dirty="0">
                <a:solidFill>
                  <a:schemeClr val="tx1"/>
                </a:solidFill>
                <a:latin typeface="맑은 고딕" pitchFamily="50" charset="-127"/>
              </a:rPr>
              <a:t>1.3 </a:t>
            </a:r>
            <a:r>
              <a:rPr lang="ko-KR" altLang="en-US" sz="1083" dirty="0">
                <a:solidFill>
                  <a:schemeClr val="tx1"/>
                </a:solidFill>
                <a:latin typeface="맑은 고딕" pitchFamily="50" charset="-127"/>
              </a:rPr>
              <a:t>자바언어의 특징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30815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마무리 문제 편집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F6E35CC-E11C-43C1-9848-F7AF2C2B67A0}"/>
              </a:ext>
            </a:extLst>
          </p:cNvPr>
          <p:cNvSpPr/>
          <p:nvPr/>
        </p:nvSpPr>
        <p:spPr>
          <a:xfrm>
            <a:off x="798159" y="11959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단원명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9E11C2-B3B8-42FC-82CE-B6335C6DCF31}"/>
              </a:ext>
            </a:extLst>
          </p:cNvPr>
          <p:cNvSpPr/>
          <p:nvPr/>
        </p:nvSpPr>
        <p:spPr>
          <a:xfrm>
            <a:off x="798159" y="3147923"/>
            <a:ext cx="646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4395B9-559A-448A-9061-4D7BDBBDCE23}"/>
              </a:ext>
            </a:extLst>
          </p:cNvPr>
          <p:cNvSpPr/>
          <p:nvPr/>
        </p:nvSpPr>
        <p:spPr>
          <a:xfrm>
            <a:off x="847765" y="52979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556756-F118-458D-B1E5-85FEC761A62D}"/>
              </a:ext>
            </a:extLst>
          </p:cNvPr>
          <p:cNvSpPr/>
          <p:nvPr/>
        </p:nvSpPr>
        <p:spPr>
          <a:xfrm>
            <a:off x="847765" y="55894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AD359E-87E3-4366-AC54-1AAA595ABC97}"/>
              </a:ext>
            </a:extLst>
          </p:cNvPr>
          <p:cNvSpPr/>
          <p:nvPr/>
        </p:nvSpPr>
        <p:spPr>
          <a:xfrm>
            <a:off x="847765" y="58878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4093E-66EB-4E35-9F80-AB0C3D5C9AF6}"/>
              </a:ext>
            </a:extLst>
          </p:cNvPr>
          <p:cNvSpPr/>
          <p:nvPr/>
        </p:nvSpPr>
        <p:spPr>
          <a:xfrm>
            <a:off x="847765" y="61846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B27466-B9A2-4742-A271-9EB74B5E2A09}"/>
              </a:ext>
            </a:extLst>
          </p:cNvPr>
          <p:cNvSpPr/>
          <p:nvPr/>
        </p:nvSpPr>
        <p:spPr>
          <a:xfrm>
            <a:off x="834899" y="51974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14030B-80E2-40D8-803D-F333FDE2F418}"/>
              </a:ext>
            </a:extLst>
          </p:cNvPr>
          <p:cNvSpPr/>
          <p:nvPr/>
        </p:nvSpPr>
        <p:spPr>
          <a:xfrm>
            <a:off x="921817" y="537966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9495FA-CE98-4D96-B01C-FD8F5050AD60}"/>
              </a:ext>
            </a:extLst>
          </p:cNvPr>
          <p:cNvSpPr/>
          <p:nvPr/>
        </p:nvSpPr>
        <p:spPr>
          <a:xfrm>
            <a:off x="921817" y="566403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00E110-7C50-4510-89A0-2AD963A79537}"/>
              </a:ext>
            </a:extLst>
          </p:cNvPr>
          <p:cNvSpPr/>
          <p:nvPr/>
        </p:nvSpPr>
        <p:spPr>
          <a:xfrm>
            <a:off x="921817" y="5975682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FAAC12A-6B3F-49DD-903C-802007A69F16}"/>
              </a:ext>
            </a:extLst>
          </p:cNvPr>
          <p:cNvSpPr/>
          <p:nvPr/>
        </p:nvSpPr>
        <p:spPr>
          <a:xfrm>
            <a:off x="921817" y="6275050"/>
            <a:ext cx="157942" cy="15794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14BFF-A2F1-458D-B420-FD0CDB85A45D}"/>
              </a:ext>
            </a:extLst>
          </p:cNvPr>
          <p:cNvSpPr/>
          <p:nvPr/>
        </p:nvSpPr>
        <p:spPr>
          <a:xfrm>
            <a:off x="6596184" y="5643530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1BDD3-82CD-4FF3-A153-887EABE01B39}"/>
              </a:ext>
            </a:extLst>
          </p:cNvPr>
          <p:cNvSpPr/>
          <p:nvPr/>
        </p:nvSpPr>
        <p:spPr>
          <a:xfrm>
            <a:off x="6596184" y="5333328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9458DFE-2835-4DE3-9C40-1953CB9613DC}"/>
              </a:ext>
            </a:extLst>
          </p:cNvPr>
          <p:cNvSpPr/>
          <p:nvPr/>
        </p:nvSpPr>
        <p:spPr>
          <a:xfrm>
            <a:off x="6596184" y="5970964"/>
            <a:ext cx="133003" cy="1589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FFA23E-8F39-4FCB-BBC0-A26A9246CA7A}"/>
              </a:ext>
            </a:extLst>
          </p:cNvPr>
          <p:cNvSpPr/>
          <p:nvPr/>
        </p:nvSpPr>
        <p:spPr>
          <a:xfrm>
            <a:off x="6596184" y="6275923"/>
            <a:ext cx="133003" cy="1589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0DAE5C-DDF1-402F-95A6-DCDCED184ED3}"/>
              </a:ext>
            </a:extLst>
          </p:cNvPr>
          <p:cNvGrpSpPr/>
          <p:nvPr/>
        </p:nvGrpSpPr>
        <p:grpSpPr>
          <a:xfrm>
            <a:off x="6486386" y="5886131"/>
            <a:ext cx="485602" cy="273000"/>
            <a:chOff x="6896100" y="3372043"/>
            <a:chExt cx="1074385" cy="427241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B86CB627-1964-4E73-8013-76F1F952E2D5}"/>
                </a:ext>
              </a:extLst>
            </p:cNvPr>
            <p:cNvSpPr/>
            <p:nvPr/>
          </p:nvSpPr>
          <p:spPr>
            <a:xfrm>
              <a:off x="6896100" y="3507971"/>
              <a:ext cx="377536" cy="195870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A28C948-8641-4D68-BD5E-57A73D53F6F1}"/>
                </a:ext>
              </a:extLst>
            </p:cNvPr>
            <p:cNvSpPr/>
            <p:nvPr/>
          </p:nvSpPr>
          <p:spPr>
            <a:xfrm flipH="1">
              <a:off x="7273636" y="3372043"/>
              <a:ext cx="696849" cy="427241"/>
            </a:xfrm>
            <a:prstGeom prst="arc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Button">
            <a:extLst>
              <a:ext uri="{FF2B5EF4-FFF2-40B4-BE49-F238E27FC236}">
                <a16:creationId xmlns:a16="http://schemas.microsoft.com/office/drawing/2014/main" id="{BD28ECEC-8F02-4989-97A1-02AB56E8A697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4034EC-E56C-49D3-A1B4-4D0D5BDB96D2}"/>
              </a:ext>
            </a:extLst>
          </p:cNvPr>
          <p:cNvSpPr/>
          <p:nvPr/>
        </p:nvSpPr>
        <p:spPr>
          <a:xfrm>
            <a:off x="847765" y="1782374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1 </a:t>
            </a:r>
            <a:r>
              <a:rPr lang="ko-KR" altLang="en-US" sz="975" dirty="0">
                <a:latin typeface="맑은 고딕" pitchFamily="50" charset="-127"/>
              </a:rPr>
              <a:t>다음 중 자바의 특징은</a:t>
            </a:r>
            <a:r>
              <a:rPr lang="en-US" altLang="ko-KR" sz="975" dirty="0">
                <a:latin typeface="맑은 고딕" pitchFamily="50" charset="-127"/>
              </a:rPr>
              <a:t>?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E9F466-E61C-4F03-B5A7-82D435E69859}"/>
              </a:ext>
            </a:extLst>
          </p:cNvPr>
          <p:cNvSpPr/>
          <p:nvPr/>
        </p:nvSpPr>
        <p:spPr>
          <a:xfrm>
            <a:off x="847765" y="2069760"/>
            <a:ext cx="6030413" cy="288412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75" dirty="0">
                <a:latin typeface="맑은 고딕" pitchFamily="50" charset="-127"/>
              </a:rPr>
              <a:t>문제 </a:t>
            </a:r>
            <a:r>
              <a:rPr lang="en-US" altLang="ko-KR" sz="975" dirty="0">
                <a:latin typeface="맑은 고딕" pitchFamily="50" charset="-127"/>
              </a:rPr>
              <a:t>2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A51562-FB49-48E7-BB79-0DFA555E49E9}"/>
              </a:ext>
            </a:extLst>
          </p:cNvPr>
          <p:cNvSpPr/>
          <p:nvPr/>
        </p:nvSpPr>
        <p:spPr>
          <a:xfrm>
            <a:off x="847765" y="3499333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75" dirty="0">
                <a:latin typeface="맑은 고딕" pitchFamily="50" charset="-127"/>
              </a:rPr>
              <a:t> </a:t>
            </a:r>
            <a:r>
              <a:rPr lang="ko-KR" altLang="en-US" sz="975" dirty="0">
                <a:latin typeface="맑은 고딕" pitchFamily="50" charset="-127"/>
              </a:rPr>
              <a:t>다음 중 </a:t>
            </a:r>
            <a:r>
              <a:rPr lang="en-US" altLang="ko-KR" sz="975" dirty="0">
                <a:latin typeface="맑은 고딕" pitchFamily="50" charset="-127"/>
              </a:rPr>
              <a:t>JVM</a:t>
            </a:r>
            <a:r>
              <a:rPr lang="ko-KR" altLang="en-US" sz="975" dirty="0">
                <a:latin typeface="맑은 고딕" pitchFamily="50" charset="-127"/>
              </a:rPr>
              <a:t>의 특징으로 틀린 것을 선택하라</a:t>
            </a:r>
            <a:r>
              <a:rPr lang="en-US" altLang="ko-KR" sz="975" dirty="0">
                <a:latin typeface="맑은 고딕" pitchFamily="50" charset="-127"/>
              </a:rPr>
              <a:t>.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B8E7648-A11B-4598-A7DF-DD65401CE4F3}"/>
              </a:ext>
            </a:extLst>
          </p:cNvPr>
          <p:cNvSpPr/>
          <p:nvPr/>
        </p:nvSpPr>
        <p:spPr>
          <a:xfrm>
            <a:off x="1366614" y="10706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0877EA-801C-4A42-BC6C-467325601A36}"/>
              </a:ext>
            </a:extLst>
          </p:cNvPr>
          <p:cNvSpPr/>
          <p:nvPr/>
        </p:nvSpPr>
        <p:spPr>
          <a:xfrm>
            <a:off x="727095" y="158554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C18F803-7271-4128-871E-20B3128420E9}"/>
              </a:ext>
            </a:extLst>
          </p:cNvPr>
          <p:cNvSpPr/>
          <p:nvPr/>
        </p:nvSpPr>
        <p:spPr>
          <a:xfrm>
            <a:off x="692919" y="337171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394A1E-79CC-4582-B2D1-264235193889}"/>
              </a:ext>
            </a:extLst>
          </p:cNvPr>
          <p:cNvSpPr/>
          <p:nvPr/>
        </p:nvSpPr>
        <p:spPr>
          <a:xfrm>
            <a:off x="720450" y="502362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13C111-3603-4D61-9826-328270DDC0B2}"/>
              </a:ext>
            </a:extLst>
          </p:cNvPr>
          <p:cNvSpPr/>
          <p:nvPr/>
        </p:nvSpPr>
        <p:spPr>
          <a:xfrm>
            <a:off x="6164297" y="74434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CC54577-E9E3-4ECC-8FE6-D568CFBA40C6}"/>
              </a:ext>
            </a:extLst>
          </p:cNvPr>
          <p:cNvSpPr/>
          <p:nvPr/>
        </p:nvSpPr>
        <p:spPr>
          <a:xfrm>
            <a:off x="6744522" y="5782950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61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817404" y="2119189"/>
            <a:ext cx="6060778" cy="46092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과제 내용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 제한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 실행시간의 통과 커트라인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메모리 제한 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제출한 코드의 실행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</a:rPr>
              <a:t>시 제한하는 메모리 사용량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편집기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내용을 편집함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테스트 케이스 편집화면으로 변환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 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9EC66D-CAC0-4A8E-857A-497F17FEFC08}"/>
              </a:ext>
            </a:extLst>
          </p:cNvPr>
          <p:cNvGrpSpPr/>
          <p:nvPr/>
        </p:nvGrpSpPr>
        <p:grpSpPr>
          <a:xfrm>
            <a:off x="817647" y="1812656"/>
            <a:ext cx="6060779" cy="315913"/>
            <a:chOff x="686882" y="2646897"/>
            <a:chExt cx="6929416" cy="361190"/>
          </a:xfrm>
        </p:grpSpPr>
        <p:sp>
          <p:nvSpPr>
            <p:cNvPr id="91" name="Item">
              <a:extLst>
                <a:ext uri="{FF2B5EF4-FFF2-40B4-BE49-F238E27FC236}">
                  <a16:creationId xmlns:a16="http://schemas.microsoft.com/office/drawing/2014/main" id="{6A897A1D-C35A-452D-AA7F-39AD1C559F9B}"/>
                </a:ext>
              </a:extLst>
            </p:cNvPr>
            <p:cNvSpPr/>
            <p:nvPr/>
          </p:nvSpPr>
          <p:spPr>
            <a:xfrm>
              <a:off x="686882" y="2646897"/>
              <a:ext cx="6929415" cy="361190"/>
            </a:xfrm>
            <a:prstGeom prst="rect">
              <a:avLst/>
            </a:prstGeom>
            <a:solidFill>
              <a:srgbClr val="F3F2F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19812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6C19E03B-3A59-4617-9812-FC245E153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28" y="2663987"/>
              <a:ext cx="2638425" cy="333375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1D361ABE-7D52-4CC8-A34A-1C340FBC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9368" y="2663987"/>
              <a:ext cx="1914525" cy="32385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9D6DF263-9DFC-4648-B244-AEB88BBB5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6473" y="2663987"/>
              <a:ext cx="1295400" cy="32385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24CF005-4F6E-44F3-A3B2-9CCD4E59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1873" y="2673512"/>
              <a:ext cx="1114425" cy="314325"/>
            </a:xfrm>
            <a:prstGeom prst="rect">
              <a:avLst/>
            </a:prstGeom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372"/>
              </p:ext>
            </p:extLst>
          </p:nvPr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피보나치 함수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시간 제한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메모리제한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테스트 케이스 등록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40E4FF17-3A16-42E4-A9BB-A53D3E7CAEB1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69478-2B79-4803-88E7-591612B1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059" y="2335876"/>
            <a:ext cx="4996641" cy="426717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88BF5C3B-B275-43B1-8328-869EB725B715}"/>
              </a:ext>
            </a:extLst>
          </p:cNvPr>
          <p:cNvSpPr/>
          <p:nvPr/>
        </p:nvSpPr>
        <p:spPr>
          <a:xfrm>
            <a:off x="1615479" y="1039172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A51AC5-0112-4AAA-9676-71B35C739B63}"/>
              </a:ext>
            </a:extLst>
          </p:cNvPr>
          <p:cNvSpPr/>
          <p:nvPr/>
        </p:nvSpPr>
        <p:spPr>
          <a:xfrm>
            <a:off x="764365" y="14057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4A03AD-B510-4DA3-AF44-170B2E66EFDD}"/>
              </a:ext>
            </a:extLst>
          </p:cNvPr>
          <p:cNvSpPr/>
          <p:nvPr/>
        </p:nvSpPr>
        <p:spPr>
          <a:xfrm>
            <a:off x="3071808" y="135800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52FE2-0AE8-448C-B9B4-2EC1ED10CCBF}"/>
              </a:ext>
            </a:extLst>
          </p:cNvPr>
          <p:cNvSpPr/>
          <p:nvPr/>
        </p:nvSpPr>
        <p:spPr>
          <a:xfrm>
            <a:off x="708590" y="1749828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6C114B-750C-4DB6-AC77-80F22065BFB1}"/>
              </a:ext>
            </a:extLst>
          </p:cNvPr>
          <p:cNvSpPr/>
          <p:nvPr/>
        </p:nvSpPr>
        <p:spPr>
          <a:xfrm>
            <a:off x="6168143" y="7764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B8F353-08F7-4D47-9F70-477C076AE674}"/>
              </a:ext>
            </a:extLst>
          </p:cNvPr>
          <p:cNvSpPr/>
          <p:nvPr/>
        </p:nvSpPr>
        <p:spPr>
          <a:xfrm>
            <a:off x="5453898" y="1432864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862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Trash Can 2">
            <a:extLst>
              <a:ext uri="{FF2B5EF4-FFF2-40B4-BE49-F238E27FC236}">
                <a16:creationId xmlns:a16="http://schemas.microsoft.com/office/drawing/2014/main" id="{821BCAAD-80F7-4585-A937-03D95EC2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94" y="2729903"/>
            <a:ext cx="176648" cy="1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encil 2">
            <a:extLst>
              <a:ext uri="{FF2B5EF4-FFF2-40B4-BE49-F238E27FC236}">
                <a16:creationId xmlns:a16="http://schemas.microsoft.com/office/drawing/2014/main" id="{996C9502-05EF-4E16-B33B-E79EAD1F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9" y="2747716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Menu 1">
            <a:extLst>
              <a:ext uri="{FF2B5EF4-FFF2-40B4-BE49-F238E27FC236}">
                <a16:creationId xmlns:a16="http://schemas.microsoft.com/office/drawing/2014/main" id="{60085F75-67BA-4F4D-8F23-04128D2D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74483" y="2754858"/>
            <a:ext cx="154704" cy="15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C2F2937-EF4A-4B6B-88CA-D5E98339D71B}"/>
              </a:ext>
            </a:extLst>
          </p:cNvPr>
          <p:cNvSpPr/>
          <p:nvPr/>
        </p:nvSpPr>
        <p:spPr>
          <a:xfrm>
            <a:off x="4006015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도전과제 관리 </a:t>
            </a:r>
            <a:r>
              <a:rPr lang="en-US" altLang="ko-KR" dirty="0"/>
              <a:t>– </a:t>
            </a:r>
            <a:r>
              <a:rPr lang="ko-KR" altLang="en-US" dirty="0"/>
              <a:t>테스트 케이스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759854" y="316246"/>
            <a:ext cx="2146149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도전과제 내용 편집화면과 동일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테스트 케이스 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편집할 케이스를 선택할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 컨트롤 버튼들이 표출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선택한 케이스의 입력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학습자가 작성한 코드가 입력 받을 데이터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작성한 데이터를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입력받았을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때 기대되는 출력 데이터</a:t>
            </a: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출력 데이터와 일치해야 해당 테스트 케이스가 정답으로 인정됨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 내용 편집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과제 내용 편집화면으로 변환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완료버튼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11800B3-5ADB-47AD-AC9A-349FF68B93AE}"/>
              </a:ext>
            </a:extLst>
          </p:cNvPr>
          <p:cNvSpPr/>
          <p:nvPr/>
        </p:nvSpPr>
        <p:spPr>
          <a:xfrm>
            <a:off x="658308" y="383334"/>
            <a:ext cx="206493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950" dirty="0">
                <a:latin typeface="맑은 고딕" pitchFamily="50" charset="-127"/>
                <a:ea typeface="맑은 고딕" pitchFamily="50" charset="-127"/>
              </a:rPr>
              <a:t>도전과제 관리</a:t>
            </a:r>
          </a:p>
        </p:txBody>
      </p:sp>
      <p:sp>
        <p:nvSpPr>
          <p:cNvPr id="56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789A115-F993-462A-AB1B-87E8FB800EE3}"/>
              </a:ext>
            </a:extLst>
          </p:cNvPr>
          <p:cNvSpPr>
            <a:spLocks noChangeAspect="1"/>
          </p:cNvSpPr>
          <p:nvPr/>
        </p:nvSpPr>
        <p:spPr bwMode="auto">
          <a:xfrm>
            <a:off x="6729187" y="1403401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AF6AFD-C9F2-439E-9DC9-21740D9F1B91}"/>
              </a:ext>
            </a:extLst>
          </p:cNvPr>
          <p:cNvSpPr/>
          <p:nvPr/>
        </p:nvSpPr>
        <p:spPr>
          <a:xfrm>
            <a:off x="798159" y="812072"/>
            <a:ext cx="1324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도전과제 등록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E22257F-132B-4D4C-B078-CF3BFB7E34BD}"/>
              </a:ext>
            </a:extLst>
          </p:cNvPr>
          <p:cNvGraphicFramePr>
            <a:graphicFrameLocks noGrp="1"/>
          </p:cNvGraphicFramePr>
          <p:nvPr/>
        </p:nvGraphicFramePr>
        <p:xfrm>
          <a:off x="817404" y="1156172"/>
          <a:ext cx="6060778" cy="651894"/>
        </p:xfrm>
        <a:graphic>
          <a:graphicData uri="http://schemas.openxmlformats.org/drawingml/2006/table">
            <a:tbl>
              <a:tblPr firstRow="1" bandRow="1"/>
              <a:tblGrid>
                <a:gridCol w="88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3703804269"/>
                    </a:ext>
                  </a:extLst>
                </a:gridCol>
                <a:gridCol w="2931022">
                  <a:extLst>
                    <a:ext uri="{9D8B030D-6E8A-4147-A177-3AD203B41FA5}">
                      <a16:colId xmlns:a16="http://schemas.microsoft.com/office/drawing/2014/main" val="3895045519"/>
                    </a:ext>
                  </a:extLst>
                </a:gridCol>
              </a:tblGrid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제목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제한시간</a:t>
                      </a:r>
                      <a:endParaRPr lang="en-US" sz="100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marL="99060" marR="99060" marT="49530" marB="4953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제한메모리</a:t>
                      </a:r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2648CE-20DE-4346-AA6B-994182A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194601"/>
            <a:ext cx="5092783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A8066-8D34-4C75-82E6-C80BAD7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71" y="15202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C79CD-3D1E-444D-A6EA-CC9A1A6A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703" y="1524072"/>
            <a:ext cx="934339" cy="24964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D093A-D947-43C6-934A-4B88DE7143D1}"/>
              </a:ext>
            </a:extLst>
          </p:cNvPr>
          <p:cNvSpPr txBox="1"/>
          <p:nvPr/>
        </p:nvSpPr>
        <p:spPr>
          <a:xfrm>
            <a:off x="2587675" y="151047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47611-C4AD-46B3-8BC5-4E07B246D4E5}"/>
              </a:ext>
            </a:extLst>
          </p:cNvPr>
          <p:cNvSpPr txBox="1"/>
          <p:nvPr/>
        </p:nvSpPr>
        <p:spPr>
          <a:xfrm>
            <a:off x="4872036" y="152705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kb</a:t>
            </a:r>
            <a:endParaRPr lang="ko-KR" altLang="en-US" sz="1200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05D7668-0B18-4CB2-8E8A-BBC4BD971375}"/>
              </a:ext>
            </a:extLst>
          </p:cNvPr>
          <p:cNvSpPr>
            <a:spLocks/>
          </p:cNvSpPr>
          <p:nvPr/>
        </p:nvSpPr>
        <p:spPr bwMode="auto">
          <a:xfrm>
            <a:off x="5539740" y="1512652"/>
            <a:ext cx="1283214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과제 내용 편집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E0957-4378-4F17-AE8E-FF305976108F}"/>
              </a:ext>
            </a:extLst>
          </p:cNvPr>
          <p:cNvSpPr/>
          <p:nvPr/>
        </p:nvSpPr>
        <p:spPr>
          <a:xfrm>
            <a:off x="847766" y="3854430"/>
            <a:ext cx="2880479" cy="260181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41D9FD1-5C36-4034-AAB4-69415BC9712C}"/>
              </a:ext>
            </a:extLst>
          </p:cNvPr>
          <p:cNvCxnSpPr>
            <a:cxnSpLocks/>
          </p:cNvCxnSpPr>
          <p:nvPr/>
        </p:nvCxnSpPr>
        <p:spPr>
          <a:xfrm>
            <a:off x="3872732" y="3588117"/>
            <a:ext cx="0" cy="2963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471E88E-6284-4D4A-98C3-2C090E1E82FA}"/>
              </a:ext>
            </a:extLst>
          </p:cNvPr>
          <p:cNvSpPr>
            <a:spLocks noChangeAspect="1"/>
          </p:cNvSpPr>
          <p:nvPr/>
        </p:nvSpPr>
        <p:spPr bwMode="auto">
          <a:xfrm>
            <a:off x="6635420" y="1324448"/>
            <a:ext cx="93767" cy="4689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83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E22480-F3D7-4874-A74F-ACF9086B717C}"/>
              </a:ext>
            </a:extLst>
          </p:cNvPr>
          <p:cNvSpPr/>
          <p:nvPr/>
        </p:nvSpPr>
        <p:spPr>
          <a:xfrm>
            <a:off x="847765" y="2093012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1 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케이스 이름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69192-5060-4572-902C-56DEF1C35E75}"/>
              </a:ext>
            </a:extLst>
          </p:cNvPr>
          <p:cNvSpPr/>
          <p:nvPr/>
        </p:nvSpPr>
        <p:spPr>
          <a:xfrm>
            <a:off x="847765" y="2384506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2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75E7D-882C-4F79-97AD-CC787FBA0BB8}"/>
              </a:ext>
            </a:extLst>
          </p:cNvPr>
          <p:cNvSpPr/>
          <p:nvPr/>
        </p:nvSpPr>
        <p:spPr>
          <a:xfrm>
            <a:off x="847765" y="2682996"/>
            <a:ext cx="6030413" cy="28841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3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D11488-4CD6-498C-BE47-60E711029CB5}"/>
              </a:ext>
            </a:extLst>
          </p:cNvPr>
          <p:cNvSpPr/>
          <p:nvPr/>
        </p:nvSpPr>
        <p:spPr>
          <a:xfrm>
            <a:off x="847765" y="2979721"/>
            <a:ext cx="603041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2" indent="-18573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Case 4</a:t>
            </a:r>
            <a:endParaRPr lang="en-US" altLang="ko-KR" sz="975" dirty="0">
              <a:latin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5335BC-636F-4CD8-85C4-2960A7738C5A}"/>
              </a:ext>
            </a:extLst>
          </p:cNvPr>
          <p:cNvSpPr/>
          <p:nvPr/>
        </p:nvSpPr>
        <p:spPr>
          <a:xfrm>
            <a:off x="834899" y="1992557"/>
            <a:ext cx="6043279" cy="135933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4EBB6B-90E6-42AA-98AD-75E9B49B240B}"/>
              </a:ext>
            </a:extLst>
          </p:cNvPr>
          <p:cNvGrpSpPr/>
          <p:nvPr/>
        </p:nvGrpSpPr>
        <p:grpSpPr>
          <a:xfrm>
            <a:off x="6695859" y="2014979"/>
            <a:ext cx="154704" cy="242992"/>
            <a:chOff x="2370632" y="1473702"/>
            <a:chExt cx="154704" cy="242992"/>
          </a:xfrm>
          <a:solidFill>
            <a:schemeClr val="bg1">
              <a:alpha val="64000"/>
            </a:schemeClr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C30766-75E0-4278-96B7-37ADCAF29CC0}"/>
                </a:ext>
              </a:extLst>
            </p:cNvPr>
            <p:cNvSpPr/>
            <p:nvPr/>
          </p:nvSpPr>
          <p:spPr>
            <a:xfrm>
              <a:off x="2370632" y="1473702"/>
              <a:ext cx="154704" cy="24299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7BB5454A-D64D-4898-9939-B7BC762D75F7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2409837" y="1525083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Chevron" descr="&lt;Tags&gt;&lt;SMARTRESIZEANCHORS&gt;None,None,None,Relative&lt;/SMARTRESIZEANCHORS&gt;&lt;/Tags&gt;">
              <a:extLst>
                <a:ext uri="{FF2B5EF4-FFF2-40B4-BE49-F238E27FC236}">
                  <a16:creationId xmlns:a16="http://schemas.microsoft.com/office/drawing/2014/main" id="{D01D801D-1960-4059-A455-91FD206B522A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2409837" y="1626665"/>
              <a:ext cx="76294" cy="4689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3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FC05D-852A-4C73-94CF-F89CF6A88934}"/>
              </a:ext>
            </a:extLst>
          </p:cNvPr>
          <p:cNvSpPr/>
          <p:nvPr/>
        </p:nvSpPr>
        <p:spPr>
          <a:xfrm>
            <a:off x="798159" y="3506105"/>
            <a:ext cx="729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9E022-874F-4DCA-A2E4-F1D83950AA66}"/>
              </a:ext>
            </a:extLst>
          </p:cNvPr>
          <p:cNvSpPr/>
          <p:nvPr/>
        </p:nvSpPr>
        <p:spPr>
          <a:xfrm>
            <a:off x="3997703" y="3506105"/>
            <a:ext cx="103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BE2B0450-8ED8-4A10-BF83-DFA1A8308839}"/>
              </a:ext>
            </a:extLst>
          </p:cNvPr>
          <p:cNvSpPr>
            <a:spLocks/>
          </p:cNvSpPr>
          <p:nvPr/>
        </p:nvSpPr>
        <p:spPr bwMode="auto">
          <a:xfrm>
            <a:off x="6278746" y="857270"/>
            <a:ext cx="544208" cy="2613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29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완료</a:t>
            </a:r>
            <a:endParaRPr lang="en-US" sz="1029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9F752E-98C6-4AAC-B7BC-61FC06E8F3D6}"/>
              </a:ext>
            </a:extLst>
          </p:cNvPr>
          <p:cNvSpPr/>
          <p:nvPr/>
        </p:nvSpPr>
        <p:spPr>
          <a:xfrm>
            <a:off x="1615722" y="106427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C1AA3C3-2D6E-4D82-8635-D5235DBFB5BB}"/>
              </a:ext>
            </a:extLst>
          </p:cNvPr>
          <p:cNvSpPr/>
          <p:nvPr/>
        </p:nvSpPr>
        <p:spPr>
          <a:xfrm>
            <a:off x="683710" y="1884705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9E0D625-9F8D-4747-A81C-6A0D2A18F215}"/>
              </a:ext>
            </a:extLst>
          </p:cNvPr>
          <p:cNvSpPr/>
          <p:nvPr/>
        </p:nvSpPr>
        <p:spPr>
          <a:xfrm>
            <a:off x="3902771" y="3704193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1747293-9923-489C-9E74-1CA531AA9E53}"/>
              </a:ext>
            </a:extLst>
          </p:cNvPr>
          <p:cNvSpPr/>
          <p:nvPr/>
        </p:nvSpPr>
        <p:spPr>
          <a:xfrm>
            <a:off x="736604" y="377066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D3302C0-6A2F-4EFB-BCC8-0CBE510C6C38}"/>
              </a:ext>
            </a:extLst>
          </p:cNvPr>
          <p:cNvSpPr/>
          <p:nvPr/>
        </p:nvSpPr>
        <p:spPr>
          <a:xfrm>
            <a:off x="5391500" y="1343637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BA865A2-14B0-4A3E-A818-35E4F8E51C17}"/>
              </a:ext>
            </a:extLst>
          </p:cNvPr>
          <p:cNvSpPr/>
          <p:nvPr/>
        </p:nvSpPr>
        <p:spPr>
          <a:xfrm>
            <a:off x="6179459" y="754226"/>
            <a:ext cx="22889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3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715643" y="2225151"/>
            <a:ext cx="8485832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순 서	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753120" y="2303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 dirty="0">
                <a:solidFill>
                  <a:srgbClr val="003366"/>
                </a:solidFill>
                <a:latin typeface="HY헤드라인M"/>
                <a:ea typeface="HY헤드라인M"/>
              </a:rPr>
              <a:t>      </a:t>
            </a:r>
            <a:r>
              <a:rPr lang="en-US" sz="1950" b="0" strike="noStrike" spc="-1" dirty="0" err="1">
                <a:solidFill>
                  <a:srgbClr val="003366"/>
                </a:solidFill>
                <a:latin typeface="HY헤드라인M"/>
                <a:ea typeface="HY헤드라인M"/>
              </a:rPr>
              <a:t>메인화면</a:t>
            </a:r>
            <a:endParaRPr lang="en-US" sz="1950" b="0" strike="noStrike" spc="-1" dirty="0">
              <a:latin typeface="굴림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14360" y="21474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753120" y="516240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회원가입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414360" y="500580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4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722160" y="3734640"/>
            <a:ext cx="4185360" cy="466920"/>
          </a:xfrm>
          <a:prstGeom prst="rect">
            <a:avLst/>
          </a:prstGeom>
          <a:solidFill>
            <a:srgbClr val="C1EA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로그인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383400" y="3578040"/>
            <a:ext cx="847080" cy="780120"/>
          </a:xfrm>
          <a:prstGeom prst="ellipse">
            <a:avLst/>
          </a:prstGeom>
          <a:solidFill>
            <a:srgbClr val="00CCFF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3</a:t>
            </a:r>
            <a:endParaRPr lang="en-US" sz="2600" b="0" strike="noStrike" spc="-1">
              <a:latin typeface="굴림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53120" y="964080"/>
            <a:ext cx="4185360" cy="466920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950" b="0" strike="noStrike" spc="-1">
                <a:solidFill>
                  <a:srgbClr val="003366"/>
                </a:solidFill>
                <a:latin typeface="HY헤드라인M"/>
                <a:ea typeface="HY헤드라인M"/>
              </a:rPr>
              <a:t>      헤더/GNB/푸터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1" name="CustomShape 10"/>
          <p:cNvSpPr/>
          <p:nvPr/>
        </p:nvSpPr>
        <p:spPr>
          <a:xfrm>
            <a:off x="414360" y="807840"/>
            <a:ext cx="847080" cy="780120"/>
          </a:xfrm>
          <a:prstGeom prst="ellipse">
            <a:avLst/>
          </a:prstGeom>
          <a:solidFill>
            <a:srgbClr val="FF3300"/>
          </a:solidFill>
          <a:ln w="255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en-US" sz="26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2880" y="0"/>
            <a:ext cx="6479280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950" b="1" strike="noStrike" spc="-1">
                <a:solidFill>
                  <a:srgbClr val="000000"/>
                </a:solidFill>
                <a:latin typeface="Arial"/>
                <a:ea typeface="맑은 고딕"/>
              </a:rPr>
              <a:t>화면배치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307560" y="260280"/>
            <a:ext cx="3311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807840" y="1612440"/>
            <a:ext cx="1896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모바일(768px미만)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504240" y="1612440"/>
            <a:ext cx="172152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태블릿(768px이상)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6561720" y="1611000"/>
            <a:ext cx="1959840" cy="36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데스크탑(992px이상)</a:t>
            </a:r>
            <a:endParaRPr lang="en-US" sz="1400" b="0" strike="noStrike" spc="-1">
              <a:latin typeface="굴림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739080" y="26125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8" name="CustomShape 15"/>
          <p:cNvSpPr/>
          <p:nvPr/>
        </p:nvSpPr>
        <p:spPr>
          <a:xfrm>
            <a:off x="3420421" y="492372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1" name="CustomShape 18"/>
          <p:cNvSpPr/>
          <p:nvPr/>
        </p:nvSpPr>
        <p:spPr>
          <a:xfrm>
            <a:off x="648576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3" name="CustomShape 20"/>
          <p:cNvSpPr/>
          <p:nvPr/>
        </p:nvSpPr>
        <p:spPr>
          <a:xfrm>
            <a:off x="3420241" y="311338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4" name="CustomShape 21"/>
          <p:cNvSpPr/>
          <p:nvPr/>
        </p:nvSpPr>
        <p:spPr>
          <a:xfrm>
            <a:off x="3420241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35" name="CustomShape 22"/>
          <p:cNvSpPr/>
          <p:nvPr/>
        </p:nvSpPr>
        <p:spPr>
          <a:xfrm>
            <a:off x="6485760" y="307193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5" name="CustomShape 6">
            <a:extLst>
              <a:ext uri="{FF2B5EF4-FFF2-40B4-BE49-F238E27FC236}">
                <a16:creationId xmlns:a16="http://schemas.microsoft.com/office/drawing/2014/main" id="{59D8447F-1632-4500-8030-C3D2647CB0F9}"/>
              </a:ext>
            </a:extLst>
          </p:cNvPr>
          <p:cNvSpPr/>
          <p:nvPr/>
        </p:nvSpPr>
        <p:spPr>
          <a:xfrm>
            <a:off x="739080" y="447228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GNB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8B1A0C50-2B74-478C-86CB-537DA1EA9978}"/>
              </a:ext>
            </a:extLst>
          </p:cNvPr>
          <p:cNvSpPr/>
          <p:nvPr/>
        </p:nvSpPr>
        <p:spPr>
          <a:xfrm>
            <a:off x="6485760" y="3562920"/>
            <a:ext cx="90972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" name="CustomShape 13">
            <a:extLst>
              <a:ext uri="{FF2B5EF4-FFF2-40B4-BE49-F238E27FC236}">
                <a16:creationId xmlns:a16="http://schemas.microsoft.com/office/drawing/2014/main" id="{251D1EAC-F349-4172-8703-DFE90CB1A2B5}"/>
              </a:ext>
            </a:extLst>
          </p:cNvPr>
          <p:cNvSpPr/>
          <p:nvPr/>
        </p:nvSpPr>
        <p:spPr>
          <a:xfrm>
            <a:off x="7503120" y="3562920"/>
            <a:ext cx="1016640" cy="123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C9B9B92C-3EFE-4D0C-8449-08CBF11BA473}"/>
              </a:ext>
            </a:extLst>
          </p:cNvPr>
          <p:cNvSpPr/>
          <p:nvPr/>
        </p:nvSpPr>
        <p:spPr>
          <a:xfrm>
            <a:off x="739080" y="4926960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footer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0" name="CustomShape 8">
            <a:extLst>
              <a:ext uri="{FF2B5EF4-FFF2-40B4-BE49-F238E27FC236}">
                <a16:creationId xmlns:a16="http://schemas.microsoft.com/office/drawing/2014/main" id="{90080BE9-2494-4917-AFEC-C5D3140F0E2A}"/>
              </a:ext>
            </a:extLst>
          </p:cNvPr>
          <p:cNvSpPr/>
          <p:nvPr/>
        </p:nvSpPr>
        <p:spPr>
          <a:xfrm>
            <a:off x="3420241" y="3559679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1" name="CustomShape 9">
            <a:extLst>
              <a:ext uri="{FF2B5EF4-FFF2-40B4-BE49-F238E27FC236}">
                <a16:creationId xmlns:a16="http://schemas.microsoft.com/office/drawing/2014/main" id="{116D372D-8853-4906-B241-0EA4CEC4890F}"/>
              </a:ext>
            </a:extLst>
          </p:cNvPr>
          <p:cNvSpPr/>
          <p:nvPr/>
        </p:nvSpPr>
        <p:spPr>
          <a:xfrm>
            <a:off x="3420421" y="4247313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2" name="CustomShape 8">
            <a:extLst>
              <a:ext uri="{FF2B5EF4-FFF2-40B4-BE49-F238E27FC236}">
                <a16:creationId xmlns:a16="http://schemas.microsoft.com/office/drawing/2014/main" id="{62F9AC87-2ED4-4DED-8662-E21837D533AA}"/>
              </a:ext>
            </a:extLst>
          </p:cNvPr>
          <p:cNvSpPr/>
          <p:nvPr/>
        </p:nvSpPr>
        <p:spPr>
          <a:xfrm>
            <a:off x="738900" y="3067200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본문1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3" name="CustomShape 9">
            <a:extLst>
              <a:ext uri="{FF2B5EF4-FFF2-40B4-BE49-F238E27FC236}">
                <a16:creationId xmlns:a16="http://schemas.microsoft.com/office/drawing/2014/main" id="{8B8F1442-4CD7-4ACF-B947-A046BC8877B3}"/>
              </a:ext>
            </a:extLst>
          </p:cNvPr>
          <p:cNvSpPr/>
          <p:nvPr/>
        </p:nvSpPr>
        <p:spPr>
          <a:xfrm>
            <a:off x="739080" y="3754834"/>
            <a:ext cx="2034360" cy="543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본문2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22" name="CustomShape 21">
            <a:extLst>
              <a:ext uri="{FF2B5EF4-FFF2-40B4-BE49-F238E27FC236}">
                <a16:creationId xmlns:a16="http://schemas.microsoft.com/office/drawing/2014/main" id="{98108157-8B54-4A8B-AF71-9C75A1E04911}"/>
              </a:ext>
            </a:extLst>
          </p:cNvPr>
          <p:cNvSpPr/>
          <p:nvPr/>
        </p:nvSpPr>
        <p:spPr>
          <a:xfrm>
            <a:off x="6485400" y="2628591"/>
            <a:ext cx="2034360" cy="32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header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able 1"/>
          <p:cNvGraphicFramePr/>
          <p:nvPr/>
        </p:nvGraphicFramePr>
        <p:xfrm>
          <a:off x="647512" y="669960"/>
          <a:ext cx="8769267" cy="2738160"/>
        </p:xfrm>
        <a:graphic>
          <a:graphicData uri="http://schemas.openxmlformats.org/drawingml/2006/table">
            <a:tbl>
              <a:tblPr/>
              <a:tblGrid>
                <a:gridCol w="1754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 문제 풀기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Algo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baseline="0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들어가기전에</a:t>
                      </a:r>
                      <a:r>
                        <a:rPr lang="ko-KR" altLang="en-US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 동의화면</a:t>
                      </a:r>
                      <a:r>
                        <a:rPr lang="en-US" altLang="ko-KR" sz="1100" b="0" strike="noStrike" spc="-1" baseline="0" dirty="0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&gt;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가입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소개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1" strike="noStrike" spc="-1" dirty="0" err="1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연혁</a:t>
                      </a:r>
                      <a:endParaRPr lang="en-US" sz="1100" b="1" strike="noStrike" spc="-1" dirty="0">
                        <a:solidFill>
                          <a:srgbClr val="FF0000"/>
                        </a:solidFill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코딩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현황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현황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단원 화면 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목록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 marL="171360" indent="-170640">
                        <a:lnSpc>
                          <a:spcPct val="150000"/>
                        </a:lnSpc>
                        <a:buClr>
                          <a:srgbClr val="000000"/>
                        </a:buClr>
                        <a:buFont typeface="Wingdings" charset="2"/>
                        <a:buChar char=""/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마무리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풀이보기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도전과제조회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내가 푼 문제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결과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strike="noStrike" spc="-1" dirty="0">
                          <a:latin typeface="굴림"/>
                        </a:rPr>
                        <a:t>도전과제 풀기화면</a:t>
                      </a:r>
                      <a:endParaRPr lang="en-US" altLang="ko-KR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9" name="Table 2"/>
          <p:cNvGraphicFramePr/>
          <p:nvPr/>
        </p:nvGraphicFramePr>
        <p:xfrm>
          <a:off x="632890" y="3975004"/>
          <a:ext cx="8769269" cy="2490971"/>
        </p:xfrm>
        <a:graphic>
          <a:graphicData uri="http://schemas.openxmlformats.org/drawingml/2006/table">
            <a:tbl>
              <a:tblPr/>
              <a:tblGrid>
                <a:gridCol w="175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4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컨텐츠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랭킹보기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chemeClr val="accent2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chemeClr val="accent2"/>
                          </a:solidFill>
                          <a:latin typeface="굴림"/>
                        </a:rPr>
                        <a:t>게시판</a:t>
                      </a:r>
                      <a:endParaRPr lang="en-US" sz="1100" b="0" strike="noStrike" spc="-1" dirty="0">
                        <a:solidFill>
                          <a:schemeClr val="accent2"/>
                        </a:solidFill>
                        <a:latin typeface="굴림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endParaRPr lang="en-US" sz="1100" b="0" strike="noStrike" spc="-1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이론과목추가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이론문제추가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r>
                        <a:rPr lang="ko-KR" alt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도전과제추가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랭킹조회</a:t>
                      </a:r>
                      <a:r>
                        <a:rPr 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100" b="0" strike="noStrike" spc="-1" dirty="0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회원정보수정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회원탈퇴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내가 쓴 글 목록</a:t>
                      </a:r>
                      <a:endParaRPr lang="en-US" alt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오류 관련</a:t>
                      </a:r>
                      <a:r>
                        <a:rPr lang="en-US" altLang="ko-KR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385" marR="9138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strike="noStrike" kern="1200" spc="-1" dirty="0">
                          <a:solidFill>
                            <a:schemeClr val="accent2"/>
                          </a:solidFill>
                          <a:latin typeface="굴림"/>
                          <a:ea typeface="+mn-ea"/>
                          <a:cs typeface="+mn-cs"/>
                        </a:rPr>
                        <a:t>질문게시판</a:t>
                      </a:r>
                      <a:endParaRPr lang="ko-KR" sz="1100" b="0" strike="noStrike" kern="1200" spc="-1" dirty="0">
                        <a:solidFill>
                          <a:schemeClr val="accent2"/>
                        </a:solidFill>
                        <a:latin typeface="굴림"/>
                        <a:ea typeface="+mn-ea"/>
                        <a:cs typeface="+mn-cs"/>
                      </a:endParaRPr>
                    </a:p>
                  </a:txBody>
                  <a:tcPr marL="91385" marR="91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메인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</a:t>
                      </a:r>
                      <a:endParaRPr lang="en-US" sz="1100" b="0" strike="noStrike" spc="-1" dirty="0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sz="1100" b="0" strike="noStrike" spc="-1" dirty="0">
                        <a:latin typeface="굴림"/>
                      </a:endParaRPr>
                    </a:p>
                  </a:txBody>
                  <a:tcPr marL="91385" marR="91385"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632889" y="0"/>
            <a:ext cx="5980874" cy="6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950" b="1" spc="-1">
                <a:solidFill>
                  <a:srgbClr val="000000"/>
                </a:solidFill>
                <a:latin typeface="Arial"/>
                <a:ea typeface="맑은 고딕"/>
              </a:rPr>
              <a:t>사이트 맵</a:t>
            </a:r>
            <a:endParaRPr lang="en-US" sz="1950" spc="-1">
              <a:solidFill>
                <a:prstClr val="black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58853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-72000" y="79200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로그인 전/후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가로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최대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1280Pixel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▶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세로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길이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제한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로그인 페이지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배너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배치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보조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전/후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회원가입으로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화면으로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ID/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찾기</a:t>
            </a:r>
            <a:endParaRPr lang="en-US" sz="980" b="0" strike="noStrike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문의하기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: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회원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메인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영역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전과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후의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변화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없음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자세한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00페이지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참고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).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160" y="25380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2160" y="3773160"/>
            <a:ext cx="8967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</a:t>
            </a:r>
            <a:endParaRPr lang="en-US" sz="1300" b="0" strike="noStrike" spc="-1">
              <a:latin typeface="굴림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4066200" y="2652120"/>
            <a:ext cx="363672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회원가입 | 로그인 | ID/비밀번호 찾기 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290" name="Line 8"/>
          <p:cNvSpPr/>
          <p:nvPr/>
        </p:nvSpPr>
        <p:spPr>
          <a:xfrm flipV="1">
            <a:off x="111600" y="364968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3252240" y="3869640"/>
            <a:ext cx="15670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2229840" y="4410360"/>
            <a:ext cx="374688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3466800" y="623376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마이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</a:t>
            </a:r>
            <a:r>
              <a:rPr lang="en-US" sz="103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| </a:t>
            </a:r>
            <a:r>
              <a:rPr lang="en-US" sz="103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로그아웃</a:t>
            </a:r>
            <a:endParaRPr lang="en-US" sz="1030" b="0" strike="noStrike" spc="-1" dirty="0">
              <a:latin typeface="굴림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11196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5" name="CustomShape 13"/>
          <p:cNvSpPr/>
          <p:nvPr/>
        </p:nvSpPr>
        <p:spPr>
          <a:xfrm>
            <a:off x="119448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14"/>
          <p:cNvSpPr/>
          <p:nvPr/>
        </p:nvSpPr>
        <p:spPr>
          <a:xfrm>
            <a:off x="138492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46744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6"/>
          <p:cNvSpPr/>
          <p:nvPr/>
        </p:nvSpPr>
        <p:spPr>
          <a:xfrm>
            <a:off x="265320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73572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18"/>
          <p:cNvSpPr/>
          <p:nvPr/>
        </p:nvSpPr>
        <p:spPr>
          <a:xfrm>
            <a:off x="392868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5203440" y="657612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6302160" y="668556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3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5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7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컨텐츠 추가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1" name="CustomShape 2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2" name="CustomShape 3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4" name="CustomShape 32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15" name="CustomShape 33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6" name="CustomShape 34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35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18" name="CustomShape 36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37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8"/>
          <p:cNvSpPr/>
          <p:nvPr/>
        </p:nvSpPr>
        <p:spPr>
          <a:xfrm flipV="1">
            <a:off x="111600" y="3650040"/>
            <a:ext cx="7643520" cy="1332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 dirty="0">
                <a:latin typeface="굴림"/>
              </a:rPr>
              <a:t>메인1</a:t>
            </a:r>
          </a:p>
        </p:txBody>
      </p:sp>
      <p:sp>
        <p:nvSpPr>
          <p:cNvPr id="322" name="Line 40"/>
          <p:cNvSpPr/>
          <p:nvPr/>
        </p:nvSpPr>
        <p:spPr>
          <a:xfrm>
            <a:off x="77662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서브메뉴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766280" y="316080"/>
            <a:ext cx="2143800" cy="653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Algo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코딩이론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지정 카테고리 최대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826000" y="509760"/>
            <a:ext cx="2472480" cy="38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95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</a:t>
            </a:r>
            <a:endParaRPr lang="en-US" sz="1950" b="0" strike="noStrike" spc="-1">
              <a:latin typeface="굴림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568240" y="1046520"/>
            <a:ext cx="3069720" cy="2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프로그레밍 언어를 쉽게 배우기 위한 곳입니다!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358000" y="10465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2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13849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246744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0"/>
          <p:cNvSpPr/>
          <p:nvPr/>
        </p:nvSpPr>
        <p:spPr>
          <a:xfrm>
            <a:off x="265320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373572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2"/>
          <p:cNvSpPr/>
          <p:nvPr/>
        </p:nvSpPr>
        <p:spPr>
          <a:xfrm>
            <a:off x="392868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520452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38" name="CustomShape 15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6"/>
          <p:cNvSpPr/>
          <p:nvPr/>
        </p:nvSpPr>
        <p:spPr>
          <a:xfrm>
            <a:off x="158760" y="2706120"/>
            <a:ext cx="232920" cy="232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189" b="0" strike="noStrike" spc="-1">
                <a:solidFill>
                  <a:srgbClr val="FFFFFF"/>
                </a:solidFill>
                <a:latin typeface="타이포_씨고딕 140"/>
                <a:ea typeface="타이포_씨고딕 140"/>
              </a:rPr>
              <a:t>5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2132640" y="2547360"/>
            <a:ext cx="1157400" cy="36756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학습을 마친후 문제 보기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667440" y="2679840"/>
            <a:ext cx="1264320" cy="235080"/>
          </a:xfrm>
          <a:prstGeom prst="wedgeRoundRectCallout">
            <a:avLst>
              <a:gd name="adj1" fmla="val -42013"/>
              <a:gd name="adj2" fmla="val 97456"/>
              <a:gd name="adj3" fmla="val 16667"/>
            </a:avLst>
          </a:prstGeom>
          <a:solidFill>
            <a:schemeClr val="bg1"/>
          </a:solidFill>
          <a:ln w="6480"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9680" tIns="49680" rIns="49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 이론을 학습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2" name="CustomShape 19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3" name="CustomShape 20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1"/>
          <p:cNvSpPr/>
          <p:nvPr/>
        </p:nvSpPr>
        <p:spPr>
          <a:xfrm>
            <a:off x="111960" y="2979000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1194480" y="308844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3"/>
          <p:cNvSpPr/>
          <p:nvPr/>
        </p:nvSpPr>
        <p:spPr>
          <a:xfrm>
            <a:off x="6302520" y="3089520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24"/>
          <p:cNvSpPr/>
          <p:nvPr/>
        </p:nvSpPr>
        <p:spPr>
          <a:xfrm>
            <a:off x="3384000" y="2705400"/>
            <a:ext cx="4338000" cy="24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50000"/>
              </a:lnSpc>
            </a:pPr>
            <a:r>
              <a:rPr lang="en-US" sz="103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 고객센터  | 마이 페이지 | 로그아웃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48" name="CustomShape 25"/>
          <p:cNvSpPr/>
          <p:nvPr/>
        </p:nvSpPr>
        <p:spPr>
          <a:xfrm>
            <a:off x="130680" y="3251160"/>
            <a:ext cx="125568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과목목록 및 선택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과목현황 조회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단원 진행하기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챕터 종료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1384920" y="3251160"/>
            <a:ext cx="1278720" cy="142884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풀기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마무리 문제 풀이보기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350" name="CustomShape 27"/>
          <p:cNvSpPr/>
          <p:nvPr/>
        </p:nvSpPr>
        <p:spPr>
          <a:xfrm>
            <a:off x="2663640" y="3250800"/>
            <a:ext cx="1296360" cy="142920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도전과제조회 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내가 푼 문제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화면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결과</a:t>
            </a:r>
            <a:endParaRPr lang="en-US" sz="1100" b="0" strike="noStrike" spc="-1">
              <a:latin typeface="굴림"/>
            </a:endParaRPr>
          </a:p>
          <a:p>
            <a:pPr>
              <a:lnSpc>
                <a:spcPct val="15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굴림"/>
                <a:ea typeface="맑은 고딕"/>
              </a:rPr>
              <a:t>도전과제 풀기화면</a:t>
            </a:r>
            <a:endParaRPr lang="en-US" sz="1100" b="0" strike="noStrike" spc="-1">
              <a:latin typeface="굴림"/>
            </a:endParaRPr>
          </a:p>
        </p:txBody>
      </p:sp>
      <p:sp>
        <p:nvSpPr>
          <p:cNvPr id="29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sp>
        <p:nvSpPr>
          <p:cNvPr id="30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766280" y="0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푸터</a:t>
            </a:r>
            <a:endParaRPr lang="en-US" sz="1189" b="0" strike="noStrike" spc="-1">
              <a:latin typeface="굴림"/>
            </a:endParaRPr>
          </a:p>
        </p:txBody>
      </p:sp>
      <p:graphicFrame>
        <p:nvGraphicFramePr>
          <p:cNvPr id="352" name="Table 2"/>
          <p:cNvGraphicFramePr/>
          <p:nvPr/>
        </p:nvGraphicFramePr>
        <p:xfrm>
          <a:off x="124200" y="2244600"/>
          <a:ext cx="7597440" cy="349560"/>
        </p:xfrm>
        <a:graphic>
          <a:graphicData uri="http://schemas.openxmlformats.org/drawingml/2006/table">
            <a:tbl>
              <a:tblPr/>
              <a:tblGrid>
                <a:gridCol w="759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이용약관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|  </a:t>
                      </a:r>
                      <a:r>
                        <a:rPr lang="en-US" sz="1100" b="0" strike="noStrike" spc="-1" dirty="0" err="1">
                          <a:solidFill>
                            <a:srgbClr val="8497B0"/>
                          </a:solidFill>
                          <a:latin typeface="맑은 고딕"/>
                          <a:ea typeface="맑은 고딕"/>
                        </a:rPr>
                        <a:t>개인정보처리방침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|  </a:t>
                      </a:r>
                      <a:r>
                        <a:rPr lang="en-US" sz="11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고객센터</a:t>
                      </a:r>
                      <a:r>
                        <a:rPr lang="en-US" sz="11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100" b="0" strike="noStrike" spc="-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9000" marR="990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CustomShape 3"/>
          <p:cNvSpPr/>
          <p:nvPr/>
        </p:nvSpPr>
        <p:spPr>
          <a:xfrm>
            <a:off x="4883040" y="5549760"/>
            <a:ext cx="2612880" cy="107856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4"/>
          <p:cNvSpPr/>
          <p:nvPr/>
        </p:nvSpPr>
        <p:spPr>
          <a:xfrm>
            <a:off x="5684400" y="5697720"/>
            <a:ext cx="160812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9200" tIns="39600" rIns="79200" bIns="39600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로그인 후 이용할 수 있습니다.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4883040" y="5292000"/>
            <a:ext cx="2612880" cy="25632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247680" bIns="49680" anchor="ctr"/>
          <a:lstStyle/>
          <a:p>
            <a:pPr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Alert 10-1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7268400" y="5369400"/>
            <a:ext cx="105480" cy="102240"/>
          </a:xfrm>
          <a:custGeom>
            <a:avLst/>
            <a:gdLst/>
            <a:ahLst/>
            <a:cxnLst/>
            <a:rect l="l" t="t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36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7"/>
          <p:cNvSpPr/>
          <p:nvPr/>
        </p:nvSpPr>
        <p:spPr>
          <a:xfrm>
            <a:off x="5108400" y="5735520"/>
            <a:ext cx="428760" cy="42732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550" y="231"/>
                </a:moveTo>
                <a:cubicBezTo>
                  <a:pt x="511" y="231"/>
                  <a:pt x="480" y="262"/>
                  <a:pt x="480" y="301"/>
                </a:cubicBezTo>
                <a:cubicBezTo>
                  <a:pt x="480" y="340"/>
                  <a:pt x="511" y="372"/>
                  <a:pt x="550" y="372"/>
                </a:cubicBezTo>
                <a:cubicBezTo>
                  <a:pt x="589" y="372"/>
                  <a:pt x="621" y="340"/>
                  <a:pt x="621" y="301"/>
                </a:cubicBezTo>
                <a:cubicBezTo>
                  <a:pt x="621" y="262"/>
                  <a:pt x="589" y="231"/>
                  <a:pt x="550" y="231"/>
                </a:cubicBezTo>
                <a:close/>
                <a:moveTo>
                  <a:pt x="494" y="455"/>
                </a:moveTo>
                <a:lnTo>
                  <a:pt x="494" y="851"/>
                </a:lnTo>
                <a:lnTo>
                  <a:pt x="607" y="851"/>
                </a:lnTo>
                <a:lnTo>
                  <a:pt x="607" y="455"/>
                </a:lnTo>
                <a:lnTo>
                  <a:pt x="494" y="455"/>
                </a:lnTo>
                <a:close/>
                <a:moveTo>
                  <a:pt x="1101" y="551"/>
                </a:moveTo>
                <a:cubicBezTo>
                  <a:pt x="1101" y="855"/>
                  <a:pt x="854" y="1101"/>
                  <a:pt x="550" y="1101"/>
                </a:cubicBezTo>
                <a:cubicBezTo>
                  <a:pt x="247" y="1101"/>
                  <a:pt x="0" y="855"/>
                  <a:pt x="0" y="551"/>
                </a:cubicBezTo>
                <a:cubicBezTo>
                  <a:pt x="0" y="247"/>
                  <a:pt x="247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8" hidden="1"/>
          <p:cNvSpPr/>
          <p:nvPr/>
        </p:nvSpPr>
        <p:spPr>
          <a:xfrm>
            <a:off x="5075640" y="5735520"/>
            <a:ext cx="494280" cy="427320"/>
          </a:xfrm>
          <a:custGeom>
            <a:avLst/>
            <a:gdLst/>
            <a:ahLst/>
            <a:cxnLst/>
            <a:rect l="l" t="t" r="r" b="b"/>
            <a:pathLst>
              <a:path w="1270" h="1101">
                <a:moveTo>
                  <a:pt x="1270" y="1101"/>
                </a:moveTo>
                <a:lnTo>
                  <a:pt x="0" y="1101"/>
                </a:lnTo>
                <a:lnTo>
                  <a:pt x="635" y="0"/>
                </a:lnTo>
                <a:lnTo>
                  <a:pt x="1270" y="1101"/>
                </a:lnTo>
                <a:close/>
                <a:moveTo>
                  <a:pt x="579" y="320"/>
                </a:moveTo>
                <a:lnTo>
                  <a:pt x="579" y="716"/>
                </a:lnTo>
                <a:lnTo>
                  <a:pt x="691" y="716"/>
                </a:lnTo>
                <a:lnTo>
                  <a:pt x="691" y="320"/>
                </a:lnTo>
                <a:lnTo>
                  <a:pt x="579" y="320"/>
                </a:lnTo>
                <a:close/>
                <a:moveTo>
                  <a:pt x="635" y="799"/>
                </a:moveTo>
                <a:cubicBezTo>
                  <a:pt x="596" y="799"/>
                  <a:pt x="564" y="831"/>
                  <a:pt x="564" y="870"/>
                </a:cubicBezTo>
                <a:cubicBezTo>
                  <a:pt x="564" y="909"/>
                  <a:pt x="596" y="940"/>
                  <a:pt x="635" y="940"/>
                </a:cubicBezTo>
                <a:cubicBezTo>
                  <a:pt x="674" y="940"/>
                  <a:pt x="706" y="909"/>
                  <a:pt x="706" y="870"/>
                </a:cubicBezTo>
                <a:cubicBezTo>
                  <a:pt x="706" y="831"/>
                  <a:pt x="674" y="799"/>
                  <a:pt x="635" y="799"/>
                </a:cubicBez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9" hidden="1"/>
          <p:cNvSpPr/>
          <p:nvPr/>
        </p:nvSpPr>
        <p:spPr>
          <a:xfrm>
            <a:off x="5107320" y="5735520"/>
            <a:ext cx="430560" cy="427320"/>
          </a:xfrm>
          <a:custGeom>
            <a:avLst/>
            <a:gdLst/>
            <a:ahLst/>
            <a:cxnLst/>
            <a:rect l="l" t="t" r="r" b="b"/>
            <a:pathLst>
              <a:path w="1101" h="1100">
                <a:moveTo>
                  <a:pt x="1101" y="778"/>
                </a:moveTo>
                <a:lnTo>
                  <a:pt x="778" y="1100"/>
                </a:lnTo>
                <a:lnTo>
                  <a:pt x="322" y="1100"/>
                </a:lnTo>
                <a:lnTo>
                  <a:pt x="0" y="778"/>
                </a:lnTo>
                <a:lnTo>
                  <a:pt x="0" y="322"/>
                </a:lnTo>
                <a:lnTo>
                  <a:pt x="322" y="0"/>
                </a:lnTo>
                <a:lnTo>
                  <a:pt x="778" y="0"/>
                </a:lnTo>
                <a:lnTo>
                  <a:pt x="1101" y="322"/>
                </a:lnTo>
                <a:lnTo>
                  <a:pt x="1101" y="778"/>
                </a:lnTo>
                <a:close/>
                <a:moveTo>
                  <a:pt x="380" y="300"/>
                </a:moveTo>
                <a:lnTo>
                  <a:pt x="301" y="380"/>
                </a:lnTo>
                <a:lnTo>
                  <a:pt x="470" y="550"/>
                </a:lnTo>
                <a:lnTo>
                  <a:pt x="301" y="719"/>
                </a:lnTo>
                <a:lnTo>
                  <a:pt x="380" y="799"/>
                </a:lnTo>
                <a:lnTo>
                  <a:pt x="550" y="629"/>
                </a:lnTo>
                <a:lnTo>
                  <a:pt x="720" y="799"/>
                </a:lnTo>
                <a:lnTo>
                  <a:pt x="800" y="719"/>
                </a:lnTo>
                <a:lnTo>
                  <a:pt x="630" y="550"/>
                </a:lnTo>
                <a:lnTo>
                  <a:pt x="800" y="380"/>
                </a:lnTo>
                <a:lnTo>
                  <a:pt x="720" y="300"/>
                </a:lnTo>
                <a:lnTo>
                  <a:pt x="550" y="470"/>
                </a:lnTo>
                <a:lnTo>
                  <a:pt x="380" y="300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0" hidden="1"/>
          <p:cNvSpPr/>
          <p:nvPr/>
        </p:nvSpPr>
        <p:spPr>
          <a:xfrm>
            <a:off x="5107320" y="5734440"/>
            <a:ext cx="430560" cy="428760"/>
          </a:xfrm>
          <a:custGeom>
            <a:avLst/>
            <a:gdLst/>
            <a:ahLst/>
            <a:cxnLst/>
            <a:rect l="l" t="t" r="r" b="b"/>
            <a:pathLst>
              <a:path w="1101" h="1101">
                <a:moveTo>
                  <a:pt x="1101" y="551"/>
                </a:moveTo>
                <a:cubicBezTo>
                  <a:pt x="1101" y="854"/>
                  <a:pt x="854" y="1101"/>
                  <a:pt x="550" y="1101"/>
                </a:cubicBezTo>
                <a:cubicBezTo>
                  <a:pt x="246" y="1101"/>
                  <a:pt x="0" y="854"/>
                  <a:pt x="0" y="551"/>
                </a:cubicBezTo>
                <a:cubicBezTo>
                  <a:pt x="0" y="247"/>
                  <a:pt x="246" y="0"/>
                  <a:pt x="550" y="0"/>
                </a:cubicBezTo>
                <a:cubicBezTo>
                  <a:pt x="854" y="0"/>
                  <a:pt x="1101" y="247"/>
                  <a:pt x="1101" y="551"/>
                </a:cubicBezTo>
                <a:close/>
                <a:moveTo>
                  <a:pt x="596" y="685"/>
                </a:moveTo>
                <a:lnTo>
                  <a:pt x="509" y="685"/>
                </a:lnTo>
                <a:lnTo>
                  <a:pt x="509" y="625"/>
                </a:lnTo>
                <a:cubicBezTo>
                  <a:pt x="509" y="605"/>
                  <a:pt x="513" y="589"/>
                  <a:pt x="521" y="577"/>
                </a:cubicBezTo>
                <a:cubicBezTo>
                  <a:pt x="529" y="565"/>
                  <a:pt x="547" y="549"/>
                  <a:pt x="575" y="527"/>
                </a:cubicBezTo>
                <a:cubicBezTo>
                  <a:pt x="617" y="495"/>
                  <a:pt x="638" y="460"/>
                  <a:pt x="638" y="424"/>
                </a:cubicBezTo>
                <a:cubicBezTo>
                  <a:pt x="638" y="397"/>
                  <a:pt x="630" y="375"/>
                  <a:pt x="614" y="359"/>
                </a:cubicBezTo>
                <a:cubicBezTo>
                  <a:pt x="597" y="343"/>
                  <a:pt x="576" y="334"/>
                  <a:pt x="549" y="334"/>
                </a:cubicBezTo>
                <a:cubicBezTo>
                  <a:pt x="488" y="334"/>
                  <a:pt x="451" y="377"/>
                  <a:pt x="440" y="462"/>
                </a:cubicBezTo>
                <a:lnTo>
                  <a:pt x="343" y="445"/>
                </a:lnTo>
                <a:cubicBezTo>
                  <a:pt x="349" y="381"/>
                  <a:pt x="372" y="331"/>
                  <a:pt x="413" y="295"/>
                </a:cubicBezTo>
                <a:cubicBezTo>
                  <a:pt x="454" y="259"/>
                  <a:pt x="503" y="241"/>
                  <a:pt x="561" y="241"/>
                </a:cubicBezTo>
                <a:cubicBezTo>
                  <a:pt x="618" y="241"/>
                  <a:pt x="665" y="257"/>
                  <a:pt x="702" y="291"/>
                </a:cubicBezTo>
                <a:cubicBezTo>
                  <a:pt x="739" y="325"/>
                  <a:pt x="758" y="367"/>
                  <a:pt x="758" y="418"/>
                </a:cubicBezTo>
                <a:cubicBezTo>
                  <a:pt x="758" y="443"/>
                  <a:pt x="753" y="467"/>
                  <a:pt x="743" y="489"/>
                </a:cubicBezTo>
                <a:cubicBezTo>
                  <a:pt x="732" y="512"/>
                  <a:pt x="721" y="529"/>
                  <a:pt x="707" y="541"/>
                </a:cubicBezTo>
                <a:cubicBezTo>
                  <a:pt x="694" y="554"/>
                  <a:pt x="667" y="575"/>
                  <a:pt x="624" y="606"/>
                </a:cubicBezTo>
                <a:cubicBezTo>
                  <a:pt x="612" y="615"/>
                  <a:pt x="605" y="624"/>
                  <a:pt x="601" y="632"/>
                </a:cubicBezTo>
                <a:cubicBezTo>
                  <a:pt x="598" y="640"/>
                  <a:pt x="596" y="658"/>
                  <a:pt x="596" y="685"/>
                </a:cubicBezTo>
                <a:close/>
                <a:moveTo>
                  <a:pt x="614" y="749"/>
                </a:moveTo>
                <a:lnTo>
                  <a:pt x="614" y="861"/>
                </a:lnTo>
                <a:lnTo>
                  <a:pt x="509" y="861"/>
                </a:lnTo>
                <a:lnTo>
                  <a:pt x="509" y="749"/>
                </a:lnTo>
                <a:lnTo>
                  <a:pt x="614" y="749"/>
                </a:lnTo>
                <a:close/>
              </a:path>
            </a:pathLst>
          </a:custGeom>
          <a:noFill/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1"/>
          <p:cNvSpPr/>
          <p:nvPr/>
        </p:nvSpPr>
        <p:spPr>
          <a:xfrm>
            <a:off x="6665760" y="623916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맑은 고딕"/>
              </a:rPr>
              <a:t>확인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2" name="CustomShape 12" hidden="1"/>
          <p:cNvSpPr/>
          <p:nvPr/>
        </p:nvSpPr>
        <p:spPr>
          <a:xfrm>
            <a:off x="5801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Cancel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3" name="CustomShape 13" hidden="1"/>
          <p:cNvSpPr/>
          <p:nvPr/>
        </p:nvSpPr>
        <p:spPr>
          <a:xfrm>
            <a:off x="5027400" y="6391440"/>
            <a:ext cx="717120" cy="25920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3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Abort</a:t>
            </a:r>
            <a:endParaRPr lang="en-US" sz="1030" b="0" strike="noStrike" spc="-1">
              <a:latin typeface="굴림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7778880" y="316080"/>
            <a:ext cx="212580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퍼블리싱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이용약관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[3]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[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고객센터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&gt;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공지사항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○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[5] </a:t>
            </a:r>
            <a:r>
              <a:rPr lang="en-US" sz="98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개인정보처리방침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주변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메뉴와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색,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폰트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크기로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구분될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수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있도록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디자인</a:t>
            </a:r>
            <a:endParaRPr lang="en-US" sz="980" b="0" strike="noStrike" spc="-1" dirty="0">
              <a:latin typeface="굴림"/>
            </a:endParaRPr>
          </a:p>
        </p:txBody>
      </p:sp>
      <p:sp>
        <p:nvSpPr>
          <p:cNvPr id="16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Description</a:t>
            </a:r>
            <a:endParaRPr lang="ko-KR" altLang="en-US" dirty="0"/>
          </a:p>
        </p:txBody>
      </p:sp>
      <p:sp>
        <p:nvSpPr>
          <p:cNvPr id="17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>
                <a:latin typeface="굴림"/>
              </a:rPr>
              <a:t>메인1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77888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360"/>
            <a:ext cx="7544160" cy="3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1083"/>
              </a:spcBef>
            </a:pPr>
            <a:r>
              <a:rPr lang="en-US" sz="1189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메인 1</a:t>
            </a:r>
            <a:endParaRPr lang="en-US" sz="1189" b="0" strike="noStrike" spc="-1">
              <a:latin typeface="굴림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752240" y="316080"/>
            <a:ext cx="2148480" cy="654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8880" tIns="0" rIns="3888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단원 리스트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각 </a:t>
            </a:r>
            <a:r>
              <a:rPr lang="ko-KR" alt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단원별</a:t>
            </a:r>
            <a:r>
              <a:rPr lang="ko-KR" alt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리스트 및 진행도 현황을     표시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80" b="1" spc="-1" dirty="0">
                <a:solidFill>
                  <a:srgbClr val="000000"/>
                </a:solidFill>
                <a:latin typeface="맑은 고딕"/>
                <a:ea typeface="맑은 고딕"/>
              </a:rPr>
              <a:t>단원 표시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목록 </a:t>
            </a:r>
            <a:r>
              <a:rPr lang="ko-KR" altLang="en-US" sz="980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980" spc="-1" dirty="0">
                <a:solidFill>
                  <a:srgbClr val="000000"/>
                </a:solidFill>
                <a:latin typeface="맑은 고딕"/>
                <a:ea typeface="맑은 고딕"/>
              </a:rPr>
              <a:t>단원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호출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글을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클릭하면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해당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98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98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 (Self)</a:t>
            </a:r>
            <a:endParaRPr lang="en-US" sz="98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980" b="0" strike="noStrike" spc="-1" dirty="0">
              <a:latin typeface="굴림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504000" y="1465939"/>
            <a:ext cx="7055640" cy="1073190"/>
          </a:xfrm>
          <a:prstGeom prst="rect">
            <a:avLst/>
          </a:prstGeom>
          <a:solidFill>
            <a:srgbClr val="FFFFFF"/>
          </a:solidFill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</a:rPr>
              <a:t>단원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</a:rPr>
              <a:t>리스트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</a:rPr>
              <a:t>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굴림"/>
              </a:rPr>
              <a:t>및 </a:t>
            </a:r>
            <a:r>
              <a:rPr lang="ko-KR" altLang="en-US" spc="-1" dirty="0">
                <a:solidFill>
                  <a:srgbClr val="000000"/>
                </a:solidFill>
                <a:latin typeface="굴림"/>
              </a:rPr>
              <a:t>진행도 현황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14" name="CustomShape 39"/>
          <p:cNvSpPr/>
          <p:nvPr/>
        </p:nvSpPr>
        <p:spPr>
          <a:xfrm>
            <a:off x="0" y="0"/>
            <a:ext cx="7766280" cy="316080"/>
          </a:xfrm>
          <a:prstGeom prst="rect">
            <a:avLst/>
          </a:prstGeom>
          <a:solidFill>
            <a:srgbClr val="00599D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US" sz="1100" b="0" strike="noStrike" spc="-1" dirty="0">
                <a:latin typeface="굴림"/>
              </a:rPr>
              <a:t>메인1</a:t>
            </a:r>
          </a:p>
        </p:txBody>
      </p:sp>
      <p:sp>
        <p:nvSpPr>
          <p:cNvPr id="15" name="CustomShape 41"/>
          <p:cNvSpPr/>
          <p:nvPr/>
        </p:nvSpPr>
        <p:spPr>
          <a:xfrm>
            <a:off x="7766280" y="0"/>
            <a:ext cx="2139840" cy="31608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</a:rPr>
              <a:t>Description</a:t>
            </a:r>
            <a:endParaRPr lang="ko-KR" altLang="en-US" sz="1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7793848" y="-99392"/>
            <a:ext cx="0" cy="695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0388" y="2810929"/>
            <a:ext cx="7061511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Java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4000" y="4885448"/>
            <a:ext cx="7040160" cy="419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CSS&amp;HTML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8128" y="5304736"/>
            <a:ext cx="7046032" cy="3546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Java Servlet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8129" y="5659368"/>
            <a:ext cx="7046031" cy="361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Spring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 dirty="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8129" y="6021288"/>
            <a:ext cx="7046031" cy="4450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MyBatis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수업 진행도 현황</a:t>
            </a:r>
            <a:r>
              <a:rPr lang="en-US" altLang="ko-KR" sz="1200">
                <a:solidFill>
                  <a:schemeClr val="tx1"/>
                </a:solidFill>
              </a:rPr>
              <a:t>(%)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CustomShape 22"/>
          <p:cNvSpPr/>
          <p:nvPr/>
        </p:nvSpPr>
        <p:spPr>
          <a:xfrm>
            <a:off x="7185248" y="2947760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2"/>
          <p:cNvSpPr/>
          <p:nvPr/>
        </p:nvSpPr>
        <p:spPr>
          <a:xfrm>
            <a:off x="7185248" y="502227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7185248" y="5409239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7185248" y="5767515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7185248" y="6170976"/>
            <a:ext cx="165544" cy="145625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직사각형 1"/>
          <p:cNvSpPr/>
          <p:nvPr/>
        </p:nvSpPr>
        <p:spPr>
          <a:xfrm>
            <a:off x="504000" y="3230217"/>
            <a:ext cx="7055640" cy="16552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1.자바(Java Programming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Lnaguage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1.1 </a:t>
            </a:r>
            <a:r>
              <a:rPr lang="ko-KR" altLang="en-US" sz="1200" dirty="0">
                <a:solidFill>
                  <a:schemeClr val="tx1"/>
                </a:solidFill>
              </a:rPr>
              <a:t>자바란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1.2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역사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 1.3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자바언어의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특징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 1.4 JVM(Java Virtual Machine)</a:t>
            </a: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자바개발환경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구축하기</a:t>
            </a:r>
            <a:endParaRPr lang="en-US" altLang="ko-KR" sz="1200" spc="-1" dirty="0">
              <a:latin typeface="굴림"/>
            </a:endParaRPr>
          </a:p>
          <a:p>
            <a:r>
              <a:rPr lang="en-US" altLang="ko-KR" sz="1200" spc="-1" dirty="0">
                <a:latin typeface="굴림"/>
              </a:rPr>
              <a:t>      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2.1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자바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개발도구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(JDK)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     2.2 Java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API문서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200" spc="-1" dirty="0" err="1">
                <a:solidFill>
                  <a:srgbClr val="000000"/>
                </a:solidFill>
                <a:latin typeface="맑은 고딕"/>
              </a:rPr>
              <a:t>설치하기</a:t>
            </a:r>
            <a:endParaRPr lang="en-US" altLang="ko-KR" sz="1200" spc="-1" dirty="0">
              <a:latin typeface="굴림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en-US" altLang="ko-KR" sz="1200" spc="-1" dirty="0">
              <a:solidFill>
                <a:srgbClr val="000000"/>
              </a:solidFill>
              <a:latin typeface="맑은 고딕"/>
            </a:endParaRPr>
          </a:p>
          <a:p>
            <a:endParaRPr lang="en-US" altLang="ko-KR" sz="1200" spc="-1" dirty="0">
              <a:latin typeface="굴림"/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CustomShape 21"/>
          <p:cNvSpPr/>
          <p:nvPr/>
        </p:nvSpPr>
        <p:spPr>
          <a:xfrm>
            <a:off x="490388" y="2539129"/>
            <a:ext cx="1274400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코딩이론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29" name="CustomShape 8"/>
          <p:cNvSpPr/>
          <p:nvPr/>
        </p:nvSpPr>
        <p:spPr>
          <a:xfrm>
            <a:off x="1764788" y="2539128"/>
            <a:ext cx="1460020" cy="268115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마무리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문제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0" name="CustomShape 12"/>
          <p:cNvSpPr/>
          <p:nvPr/>
        </p:nvSpPr>
        <p:spPr>
          <a:xfrm>
            <a:off x="4592960" y="2539129"/>
            <a:ext cx="1490424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컨텐츠</a:t>
            </a:r>
            <a:r>
              <a:rPr lang="en-US" sz="1089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추가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1" name="CustomShape 10"/>
          <p:cNvSpPr/>
          <p:nvPr/>
        </p:nvSpPr>
        <p:spPr>
          <a:xfrm>
            <a:off x="3224808" y="2539129"/>
            <a:ext cx="1368152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도전과제</a:t>
            </a:r>
            <a:endParaRPr lang="en-US" sz="1089" b="0" strike="noStrike" spc="-1" dirty="0">
              <a:latin typeface="굴림"/>
            </a:endParaRPr>
          </a:p>
        </p:txBody>
      </p:sp>
      <p:sp>
        <p:nvSpPr>
          <p:cNvPr id="32" name="CustomShape 13"/>
          <p:cNvSpPr/>
          <p:nvPr/>
        </p:nvSpPr>
        <p:spPr>
          <a:xfrm>
            <a:off x="6083384" y="2539129"/>
            <a:ext cx="1476256" cy="271800"/>
          </a:xfrm>
          <a:prstGeom prst="rect">
            <a:avLst/>
          </a:pr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9000" tIns="49680" rIns="198000" bIns="49680" anchor="ctr"/>
          <a:lstStyle/>
          <a:p>
            <a:pPr>
              <a:lnSpc>
                <a:spcPct val="100000"/>
              </a:lnSpc>
            </a:pPr>
            <a:r>
              <a:rPr lang="en-US" sz="1089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랭킹보기</a:t>
            </a:r>
            <a:endParaRPr lang="en-US" sz="1089" b="0" strike="noStrike" spc="-1">
              <a:latin typeface="굴림"/>
            </a:endParaRPr>
          </a:p>
        </p:txBody>
      </p:sp>
      <p:sp>
        <p:nvSpPr>
          <p:cNvPr id="34" name="CustomShape 22"/>
          <p:cNvSpPr/>
          <p:nvPr/>
        </p:nvSpPr>
        <p:spPr>
          <a:xfrm>
            <a:off x="1568624" y="2673185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2"/>
          <p:cNvSpPr/>
          <p:nvPr/>
        </p:nvSpPr>
        <p:spPr>
          <a:xfrm>
            <a:off x="3080792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2"/>
          <p:cNvSpPr/>
          <p:nvPr/>
        </p:nvSpPr>
        <p:spPr>
          <a:xfrm>
            <a:off x="4376936" y="265216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2"/>
          <p:cNvSpPr/>
          <p:nvPr/>
        </p:nvSpPr>
        <p:spPr>
          <a:xfrm>
            <a:off x="7222120" y="2675029"/>
            <a:ext cx="91800" cy="45720"/>
          </a:xfrm>
          <a:custGeom>
            <a:avLst/>
            <a:gdLst/>
            <a:ahLst/>
            <a:cxnLst/>
            <a:rect l="l" t="t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480">
            <a:solidFill>
              <a:schemeClr val="tx1">
                <a:lumMod val="50000"/>
                <a:lumOff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1977</Words>
  <Application>Microsoft Office PowerPoint</Application>
  <PresentationFormat>A4 용지(210x297mm)</PresentationFormat>
  <Paragraphs>722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HY헤드라인M</vt:lpstr>
      <vt:lpstr>Monotype Sorts</vt:lpstr>
      <vt:lpstr>굴림</vt:lpstr>
      <vt:lpstr>맑은 고딕</vt:lpstr>
      <vt:lpstr>타이포_씨고딕 140</vt:lpstr>
      <vt:lpstr>Arial</vt:lpstr>
      <vt:lpstr>Wingdings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311</cp:revision>
  <dcterms:created xsi:type="dcterms:W3CDTF">2017-12-19T02:35:40Z</dcterms:created>
  <dcterms:modified xsi:type="dcterms:W3CDTF">2020-03-04T06:15:27Z</dcterms:modified>
</cp:coreProperties>
</file>