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278" r:id="rId3"/>
    <p:sldId id="279" r:id="rId4"/>
    <p:sldId id="259" r:id="rId5"/>
    <p:sldId id="341" r:id="rId6"/>
    <p:sldId id="257" r:id="rId7"/>
    <p:sldId id="261" r:id="rId8"/>
    <p:sldId id="262" r:id="rId9"/>
    <p:sldId id="263" r:id="rId10"/>
    <p:sldId id="264" r:id="rId11"/>
    <p:sldId id="258" r:id="rId12"/>
    <p:sldId id="340" r:id="rId13"/>
    <p:sldId id="337" r:id="rId14"/>
    <p:sldId id="338" r:id="rId15"/>
    <p:sldId id="339" r:id="rId16"/>
    <p:sldId id="313" r:id="rId17"/>
    <p:sldId id="329" r:id="rId18"/>
    <p:sldId id="330" r:id="rId19"/>
    <p:sldId id="331" r:id="rId20"/>
    <p:sldId id="335" r:id="rId21"/>
    <p:sldId id="332" r:id="rId22"/>
    <p:sldId id="333" r:id="rId23"/>
    <p:sldId id="276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6559" autoAdjust="0"/>
  </p:normalViewPr>
  <p:slideViewPr>
    <p:cSldViewPr snapToGrid="0">
      <p:cViewPr varScale="1">
        <p:scale>
          <a:sx n="115" d="100"/>
          <a:sy n="115" d="100"/>
        </p:scale>
        <p:origin x="1140" y="102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2020-03-06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  <p:sldLayoutId id="2147483658" r:id="rId9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39667" y="4601898"/>
            <a:ext cx="5154800" cy="1148821"/>
          </a:xfrm>
        </p:spPr>
        <p:txBody>
          <a:bodyPr anchor="b"/>
          <a:lstStyle/>
          <a:p>
            <a:pPr algn="r"/>
            <a:r>
              <a:rPr lang="ko-KR" altLang="en-US" dirty="0"/>
              <a:t>박용민 김현욱 </a:t>
            </a:r>
            <a:r>
              <a:rPr lang="ko-KR" altLang="en-US" dirty="0" err="1"/>
              <a:t>허은열</a:t>
            </a:r>
            <a:r>
              <a:rPr lang="ko-KR" altLang="en-US" dirty="0"/>
              <a:t> </a:t>
            </a:r>
            <a:r>
              <a:rPr lang="ko-KR" altLang="en-US" dirty="0" err="1"/>
              <a:t>이유동</a:t>
            </a:r>
            <a:r>
              <a:rPr lang="ko-KR" altLang="en-US" dirty="0"/>
              <a:t> 신재웅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733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</a:t>
            </a:r>
            <a:endParaRPr lang="ko-KR" altLang="en-US" sz="1733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메인 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7752240" y="316080"/>
            <a:ext cx="2148120" cy="65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단원 리스트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각 단원별 리스트 및 진행도 현황을     표시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단원 표시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목록 클릭시 단원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글을 클릭하면 해당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504000" y="1465920"/>
            <a:ext cx="7055280" cy="10728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</a:rPr>
              <a:t>단원 리스트 및 진행도 현황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</a:rPr>
              <a:t>단원 리스트 및 진행도현황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305" name="Line 6"/>
          <p:cNvSpPr/>
          <p:nvPr/>
        </p:nvSpPr>
        <p:spPr>
          <a:xfrm>
            <a:off x="7793640" y="-99360"/>
            <a:ext cx="360" cy="6957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CustomShape 7"/>
          <p:cNvSpPr/>
          <p:nvPr/>
        </p:nvSpPr>
        <p:spPr>
          <a:xfrm>
            <a:off x="490320" y="2810880"/>
            <a:ext cx="7061040" cy="4190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Java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07" name="CustomShape 8"/>
          <p:cNvSpPr/>
          <p:nvPr/>
        </p:nvSpPr>
        <p:spPr>
          <a:xfrm>
            <a:off x="504000" y="4885560"/>
            <a:ext cx="7039800" cy="4190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CSS&amp;HTML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08" name="CustomShape 9"/>
          <p:cNvSpPr/>
          <p:nvPr/>
        </p:nvSpPr>
        <p:spPr>
          <a:xfrm>
            <a:off x="498240" y="5304600"/>
            <a:ext cx="7045560" cy="3542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Java Servlet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498240" y="5659200"/>
            <a:ext cx="7045560" cy="36144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Spring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498240" y="6021360"/>
            <a:ext cx="7045560" cy="44460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MyBatis 수업 진행도 현황(%)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311" name="CustomShape 12"/>
          <p:cNvSpPr/>
          <p:nvPr/>
        </p:nvSpPr>
        <p:spPr>
          <a:xfrm>
            <a:off x="7185240" y="294768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13"/>
          <p:cNvSpPr/>
          <p:nvPr/>
        </p:nvSpPr>
        <p:spPr>
          <a:xfrm>
            <a:off x="7185240" y="502236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14"/>
          <p:cNvSpPr/>
          <p:nvPr/>
        </p:nvSpPr>
        <p:spPr>
          <a:xfrm>
            <a:off x="7185240" y="540936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15"/>
          <p:cNvSpPr/>
          <p:nvPr/>
        </p:nvSpPr>
        <p:spPr>
          <a:xfrm>
            <a:off x="7185240" y="576756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6"/>
          <p:cNvSpPr/>
          <p:nvPr/>
        </p:nvSpPr>
        <p:spPr>
          <a:xfrm>
            <a:off x="7185240" y="6171120"/>
            <a:ext cx="165240" cy="14544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17"/>
          <p:cNvSpPr/>
          <p:nvPr/>
        </p:nvSpPr>
        <p:spPr>
          <a:xfrm>
            <a:off x="504000" y="3230280"/>
            <a:ext cx="7055280" cy="1654920"/>
          </a:xfrm>
          <a:prstGeom prst="rect">
            <a:avLst/>
          </a:prstGeom>
          <a:solidFill>
            <a:schemeClr val="bg1"/>
          </a:solidFill>
          <a:ln w="324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1.자바(Java Programming Lnaguage)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    1.1 자바란?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    1.2 자바의 역사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  1.3 자바언어의 특징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  1.4 JVM(Java Virtual Machine)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2. 자바개발환경 구축하기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굴림"/>
              </a:rPr>
              <a:t>      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2.1 자바 개발도구(JDK)설치하기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 2.2 Java API문서 설치하기</a:t>
            </a: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굴림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490320" y="253908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8" name="CustomShape 19"/>
          <p:cNvSpPr/>
          <p:nvPr/>
        </p:nvSpPr>
        <p:spPr>
          <a:xfrm>
            <a:off x="1764720" y="2539080"/>
            <a:ext cx="1459800" cy="2678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9" name="CustomShape 20"/>
          <p:cNvSpPr/>
          <p:nvPr/>
        </p:nvSpPr>
        <p:spPr>
          <a:xfrm>
            <a:off x="4592880" y="2539080"/>
            <a:ext cx="1490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0" name="CustomShape 21"/>
          <p:cNvSpPr/>
          <p:nvPr/>
        </p:nvSpPr>
        <p:spPr>
          <a:xfrm>
            <a:off x="3224880" y="2539080"/>
            <a:ext cx="13676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1" name="CustomShape 22"/>
          <p:cNvSpPr/>
          <p:nvPr/>
        </p:nvSpPr>
        <p:spPr>
          <a:xfrm>
            <a:off x="6083280" y="2539080"/>
            <a:ext cx="147600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2" name="CustomShape 23"/>
          <p:cNvSpPr/>
          <p:nvPr/>
        </p:nvSpPr>
        <p:spPr>
          <a:xfrm>
            <a:off x="1568520" y="26733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24"/>
          <p:cNvSpPr/>
          <p:nvPr/>
        </p:nvSpPr>
        <p:spPr>
          <a:xfrm>
            <a:off x="3080880" y="26751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5"/>
          <p:cNvSpPr/>
          <p:nvPr/>
        </p:nvSpPr>
        <p:spPr>
          <a:xfrm>
            <a:off x="4376880" y="265212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26"/>
          <p:cNvSpPr/>
          <p:nvPr/>
        </p:nvSpPr>
        <p:spPr>
          <a:xfrm>
            <a:off x="7221960" y="26751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7"/>
          <p:cNvSpPr/>
          <p:nvPr/>
        </p:nvSpPr>
        <p:spPr>
          <a:xfrm>
            <a:off x="2814120" y="286056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7" name="CustomShape 28"/>
          <p:cNvSpPr/>
          <p:nvPr/>
        </p:nvSpPr>
        <p:spPr>
          <a:xfrm>
            <a:off x="532080" y="34164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문제풀기화면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346407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 이전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88306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객관식 버튼 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정답출력 대기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4928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50097" y="1431573"/>
            <a:ext cx="240123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정답을 제출하세요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3" name="타원 52"/>
          <p:cNvSpPr/>
          <p:nvPr/>
        </p:nvSpPr>
        <p:spPr>
          <a:xfrm>
            <a:off x="4450098" y="12176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07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문제풀기화면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7"/>
            <a:ext cx="28694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결과화면</a:t>
            </a:r>
            <a:endParaRPr lang="en-US" altLang="ko-KR" sz="1300" b="1" dirty="0">
              <a:solidFill>
                <a:prstClr val="black"/>
              </a:solidFill>
            </a:endParaRPr>
          </a:p>
          <a:p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72218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오답 </a:t>
            </a:r>
            <a:r>
              <a:rPr lang="ko-KR" altLang="en-US" sz="975" dirty="0" err="1">
                <a:solidFill>
                  <a:prstClr val="black"/>
                </a:solidFill>
              </a:rPr>
              <a:t>입력시</a:t>
            </a:r>
            <a:r>
              <a:rPr lang="ko-KR" altLang="en-US" sz="975" dirty="0">
                <a:solidFill>
                  <a:prstClr val="black"/>
                </a:solidFill>
              </a:rPr>
              <a:t> 붉은색으로 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 </a:t>
            </a:r>
            <a:r>
              <a:rPr lang="ko-KR" altLang="en-US" sz="975" dirty="0" err="1">
                <a:solidFill>
                  <a:prstClr val="black"/>
                </a:solidFill>
              </a:rPr>
              <a:t>초록색으로표기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정답여부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정답이 맞으면 </a:t>
            </a:r>
            <a:r>
              <a:rPr lang="en-US" altLang="ko-KR" sz="975" dirty="0">
                <a:solidFill>
                  <a:prstClr val="black"/>
                </a:solidFill>
              </a:rPr>
              <a:t>O, </a:t>
            </a:r>
            <a:r>
              <a:rPr lang="ko-KR" altLang="en-US" sz="975" dirty="0">
                <a:solidFill>
                  <a:prstClr val="black"/>
                </a:solidFill>
              </a:rPr>
              <a:t>틀리면 </a:t>
            </a:r>
            <a:r>
              <a:rPr lang="en-US" altLang="ko-KR" sz="975" dirty="0">
                <a:solidFill>
                  <a:prstClr val="black"/>
                </a:solidFill>
              </a:rPr>
              <a:t>X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50097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23970" y="1235085"/>
            <a:ext cx="2401238" cy="2430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4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자바는 커피가 아니고 </a:t>
            </a:r>
            <a:r>
              <a:rPr lang="en-US" altLang="ko-KR" sz="1083" dirty="0"/>
              <a:t>TOP</a:t>
            </a:r>
            <a:r>
              <a:rPr lang="ko-KR" altLang="en-US" sz="1083" dirty="0"/>
              <a:t>가 커피입니다</a:t>
            </a:r>
            <a:r>
              <a:rPr lang="en-US" altLang="ko-KR" sz="1083" dirty="0"/>
              <a:t>. </a:t>
            </a:r>
            <a:r>
              <a:rPr lang="ko-KR" altLang="en-US" sz="1083" dirty="0" err="1"/>
              <a:t>스타벅스</a:t>
            </a:r>
            <a:r>
              <a:rPr lang="ko-KR" altLang="en-US" sz="1083" dirty="0"/>
              <a:t> 맛있어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  <a:p>
            <a:endParaRPr lang="en-US" altLang="ko-KR" sz="1083" dirty="0"/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2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왜 </a:t>
            </a:r>
            <a:r>
              <a:rPr lang="en-US" altLang="ko-KR" sz="1083" dirty="0"/>
              <a:t>2</a:t>
            </a:r>
            <a:r>
              <a:rPr lang="ko-KR" altLang="en-US" sz="1083" dirty="0" err="1"/>
              <a:t>번이냐면</a:t>
            </a:r>
            <a:r>
              <a:rPr lang="ko-KR" altLang="en-US" sz="1083" dirty="0"/>
              <a:t>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번이야 이유는 없어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915342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313040" y="1245962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 or X</a:t>
            </a:r>
          </a:p>
        </p:txBody>
      </p:sp>
      <p:sp>
        <p:nvSpPr>
          <p:cNvPr id="53" name="타원 52"/>
          <p:cNvSpPr/>
          <p:nvPr/>
        </p:nvSpPr>
        <p:spPr>
          <a:xfrm>
            <a:off x="5097593" y="121228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5752" y="3955690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44270" y="4967931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33429" y="5283505"/>
            <a:ext cx="1395644" cy="154087"/>
          </a:xfrm>
          <a:prstGeom prst="rect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4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검색 기능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도전문제 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-진행사항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-작성자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22480" y="315720"/>
            <a:ext cx="116856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도전문제조회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5112000" y="963360"/>
            <a:ext cx="1529280" cy="26064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과목검색</a:t>
            </a:r>
            <a:endParaRPr lang="en-US" sz="980" b="0" strike="noStrike" spc="-1">
              <a:latin typeface="맑은 고딕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6650640" y="963360"/>
            <a:ext cx="702000" cy="26064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en-US" sz="1030" b="0" strike="noStrike" spc="-1">
              <a:latin typeface="맑은 고딕"/>
            </a:endParaRPr>
          </a:p>
        </p:txBody>
      </p:sp>
      <p:graphicFrame>
        <p:nvGraphicFramePr>
          <p:cNvPr id="218" name="Table 6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번호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도전 과목 리스트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작성자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자바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파이썬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별 찍기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계산기 만들기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웹 페이지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해당 과목 문제리스트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0120" y="315720"/>
            <a:ext cx="14965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도전문제검색결과</a:t>
            </a:r>
            <a:endParaRPr lang="en-US" sz="1300" b="0" strike="noStrike" spc="-1">
              <a:latin typeface="맑은 고딕"/>
            </a:endParaRPr>
          </a:p>
        </p:txBody>
      </p:sp>
      <p:graphicFrame>
        <p:nvGraphicFramePr>
          <p:cNvPr id="222" name="Table 4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번호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도전 문제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작성자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변수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클래스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상속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상수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문제 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코드 편집기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제출하기 버튼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225720" y="315720"/>
            <a:ext cx="11671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도전문제화면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281880" y="1584000"/>
            <a:ext cx="5101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84600" y="2300760"/>
            <a:ext cx="351540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유동이가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받은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수학,과학,영어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아래와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같다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96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과학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90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: 88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위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변수화하여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평균값을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구하는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코드를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작성하시오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</p:txBody>
      </p:sp>
      <p:pic>
        <p:nvPicPr>
          <p:cNvPr id="228" name="그림 227"/>
          <p:cNvPicPr/>
          <p:nvPr/>
        </p:nvPicPr>
        <p:blipFill>
          <a:blip r:embed="rId2"/>
          <a:stretch/>
        </p:blipFill>
        <p:spPr>
          <a:xfrm>
            <a:off x="3600000" y="1843920"/>
            <a:ext cx="4094280" cy="1900080"/>
          </a:xfrm>
          <a:prstGeom prst="rect">
            <a:avLst/>
          </a:prstGeom>
          <a:ln>
            <a:noFill/>
          </a:ln>
        </p:spPr>
      </p:pic>
      <p:sp>
        <p:nvSpPr>
          <p:cNvPr id="229" name="CustomShape 6"/>
          <p:cNvSpPr/>
          <p:nvPr/>
        </p:nvSpPr>
        <p:spPr>
          <a:xfrm>
            <a:off x="3096000" y="4752000"/>
            <a:ext cx="8395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lang="en-US" sz="13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C1C086E-758D-4B17-B376-D2391D127F1D}"/>
              </a:ext>
            </a:extLst>
          </p:cNvPr>
          <p:cNvSpPr/>
          <p:nvPr/>
        </p:nvSpPr>
        <p:spPr>
          <a:xfrm>
            <a:off x="3041517" y="4454091"/>
            <a:ext cx="4254594" cy="21522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도전문제 결과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문제번호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 상태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성공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실패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에러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별 성공여부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통과시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Success,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실패시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Failed</a:t>
            </a: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Case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실패 이유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E2EC03-3378-456E-AE15-42F6A5A173C6}"/>
              </a:ext>
            </a:extLst>
          </p:cNvPr>
          <p:cNvSpPr/>
          <p:nvPr/>
        </p:nvSpPr>
        <p:spPr>
          <a:xfrm>
            <a:off x="3351551" y="5082769"/>
            <a:ext cx="4254594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2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3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 – </a:t>
            </a:r>
            <a:r>
              <a:rPr lang="ko-KR" altLang="en-US" sz="975" dirty="0">
                <a:latin typeface="맑은 고딕" pitchFamily="50" charset="-127"/>
              </a:rPr>
              <a:t>시간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4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Mbyte) – </a:t>
            </a:r>
            <a:r>
              <a:rPr lang="ko-KR" altLang="en-US" sz="975" dirty="0">
                <a:latin typeface="맑은 고딕" pitchFamily="50" charset="-127"/>
              </a:rPr>
              <a:t>메모리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5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  <a:r>
              <a:rPr lang="ko-KR" altLang="en-US" sz="975" dirty="0" err="1">
                <a:latin typeface="맑은 고딕" pitchFamily="50" charset="-127"/>
              </a:rPr>
              <a:t>ㅡ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E9044D8-A0D7-4BE6-A019-B81BF163D9A1}"/>
              </a:ext>
            </a:extLst>
          </p:cNvPr>
          <p:cNvCxnSpPr/>
          <p:nvPr/>
        </p:nvCxnSpPr>
        <p:spPr>
          <a:xfrm>
            <a:off x="3400959" y="4955206"/>
            <a:ext cx="23596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Placeholder">
            <a:extLst>
              <a:ext uri="{FF2B5EF4-FFF2-40B4-BE49-F238E27FC236}">
                <a16:creationId xmlns:a16="http://schemas.microsoft.com/office/drawing/2014/main" id="{0702269E-F343-4FBC-BE25-A23FF3A14E83}"/>
              </a:ext>
            </a:extLst>
          </p:cNvPr>
          <p:cNvGrpSpPr>
            <a:grpSpLocks/>
          </p:cNvGrpSpPr>
          <p:nvPr/>
        </p:nvGrpSpPr>
        <p:grpSpPr bwMode="auto">
          <a:xfrm>
            <a:off x="3400959" y="4645238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0" name="Border">
              <a:extLst>
                <a:ext uri="{FF2B5EF4-FFF2-40B4-BE49-F238E27FC236}">
                  <a16:creationId xmlns:a16="http://schemas.microsoft.com/office/drawing/2014/main" id="{570632D2-A36D-4D40-80C6-CCAF2EA05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Line 2">
              <a:extLst>
                <a:ext uri="{FF2B5EF4-FFF2-40B4-BE49-F238E27FC236}">
                  <a16:creationId xmlns:a16="http://schemas.microsoft.com/office/drawing/2014/main" id="{DB689608-1F29-4B8C-89E2-8D2262CE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Line 1">
              <a:extLst>
                <a:ext uri="{FF2B5EF4-FFF2-40B4-BE49-F238E27FC236}">
                  <a16:creationId xmlns:a16="http://schemas.microsoft.com/office/drawing/2014/main" id="{E381DFD6-135D-4C37-817B-1341B32E5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79D1D7-72E2-4DF1-A48C-9801458F9C37}"/>
              </a:ext>
            </a:extLst>
          </p:cNvPr>
          <p:cNvSpPr/>
          <p:nvPr/>
        </p:nvSpPr>
        <p:spPr>
          <a:xfrm>
            <a:off x="3888669" y="4645238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결과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Placeholder">
            <a:extLst>
              <a:ext uri="{FF2B5EF4-FFF2-40B4-BE49-F238E27FC236}">
                <a16:creationId xmlns:a16="http://schemas.microsoft.com/office/drawing/2014/main" id="{49891EC5-91A3-4730-B90F-4FD6D1F467DA}"/>
              </a:ext>
            </a:extLst>
          </p:cNvPr>
          <p:cNvGrpSpPr>
            <a:grpSpLocks/>
          </p:cNvGrpSpPr>
          <p:nvPr/>
        </p:nvGrpSpPr>
        <p:grpSpPr bwMode="auto">
          <a:xfrm>
            <a:off x="4924959" y="4645238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5" name="Border">
              <a:extLst>
                <a:ext uri="{FF2B5EF4-FFF2-40B4-BE49-F238E27FC236}">
                  <a16:creationId xmlns:a16="http://schemas.microsoft.com/office/drawing/2014/main" id="{66634939-27E9-44EE-84FD-D5124C243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Line 2">
              <a:extLst>
                <a:ext uri="{FF2B5EF4-FFF2-40B4-BE49-F238E27FC236}">
                  <a16:creationId xmlns:a16="http://schemas.microsoft.com/office/drawing/2014/main" id="{EBF3DAF9-6844-41AD-95C7-F50AE97BD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Line 1">
              <a:extLst>
                <a:ext uri="{FF2B5EF4-FFF2-40B4-BE49-F238E27FC236}">
                  <a16:creationId xmlns:a16="http://schemas.microsoft.com/office/drawing/2014/main" id="{76F2C171-6E69-4781-8A22-B1909F6FB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A90E48-F60F-46EA-8094-640118B813F7}"/>
              </a:ext>
            </a:extLst>
          </p:cNvPr>
          <p:cNvSpPr/>
          <p:nvPr/>
        </p:nvSpPr>
        <p:spPr>
          <a:xfrm>
            <a:off x="5478848" y="4626824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분 전 제출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ABD40E-3A84-4CFC-B09F-EA93BEB75CB1}"/>
              </a:ext>
            </a:extLst>
          </p:cNvPr>
          <p:cNvSpPr/>
          <p:nvPr/>
        </p:nvSpPr>
        <p:spPr>
          <a:xfrm>
            <a:off x="3301467" y="44887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3E4BF7D-8EAA-4CD2-981C-7F351AFDB96F}"/>
              </a:ext>
            </a:extLst>
          </p:cNvPr>
          <p:cNvSpPr/>
          <p:nvPr/>
        </p:nvSpPr>
        <p:spPr>
          <a:xfrm>
            <a:off x="4837772" y="44887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075AB9-1F1D-457A-8B56-F27B36919500}"/>
              </a:ext>
            </a:extLst>
          </p:cNvPr>
          <p:cNvSpPr/>
          <p:nvPr/>
        </p:nvSpPr>
        <p:spPr>
          <a:xfrm>
            <a:off x="3301467" y="512931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FFF4F5-2B33-4556-A88A-34F846DD084C}"/>
              </a:ext>
            </a:extLst>
          </p:cNvPr>
          <p:cNvSpPr/>
          <p:nvPr/>
        </p:nvSpPr>
        <p:spPr>
          <a:xfrm>
            <a:off x="6362219" y="553023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98248434-C414-4467-B959-4C4D6008774E}"/>
              </a:ext>
            </a:extLst>
          </p:cNvPr>
          <p:cNvSpPr/>
          <p:nvPr/>
        </p:nvSpPr>
        <p:spPr>
          <a:xfrm>
            <a:off x="281880" y="1584000"/>
            <a:ext cx="5101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A8037C55-C46A-485B-936D-1481B4507CE7}"/>
              </a:ext>
            </a:extLst>
          </p:cNvPr>
          <p:cNvSpPr/>
          <p:nvPr/>
        </p:nvSpPr>
        <p:spPr>
          <a:xfrm>
            <a:off x="84600" y="2300760"/>
            <a:ext cx="351540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유동이가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받은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수학,과학,영어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아래와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같다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96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과학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90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: 88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위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변수화하여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평균값을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구하는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코드를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작성하시오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A1D6F3-2086-4A12-8502-012350DD3A3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00000" y="1843920"/>
            <a:ext cx="4094280" cy="1900080"/>
          </a:xfrm>
          <a:prstGeom prst="rect">
            <a:avLst/>
          </a:prstGeom>
          <a:ln>
            <a:noFill/>
          </a:ln>
        </p:spPr>
      </p:pic>
      <p:sp>
        <p:nvSpPr>
          <p:cNvPr id="27" name="CustomShape 6">
            <a:extLst>
              <a:ext uri="{FF2B5EF4-FFF2-40B4-BE49-F238E27FC236}">
                <a16:creationId xmlns:a16="http://schemas.microsoft.com/office/drawing/2014/main" id="{D5A056E4-55E2-4AC3-BBA1-8504611D1029}"/>
              </a:ext>
            </a:extLst>
          </p:cNvPr>
          <p:cNvSpPr/>
          <p:nvPr/>
        </p:nvSpPr>
        <p:spPr>
          <a:xfrm>
            <a:off x="3180240" y="3987860"/>
            <a:ext cx="839520" cy="288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lang="en-US" sz="1300" b="0" strike="noStrike" spc="-1" dirty="0">
              <a:latin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D0E194-B660-489E-908F-2D8D23E81E6F}"/>
              </a:ext>
            </a:extLst>
          </p:cNvPr>
          <p:cNvSpPr/>
          <p:nvPr/>
        </p:nvSpPr>
        <p:spPr>
          <a:xfrm>
            <a:off x="166255" y="1253338"/>
            <a:ext cx="7528025" cy="316340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0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랭킹보기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</a:rPr>
              <a:t>문제번호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 기준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랭킹을 정하는 기준 </a:t>
            </a:r>
            <a:b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수행시간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메모리 사용량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전체 랭킹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정답을 계정에 대한 랭킹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등수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05808504-1B4E-4838-A1DD-9D8E597EBD3A}"/>
              </a:ext>
            </a:extLst>
          </p:cNvPr>
          <p:cNvGrpSpPr>
            <a:grpSpLocks/>
          </p:cNvGrpSpPr>
          <p:nvPr/>
        </p:nvGrpSpPr>
        <p:grpSpPr bwMode="auto">
          <a:xfrm>
            <a:off x="707637" y="814205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3B953A26-AA4B-4D4B-B69A-06E764E29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33274A59-2C5C-4389-83E7-541F5E8DF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B67BB70C-1A5C-4F0D-B932-F77A2D4F9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6D5C2E-DD67-43A1-9DC5-2329C1C4C1C5}"/>
              </a:ext>
            </a:extLst>
          </p:cNvPr>
          <p:cNvSpPr/>
          <p:nvPr/>
        </p:nvSpPr>
        <p:spPr>
          <a:xfrm>
            <a:off x="1195347" y="814205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랭킹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/>
        </p:nvGraphicFramePr>
        <p:xfrm>
          <a:off x="674385" y="1608335"/>
          <a:ext cx="3897615" cy="3011723"/>
        </p:xfrm>
        <a:graphic>
          <a:graphicData uri="http://schemas.openxmlformats.org/drawingml/2006/table">
            <a:tbl>
              <a:tblPr/>
              <a:tblGrid>
                <a:gridCol w="125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계정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메모리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93CD4D8-04F8-4B25-A53D-ED086DC4B216}"/>
              </a:ext>
            </a:extLst>
          </p:cNvPr>
          <p:cNvGrpSpPr/>
          <p:nvPr/>
        </p:nvGrpSpPr>
        <p:grpSpPr>
          <a:xfrm>
            <a:off x="1521228" y="1248669"/>
            <a:ext cx="1046974" cy="273000"/>
            <a:chOff x="1970546" y="1244774"/>
            <a:chExt cx="1286749" cy="273000"/>
          </a:xfrm>
        </p:grpSpPr>
        <p:sp>
          <p:nvSpPr>
            <p:cNvPr id="52" name="Item">
              <a:extLst>
                <a:ext uri="{FF2B5EF4-FFF2-40B4-BE49-F238E27FC236}">
                  <a16:creationId xmlns:a16="http://schemas.microsoft.com/office/drawing/2014/main" id="{E57E9F53-78F2-4C0A-AF8C-D361E40A91CF}"/>
                </a:ext>
              </a:extLst>
            </p:cNvPr>
            <p:cNvSpPr/>
            <p:nvPr/>
          </p:nvSpPr>
          <p:spPr>
            <a:xfrm>
              <a:off x="1970546" y="1244774"/>
              <a:ext cx="1286749" cy="273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시간 순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8F627715-F13C-416B-98AF-25BD3C63B4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62662" y="1334382"/>
              <a:ext cx="93767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B3D0F9-AFE0-4018-9276-35C057AD96A9}"/>
              </a:ext>
            </a:extLst>
          </p:cNvPr>
          <p:cNvSpPr/>
          <p:nvPr/>
        </p:nvSpPr>
        <p:spPr>
          <a:xfrm>
            <a:off x="674385" y="1267836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전체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9FDA02A-B2A3-48DA-A0A6-E07D1EE9C617}"/>
              </a:ext>
            </a:extLst>
          </p:cNvPr>
          <p:cNvSpPr/>
          <p:nvPr/>
        </p:nvSpPr>
        <p:spPr>
          <a:xfrm>
            <a:off x="674384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나의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A791F472-ACE7-4F46-BDB4-19E0BCFA7EC2}"/>
              </a:ext>
            </a:extLst>
          </p:cNvPr>
          <p:cNvGrpSpPr>
            <a:grpSpLocks/>
          </p:cNvGrpSpPr>
          <p:nvPr/>
        </p:nvGrpSpPr>
        <p:grpSpPr bwMode="auto">
          <a:xfrm>
            <a:off x="1521227" y="4845472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00159938-8245-49BD-860C-4DC85765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BA44B53D-BFAC-4C0E-A228-782F0DF3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AB8FD6DD-659E-4B3E-9D93-A02BDB6D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F250891-0BFF-48DA-9AAA-E4C857E21C69}"/>
              </a:ext>
            </a:extLst>
          </p:cNvPr>
          <p:cNvSpPr/>
          <p:nvPr/>
        </p:nvSpPr>
        <p:spPr>
          <a:xfrm>
            <a:off x="2144780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086283F-6951-4264-8D02-BF56D58F97C4}"/>
              </a:ext>
            </a:extLst>
          </p:cNvPr>
          <p:cNvSpPr/>
          <p:nvPr/>
        </p:nvSpPr>
        <p:spPr>
          <a:xfrm>
            <a:off x="674384" y="6538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65085-A451-43B2-8163-64E8AA8E3AE9}"/>
              </a:ext>
            </a:extLst>
          </p:cNvPr>
          <p:cNvSpPr/>
          <p:nvPr/>
        </p:nvSpPr>
        <p:spPr>
          <a:xfrm>
            <a:off x="1406778" y="108833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2ADBBAA-8F88-42DB-8B5C-5C1F6EB6BB93}"/>
              </a:ext>
            </a:extLst>
          </p:cNvPr>
          <p:cNvSpPr/>
          <p:nvPr/>
        </p:nvSpPr>
        <p:spPr>
          <a:xfrm>
            <a:off x="1406778" y="47455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0F4FFA-2129-4984-BD13-9C6A8E0A4992}"/>
              </a:ext>
            </a:extLst>
          </p:cNvPr>
          <p:cNvSpPr/>
          <p:nvPr/>
        </p:nvSpPr>
        <p:spPr>
          <a:xfrm>
            <a:off x="559935" y="15337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30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Trash Can 2">
            <a:extLst>
              <a:ext uri="{FF2B5EF4-FFF2-40B4-BE49-F238E27FC236}">
                <a16:creationId xmlns:a16="http://schemas.microsoft.com/office/drawing/2014/main" id="{FE3EC5D3-C2A9-4745-A151-5FF3CB0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370" y="323255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ash Can 2">
            <a:extLst>
              <a:ext uri="{FF2B5EF4-FFF2-40B4-BE49-F238E27FC236}">
                <a16:creationId xmlns:a16="http://schemas.microsoft.com/office/drawing/2014/main" id="{03A40363-FDC5-4B92-8A3D-8F26EA0D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49" y="267079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encil 2">
            <a:extLst>
              <a:ext uri="{FF2B5EF4-FFF2-40B4-BE49-F238E27FC236}">
                <a16:creationId xmlns:a16="http://schemas.microsoft.com/office/drawing/2014/main" id="{73AA1369-A94A-48F7-9322-D7C12049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42" y="267903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Menu 1">
            <a:extLst>
              <a:ext uri="{FF2B5EF4-FFF2-40B4-BE49-F238E27FC236}">
                <a16:creationId xmlns:a16="http://schemas.microsoft.com/office/drawing/2014/main" id="{4266CFB3-01EA-4811-9B60-7F472F8A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46526" y="268617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0C572D3-DEF8-41FB-95A7-EDDD065BCCFD}"/>
              </a:ext>
            </a:extLst>
          </p:cNvPr>
          <p:cNvSpPr/>
          <p:nvPr/>
        </p:nvSpPr>
        <p:spPr>
          <a:xfrm>
            <a:off x="5959706" y="1985610"/>
            <a:ext cx="817653" cy="283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2">
            <a:extLst>
              <a:ext uri="{FF2B5EF4-FFF2-40B4-BE49-F238E27FC236}">
                <a16:creationId xmlns:a16="http://schemas.microsoft.com/office/drawing/2014/main" id="{134F2C49-83F8-402F-8B9B-28BF3D6A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1" y="3244850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u 1">
            <a:extLst>
              <a:ext uri="{FF2B5EF4-FFF2-40B4-BE49-F238E27FC236}">
                <a16:creationId xmlns:a16="http://schemas.microsoft.com/office/drawing/2014/main" id="{82B5270F-614C-4670-8CBF-ED78B4F8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06845" y="325199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C05465-A0E5-4416-A728-2AF1403BE19C}"/>
              </a:ext>
            </a:extLst>
          </p:cNvPr>
          <p:cNvSpPr/>
          <p:nvPr/>
        </p:nvSpPr>
        <p:spPr>
          <a:xfrm>
            <a:off x="3752533" y="2327707"/>
            <a:ext cx="3000456" cy="2763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코딩이론 과목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과목을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선택한 과목의 단원을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과목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을 선택함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</a:rPr>
              <a:t>선택시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 해당 항목 배경색 변화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 시 컨트롤 버튼들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(4)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이 표시됨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컨트롤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과목을 삭제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과목명을 편집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순서를 바꿈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단원을 선택할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시 해당 항목 배경색 변함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항목 컨트롤 표출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(9)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편집기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선택된 단원의 실제 내용을 편집하는 에디터를 표출함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단원의 계층 컨트롤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항목의 계층을 컨트롤 할 수 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항목번호가 바뀐다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왼쪽버튼은 상위항목이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오른쪽 버튼은 하위항목이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4C3BF3F-D576-4436-AC7C-9591B1058F1F}"/>
              </a:ext>
            </a:extLst>
          </p:cNvPr>
          <p:cNvSpPr/>
          <p:nvPr/>
        </p:nvSpPr>
        <p:spPr>
          <a:xfrm>
            <a:off x="658308" y="484299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70C995-4EBD-4AB2-8A8D-989DADE618E0}"/>
              </a:ext>
            </a:extLst>
          </p:cNvPr>
          <p:cNvSpPr/>
          <p:nvPr/>
        </p:nvSpPr>
        <p:spPr>
          <a:xfrm>
            <a:off x="3752533" y="2387919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</a:t>
            </a:r>
            <a:r>
              <a:rPr lang="ko-KR" altLang="en-US" sz="1083" dirty="0">
                <a:latin typeface="맑은 고딕" pitchFamily="50" charset="-127"/>
              </a:rPr>
              <a:t>자바</a:t>
            </a:r>
            <a:r>
              <a:rPr lang="en-US" altLang="ko-KR" sz="1083" dirty="0">
                <a:latin typeface="맑은 고딕" pitchFamily="50" charset="-127"/>
              </a:rPr>
              <a:t>(Java Programming </a:t>
            </a:r>
            <a:r>
              <a:rPr lang="en-US" altLang="ko-KR" sz="1083" dirty="0" err="1">
                <a:latin typeface="맑은 고딕" pitchFamily="50" charset="-127"/>
              </a:rPr>
              <a:t>Lnaguage</a:t>
            </a:r>
            <a:r>
              <a:rPr lang="en-US" altLang="ko-KR" sz="1083" dirty="0">
                <a:latin typeface="맑은 고딕" pitchFamily="50" charset="-127"/>
              </a:rPr>
              <a:t>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304CCA-7E17-482A-A9BA-C5B131A4EEB2}"/>
              </a:ext>
            </a:extLst>
          </p:cNvPr>
          <p:cNvSpPr/>
          <p:nvPr/>
        </p:nvSpPr>
        <p:spPr>
          <a:xfrm>
            <a:off x="3752533" y="265420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1.1 </a:t>
            </a:r>
            <a:r>
              <a:rPr lang="ko-KR" altLang="en-US" sz="1083" dirty="0" err="1">
                <a:latin typeface="맑은 고딕" pitchFamily="50" charset="-127"/>
              </a:rPr>
              <a:t>자바란</a:t>
            </a:r>
            <a:r>
              <a:rPr lang="en-US" altLang="ko-KR" sz="1083" dirty="0">
                <a:latin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6F2C3E-D700-4B33-8A43-95D259D9F8C5}"/>
              </a:ext>
            </a:extLst>
          </p:cNvPr>
          <p:cNvSpPr/>
          <p:nvPr/>
        </p:nvSpPr>
        <p:spPr>
          <a:xfrm>
            <a:off x="3752533" y="292310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1.2 </a:t>
            </a:r>
            <a:r>
              <a:rPr lang="ko-KR" altLang="en-US" sz="1083" dirty="0">
                <a:latin typeface="맑은 고딕" pitchFamily="50" charset="-127"/>
              </a:rPr>
              <a:t>자바의 역사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9AC225-E5F2-4085-8ECA-C67108DCF203}"/>
              </a:ext>
            </a:extLst>
          </p:cNvPr>
          <p:cNvSpPr/>
          <p:nvPr/>
        </p:nvSpPr>
        <p:spPr>
          <a:xfrm>
            <a:off x="3752533" y="3191384"/>
            <a:ext cx="3000456" cy="258982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1.3 </a:t>
            </a:r>
            <a:r>
              <a:rPr lang="ko-KR" altLang="en-US" sz="1083" dirty="0">
                <a:latin typeface="맑은 고딕" pitchFamily="50" charset="-127"/>
              </a:rPr>
              <a:t>자바언어의 특징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FD1B26-A0F3-473A-A6C4-84FD8B047D0D}"/>
              </a:ext>
            </a:extLst>
          </p:cNvPr>
          <p:cNvSpPr/>
          <p:nvPr/>
        </p:nvSpPr>
        <p:spPr>
          <a:xfrm>
            <a:off x="3752533" y="3439417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1.4 JVM(Java Virtual Machine)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029B44-2982-4778-AEB4-2F1C59D3A924}"/>
              </a:ext>
            </a:extLst>
          </p:cNvPr>
          <p:cNvSpPr/>
          <p:nvPr/>
        </p:nvSpPr>
        <p:spPr>
          <a:xfrm>
            <a:off x="3752533" y="370184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 </a:t>
            </a:r>
            <a:r>
              <a:rPr lang="ko-KR" altLang="en-US" sz="1083" dirty="0">
                <a:latin typeface="맑은 고딕" pitchFamily="50" charset="-127"/>
              </a:rPr>
              <a:t>자바개발환경 구축하기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8E9DCF-B627-4B72-A7FD-AE3EEB8770C6}"/>
              </a:ext>
            </a:extLst>
          </p:cNvPr>
          <p:cNvSpPr/>
          <p:nvPr/>
        </p:nvSpPr>
        <p:spPr>
          <a:xfrm>
            <a:off x="3752533" y="396491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2.1 </a:t>
            </a:r>
            <a:r>
              <a:rPr lang="ko-KR" altLang="en-US" sz="1083" dirty="0">
                <a:latin typeface="맑은 고딕" pitchFamily="50" charset="-127"/>
              </a:rPr>
              <a:t>자바 개발도구</a:t>
            </a:r>
            <a:r>
              <a:rPr lang="en-US" altLang="ko-KR" sz="1083" dirty="0">
                <a:latin typeface="맑은 고딕" pitchFamily="50" charset="-127"/>
              </a:rPr>
              <a:t>(JDK)</a:t>
            </a:r>
            <a:r>
              <a:rPr lang="ko-KR" altLang="en-US" sz="1083" dirty="0">
                <a:latin typeface="맑은 고딕" pitchFamily="50" charset="-127"/>
              </a:rPr>
              <a:t>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0EFAE-817C-4BD6-800E-47D056CDB844}"/>
              </a:ext>
            </a:extLst>
          </p:cNvPr>
          <p:cNvSpPr/>
          <p:nvPr/>
        </p:nvSpPr>
        <p:spPr>
          <a:xfrm>
            <a:off x="3752533" y="422594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2.2 Java API</a:t>
            </a:r>
            <a:r>
              <a:rPr lang="ko-KR" altLang="en-US" sz="1083" dirty="0">
                <a:latin typeface="맑은 고딕" pitchFamily="50" charset="-127"/>
              </a:rPr>
              <a:t>문서 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573976-B0A5-441C-B3E2-BEF5B837C028}"/>
              </a:ext>
            </a:extLst>
          </p:cNvPr>
          <p:cNvGrpSpPr/>
          <p:nvPr/>
        </p:nvGrpSpPr>
        <p:grpSpPr>
          <a:xfrm>
            <a:off x="6598285" y="2331800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1BD973D-ED44-4649-8A3C-CEDA6251881F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B4E08D35-55D0-4925-B6DD-DAC4FC4E24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9C42D491-2C73-4B5C-BCF7-8FC81D1F7AD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1AFB5D-B5B9-43E9-8442-5F69CAE9DF73}"/>
              </a:ext>
            </a:extLst>
          </p:cNvPr>
          <p:cNvSpPr/>
          <p:nvPr/>
        </p:nvSpPr>
        <p:spPr>
          <a:xfrm>
            <a:off x="3752533" y="448492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b="1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+</a:t>
            </a:r>
            <a:r>
              <a:rPr lang="en-US" altLang="ko-KR" sz="1083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2.3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새 단원 명 입력하세요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8012EE4-8F9E-4058-ABD0-47B7835C0806}"/>
              </a:ext>
            </a:extLst>
          </p:cNvPr>
          <p:cNvSpPr/>
          <p:nvPr/>
        </p:nvSpPr>
        <p:spPr>
          <a:xfrm>
            <a:off x="798159" y="913037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과목 관리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5A45C8-1920-4396-A821-4E1273B1B234}"/>
              </a:ext>
            </a:extLst>
          </p:cNvPr>
          <p:cNvSpPr/>
          <p:nvPr/>
        </p:nvSpPr>
        <p:spPr>
          <a:xfrm>
            <a:off x="3705737" y="199323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14156C-A237-4310-BCD6-65A5CA0CEAE0}"/>
              </a:ext>
            </a:extLst>
          </p:cNvPr>
          <p:cNvGrpSpPr/>
          <p:nvPr/>
        </p:nvGrpSpPr>
        <p:grpSpPr>
          <a:xfrm>
            <a:off x="901504" y="2003264"/>
            <a:ext cx="2305500" cy="1447102"/>
            <a:chOff x="4470335" y="1922950"/>
            <a:chExt cx="2066673" cy="142573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DF90A06-1BED-4242-BC2C-186143FE954E}"/>
                </a:ext>
              </a:extLst>
            </p:cNvPr>
            <p:cNvGrpSpPr/>
            <p:nvPr/>
          </p:nvGrpSpPr>
          <p:grpSpPr>
            <a:xfrm>
              <a:off x="4526624" y="2261636"/>
              <a:ext cx="2010384" cy="1087050"/>
              <a:chOff x="4534244" y="3006491"/>
              <a:chExt cx="2010384" cy="1087050"/>
            </a:xfrm>
          </p:grpSpPr>
          <p:sp>
            <p:nvSpPr>
              <p:cNvPr id="59" name="Item">
                <a:extLst>
                  <a:ext uri="{FF2B5EF4-FFF2-40B4-BE49-F238E27FC236}">
                    <a16:creationId xmlns:a16="http://schemas.microsoft.com/office/drawing/2014/main" id="{851A26B2-8756-4F2F-8BFB-62402F1AE6BD}"/>
                  </a:ext>
                </a:extLst>
              </p:cNvPr>
              <p:cNvSpPr/>
              <p:nvPr/>
            </p:nvSpPr>
            <p:spPr>
              <a:xfrm>
                <a:off x="4534244" y="3279491"/>
                <a:ext cx="2010237" cy="8095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Item">
                <a:extLst>
                  <a:ext uri="{FF2B5EF4-FFF2-40B4-BE49-F238E27FC236}">
                    <a16:creationId xmlns:a16="http://schemas.microsoft.com/office/drawing/2014/main" id="{218FFF3C-193C-45AC-A9F6-B8148167027C}"/>
                  </a:ext>
                </a:extLst>
              </p:cNvPr>
              <p:cNvSpPr/>
              <p:nvPr/>
            </p:nvSpPr>
            <p:spPr>
              <a:xfrm>
                <a:off x="4534391" y="3006491"/>
                <a:ext cx="2010237" cy="273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알고리즘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Item">
                <a:extLst>
                  <a:ext uri="{FF2B5EF4-FFF2-40B4-BE49-F238E27FC236}">
                    <a16:creationId xmlns:a16="http://schemas.microsoft.com/office/drawing/2014/main" id="{B88CE24A-5C8A-4C23-A163-B1F999ABA465}"/>
                  </a:ext>
                </a:extLst>
              </p:cNvPr>
              <p:cNvSpPr/>
              <p:nvPr/>
            </p:nvSpPr>
            <p:spPr>
              <a:xfrm>
                <a:off x="4534391" y="3550016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자료구조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Item">
                <a:extLst>
                  <a:ext uri="{FF2B5EF4-FFF2-40B4-BE49-F238E27FC236}">
                    <a16:creationId xmlns:a16="http://schemas.microsoft.com/office/drawing/2014/main" id="{050877E6-7F09-48A7-839A-4AF7FC692735}"/>
                  </a:ext>
                </a:extLst>
              </p:cNvPr>
              <p:cNvSpPr/>
              <p:nvPr/>
            </p:nvSpPr>
            <p:spPr>
              <a:xfrm>
                <a:off x="4534391" y="3820541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sz="1083" b="1" dirty="0">
                    <a:solidFill>
                      <a:srgbClr val="92D050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+</a:t>
                </a:r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새 과목 추가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Item">
                <a:extLst>
                  <a:ext uri="{FF2B5EF4-FFF2-40B4-BE49-F238E27FC236}">
                    <a16:creationId xmlns:a16="http://schemas.microsoft.com/office/drawing/2014/main" id="{1990F75D-3918-4EB3-A08A-34A0965B379D}"/>
                  </a:ext>
                </a:extLst>
              </p:cNvPr>
              <p:cNvSpPr/>
              <p:nvPr/>
            </p:nvSpPr>
            <p:spPr>
              <a:xfrm>
                <a:off x="4534391" y="3279491"/>
                <a:ext cx="2010237" cy="273000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JAVA1</a:t>
                </a: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9B5C0A3-A001-4648-9FB5-49D65C068BC5}"/>
                </a:ext>
              </a:extLst>
            </p:cNvPr>
            <p:cNvSpPr/>
            <p:nvPr/>
          </p:nvSpPr>
          <p:spPr>
            <a:xfrm>
              <a:off x="4470335" y="192295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과목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C21220-D748-4A1F-B5CF-73E8967A5FE5}"/>
              </a:ext>
            </a:extLst>
          </p:cNvPr>
          <p:cNvSpPr/>
          <p:nvPr/>
        </p:nvSpPr>
        <p:spPr>
          <a:xfrm>
            <a:off x="3752533" y="475819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7BBA5-9534-45D1-B83E-F585E6CF6771}"/>
              </a:ext>
            </a:extLst>
          </p:cNvPr>
          <p:cNvCxnSpPr>
            <a:cxnSpLocks/>
          </p:cNvCxnSpPr>
          <p:nvPr/>
        </p:nvCxnSpPr>
        <p:spPr>
          <a:xfrm>
            <a:off x="5643158" y="4491071"/>
            <a:ext cx="0" cy="2085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3734BAF-6600-4E12-A9A7-D91AABA95DE2}"/>
              </a:ext>
            </a:extLst>
          </p:cNvPr>
          <p:cNvGrpSpPr/>
          <p:nvPr/>
        </p:nvGrpSpPr>
        <p:grpSpPr>
          <a:xfrm>
            <a:off x="6054174" y="2009382"/>
            <a:ext cx="245473" cy="245473"/>
            <a:chOff x="4655675" y="4508413"/>
            <a:chExt cx="660350" cy="660350"/>
          </a:xfrm>
        </p:grpSpPr>
        <p:pic>
          <p:nvPicPr>
            <p:cNvPr id="84" name="Picture 6" descr="Menu 1">
              <a:extLst>
                <a:ext uri="{FF2B5EF4-FFF2-40B4-BE49-F238E27FC236}">
                  <a16:creationId xmlns:a16="http://schemas.microsoft.com/office/drawing/2014/main" id="{1556F773-6CBB-42F4-AF26-6D7ED8A2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55675" y="4508413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249C1D6-4A43-4A1A-8350-3F7BEE748A32}"/>
                </a:ext>
              </a:extLst>
            </p:cNvPr>
            <p:cNvSpPr/>
            <p:nvPr/>
          </p:nvSpPr>
          <p:spPr>
            <a:xfrm>
              <a:off x="4716556" y="4693394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8" descr="Arrow 71">
              <a:extLst>
                <a:ext uri="{FF2B5EF4-FFF2-40B4-BE49-F238E27FC236}">
                  <a16:creationId xmlns:a16="http://schemas.microsoft.com/office/drawing/2014/main" id="{9F149A32-83DE-4625-94FF-3120BB928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5" y="4677685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5CC3674-AA91-47B2-AD1D-E534BE9E5395}"/>
              </a:ext>
            </a:extLst>
          </p:cNvPr>
          <p:cNvGrpSpPr/>
          <p:nvPr/>
        </p:nvGrpSpPr>
        <p:grpSpPr>
          <a:xfrm>
            <a:off x="6458643" y="2010456"/>
            <a:ext cx="245473" cy="245473"/>
            <a:chOff x="5316025" y="5067166"/>
            <a:chExt cx="660350" cy="660350"/>
          </a:xfrm>
        </p:grpSpPr>
        <p:pic>
          <p:nvPicPr>
            <p:cNvPr id="88" name="Picture 6" descr="Menu 1">
              <a:extLst>
                <a:ext uri="{FF2B5EF4-FFF2-40B4-BE49-F238E27FC236}">
                  <a16:creationId xmlns:a16="http://schemas.microsoft.com/office/drawing/2014/main" id="{B2D955E0-D507-4D0D-A23B-F5398299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16025" y="5067166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CEF5F6-C9BC-4AFD-BFE7-141CFBAB0830}"/>
                </a:ext>
              </a:extLst>
            </p:cNvPr>
            <p:cNvSpPr/>
            <p:nvPr/>
          </p:nvSpPr>
          <p:spPr>
            <a:xfrm>
              <a:off x="5376906" y="5252147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8" descr="Arrow 71">
              <a:extLst>
                <a:ext uri="{FF2B5EF4-FFF2-40B4-BE49-F238E27FC236}">
                  <a16:creationId xmlns:a16="http://schemas.microsoft.com/office/drawing/2014/main" id="{17CBF751-F434-4DC2-83C7-22C39C83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16025" y="5236438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B1F3DDD-040A-4CFF-B017-5B2E047AA269}"/>
              </a:ext>
            </a:extLst>
          </p:cNvPr>
          <p:cNvCxnSpPr>
            <a:cxnSpLocks/>
          </p:cNvCxnSpPr>
          <p:nvPr/>
        </p:nvCxnSpPr>
        <p:spPr>
          <a:xfrm>
            <a:off x="6376152" y="2024622"/>
            <a:ext cx="0" cy="2085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B90CB7-E05C-4E29-9B38-F659A935F0B4}"/>
              </a:ext>
            </a:extLst>
          </p:cNvPr>
          <p:cNvGrpSpPr/>
          <p:nvPr/>
        </p:nvGrpSpPr>
        <p:grpSpPr>
          <a:xfrm>
            <a:off x="5559462" y="1975940"/>
            <a:ext cx="335715" cy="283879"/>
            <a:chOff x="4894786" y="1695425"/>
            <a:chExt cx="304306" cy="24889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B0B1975-5D30-4830-8A77-5FC035B1B9F7}"/>
                </a:ext>
              </a:extLst>
            </p:cNvPr>
            <p:cNvSpPr/>
            <p:nvPr/>
          </p:nvSpPr>
          <p:spPr>
            <a:xfrm>
              <a:off x="4894786" y="1695425"/>
              <a:ext cx="304306" cy="248899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2" descr="Edit 6">
              <a:extLst>
                <a:ext uri="{FF2B5EF4-FFF2-40B4-BE49-F238E27FC236}">
                  <a16:creationId xmlns:a16="http://schemas.microsoft.com/office/drawing/2014/main" id="{F2BDAE0E-D3D2-4020-8921-27EA49303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548" y="1709958"/>
              <a:ext cx="214035" cy="2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14E58-B0B1-4E08-8FFE-891C85A63FEC}"/>
              </a:ext>
            </a:extLst>
          </p:cNvPr>
          <p:cNvCxnSpPr>
            <a:cxnSpLocks/>
          </p:cNvCxnSpPr>
          <p:nvPr/>
        </p:nvCxnSpPr>
        <p:spPr>
          <a:xfrm>
            <a:off x="3482033" y="2072306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5A905A32-A13C-4F19-9303-5FE011FE5ECF}"/>
              </a:ext>
            </a:extLst>
          </p:cNvPr>
          <p:cNvSpPr/>
          <p:nvPr/>
        </p:nvSpPr>
        <p:spPr>
          <a:xfrm>
            <a:off x="856814" y="182671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9A04B30-1B94-490C-A3B4-9FD4DCFB0237}"/>
              </a:ext>
            </a:extLst>
          </p:cNvPr>
          <p:cNvSpPr/>
          <p:nvPr/>
        </p:nvSpPr>
        <p:spPr>
          <a:xfrm>
            <a:off x="3645436" y="178482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1B08889-C184-4F84-9BCD-58280DF7C55F}"/>
              </a:ext>
            </a:extLst>
          </p:cNvPr>
          <p:cNvSpPr/>
          <p:nvPr/>
        </p:nvSpPr>
        <p:spPr>
          <a:xfrm>
            <a:off x="774315" y="263906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18FDE13-91BD-4338-B7C4-647C3DDEFB28}"/>
              </a:ext>
            </a:extLst>
          </p:cNvPr>
          <p:cNvSpPr/>
          <p:nvPr/>
        </p:nvSpPr>
        <p:spPr>
          <a:xfrm>
            <a:off x="3143164" y="263906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D1FAE05-DDC7-494A-B3BD-C671D9F9175B}"/>
              </a:ext>
            </a:extLst>
          </p:cNvPr>
          <p:cNvSpPr/>
          <p:nvPr/>
        </p:nvSpPr>
        <p:spPr>
          <a:xfrm>
            <a:off x="5653854" y="17567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441530D-BA45-4560-8211-1857CF0E177D}"/>
              </a:ext>
            </a:extLst>
          </p:cNvPr>
          <p:cNvSpPr/>
          <p:nvPr/>
        </p:nvSpPr>
        <p:spPr>
          <a:xfrm>
            <a:off x="6609180" y="17567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7649DD2-B90A-49C1-9BFE-DAE72DF35248}"/>
              </a:ext>
            </a:extLst>
          </p:cNvPr>
          <p:cNvSpPr/>
          <p:nvPr/>
        </p:nvSpPr>
        <p:spPr>
          <a:xfrm>
            <a:off x="6609180" y="22210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D06C9A5-DFEB-432C-B7D8-F3FB9D44B653}"/>
              </a:ext>
            </a:extLst>
          </p:cNvPr>
          <p:cNvSpPr/>
          <p:nvPr/>
        </p:nvSpPr>
        <p:spPr>
          <a:xfrm>
            <a:off x="6644538" y="32070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61614E6-FC57-42DE-A890-F5C57A320038}"/>
              </a:ext>
            </a:extLst>
          </p:cNvPr>
          <p:cNvSpPr/>
          <p:nvPr/>
        </p:nvSpPr>
        <p:spPr>
          <a:xfrm>
            <a:off x="3722722" y="223423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9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435" y="1782597"/>
            <a:ext cx="6060778" cy="42714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코딩이론 단원 내용 편집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이름이 표시된다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요소라서 다른 항목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단원내용 편집에 필요한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글자크기 정렬 등을 컨트롤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단원내용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실제 내용을 입력하는 편집기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 완료 버튼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447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2700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단원 내용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578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678" y="1459835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667B7852-01C9-4259-B417-5631D698B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623" y="1942617"/>
            <a:ext cx="5334498" cy="4068783"/>
          </a:xfrm>
          <a:prstGeom prst="rect">
            <a:avLst/>
          </a:prstGeom>
        </p:spPr>
      </p:pic>
      <p:sp>
        <p:nvSpPr>
          <p:cNvPr id="95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CE8631-7858-485B-90E4-96B5881DE640}"/>
              </a:ext>
            </a:extLst>
          </p:cNvPr>
          <p:cNvSpPr/>
          <p:nvPr/>
        </p:nvSpPr>
        <p:spPr>
          <a:xfrm>
            <a:off x="1403524" y="103740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0B5FD9C-BB8A-46C5-81FB-FCE1F1A53E7C}"/>
              </a:ext>
            </a:extLst>
          </p:cNvPr>
          <p:cNvSpPr/>
          <p:nvPr/>
        </p:nvSpPr>
        <p:spPr>
          <a:xfrm>
            <a:off x="696333" y="142817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94FAD4-96B6-4DA3-941C-434E984D8463}"/>
              </a:ext>
            </a:extLst>
          </p:cNvPr>
          <p:cNvSpPr/>
          <p:nvPr/>
        </p:nvSpPr>
        <p:spPr>
          <a:xfrm>
            <a:off x="730986" y="182561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C56A9F-C7DB-472D-AD72-764715E4BF8E}"/>
              </a:ext>
            </a:extLst>
          </p:cNvPr>
          <p:cNvSpPr/>
          <p:nvPr/>
        </p:nvSpPr>
        <p:spPr>
          <a:xfrm>
            <a:off x="6164297" y="75940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7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Trash Can 2">
            <a:extLst>
              <a:ext uri="{FF2B5EF4-FFF2-40B4-BE49-F238E27FC236}">
                <a16:creationId xmlns:a16="http://schemas.microsoft.com/office/drawing/2014/main" id="{4DB085D6-5DD1-4682-8613-1A5096D8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1" y="5933855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Pencil 2">
            <a:extLst>
              <a:ext uri="{FF2B5EF4-FFF2-40B4-BE49-F238E27FC236}">
                <a16:creationId xmlns:a16="http://schemas.microsoft.com/office/drawing/2014/main" id="{7C0223C3-3B66-4671-A9B9-26A65118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2" y="594615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Menu 1">
            <a:extLst>
              <a:ext uri="{FF2B5EF4-FFF2-40B4-BE49-F238E27FC236}">
                <a16:creationId xmlns:a16="http://schemas.microsoft.com/office/drawing/2014/main" id="{1D72F3E8-049D-4BEA-879F-AF28FEEC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47856" y="595329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553297-407F-45DB-B10D-19FC4E51F23F}"/>
              </a:ext>
            </a:extLst>
          </p:cNvPr>
          <p:cNvSpPr/>
          <p:nvPr/>
        </p:nvSpPr>
        <p:spPr>
          <a:xfrm>
            <a:off x="835322" y="1739367"/>
            <a:ext cx="6060778" cy="12862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8" name="Picture 2" descr="Trash Can 2">
            <a:extLst>
              <a:ext uri="{FF2B5EF4-FFF2-40B4-BE49-F238E27FC236}">
                <a16:creationId xmlns:a16="http://schemas.microsoft.com/office/drawing/2014/main" id="{FCA9F63B-0922-4B1D-AA41-551228C3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22" y="2124910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Pencil 2">
            <a:extLst>
              <a:ext uri="{FF2B5EF4-FFF2-40B4-BE49-F238E27FC236}">
                <a16:creationId xmlns:a16="http://schemas.microsoft.com/office/drawing/2014/main" id="{EA7C741C-4AE9-43A1-9D12-57598FD5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13" y="2137209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Menu 1">
            <a:extLst>
              <a:ext uri="{FF2B5EF4-FFF2-40B4-BE49-F238E27FC236}">
                <a16:creationId xmlns:a16="http://schemas.microsoft.com/office/drawing/2014/main" id="{F8BBE566-EDBD-4C56-B803-FF6A074D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44897" y="2144351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35322" y="3479221"/>
            <a:ext cx="6060778" cy="13650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문제 내용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마무리문제 편집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4318" y="305544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마무리 문제를 등록할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다원명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마무리 문제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문제 이름을 정할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선택가능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배경색 변경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문제 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실제 문제의 내용을 편집함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선택지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 및 정답후보의 선택지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컨트롤 버튼 등장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 체크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체크된 항목이 정답이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완료버튼을 누르면 편집이 완료됨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828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3081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마무리 문제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959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9E11C2-B3B8-42FC-82CE-B6335C6DCF31}"/>
              </a:ext>
            </a:extLst>
          </p:cNvPr>
          <p:cNvSpPr/>
          <p:nvPr/>
        </p:nvSpPr>
        <p:spPr>
          <a:xfrm>
            <a:off x="798159" y="3147923"/>
            <a:ext cx="646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4395B9-559A-448A-9061-4D7BDBBDCE23}"/>
              </a:ext>
            </a:extLst>
          </p:cNvPr>
          <p:cNvSpPr/>
          <p:nvPr/>
        </p:nvSpPr>
        <p:spPr>
          <a:xfrm>
            <a:off x="847765" y="52979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556756-F118-458D-B1E5-85FEC761A62D}"/>
              </a:ext>
            </a:extLst>
          </p:cNvPr>
          <p:cNvSpPr/>
          <p:nvPr/>
        </p:nvSpPr>
        <p:spPr>
          <a:xfrm>
            <a:off x="847765" y="55894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AD359E-87E3-4366-AC54-1AAA595ABC97}"/>
              </a:ext>
            </a:extLst>
          </p:cNvPr>
          <p:cNvSpPr/>
          <p:nvPr/>
        </p:nvSpPr>
        <p:spPr>
          <a:xfrm>
            <a:off x="847765" y="58878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64093E-66EB-4E35-9F80-AB0C3D5C9AF6}"/>
              </a:ext>
            </a:extLst>
          </p:cNvPr>
          <p:cNvSpPr/>
          <p:nvPr/>
        </p:nvSpPr>
        <p:spPr>
          <a:xfrm>
            <a:off x="847765" y="61846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B27466-B9A2-4742-A271-9EB74B5E2A09}"/>
              </a:ext>
            </a:extLst>
          </p:cNvPr>
          <p:cNvSpPr/>
          <p:nvPr/>
        </p:nvSpPr>
        <p:spPr>
          <a:xfrm>
            <a:off x="834899" y="51974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814030B-80E2-40D8-803D-F333FDE2F418}"/>
              </a:ext>
            </a:extLst>
          </p:cNvPr>
          <p:cNvSpPr/>
          <p:nvPr/>
        </p:nvSpPr>
        <p:spPr>
          <a:xfrm>
            <a:off x="921817" y="537966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9495FA-CE98-4D96-B01C-FD8F5050AD60}"/>
              </a:ext>
            </a:extLst>
          </p:cNvPr>
          <p:cNvSpPr/>
          <p:nvPr/>
        </p:nvSpPr>
        <p:spPr>
          <a:xfrm>
            <a:off x="921817" y="566403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00E110-7C50-4510-89A0-2AD963A79537}"/>
              </a:ext>
            </a:extLst>
          </p:cNvPr>
          <p:cNvSpPr/>
          <p:nvPr/>
        </p:nvSpPr>
        <p:spPr>
          <a:xfrm>
            <a:off x="921817" y="597568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FAAC12A-6B3F-49DD-903C-802007A69F16}"/>
              </a:ext>
            </a:extLst>
          </p:cNvPr>
          <p:cNvSpPr/>
          <p:nvPr/>
        </p:nvSpPr>
        <p:spPr>
          <a:xfrm>
            <a:off x="921817" y="627505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14BFF-A2F1-458D-B420-FD0CDB85A45D}"/>
              </a:ext>
            </a:extLst>
          </p:cNvPr>
          <p:cNvSpPr/>
          <p:nvPr/>
        </p:nvSpPr>
        <p:spPr>
          <a:xfrm>
            <a:off x="6596184" y="5643530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1BDD3-82CD-4FF3-A153-887EABE01B39}"/>
              </a:ext>
            </a:extLst>
          </p:cNvPr>
          <p:cNvSpPr/>
          <p:nvPr/>
        </p:nvSpPr>
        <p:spPr>
          <a:xfrm>
            <a:off x="6596184" y="5333328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458DFE-2835-4DE3-9C40-1953CB9613DC}"/>
              </a:ext>
            </a:extLst>
          </p:cNvPr>
          <p:cNvSpPr/>
          <p:nvPr/>
        </p:nvSpPr>
        <p:spPr>
          <a:xfrm>
            <a:off x="6596184" y="5970964"/>
            <a:ext cx="133003" cy="158963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FFA23E-8F39-4FCB-BBC0-A26A9246CA7A}"/>
              </a:ext>
            </a:extLst>
          </p:cNvPr>
          <p:cNvSpPr/>
          <p:nvPr/>
        </p:nvSpPr>
        <p:spPr>
          <a:xfrm>
            <a:off x="6596184" y="6275923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0DAE5C-DDF1-402F-95A6-DCDCED184ED3}"/>
              </a:ext>
            </a:extLst>
          </p:cNvPr>
          <p:cNvGrpSpPr/>
          <p:nvPr/>
        </p:nvGrpSpPr>
        <p:grpSpPr>
          <a:xfrm>
            <a:off x="6486386" y="5886131"/>
            <a:ext cx="485602" cy="273000"/>
            <a:chOff x="6896100" y="3372043"/>
            <a:chExt cx="1074385" cy="427241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B86CB627-1964-4E73-8013-76F1F952E2D5}"/>
                </a:ext>
              </a:extLst>
            </p:cNvPr>
            <p:cNvSpPr/>
            <p:nvPr/>
          </p:nvSpPr>
          <p:spPr>
            <a:xfrm>
              <a:off x="6896100" y="3507971"/>
              <a:ext cx="377536" cy="195870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A28C948-8641-4D68-BD5E-57A73D53F6F1}"/>
                </a:ext>
              </a:extLst>
            </p:cNvPr>
            <p:cNvSpPr/>
            <p:nvPr/>
          </p:nvSpPr>
          <p:spPr>
            <a:xfrm flipH="1">
              <a:off x="7273636" y="3372043"/>
              <a:ext cx="696849" cy="427241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Button">
            <a:extLst>
              <a:ext uri="{FF2B5EF4-FFF2-40B4-BE49-F238E27FC236}">
                <a16:creationId xmlns:a16="http://schemas.microsoft.com/office/drawing/2014/main" id="{BD28ECEC-8F02-4989-97A1-02AB56E8A697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4034EC-E56C-49D3-A1B4-4D0D5BDB96D2}"/>
              </a:ext>
            </a:extLst>
          </p:cNvPr>
          <p:cNvSpPr/>
          <p:nvPr/>
        </p:nvSpPr>
        <p:spPr>
          <a:xfrm>
            <a:off x="847765" y="1782374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1 </a:t>
            </a:r>
            <a:r>
              <a:rPr lang="ko-KR" altLang="en-US" sz="975" dirty="0">
                <a:latin typeface="맑은 고딕" pitchFamily="50" charset="-127"/>
              </a:rPr>
              <a:t>다음 중 자바의 특징은</a:t>
            </a:r>
            <a:r>
              <a:rPr lang="en-US" altLang="ko-KR" sz="975" dirty="0">
                <a:latin typeface="맑은 고딕" pitchFamily="50" charset="-127"/>
              </a:rPr>
              <a:t>?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E9F466-E61C-4F03-B5A7-82D435E69859}"/>
              </a:ext>
            </a:extLst>
          </p:cNvPr>
          <p:cNvSpPr/>
          <p:nvPr/>
        </p:nvSpPr>
        <p:spPr>
          <a:xfrm>
            <a:off x="847765" y="2069760"/>
            <a:ext cx="6030413" cy="288412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2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A51562-FB49-48E7-BB79-0DFA555E49E9}"/>
              </a:ext>
            </a:extLst>
          </p:cNvPr>
          <p:cNvSpPr/>
          <p:nvPr/>
        </p:nvSpPr>
        <p:spPr>
          <a:xfrm>
            <a:off x="847765" y="3499333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75" dirty="0">
                <a:latin typeface="맑은 고딕" pitchFamily="50" charset="-127"/>
              </a:rPr>
              <a:t>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B8E7648-A11B-4598-A7DF-DD65401CE4F3}"/>
              </a:ext>
            </a:extLst>
          </p:cNvPr>
          <p:cNvSpPr/>
          <p:nvPr/>
        </p:nvSpPr>
        <p:spPr>
          <a:xfrm>
            <a:off x="1366614" y="107065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80877EA-801C-4A42-BC6C-467325601A36}"/>
              </a:ext>
            </a:extLst>
          </p:cNvPr>
          <p:cNvSpPr/>
          <p:nvPr/>
        </p:nvSpPr>
        <p:spPr>
          <a:xfrm>
            <a:off x="727095" y="158554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C18F803-7271-4128-871E-20B3128420E9}"/>
              </a:ext>
            </a:extLst>
          </p:cNvPr>
          <p:cNvSpPr/>
          <p:nvPr/>
        </p:nvSpPr>
        <p:spPr>
          <a:xfrm>
            <a:off x="692919" y="337171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C394A1E-79CC-4582-B2D1-264235193889}"/>
              </a:ext>
            </a:extLst>
          </p:cNvPr>
          <p:cNvSpPr/>
          <p:nvPr/>
        </p:nvSpPr>
        <p:spPr>
          <a:xfrm>
            <a:off x="720450" y="502362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813C111-3603-4D61-9826-328270DDC0B2}"/>
              </a:ext>
            </a:extLst>
          </p:cNvPr>
          <p:cNvSpPr/>
          <p:nvPr/>
        </p:nvSpPr>
        <p:spPr>
          <a:xfrm>
            <a:off x="6164297" y="74434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CC54577-E9E3-4ECC-8FE6-D568CFBA40C6}"/>
              </a:ext>
            </a:extLst>
          </p:cNvPr>
          <p:cNvSpPr/>
          <p:nvPr/>
        </p:nvSpPr>
        <p:spPr>
          <a:xfrm>
            <a:off x="6744522" y="578295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61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17404" y="2119189"/>
            <a:ext cx="6060778" cy="46092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과제 내용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 제한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제출한 코드 실행시간의 통과 커트라인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메모리 제한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제출한 코드의 실행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시 제한하는 메모리 사용량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편집기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과제의 내용을 편집함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케이스 편집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테스트 케이스 편집화면으로 변환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 버튼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17647" y="1812656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7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4372"/>
              </p:ext>
            </p:extLst>
          </p:nvPr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피보나치 함수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시간 제한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메모리제한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테스트 케이스 등록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40E4FF17-3A16-42E4-A9BB-A53D3E7CAEB1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69478-2B79-4803-88E7-591612B1E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59" y="2335876"/>
            <a:ext cx="4996641" cy="426717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88BF5C3B-B275-43B1-8328-869EB725B715}"/>
              </a:ext>
            </a:extLst>
          </p:cNvPr>
          <p:cNvSpPr/>
          <p:nvPr/>
        </p:nvSpPr>
        <p:spPr>
          <a:xfrm>
            <a:off x="1615479" y="10391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FA51AC5-0112-4AAA-9676-71B35C739B63}"/>
              </a:ext>
            </a:extLst>
          </p:cNvPr>
          <p:cNvSpPr/>
          <p:nvPr/>
        </p:nvSpPr>
        <p:spPr>
          <a:xfrm>
            <a:off x="764365" y="14057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C4A03AD-B510-4DA3-AF44-170B2E66EFDD}"/>
              </a:ext>
            </a:extLst>
          </p:cNvPr>
          <p:cNvSpPr/>
          <p:nvPr/>
        </p:nvSpPr>
        <p:spPr>
          <a:xfrm>
            <a:off x="3071808" y="135800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4D52FE2-0AE8-448C-B9B4-2EC1ED10CCBF}"/>
              </a:ext>
            </a:extLst>
          </p:cNvPr>
          <p:cNvSpPr/>
          <p:nvPr/>
        </p:nvSpPr>
        <p:spPr>
          <a:xfrm>
            <a:off x="708590" y="17498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6C114B-750C-4DB6-AC77-80F22065BFB1}"/>
              </a:ext>
            </a:extLst>
          </p:cNvPr>
          <p:cNvSpPr/>
          <p:nvPr/>
        </p:nvSpPr>
        <p:spPr>
          <a:xfrm>
            <a:off x="6168143" y="77642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BB8F353-08F7-4D47-9F70-477C076AE674}"/>
              </a:ext>
            </a:extLst>
          </p:cNvPr>
          <p:cNvSpPr/>
          <p:nvPr/>
        </p:nvSpPr>
        <p:spPr>
          <a:xfrm>
            <a:off x="5453898" y="143286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86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Trash Can 2">
            <a:extLst>
              <a:ext uri="{FF2B5EF4-FFF2-40B4-BE49-F238E27FC236}">
                <a16:creationId xmlns:a16="http://schemas.microsoft.com/office/drawing/2014/main" id="{821BCAAD-80F7-4585-A937-03D95EC2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94" y="2729903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encil 2">
            <a:extLst>
              <a:ext uri="{FF2B5EF4-FFF2-40B4-BE49-F238E27FC236}">
                <a16:creationId xmlns:a16="http://schemas.microsoft.com/office/drawing/2014/main" id="{996C9502-05EF-4E16-B33B-E79EAD1F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99" y="274771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Menu 1">
            <a:extLst>
              <a:ext uri="{FF2B5EF4-FFF2-40B4-BE49-F238E27FC236}">
                <a16:creationId xmlns:a16="http://schemas.microsoft.com/office/drawing/2014/main" id="{60085F75-67BA-4F4D-8F23-04128D2D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74483" y="2754858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4006015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테스트 케이스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 내용 편집화면과 동일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케이스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편집할 케이스를 선택할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컨트롤 버튼들이 표출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- 2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선택한 케이스의 입력 데이터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학습자가 작성한 코드가 입력 받을 데이터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작성한 데이터를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입력받았을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때 기대되는 출력 데이터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출력 데이터와 일치해야 해당 테스트 케이스가 정답으로 인정됨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 내용 편집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과제 내용 편집화면으로 변환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완료버튼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/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과제 내용 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E0957-4378-4F17-AE8E-FF305976108F}"/>
              </a:ext>
            </a:extLst>
          </p:cNvPr>
          <p:cNvSpPr/>
          <p:nvPr/>
        </p:nvSpPr>
        <p:spPr>
          <a:xfrm>
            <a:off x="847766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1D9FD1-5C36-4034-AAB4-69415BC9712C}"/>
              </a:ext>
            </a:extLst>
          </p:cNvPr>
          <p:cNvCxnSpPr>
            <a:cxnSpLocks/>
          </p:cNvCxnSpPr>
          <p:nvPr/>
        </p:nvCxnSpPr>
        <p:spPr>
          <a:xfrm>
            <a:off x="3872732" y="3588117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D471E88E-6284-4D4A-98C3-2C090E1E82FA}"/>
              </a:ext>
            </a:extLst>
          </p:cNvPr>
          <p:cNvSpPr>
            <a:spLocks noChangeAspect="1"/>
          </p:cNvSpPr>
          <p:nvPr/>
        </p:nvSpPr>
        <p:spPr bwMode="auto">
          <a:xfrm>
            <a:off x="6635420" y="1324448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E22480-F3D7-4874-A74F-ACF9086B717C}"/>
              </a:ext>
            </a:extLst>
          </p:cNvPr>
          <p:cNvSpPr/>
          <p:nvPr/>
        </p:nvSpPr>
        <p:spPr>
          <a:xfrm>
            <a:off x="847765" y="20930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 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케이스 이름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269192-5060-4572-902C-56DEF1C35E75}"/>
              </a:ext>
            </a:extLst>
          </p:cNvPr>
          <p:cNvSpPr/>
          <p:nvPr/>
        </p:nvSpPr>
        <p:spPr>
          <a:xfrm>
            <a:off x="847765" y="23845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D75E7D-882C-4F79-97AD-CC787FBA0BB8}"/>
              </a:ext>
            </a:extLst>
          </p:cNvPr>
          <p:cNvSpPr/>
          <p:nvPr/>
        </p:nvSpPr>
        <p:spPr>
          <a:xfrm>
            <a:off x="847765" y="26829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D11488-4CD6-498C-BE47-60E711029CB5}"/>
              </a:ext>
            </a:extLst>
          </p:cNvPr>
          <p:cNvSpPr/>
          <p:nvPr/>
        </p:nvSpPr>
        <p:spPr>
          <a:xfrm>
            <a:off x="847765" y="29797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4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5335BC-636F-4CD8-85C4-2960A7738C5A}"/>
              </a:ext>
            </a:extLst>
          </p:cNvPr>
          <p:cNvSpPr/>
          <p:nvPr/>
        </p:nvSpPr>
        <p:spPr>
          <a:xfrm>
            <a:off x="834899" y="19925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4EBB6B-90E6-42AA-98AD-75E9B49B240B}"/>
              </a:ext>
            </a:extLst>
          </p:cNvPr>
          <p:cNvGrpSpPr/>
          <p:nvPr/>
        </p:nvGrpSpPr>
        <p:grpSpPr>
          <a:xfrm>
            <a:off x="6695859" y="2014979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3C30766-75E0-4278-96B7-37ADCAF29CC0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7BB5454A-D64D-4898-9939-B7BC762D75F7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D01D801D-1960-4059-A455-91FD206B522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FC05D-852A-4C73-94CF-F89CF6A88934}"/>
              </a:ext>
            </a:extLst>
          </p:cNvPr>
          <p:cNvSpPr/>
          <p:nvPr/>
        </p:nvSpPr>
        <p:spPr>
          <a:xfrm>
            <a:off x="798159" y="3506105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INPUT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9E022-874F-4DCA-A2E4-F1D83950AA66}"/>
              </a:ext>
            </a:extLst>
          </p:cNvPr>
          <p:cNvSpPr/>
          <p:nvPr/>
        </p:nvSpPr>
        <p:spPr>
          <a:xfrm>
            <a:off x="3997703" y="3506105"/>
            <a:ext cx="1031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OUTPUT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9F752E-98C6-4AAC-B7BC-61FC06E8F3D6}"/>
              </a:ext>
            </a:extLst>
          </p:cNvPr>
          <p:cNvSpPr/>
          <p:nvPr/>
        </p:nvSpPr>
        <p:spPr>
          <a:xfrm>
            <a:off x="1615722" y="106427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683710" y="18847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9E0D625-9F8D-4747-A81C-6A0D2A18F215}"/>
              </a:ext>
            </a:extLst>
          </p:cNvPr>
          <p:cNvSpPr/>
          <p:nvPr/>
        </p:nvSpPr>
        <p:spPr>
          <a:xfrm>
            <a:off x="3902771" y="37041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1747293-9923-489C-9E74-1CA531AA9E53}"/>
              </a:ext>
            </a:extLst>
          </p:cNvPr>
          <p:cNvSpPr/>
          <p:nvPr/>
        </p:nvSpPr>
        <p:spPr>
          <a:xfrm>
            <a:off x="736604" y="377066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D3302C0-6A2F-4EFB-BCC8-0CBE510C6C38}"/>
              </a:ext>
            </a:extLst>
          </p:cNvPr>
          <p:cNvSpPr/>
          <p:nvPr/>
        </p:nvSpPr>
        <p:spPr>
          <a:xfrm>
            <a:off x="5391500" y="134363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6179459" y="75422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3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076182" y="1270000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사이트화면 가이드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763443" y="1125539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1045959" y="3334995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관련 화면</a:t>
            </a: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733220" y="3190534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1004743" y="4953661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마무리 문제 관련화면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692004" y="4809199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455533" y="3801720"/>
            <a:ext cx="3454400" cy="102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목록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 목록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내용 화면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397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관련 화면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5084618" y="1125539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397356" y="3294826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콘텐츠 관리 화면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5084618" y="3150364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485756" y="1774825"/>
            <a:ext cx="33829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배치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사이트맵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806932" y="1774825"/>
            <a:ext cx="3419475" cy="138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조회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풀기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과제 결과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5.4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랭킹 보기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047768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GNB/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헤더</a:t>
            </a:r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735029" y="2446167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427461" y="5499292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4000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질의 응답</a:t>
            </a: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5114723" y="535483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414317" y="5466424"/>
            <a:ext cx="3454400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문제풀기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문제풀기 결과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806932" y="3726626"/>
            <a:ext cx="3419475" cy="174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과목 관리 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내용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6.3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단원 마무리문제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6.4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6.5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도전과제 테스트케이스 편집화면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739080" y="26125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3420421" y="49237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1" name="CustomShape 18"/>
          <p:cNvSpPr/>
          <p:nvPr/>
        </p:nvSpPr>
        <p:spPr>
          <a:xfrm>
            <a:off x="648576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3420241" y="311338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4" name="CustomShape 21"/>
          <p:cNvSpPr/>
          <p:nvPr/>
        </p:nvSpPr>
        <p:spPr>
          <a:xfrm>
            <a:off x="3420241" y="262859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6485760" y="307193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" name="CustomShape 6">
            <a:extLst>
              <a:ext uri="{FF2B5EF4-FFF2-40B4-BE49-F238E27FC236}">
                <a16:creationId xmlns:a16="http://schemas.microsoft.com/office/drawing/2014/main" id="{59D8447F-1632-4500-8030-C3D2647CB0F9}"/>
              </a:ext>
            </a:extLst>
          </p:cNvPr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6" name="CustomShape 12">
            <a:extLst>
              <a:ext uri="{FF2B5EF4-FFF2-40B4-BE49-F238E27FC236}">
                <a16:creationId xmlns:a16="http://schemas.microsoft.com/office/drawing/2014/main" id="{8B1A0C50-2B74-478C-86CB-537DA1EA9978}"/>
              </a:ext>
            </a:extLst>
          </p:cNvPr>
          <p:cNvSpPr/>
          <p:nvPr/>
        </p:nvSpPr>
        <p:spPr>
          <a:xfrm>
            <a:off x="6485760" y="3562920"/>
            <a:ext cx="90972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7" name="CustomShape 13">
            <a:extLst>
              <a:ext uri="{FF2B5EF4-FFF2-40B4-BE49-F238E27FC236}">
                <a16:creationId xmlns:a16="http://schemas.microsoft.com/office/drawing/2014/main" id="{251D1EAC-F349-4172-8703-DFE90CB1A2B5}"/>
              </a:ext>
            </a:extLst>
          </p:cNvPr>
          <p:cNvSpPr/>
          <p:nvPr/>
        </p:nvSpPr>
        <p:spPr>
          <a:xfrm>
            <a:off x="7503120" y="3562920"/>
            <a:ext cx="101664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9" name="CustomShape 15">
            <a:extLst>
              <a:ext uri="{FF2B5EF4-FFF2-40B4-BE49-F238E27FC236}">
                <a16:creationId xmlns:a16="http://schemas.microsoft.com/office/drawing/2014/main" id="{C9B9B92C-3EFE-4D0C-8449-08CBF11BA473}"/>
              </a:ext>
            </a:extLst>
          </p:cNvPr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0" name="CustomShape 8">
            <a:extLst>
              <a:ext uri="{FF2B5EF4-FFF2-40B4-BE49-F238E27FC236}">
                <a16:creationId xmlns:a16="http://schemas.microsoft.com/office/drawing/2014/main" id="{90080BE9-2494-4917-AFEC-C5D3140F0E2A}"/>
              </a:ext>
            </a:extLst>
          </p:cNvPr>
          <p:cNvSpPr/>
          <p:nvPr/>
        </p:nvSpPr>
        <p:spPr>
          <a:xfrm>
            <a:off x="3420241" y="3559679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1" name="CustomShape 9">
            <a:extLst>
              <a:ext uri="{FF2B5EF4-FFF2-40B4-BE49-F238E27FC236}">
                <a16:creationId xmlns:a16="http://schemas.microsoft.com/office/drawing/2014/main" id="{116D372D-8853-4906-B241-0EA4CEC4890F}"/>
              </a:ext>
            </a:extLst>
          </p:cNvPr>
          <p:cNvSpPr/>
          <p:nvPr/>
        </p:nvSpPr>
        <p:spPr>
          <a:xfrm>
            <a:off x="3420421" y="4247313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2" name="CustomShape 8">
            <a:extLst>
              <a:ext uri="{FF2B5EF4-FFF2-40B4-BE49-F238E27FC236}">
                <a16:creationId xmlns:a16="http://schemas.microsoft.com/office/drawing/2014/main" id="{62F9AC87-2ED4-4DED-8662-E21837D533AA}"/>
              </a:ext>
            </a:extLst>
          </p:cNvPr>
          <p:cNvSpPr/>
          <p:nvPr/>
        </p:nvSpPr>
        <p:spPr>
          <a:xfrm>
            <a:off x="738900" y="3067200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3" name="CustomShape 9">
            <a:extLst>
              <a:ext uri="{FF2B5EF4-FFF2-40B4-BE49-F238E27FC236}">
                <a16:creationId xmlns:a16="http://schemas.microsoft.com/office/drawing/2014/main" id="{8B8F1442-4CD7-4ACF-B947-A046BC8877B3}"/>
              </a:ext>
            </a:extLst>
          </p:cNvPr>
          <p:cNvSpPr/>
          <p:nvPr/>
        </p:nvSpPr>
        <p:spPr>
          <a:xfrm>
            <a:off x="739080" y="3754834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2" name="CustomShape 21">
            <a:extLst>
              <a:ext uri="{FF2B5EF4-FFF2-40B4-BE49-F238E27FC236}">
                <a16:creationId xmlns:a16="http://schemas.microsoft.com/office/drawing/2014/main" id="{98108157-8B54-4A8B-AF71-9C75A1E04911}"/>
              </a:ext>
            </a:extLst>
          </p:cNvPr>
          <p:cNvSpPr/>
          <p:nvPr/>
        </p:nvSpPr>
        <p:spPr>
          <a:xfrm>
            <a:off x="6485400" y="262859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/>
        </p:nvGraphicFramePr>
        <p:xfrm>
          <a:off x="647512" y="669960"/>
          <a:ext cx="8769267" cy="2738160"/>
        </p:xfrm>
        <a:graphic>
          <a:graphicData uri="http://schemas.openxmlformats.org/drawingml/2006/table">
            <a:tbl>
              <a:tblPr/>
              <a:tblGrid>
                <a:gridCol w="1754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학습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풀기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100" b="0" strike="noStrike" spc="-1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ko-KR" altLang="en-US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baseline="0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들어가기전에</a:t>
                      </a:r>
                      <a:r>
                        <a:rPr lang="ko-KR" altLang="en-US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동의화면</a:t>
                      </a:r>
                      <a:r>
                        <a:rPr lang="en-US" altLang="ko-KR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연혁</a:t>
                      </a:r>
                      <a:endParaRPr lang="en-US" sz="1100" b="1" strike="noStrike" spc="-1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현황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현황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화면 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풀이보기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도전과제조회 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내가 푼 문제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결과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풀기화면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9" name="Table 2"/>
          <p:cNvGraphicFramePr/>
          <p:nvPr/>
        </p:nvGraphicFramePr>
        <p:xfrm>
          <a:off x="632890" y="3975004"/>
          <a:ext cx="8769269" cy="2490971"/>
        </p:xfrm>
        <a:graphic>
          <a:graphicData uri="http://schemas.openxmlformats.org/drawingml/2006/table">
            <a:tbl>
              <a:tblPr/>
              <a:tblGrid>
                <a:gridCol w="175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컨텐츠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chemeClr val="accent2"/>
                          </a:solidFill>
                          <a:latin typeface="굴림"/>
                        </a:rPr>
                        <a:t>게시판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이론과목추가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랭킹조회</a:t>
                      </a:r>
                      <a:r>
                        <a:rPr 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회원정보수정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회원탈퇴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내가 쓴 글 목록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문의</a:t>
                      </a:r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오류 관련</a:t>
                      </a:r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질문게시판</a:t>
                      </a:r>
                      <a:endParaRPr 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632889" y="0"/>
            <a:ext cx="5980874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950" b="1" spc="-1">
                <a:solidFill>
                  <a:srgbClr val="000000"/>
                </a:solidFill>
                <a:latin typeface="Arial"/>
                <a:ea typeface="맑은 고딕"/>
              </a:rPr>
              <a:t>사이트 맵</a:t>
            </a:r>
            <a:endParaRPr lang="en-US" sz="1950" spc="-1">
              <a:solidFill>
                <a:prstClr val="black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58853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단원 내용 화면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25249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75680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단원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내용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교육 내용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prstClr val="black"/>
                </a:solidFill>
              </a:rPr>
              <a:t>재접속</a:t>
            </a:r>
            <a:r>
              <a:rPr lang="ko-KR" altLang="en-US" sz="975" dirty="0">
                <a:solidFill>
                  <a:prstClr val="black"/>
                </a:solidFill>
              </a:rPr>
              <a:t> 시 진행도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페이지 이동 버튼</a:t>
            </a:r>
            <a:endParaRPr lang="en-US" altLang="ko-KR" sz="975" b="1" dirty="0">
              <a:solidFill>
                <a:prstClr val="black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8" y="1052612"/>
          <a:ext cx="6665942" cy="4752652"/>
        </p:xfrm>
        <a:graphic>
          <a:graphicData uri="http://schemas.openxmlformats.org/drawingml/2006/table">
            <a:tbl>
              <a:tblPr/>
              <a:tblGrid>
                <a:gridCol w="6665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2652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3380825" cy="1264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/>
              <a:t>자바란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1-1 </a:t>
            </a:r>
            <a:r>
              <a:rPr lang="ko-KR" altLang="en-US" sz="1083" dirty="0"/>
              <a:t>자바는 </a:t>
            </a:r>
            <a:r>
              <a:rPr lang="ko-KR" altLang="en-US" sz="1083" dirty="0" err="1"/>
              <a:t>무엇무엇이다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1-2 </a:t>
            </a:r>
            <a:r>
              <a:rPr lang="ko-KR" altLang="en-US" sz="1083" dirty="0"/>
              <a:t>자바의 역사</a:t>
            </a:r>
            <a:endParaRPr lang="en-US" altLang="ko-KR" sz="1083" dirty="0"/>
          </a:p>
          <a:p>
            <a:endParaRPr lang="en-US" altLang="ko-KR" sz="1083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변수란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3405373" y="3262352"/>
            <a:ext cx="1300360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1304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312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37176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23365" y="507871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80003" y="322867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3856" y="801453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88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766280" y="316080"/>
            <a:ext cx="2143440" cy="653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▶ 가로 길이: 최대 1280Pixel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▶ 세로 길이: 제한 없음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로그인 페이지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 전/후 다른 배너 배치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보조 메뉴 영역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 전/후 다른 서브메뉴 구성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회원가입 : 회원가입으로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로그인: 로그인 화면으로 이동(Self)</a:t>
            </a:r>
            <a:endParaRPr lang="en-US" sz="980" b="0" strike="noStrike" spc="-1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ID/비밀번호 찾기</a:t>
            </a:r>
            <a:endParaRPr lang="en-US" sz="980" b="0" strike="noStrike" spc="-1">
              <a:latin typeface="굴림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[고객센터 &gt; 문의하기]로 이동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마이 페이지: [마이 페이지 &gt; 회원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수정]로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로그아웃 : 클릭 시 로그아웃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메인 메뉴 영역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로그인 전과 후의 변화 없음(자세한 내용은 00페이지 참고).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160" y="253800"/>
            <a:ext cx="8964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2160" y="3773160"/>
            <a:ext cx="8964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826000" y="509760"/>
            <a:ext cx="24721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2559240" y="1050120"/>
            <a:ext cx="30693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4066200" y="2652120"/>
            <a:ext cx="36363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회원가입 | 로그인 | ID/비밀번호 찾기 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12" name="Line 7"/>
          <p:cNvSpPr/>
          <p:nvPr/>
        </p:nvSpPr>
        <p:spPr>
          <a:xfrm flipV="1">
            <a:off x="111600" y="364968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3252240" y="3869640"/>
            <a:ext cx="15667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2229840" y="4410360"/>
            <a:ext cx="374652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3466800" y="6233760"/>
            <a:ext cx="433764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고객센터  | 마이 페이지 | 로그아웃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11196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7" name="CustomShape 12"/>
          <p:cNvSpPr/>
          <p:nvPr/>
        </p:nvSpPr>
        <p:spPr>
          <a:xfrm>
            <a:off x="119448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3"/>
          <p:cNvSpPr/>
          <p:nvPr/>
        </p:nvSpPr>
        <p:spPr>
          <a:xfrm>
            <a:off x="138492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246744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15"/>
          <p:cNvSpPr/>
          <p:nvPr/>
        </p:nvSpPr>
        <p:spPr>
          <a:xfrm>
            <a:off x="265320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373572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7"/>
          <p:cNvSpPr/>
          <p:nvPr/>
        </p:nvSpPr>
        <p:spPr>
          <a:xfrm>
            <a:off x="392868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3" name="CustomShape 18"/>
          <p:cNvSpPr/>
          <p:nvPr/>
        </p:nvSpPr>
        <p:spPr>
          <a:xfrm>
            <a:off x="5203440" y="657612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4" name="CustomShape 19"/>
          <p:cNvSpPr/>
          <p:nvPr/>
        </p:nvSpPr>
        <p:spPr>
          <a:xfrm>
            <a:off x="6302160" y="668556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20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6" name="CustomShape 21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2"/>
          <p:cNvSpPr/>
          <p:nvPr/>
        </p:nvSpPr>
        <p:spPr>
          <a:xfrm>
            <a:off x="13849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28" name="CustomShape 23"/>
          <p:cNvSpPr/>
          <p:nvPr/>
        </p:nvSpPr>
        <p:spPr>
          <a:xfrm>
            <a:off x="246744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4"/>
          <p:cNvSpPr/>
          <p:nvPr/>
        </p:nvSpPr>
        <p:spPr>
          <a:xfrm>
            <a:off x="265320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0" name="CustomShape 25"/>
          <p:cNvSpPr/>
          <p:nvPr/>
        </p:nvSpPr>
        <p:spPr>
          <a:xfrm>
            <a:off x="373572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26"/>
          <p:cNvSpPr/>
          <p:nvPr/>
        </p:nvSpPr>
        <p:spPr>
          <a:xfrm>
            <a:off x="392868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2" name="CustomShape 27"/>
          <p:cNvSpPr/>
          <p:nvPr/>
        </p:nvSpPr>
        <p:spPr>
          <a:xfrm>
            <a:off x="52045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3" name="CustomShape 28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4" name="CustomShape 29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30"/>
          <p:cNvSpPr/>
          <p:nvPr/>
        </p:nvSpPr>
        <p:spPr>
          <a:xfrm>
            <a:off x="2132640" y="2547360"/>
            <a:ext cx="1157040" cy="36720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36" name="CustomShape 31"/>
          <p:cNvSpPr/>
          <p:nvPr/>
        </p:nvSpPr>
        <p:spPr>
          <a:xfrm>
            <a:off x="667440" y="2679840"/>
            <a:ext cx="1263960" cy="2347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37" name="CustomShape 32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38" name="CustomShape 33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34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40" name="CustomShape 35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36"/>
          <p:cNvSpPr/>
          <p:nvPr/>
        </p:nvSpPr>
        <p:spPr>
          <a:xfrm>
            <a:off x="6302520" y="308952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Line 37"/>
          <p:cNvSpPr/>
          <p:nvPr/>
        </p:nvSpPr>
        <p:spPr>
          <a:xfrm flipV="1">
            <a:off x="111600" y="365004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8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</a:rPr>
              <a:t>로그인 전/후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44" name="Line 39"/>
          <p:cNvSpPr/>
          <p:nvPr/>
        </p:nvSpPr>
        <p:spPr>
          <a:xfrm>
            <a:off x="7766280" y="0"/>
            <a:ext cx="360" cy="6858000"/>
          </a:xfrm>
          <a:prstGeom prst="line">
            <a:avLst/>
          </a:prstGeom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40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46" name="CustomShape 41"/>
          <p:cNvSpPr/>
          <p:nvPr/>
        </p:nvSpPr>
        <p:spPr>
          <a:xfrm>
            <a:off x="6496920" y="29754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47" name="CustomShape 42"/>
          <p:cNvSpPr/>
          <p:nvPr/>
        </p:nvSpPr>
        <p:spPr>
          <a:xfrm>
            <a:off x="217800" y="54144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48" name="CustomShape 43"/>
          <p:cNvSpPr/>
          <p:nvPr/>
        </p:nvSpPr>
        <p:spPr>
          <a:xfrm>
            <a:off x="167040" y="401004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766280" y="316080"/>
            <a:ext cx="2143440" cy="653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Algo 드롭다운 메뉴</a:t>
            </a:r>
            <a:endParaRPr 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코딩이론 메뉴 위에 마우스를 올리면 서브메뉴 열림</a:t>
            </a:r>
            <a:endParaRPr 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관리자 지정 카테고리 최대 5개 노출</a:t>
            </a:r>
            <a:endParaRPr 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굴림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2826000" y="509760"/>
            <a:ext cx="2472120" cy="3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2568240" y="1046520"/>
            <a:ext cx="30693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7"/>
          <p:cNvSpPr/>
          <p:nvPr/>
        </p:nvSpPr>
        <p:spPr>
          <a:xfrm>
            <a:off x="13849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6" name="CustomShape 8"/>
          <p:cNvSpPr/>
          <p:nvPr/>
        </p:nvSpPr>
        <p:spPr>
          <a:xfrm>
            <a:off x="246744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9"/>
          <p:cNvSpPr/>
          <p:nvPr/>
        </p:nvSpPr>
        <p:spPr>
          <a:xfrm>
            <a:off x="265320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58" name="CustomShape 10"/>
          <p:cNvSpPr/>
          <p:nvPr/>
        </p:nvSpPr>
        <p:spPr>
          <a:xfrm>
            <a:off x="373572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1"/>
          <p:cNvSpPr/>
          <p:nvPr/>
        </p:nvSpPr>
        <p:spPr>
          <a:xfrm>
            <a:off x="392868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0" name="CustomShape 12"/>
          <p:cNvSpPr/>
          <p:nvPr/>
        </p:nvSpPr>
        <p:spPr>
          <a:xfrm>
            <a:off x="520452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1" name="CustomShape 13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2" name="CustomShape 14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5"/>
          <p:cNvSpPr/>
          <p:nvPr/>
        </p:nvSpPr>
        <p:spPr>
          <a:xfrm>
            <a:off x="158760" y="270612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64" name="CustomShape 16"/>
          <p:cNvSpPr/>
          <p:nvPr/>
        </p:nvSpPr>
        <p:spPr>
          <a:xfrm>
            <a:off x="2132640" y="2547360"/>
            <a:ext cx="1157040" cy="36720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65" name="CustomShape 17"/>
          <p:cNvSpPr/>
          <p:nvPr/>
        </p:nvSpPr>
        <p:spPr>
          <a:xfrm>
            <a:off x="667440" y="2679840"/>
            <a:ext cx="1263960" cy="2347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66" name="CustomShape 18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7" name="CustomShape 19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0"/>
          <p:cNvSpPr/>
          <p:nvPr/>
        </p:nvSpPr>
        <p:spPr>
          <a:xfrm>
            <a:off x="111960" y="297900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69" name="CustomShape 21"/>
          <p:cNvSpPr/>
          <p:nvPr/>
        </p:nvSpPr>
        <p:spPr>
          <a:xfrm>
            <a:off x="1194480" y="308844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2"/>
          <p:cNvSpPr/>
          <p:nvPr/>
        </p:nvSpPr>
        <p:spPr>
          <a:xfrm>
            <a:off x="6302520" y="3089520"/>
            <a:ext cx="91440" cy="4536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3"/>
          <p:cNvSpPr/>
          <p:nvPr/>
        </p:nvSpPr>
        <p:spPr>
          <a:xfrm>
            <a:off x="3384000" y="2705400"/>
            <a:ext cx="433764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고객센터  | 마이 페이지 | 로그아웃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72" name="CustomShape 24"/>
          <p:cNvSpPr/>
          <p:nvPr/>
        </p:nvSpPr>
        <p:spPr>
          <a:xfrm>
            <a:off x="130680" y="3251160"/>
            <a:ext cx="1255320" cy="1428480"/>
          </a:xfrm>
          <a:prstGeom prst="rect">
            <a:avLst/>
          </a:prstGeom>
          <a:solidFill>
            <a:srgbClr val="FFFFFF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과목목록 및 선택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과목현황 조회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단원 진행하기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챕터 종료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73" name="CustomShape 25"/>
          <p:cNvSpPr/>
          <p:nvPr/>
        </p:nvSpPr>
        <p:spPr>
          <a:xfrm>
            <a:off x="1384920" y="3251160"/>
            <a:ext cx="1278360" cy="142848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풀이보기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74" name="CustomShape 26"/>
          <p:cNvSpPr/>
          <p:nvPr/>
        </p:nvSpPr>
        <p:spPr>
          <a:xfrm>
            <a:off x="2663640" y="3250800"/>
            <a:ext cx="1296000" cy="1428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도전과제조회 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내가 푼 문제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화면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결과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풀기화면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75" name="CustomShape 27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</a:rPr>
              <a:t>서브메뉴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76" name="CustomShape 28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77" name="Line 29"/>
          <p:cNvSpPr/>
          <p:nvPr/>
        </p:nvSpPr>
        <p:spPr>
          <a:xfrm>
            <a:off x="7766280" y="0"/>
            <a:ext cx="360" cy="6957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8" name="CustomShape 30"/>
          <p:cNvSpPr/>
          <p:nvPr/>
        </p:nvSpPr>
        <p:spPr>
          <a:xfrm>
            <a:off x="6491880" y="2979360"/>
            <a:ext cx="1274040" cy="27144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endParaRPr lang="en-US" sz="10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360"/>
            <a:ext cx="754380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푸터</a:t>
            </a:r>
            <a:endParaRPr lang="en-US" sz="1189" b="0" strike="noStrike" spc="-1">
              <a:latin typeface="굴림"/>
            </a:endParaRPr>
          </a:p>
        </p:txBody>
      </p:sp>
      <p:graphicFrame>
        <p:nvGraphicFramePr>
          <p:cNvPr id="280" name="Table 2"/>
          <p:cNvGraphicFramePr/>
          <p:nvPr/>
        </p:nvGraphicFramePr>
        <p:xfrm>
          <a:off x="124200" y="2244600"/>
          <a:ext cx="7597440" cy="349560"/>
        </p:xfrm>
        <a:graphic>
          <a:graphicData uri="http://schemas.openxmlformats.org/drawingml/2006/table">
            <a:tbl>
              <a:tblPr/>
              <a:tblGrid>
                <a:gridCol w="75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이용약관  |  </a:t>
                      </a:r>
                      <a:r>
                        <a:rPr lang="en-US" sz="1100" b="0" strike="noStrike" spc="-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개인정보처리방침</a:t>
                      </a: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|  고객센터 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3"/>
          <p:cNvSpPr/>
          <p:nvPr/>
        </p:nvSpPr>
        <p:spPr>
          <a:xfrm>
            <a:off x="4883040" y="5549760"/>
            <a:ext cx="2612520" cy="10782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5684400" y="5697720"/>
            <a:ext cx="160776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9200" tIns="39600" rIns="79200" bIns="39600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 이용할 수 있습니다.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4883040" y="5292000"/>
            <a:ext cx="2612520" cy="2559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247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Alert 10-1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268400" y="5369400"/>
            <a:ext cx="105120" cy="101880"/>
          </a:xfrm>
          <a:custGeom>
            <a:avLst/>
            <a:gdLst/>
            <a:ahLst/>
            <a:cxnLst/>
            <a:rect l="l" t="t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36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7"/>
          <p:cNvSpPr/>
          <p:nvPr/>
        </p:nvSpPr>
        <p:spPr>
          <a:xfrm>
            <a:off x="5108400" y="5735520"/>
            <a:ext cx="428400" cy="42696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550" y="231"/>
                </a:moveTo>
                <a:cubicBezTo>
                  <a:pt x="511" y="231"/>
                  <a:pt x="480" y="262"/>
                  <a:pt x="480" y="301"/>
                </a:cubicBezTo>
                <a:cubicBezTo>
                  <a:pt x="480" y="340"/>
                  <a:pt x="511" y="372"/>
                  <a:pt x="550" y="372"/>
                </a:cubicBezTo>
                <a:cubicBezTo>
                  <a:pt x="589" y="372"/>
                  <a:pt x="621" y="340"/>
                  <a:pt x="621" y="301"/>
                </a:cubicBezTo>
                <a:cubicBezTo>
                  <a:pt x="621" y="262"/>
                  <a:pt x="589" y="231"/>
                  <a:pt x="550" y="231"/>
                </a:cubicBezTo>
                <a:close/>
                <a:moveTo>
                  <a:pt x="494" y="455"/>
                </a:moveTo>
                <a:lnTo>
                  <a:pt x="494" y="851"/>
                </a:lnTo>
                <a:lnTo>
                  <a:pt x="607" y="851"/>
                </a:lnTo>
                <a:lnTo>
                  <a:pt x="607" y="455"/>
                </a:lnTo>
                <a:lnTo>
                  <a:pt x="494" y="455"/>
                </a:lnTo>
                <a:close/>
                <a:moveTo>
                  <a:pt x="1101" y="551"/>
                </a:moveTo>
                <a:cubicBezTo>
                  <a:pt x="1101" y="855"/>
                  <a:pt x="854" y="1101"/>
                  <a:pt x="550" y="1101"/>
                </a:cubicBezTo>
                <a:cubicBezTo>
                  <a:pt x="247" y="1101"/>
                  <a:pt x="0" y="855"/>
                  <a:pt x="0" y="551"/>
                </a:cubicBezTo>
                <a:cubicBezTo>
                  <a:pt x="0" y="247"/>
                  <a:pt x="247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8" hidden="1"/>
          <p:cNvSpPr/>
          <p:nvPr/>
        </p:nvSpPr>
        <p:spPr>
          <a:xfrm>
            <a:off x="5075640" y="5735520"/>
            <a:ext cx="493920" cy="426960"/>
          </a:xfrm>
          <a:custGeom>
            <a:avLst/>
            <a:gdLst/>
            <a:ahLst/>
            <a:cxnLst/>
            <a:rect l="l" t="t" r="r" b="b"/>
            <a:pathLst>
              <a:path w="1270" h="1101">
                <a:moveTo>
                  <a:pt x="1270" y="1101"/>
                </a:moveTo>
                <a:lnTo>
                  <a:pt x="0" y="1101"/>
                </a:lnTo>
                <a:lnTo>
                  <a:pt x="635" y="0"/>
                </a:lnTo>
                <a:lnTo>
                  <a:pt x="1270" y="1101"/>
                </a:lnTo>
                <a:close/>
                <a:moveTo>
                  <a:pt x="579" y="320"/>
                </a:moveTo>
                <a:lnTo>
                  <a:pt x="579" y="716"/>
                </a:lnTo>
                <a:lnTo>
                  <a:pt x="691" y="716"/>
                </a:lnTo>
                <a:lnTo>
                  <a:pt x="691" y="320"/>
                </a:lnTo>
                <a:lnTo>
                  <a:pt x="579" y="320"/>
                </a:lnTo>
                <a:close/>
                <a:moveTo>
                  <a:pt x="635" y="799"/>
                </a:moveTo>
                <a:cubicBezTo>
                  <a:pt x="596" y="799"/>
                  <a:pt x="564" y="831"/>
                  <a:pt x="564" y="870"/>
                </a:cubicBezTo>
                <a:cubicBezTo>
                  <a:pt x="564" y="909"/>
                  <a:pt x="596" y="940"/>
                  <a:pt x="635" y="940"/>
                </a:cubicBezTo>
                <a:cubicBezTo>
                  <a:pt x="674" y="940"/>
                  <a:pt x="706" y="909"/>
                  <a:pt x="706" y="870"/>
                </a:cubicBezTo>
                <a:cubicBezTo>
                  <a:pt x="706" y="831"/>
                  <a:pt x="674" y="799"/>
                  <a:pt x="635" y="799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9" hidden="1"/>
          <p:cNvSpPr/>
          <p:nvPr/>
        </p:nvSpPr>
        <p:spPr>
          <a:xfrm>
            <a:off x="5107320" y="5735520"/>
            <a:ext cx="430200" cy="426960"/>
          </a:xfrm>
          <a:custGeom>
            <a:avLst/>
            <a:gdLst/>
            <a:ahLst/>
            <a:cxnLst/>
            <a:rect l="l" t="t" r="r" b="b"/>
            <a:pathLst>
              <a:path w="1101" h="1100">
                <a:moveTo>
                  <a:pt x="1101" y="778"/>
                </a:moveTo>
                <a:lnTo>
                  <a:pt x="778" y="1100"/>
                </a:lnTo>
                <a:lnTo>
                  <a:pt x="322" y="1100"/>
                </a:lnTo>
                <a:lnTo>
                  <a:pt x="0" y="778"/>
                </a:lnTo>
                <a:lnTo>
                  <a:pt x="0" y="322"/>
                </a:lnTo>
                <a:lnTo>
                  <a:pt x="322" y="0"/>
                </a:lnTo>
                <a:lnTo>
                  <a:pt x="778" y="0"/>
                </a:lnTo>
                <a:lnTo>
                  <a:pt x="1101" y="322"/>
                </a:lnTo>
                <a:lnTo>
                  <a:pt x="1101" y="778"/>
                </a:lnTo>
                <a:close/>
                <a:moveTo>
                  <a:pt x="380" y="300"/>
                </a:moveTo>
                <a:lnTo>
                  <a:pt x="301" y="380"/>
                </a:lnTo>
                <a:lnTo>
                  <a:pt x="470" y="550"/>
                </a:lnTo>
                <a:lnTo>
                  <a:pt x="301" y="719"/>
                </a:lnTo>
                <a:lnTo>
                  <a:pt x="380" y="799"/>
                </a:lnTo>
                <a:lnTo>
                  <a:pt x="550" y="629"/>
                </a:lnTo>
                <a:lnTo>
                  <a:pt x="720" y="799"/>
                </a:lnTo>
                <a:lnTo>
                  <a:pt x="800" y="719"/>
                </a:lnTo>
                <a:lnTo>
                  <a:pt x="630" y="550"/>
                </a:lnTo>
                <a:lnTo>
                  <a:pt x="800" y="380"/>
                </a:lnTo>
                <a:lnTo>
                  <a:pt x="720" y="300"/>
                </a:lnTo>
                <a:lnTo>
                  <a:pt x="550" y="470"/>
                </a:lnTo>
                <a:lnTo>
                  <a:pt x="380" y="300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10" hidden="1"/>
          <p:cNvSpPr/>
          <p:nvPr/>
        </p:nvSpPr>
        <p:spPr>
          <a:xfrm>
            <a:off x="5107320" y="5734440"/>
            <a:ext cx="430200" cy="42840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1101" y="551"/>
                </a:moveTo>
                <a:cubicBezTo>
                  <a:pt x="1101" y="854"/>
                  <a:pt x="854" y="1101"/>
                  <a:pt x="550" y="1101"/>
                </a:cubicBezTo>
                <a:cubicBezTo>
                  <a:pt x="246" y="1101"/>
                  <a:pt x="0" y="854"/>
                  <a:pt x="0" y="551"/>
                </a:cubicBezTo>
                <a:cubicBezTo>
                  <a:pt x="0" y="247"/>
                  <a:pt x="246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  <a:moveTo>
                  <a:pt x="596" y="685"/>
                </a:moveTo>
                <a:lnTo>
                  <a:pt x="509" y="685"/>
                </a:lnTo>
                <a:lnTo>
                  <a:pt x="509" y="625"/>
                </a:lnTo>
                <a:cubicBezTo>
                  <a:pt x="509" y="605"/>
                  <a:pt x="513" y="589"/>
                  <a:pt x="521" y="577"/>
                </a:cubicBezTo>
                <a:cubicBezTo>
                  <a:pt x="529" y="565"/>
                  <a:pt x="547" y="549"/>
                  <a:pt x="575" y="527"/>
                </a:cubicBezTo>
                <a:cubicBezTo>
                  <a:pt x="617" y="495"/>
                  <a:pt x="638" y="460"/>
                  <a:pt x="638" y="424"/>
                </a:cubicBezTo>
                <a:cubicBezTo>
                  <a:pt x="638" y="397"/>
                  <a:pt x="630" y="375"/>
                  <a:pt x="614" y="359"/>
                </a:cubicBezTo>
                <a:cubicBezTo>
                  <a:pt x="597" y="343"/>
                  <a:pt x="576" y="334"/>
                  <a:pt x="549" y="334"/>
                </a:cubicBezTo>
                <a:cubicBezTo>
                  <a:pt x="488" y="334"/>
                  <a:pt x="451" y="377"/>
                  <a:pt x="440" y="462"/>
                </a:cubicBezTo>
                <a:lnTo>
                  <a:pt x="343" y="445"/>
                </a:lnTo>
                <a:cubicBezTo>
                  <a:pt x="349" y="381"/>
                  <a:pt x="372" y="331"/>
                  <a:pt x="413" y="295"/>
                </a:cubicBezTo>
                <a:cubicBezTo>
                  <a:pt x="454" y="259"/>
                  <a:pt x="503" y="241"/>
                  <a:pt x="561" y="241"/>
                </a:cubicBezTo>
                <a:cubicBezTo>
                  <a:pt x="618" y="241"/>
                  <a:pt x="665" y="257"/>
                  <a:pt x="702" y="291"/>
                </a:cubicBezTo>
                <a:cubicBezTo>
                  <a:pt x="739" y="325"/>
                  <a:pt x="758" y="367"/>
                  <a:pt x="758" y="418"/>
                </a:cubicBezTo>
                <a:cubicBezTo>
                  <a:pt x="758" y="443"/>
                  <a:pt x="753" y="467"/>
                  <a:pt x="743" y="489"/>
                </a:cubicBezTo>
                <a:cubicBezTo>
                  <a:pt x="732" y="512"/>
                  <a:pt x="721" y="529"/>
                  <a:pt x="707" y="541"/>
                </a:cubicBezTo>
                <a:cubicBezTo>
                  <a:pt x="694" y="554"/>
                  <a:pt x="667" y="575"/>
                  <a:pt x="624" y="606"/>
                </a:cubicBezTo>
                <a:cubicBezTo>
                  <a:pt x="612" y="615"/>
                  <a:pt x="605" y="624"/>
                  <a:pt x="601" y="632"/>
                </a:cubicBezTo>
                <a:cubicBezTo>
                  <a:pt x="598" y="640"/>
                  <a:pt x="596" y="658"/>
                  <a:pt x="596" y="685"/>
                </a:cubicBezTo>
                <a:close/>
                <a:moveTo>
                  <a:pt x="614" y="749"/>
                </a:moveTo>
                <a:lnTo>
                  <a:pt x="614" y="861"/>
                </a:lnTo>
                <a:lnTo>
                  <a:pt x="509" y="861"/>
                </a:lnTo>
                <a:lnTo>
                  <a:pt x="509" y="749"/>
                </a:lnTo>
                <a:lnTo>
                  <a:pt x="614" y="749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11"/>
          <p:cNvSpPr/>
          <p:nvPr/>
        </p:nvSpPr>
        <p:spPr>
          <a:xfrm>
            <a:off x="6665760" y="623916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확인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0" name="CustomShape 12" hidden="1"/>
          <p:cNvSpPr/>
          <p:nvPr/>
        </p:nvSpPr>
        <p:spPr>
          <a:xfrm>
            <a:off x="5801400" y="639144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Cancel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1" name="CustomShape 13" hidden="1"/>
          <p:cNvSpPr/>
          <p:nvPr/>
        </p:nvSpPr>
        <p:spPr>
          <a:xfrm>
            <a:off x="5027400" y="6391440"/>
            <a:ext cx="716760" cy="25884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Abort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2" name="CustomShape 14"/>
          <p:cNvSpPr/>
          <p:nvPr/>
        </p:nvSpPr>
        <p:spPr>
          <a:xfrm>
            <a:off x="7778880" y="316080"/>
            <a:ext cx="2125440" cy="654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퍼블리싱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이용약관(self)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이용약관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개인정보처리방침(self)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 개인정보처리방침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고객센터(self)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[고객센터 &gt; 공지사항]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디자인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개인정보처리방침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주변 메뉴와 색, 폰트 크기로 구분될 수 있도록 디자인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293" name="CustomShape 15"/>
          <p:cNvSpPr/>
          <p:nvPr/>
        </p:nvSpPr>
        <p:spPr>
          <a:xfrm>
            <a:off x="7766280" y="0"/>
            <a:ext cx="2139480" cy="315720"/>
          </a:xfrm>
          <a:prstGeom prst="rect">
            <a:avLst/>
          </a:prstGeom>
          <a:solidFill>
            <a:srgbClr val="729FCF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Description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94" name="CustomShape 16"/>
          <p:cNvSpPr/>
          <p:nvPr/>
        </p:nvSpPr>
        <p:spPr>
          <a:xfrm>
            <a:off x="0" y="0"/>
            <a:ext cx="7765920" cy="315720"/>
          </a:xfrm>
          <a:prstGeom prst="rect">
            <a:avLst/>
          </a:prstGeom>
          <a:solidFill>
            <a:srgbClr val="00599D"/>
          </a:solidFill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</a:rPr>
              <a:t>푸터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95" name="Line 17"/>
          <p:cNvSpPr/>
          <p:nvPr/>
        </p:nvSpPr>
        <p:spPr>
          <a:xfrm>
            <a:off x="7778880" y="0"/>
            <a:ext cx="360" cy="6858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6" name="CustomShape 18"/>
          <p:cNvSpPr/>
          <p:nvPr/>
        </p:nvSpPr>
        <p:spPr>
          <a:xfrm>
            <a:off x="252828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</a:rPr>
              <a:t>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7" name="CustomShape 19"/>
          <p:cNvSpPr/>
          <p:nvPr/>
        </p:nvSpPr>
        <p:spPr>
          <a:xfrm>
            <a:off x="341316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8" name="CustomShape 20"/>
          <p:cNvSpPr/>
          <p:nvPr/>
        </p:nvSpPr>
        <p:spPr>
          <a:xfrm>
            <a:off x="4650120" y="211320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3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99" name="CustomShape 21"/>
          <p:cNvSpPr/>
          <p:nvPr/>
        </p:nvSpPr>
        <p:spPr>
          <a:xfrm>
            <a:off x="4650120" y="5096160"/>
            <a:ext cx="232560" cy="23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굴림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Words>2090</Words>
  <Application>Microsoft Office PowerPoint</Application>
  <PresentationFormat>A4 용지(210x297mm)</PresentationFormat>
  <Paragraphs>761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HY헤드라인M</vt:lpstr>
      <vt:lpstr>Monotype Sorts</vt:lpstr>
      <vt:lpstr>StarSymbol</vt:lpstr>
      <vt:lpstr>굴림</vt:lpstr>
      <vt:lpstr>맑은 고딕</vt:lpstr>
      <vt:lpstr>타이포_씨고딕 140</vt:lpstr>
      <vt:lpstr>Arial</vt:lpstr>
      <vt:lpstr>Wingdings</vt:lpstr>
      <vt:lpstr>Office 테마</vt:lpstr>
      <vt:lpstr>화면 정의서</vt:lpstr>
      <vt:lpstr>PowerPoint 프레젠테이션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 Hyeonuk</cp:lastModifiedBy>
  <cp:revision>317</cp:revision>
  <dcterms:created xsi:type="dcterms:W3CDTF">2017-12-19T02:35:40Z</dcterms:created>
  <dcterms:modified xsi:type="dcterms:W3CDTF">2020-03-06T03:48:05Z</dcterms:modified>
</cp:coreProperties>
</file>