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21" r:id="rId14"/>
    <p:sldId id="1522" r:id="rId15"/>
    <p:sldId id="1523" r:id="rId16"/>
    <p:sldId id="1518" r:id="rId17"/>
    <p:sldId id="1519" r:id="rId18"/>
    <p:sldId id="1520" r:id="rId19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 varScale="1">
        <p:scale>
          <a:sx n="77" d="100"/>
          <a:sy n="77" d="100"/>
        </p:scale>
        <p:origin x="1434" y="78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2020-02-24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4620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단원을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단원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단원의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단원은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단원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21630"/>
              </p:ext>
            </p:extLst>
          </p:nvPr>
        </p:nvGraphicFramePr>
        <p:xfrm>
          <a:off x="273050" y="1679104"/>
          <a:ext cx="9359900" cy="532052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정답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다시 </a:t>
            </a:r>
            <a:r>
              <a:rPr lang="ko-KR" altLang="en-US" sz="900" b="0" dirty="0" err="1">
                <a:latin typeface="+mn-lt"/>
                <a:ea typeface="+mn-ea"/>
              </a:rPr>
              <a:t>풀것인가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/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특정 문제에 대한 랭킹을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튜터를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포함한 모든 시스템 사용자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학습자가 작성한 코드의 실행 효율로 매긴다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 두가지 서열기준을 가진다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실행시간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사용메모리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랭킹정보 종류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랭킹은 다음 두가지 방식으로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1.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개인 랭킹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 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전체 랭킹 보기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사용자는 특정 문제에 대한 사용자들의 랭킹을 확인할 수 있다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3490856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1909" y="1767558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2FFD49F8-BCCC-4A86-925A-16F12C294DE1}"/>
              </a:ext>
            </a:extLst>
          </p:cNvPr>
          <p:cNvSpPr/>
          <p:nvPr/>
        </p:nvSpPr>
        <p:spPr>
          <a:xfrm>
            <a:off x="1751999" y="2462670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110" name="Rectangle 6">
            <a:extLst>
              <a:ext uri="{FF2B5EF4-FFF2-40B4-BE49-F238E27FC236}">
                <a16:creationId xmlns:a16="http://schemas.microsoft.com/office/drawing/2014/main" id="{C285D9F6-6906-4C62-86A0-FD7C51BB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310" y="313927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198A47CD-FE0F-4F51-822D-D18B1395ECA3}"/>
              </a:ext>
            </a:extLst>
          </p:cNvPr>
          <p:cNvSpPr/>
          <p:nvPr/>
        </p:nvSpPr>
        <p:spPr>
          <a:xfrm>
            <a:off x="1733243" y="5397029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랭킹보기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4285F257-AB4B-4B80-B293-5A4C623CF68B}"/>
              </a:ext>
            </a:extLst>
          </p:cNvPr>
          <p:cNvSpPr/>
          <p:nvPr/>
        </p:nvSpPr>
        <p:spPr>
          <a:xfrm rot="5400000">
            <a:off x="3439064" y="545161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14" name="연결선: 꺾임 391">
            <a:extLst>
              <a:ext uri="{FF2B5EF4-FFF2-40B4-BE49-F238E27FC236}">
                <a16:creationId xmlns:a16="http://schemas.microsoft.com/office/drawing/2014/main" id="{38A3E3EF-CA52-43BE-915C-FFF7E06A9986}"/>
              </a:ext>
            </a:extLst>
          </p:cNvPr>
          <p:cNvCxnSpPr>
            <a:cxnSpLocks/>
            <a:stCxn id="129" idx="1"/>
            <a:endCxn id="121" idx="1"/>
          </p:cNvCxnSpPr>
          <p:nvPr/>
        </p:nvCxnSpPr>
        <p:spPr>
          <a:xfrm flipV="1">
            <a:off x="2613006" y="3476108"/>
            <a:ext cx="1259874" cy="479898"/>
          </a:xfrm>
          <a:prstGeom prst="bentConnector3">
            <a:avLst>
              <a:gd name="adj1" fmla="val 817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F285D36-2E3E-4AF3-BA38-7D776F1E37E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2199772" y="2758900"/>
            <a:ext cx="7598" cy="3803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391">
            <a:extLst>
              <a:ext uri="{FF2B5EF4-FFF2-40B4-BE49-F238E27FC236}">
                <a16:creationId xmlns:a16="http://schemas.microsoft.com/office/drawing/2014/main" id="{55D5E276-DFFD-4BF7-A98E-4DEB81D0EC67}"/>
              </a:ext>
            </a:extLst>
          </p:cNvPr>
          <p:cNvCxnSpPr>
            <a:cxnSpLocks/>
            <a:stCxn id="126" idx="3"/>
            <a:endCxn id="113" idx="7"/>
          </p:cNvCxnSpPr>
          <p:nvPr/>
        </p:nvCxnSpPr>
        <p:spPr>
          <a:xfrm flipH="1">
            <a:off x="3600491" y="4752437"/>
            <a:ext cx="4951150" cy="860090"/>
          </a:xfrm>
          <a:prstGeom prst="bentConnector3">
            <a:avLst>
              <a:gd name="adj1" fmla="val -4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B596590-42EB-4477-A331-B3EBBE9F63BE}"/>
              </a:ext>
            </a:extLst>
          </p:cNvPr>
          <p:cNvCxnSpPr>
            <a:cxnSpLocks/>
            <a:stCxn id="113" idx="4"/>
            <a:endCxn id="112" idx="3"/>
          </p:cNvCxnSpPr>
          <p:nvPr/>
        </p:nvCxnSpPr>
        <p:spPr>
          <a:xfrm flipH="1" flipV="1">
            <a:off x="2643985" y="5545144"/>
            <a:ext cx="79684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391">
            <a:extLst>
              <a:ext uri="{FF2B5EF4-FFF2-40B4-BE49-F238E27FC236}">
                <a16:creationId xmlns:a16="http://schemas.microsoft.com/office/drawing/2014/main" id="{F961C3CF-568A-47A8-837A-0E2C4EC24FAA}"/>
              </a:ext>
            </a:extLst>
          </p:cNvPr>
          <p:cNvCxnSpPr>
            <a:cxnSpLocks/>
            <a:stCxn id="122" idx="2"/>
            <a:endCxn id="113" idx="1"/>
          </p:cNvCxnSpPr>
          <p:nvPr/>
        </p:nvCxnSpPr>
        <p:spPr>
          <a:xfrm rot="5400000">
            <a:off x="4443104" y="4070502"/>
            <a:ext cx="564648" cy="224987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utoShape 51">
            <a:extLst>
              <a:ext uri="{FF2B5EF4-FFF2-40B4-BE49-F238E27FC236}">
                <a16:creationId xmlns:a16="http://schemas.microsoft.com/office/drawing/2014/main" id="{594619BA-42CE-48B6-A7E9-61C92621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168" y="3807077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DFC4ECD3-E44F-44A9-A112-7267A467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312935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검색대상 입력</a:t>
            </a:r>
          </a:p>
        </p:txBody>
      </p:sp>
      <p:sp>
        <p:nvSpPr>
          <p:cNvPr id="122" name="AutoShape 7">
            <a:extLst>
              <a:ext uri="{FF2B5EF4-FFF2-40B4-BE49-F238E27FC236}">
                <a16:creationId xmlns:a16="http://schemas.microsoft.com/office/drawing/2014/main" id="{FDE797AD-038B-4375-A065-E85A188A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048" y="4578954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전체 랭킹 출력</a:t>
            </a:r>
          </a:p>
        </p:txBody>
      </p:sp>
      <p:cxnSp>
        <p:nvCxnSpPr>
          <p:cNvPr id="124" name="연결선: 꺾임 391">
            <a:extLst>
              <a:ext uri="{FF2B5EF4-FFF2-40B4-BE49-F238E27FC236}">
                <a16:creationId xmlns:a16="http://schemas.microsoft.com/office/drawing/2014/main" id="{90C3C904-9BDF-4B99-9C5D-750DBD7D5B2A}"/>
              </a:ext>
            </a:extLst>
          </p:cNvPr>
          <p:cNvCxnSpPr>
            <a:cxnSpLocks/>
            <a:stCxn id="129" idx="7"/>
            <a:endCxn id="122" idx="0"/>
          </p:cNvCxnSpPr>
          <p:nvPr/>
        </p:nvCxnSpPr>
        <p:spPr>
          <a:xfrm>
            <a:off x="2613362" y="4090771"/>
            <a:ext cx="3237002" cy="4881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E465C64A-CD85-4ACF-97EB-95E4B1C81983}"/>
              </a:ext>
            </a:extLst>
          </p:cNvPr>
          <p:cNvCxnSpPr>
            <a:cxnSpLocks/>
            <a:stCxn id="121" idx="3"/>
            <a:endCxn id="126" idx="0"/>
          </p:cNvCxnSpPr>
          <p:nvPr/>
        </p:nvCxnSpPr>
        <p:spPr>
          <a:xfrm>
            <a:off x="5015803" y="3476108"/>
            <a:ext cx="3070523" cy="109742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utoShape 7">
            <a:extLst>
              <a:ext uri="{FF2B5EF4-FFF2-40B4-BE49-F238E27FC236}">
                <a16:creationId xmlns:a16="http://schemas.microsoft.com/office/drawing/2014/main" id="{2433A6EB-0FF4-4BF4-86A1-65049853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010" y="457352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 등수 출력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87ED98A-A569-4BA5-9DD5-B6FEA78A5711}"/>
              </a:ext>
            </a:extLst>
          </p:cNvPr>
          <p:cNvGrpSpPr/>
          <p:nvPr/>
        </p:nvGrpSpPr>
        <p:grpSpPr>
          <a:xfrm>
            <a:off x="1633298" y="3810123"/>
            <a:ext cx="1132947" cy="420490"/>
            <a:chOff x="1633298" y="3810123"/>
            <a:chExt cx="1132947" cy="420490"/>
          </a:xfrm>
        </p:grpSpPr>
        <p:sp>
          <p:nvSpPr>
            <p:cNvPr id="128" name="AutoShape 36">
              <a:extLst>
                <a:ext uri="{FF2B5EF4-FFF2-40B4-BE49-F238E27FC236}">
                  <a16:creationId xmlns:a16="http://schemas.microsoft.com/office/drawing/2014/main" id="{B9BFC1AC-9A40-407D-B2C3-7CDB69D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298" y="3810123"/>
              <a:ext cx="1132947" cy="42049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36000" rIns="36000" bIns="36000" anchor="ctr"/>
            <a:lstStyle/>
            <a:p>
              <a:pPr algn="ctr"/>
              <a:r>
                <a:rPr lang="ko-KR" altLang="en-US" sz="900" b="0" dirty="0">
                  <a:latin typeface="+mn-lt"/>
                  <a:ea typeface="+mn-ea"/>
                </a:rPr>
                <a:t>랭킹종류</a:t>
              </a:r>
              <a:endParaRPr lang="en-US" altLang="ko-KR" sz="900" b="0" dirty="0">
                <a:latin typeface="+mn-lt"/>
                <a:ea typeface="+mn-ea"/>
              </a:endParaRPr>
            </a:p>
          </p:txBody>
        </p:sp>
        <p:sp>
          <p:nvSpPr>
            <p:cNvPr id="129" name="순서도: 연결자 128">
              <a:extLst>
                <a:ext uri="{FF2B5EF4-FFF2-40B4-BE49-F238E27FC236}">
                  <a16:creationId xmlns:a16="http://schemas.microsoft.com/office/drawing/2014/main" id="{0FE11DA8-94D8-4E81-AFD1-21A00960BA95}"/>
                </a:ext>
              </a:extLst>
            </p:cNvPr>
            <p:cNvSpPr/>
            <p:nvPr/>
          </p:nvSpPr>
          <p:spPr>
            <a:xfrm rot="5390924">
              <a:off x="2451758" y="3930037"/>
              <a:ext cx="190587" cy="187052"/>
            </a:xfrm>
            <a:prstGeom prst="flowChartConnector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0" rIns="18000" bIns="0" anchor="ctr">
              <a:noAutofit/>
            </a:bodyPr>
            <a:lstStyle/>
            <a:p>
              <a:pPr marL="177800" indent="-177800" algn="ctr" defTabSz="7620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7ECF3B-FAF8-4678-AB8E-7DF4AAA9A038}"/>
              </a:ext>
            </a:extLst>
          </p:cNvPr>
          <p:cNvCxnSpPr>
            <a:cxnSpLocks/>
            <a:stCxn id="110" idx="2"/>
            <a:endCxn id="128" idx="0"/>
          </p:cNvCxnSpPr>
          <p:nvPr/>
        </p:nvCxnSpPr>
        <p:spPr>
          <a:xfrm>
            <a:off x="2199772" y="3465620"/>
            <a:ext cx="0" cy="3445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391">
            <a:extLst>
              <a:ext uri="{FF2B5EF4-FFF2-40B4-BE49-F238E27FC236}">
                <a16:creationId xmlns:a16="http://schemas.microsoft.com/office/drawing/2014/main" id="{78D7432D-F048-4EC0-85BF-43280845538B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rot="16200000" flipH="1">
            <a:off x="7074618" y="4206045"/>
            <a:ext cx="448788" cy="643995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391">
            <a:extLst>
              <a:ext uri="{FF2B5EF4-FFF2-40B4-BE49-F238E27FC236}">
                <a16:creationId xmlns:a16="http://schemas.microsoft.com/office/drawing/2014/main" id="{08E98C96-9124-45BD-AA05-0FC6423225E4}"/>
              </a:ext>
            </a:extLst>
          </p:cNvPr>
          <p:cNvCxnSpPr>
            <a:cxnSpLocks/>
            <a:stCxn id="120" idx="3"/>
            <a:endCxn id="122" idx="3"/>
          </p:cNvCxnSpPr>
          <p:nvPr/>
        </p:nvCxnSpPr>
        <p:spPr>
          <a:xfrm rot="5400000">
            <a:off x="6419241" y="4200087"/>
            <a:ext cx="454213" cy="661336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73">
            <a:extLst>
              <a:ext uri="{FF2B5EF4-FFF2-40B4-BE49-F238E27FC236}">
                <a16:creationId xmlns:a16="http://schemas.microsoft.com/office/drawing/2014/main" id="{B7F6AFB5-3B06-41BC-8217-82424BB1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18" y="3714830"/>
            <a:ext cx="999739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개인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134" name="Text Box 73">
            <a:extLst>
              <a:ext uri="{FF2B5EF4-FFF2-40B4-BE49-F238E27FC236}">
                <a16:creationId xmlns:a16="http://schemas.microsoft.com/office/drawing/2014/main" id="{D4E02F89-FE1B-458A-B1DF-BCDF00B2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398" y="4100022"/>
            <a:ext cx="1091415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전체 랭킹</a:t>
            </a:r>
            <a:endParaRPr lang="en-US" altLang="ko-KR" sz="9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7211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랭킹보기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/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랭킹을 검색할 문제를 선택함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b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</a:b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튜터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 입력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개인의 정보를 입력한다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개인 랭킹 출력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검색한 개인의 등수 정보를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검색할 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검색대상의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랭킹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문제에 참여한 모든 사람의 등수를 출력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전체 참여자 랭킹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6309289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990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83401"/>
              </p:ext>
            </p:extLst>
          </p:nvPr>
        </p:nvGraphicFramePr>
        <p:xfrm>
          <a:off x="273050" y="1679104"/>
          <a:ext cx="9359900" cy="46499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두 가지로 구성된다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코딩이론은 크게 과목으로 구분된다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단원이 존재함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단원 마다 그에 연관된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코드로 제출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20903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40797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코딩 이론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68" y="4023031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과목이 존재</a:t>
            </a:r>
            <a:r>
              <a:rPr lang="en-US" altLang="ko-KR" sz="900" b="0" dirty="0">
                <a:latin typeface="+mn-lt"/>
                <a:ea typeface="+mn-ea"/>
              </a:rPr>
              <a:t>?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6" y="47735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등록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02" y="412227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461111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275502" y="580526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79" y="542370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273421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등록</a:t>
            </a: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635580" y="299508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847451" y="2897389"/>
            <a:ext cx="816040" cy="12508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8" idx="1"/>
            <a:endCxn id="42" idx="1"/>
          </p:cNvCxnSpPr>
          <p:nvPr/>
        </p:nvCxnSpPr>
        <p:spPr>
          <a:xfrm rot="10800000">
            <a:off x="704528" y="2897390"/>
            <a:ext cx="369440" cy="1335887"/>
          </a:xfrm>
          <a:prstGeom prst="bentConnector3">
            <a:avLst>
              <a:gd name="adj1" fmla="val 1618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1640443" y="3618223"/>
            <a:ext cx="523957" cy="4048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3297346" y="3618223"/>
            <a:ext cx="799618" cy="5040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2730873" y="2588762"/>
            <a:ext cx="1" cy="4063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182136"/>
            <a:ext cx="1" cy="2258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096468" y="4448625"/>
            <a:ext cx="496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0" idx="2"/>
            <a:endCxn id="38" idx="6"/>
          </p:cNvCxnSpPr>
          <p:nvPr/>
        </p:nvCxnSpPr>
        <p:spPr>
          <a:xfrm rot="5400000">
            <a:off x="3252673" y="4673436"/>
            <a:ext cx="417289" cy="12703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>
            <a:off x="2730873" y="5610758"/>
            <a:ext cx="0" cy="194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95" idx="2"/>
            <a:endCxn id="38" idx="2"/>
          </p:cNvCxnSpPr>
          <p:nvPr/>
        </p:nvCxnSpPr>
        <p:spPr>
          <a:xfrm rot="16200000" flipH="1">
            <a:off x="2074653" y="4956305"/>
            <a:ext cx="126715" cy="995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1640441" y="4443521"/>
            <a:ext cx="1" cy="1675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50641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>
            <a:off x="1640441" y="4937457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4668425" y="4285452"/>
            <a:ext cx="1364695" cy="14505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0" idx="3"/>
            <a:endCxn id="100" idx="2"/>
          </p:cNvCxnSpPr>
          <p:nvPr/>
        </p:nvCxnSpPr>
        <p:spPr>
          <a:xfrm>
            <a:off x="4667929" y="4936770"/>
            <a:ext cx="1365191" cy="7992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rot="10800000" flipH="1" flipV="1">
            <a:off x="1068979" y="5227343"/>
            <a:ext cx="5475988" cy="756929"/>
          </a:xfrm>
          <a:prstGeom prst="bentConnector4">
            <a:avLst>
              <a:gd name="adj1" fmla="val -4175"/>
              <a:gd name="adj2" fmla="val 130201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2" idx="1"/>
            <a:endCxn id="100" idx="3"/>
          </p:cNvCxnSpPr>
          <p:nvPr/>
        </p:nvCxnSpPr>
        <p:spPr>
          <a:xfrm rot="10800000" flipH="1" flipV="1">
            <a:off x="1068979" y="4774283"/>
            <a:ext cx="5475988" cy="1209989"/>
          </a:xfrm>
          <a:prstGeom prst="bentConnector4">
            <a:avLst>
              <a:gd name="adj1" fmla="val -4175"/>
              <a:gd name="adj2" fmla="val 11889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38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56434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단원을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단원과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등록한다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 등록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케이스를 등록한다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단원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단원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단원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단원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8044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단원이 끝날 때 마다 단원과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단원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단원의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단원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37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126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>
                <a:latin typeface="+mn-lt"/>
                <a:ea typeface="+mn-ea"/>
              </a:rPr>
              <a:t>검색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 문제 선택</a:t>
            </a: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도전문제를 키워드로 검색한다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분류를 표시한다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도전문제분류를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도전문제 리스트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도전문제리스트를 보여준다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선택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도전문제를 선택한다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59729</TotalTime>
  <Words>2103</Words>
  <Application>Microsoft Office PowerPoint</Application>
  <PresentationFormat>A4 용지(210x297mm)</PresentationFormat>
  <Paragraphs>672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Optima</vt:lpstr>
      <vt:lpstr>굴림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Kim Hyeonuk</cp:lastModifiedBy>
  <cp:revision>5540</cp:revision>
  <dcterms:created xsi:type="dcterms:W3CDTF">2007-10-15T08:30:37Z</dcterms:created>
  <dcterms:modified xsi:type="dcterms:W3CDTF">2020-02-24T05:29:35Z</dcterms:modified>
</cp:coreProperties>
</file>