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ru-RU" sz="4000" b="1">
                <a:solidFill>
                  <a:schemeClr val="bg1"/>
                </a:solidFill>
              </a:rPr>
              <a:t>Telegram-</a:t>
            </a:r>
            <a:r>
              <a:rPr lang="en-US" altLang="en-US" sz="4000" b="1">
                <a:solidFill>
                  <a:schemeClr val="bg1"/>
                </a:solidFill>
              </a:rPr>
              <a:t>бот</a:t>
            </a:r>
            <a:r>
              <a:rPr lang="en-US" altLang="ru-RU" sz="4000" b="1">
                <a:solidFill>
                  <a:schemeClr val="bg1"/>
                </a:solidFill>
              </a:rPr>
              <a:t> </a:t>
            </a:r>
            <a:r>
              <a:rPr lang="en-US" altLang="en-US" sz="4000" b="1">
                <a:solidFill>
                  <a:schemeClr val="bg1"/>
                </a:solidFill>
              </a:rPr>
              <a:t>для</a:t>
            </a:r>
            <a:r>
              <a:rPr lang="en-US" altLang="ru-RU" sz="4000" b="1">
                <a:solidFill>
                  <a:schemeClr val="bg1"/>
                </a:solidFill>
              </a:rPr>
              <a:t> </a:t>
            </a:r>
            <a:r>
              <a:rPr lang="en-US" altLang="en-US" sz="4000" b="1">
                <a:solidFill>
                  <a:schemeClr val="bg1"/>
                </a:solidFill>
              </a:rPr>
              <a:t>виртуального</a:t>
            </a:r>
            <a:r>
              <a:rPr lang="en-US" altLang="ru-RU" sz="4000" b="1">
                <a:solidFill>
                  <a:schemeClr val="bg1"/>
                </a:solidFill>
              </a:rPr>
              <a:t> </a:t>
            </a:r>
            <a:r>
              <a:rPr lang="en-US" altLang="en-US" sz="4000" b="1">
                <a:solidFill>
                  <a:schemeClr val="bg1"/>
                </a:solidFill>
              </a:rPr>
              <a:t>банкинга</a:t>
            </a:r>
            <a:endParaRPr lang="en-US" altLang="en-US" sz="4000" b="1">
              <a:solidFill>
                <a:schemeClr val="bg1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0" y="4649470"/>
            <a:ext cx="4064000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Создатель</a:t>
            </a:r>
            <a:r>
              <a:rPr lang="en-US" altLang="en-US" b="1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Вардугин Дмитрий ИЭ-71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Идея</a:t>
            </a:r>
            <a:r>
              <a:rPr lang="en-US" altLang="en-US" b="1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Вардугин Дмитрий ИЭ-71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Кодер</a:t>
            </a:r>
            <a:r>
              <a:rPr lang="en-US" altLang="en-US" b="1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Вардугин Дмитрий ИЭ-71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Изображение 4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885" y="5848985"/>
            <a:ext cx="948690" cy="948690"/>
          </a:xfrm>
          <a:prstGeom prst="rect">
            <a:avLst/>
          </a:prstGeom>
        </p:spPr>
      </p:pic>
      <p:pic>
        <p:nvPicPr>
          <p:cNvPr id="6" name="Изображение 5" descr="qr-cod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70" y="5848985"/>
            <a:ext cx="948690" cy="94869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0" y="5562600"/>
            <a:ext cx="1441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400">
                <a:solidFill>
                  <a:schemeClr val="accent2">
                    <a:lumMod val="75000"/>
                  </a:schemeClr>
                </a:solidFill>
              </a:rPr>
              <a:t>Ссылка на бота</a:t>
            </a:r>
            <a:r>
              <a:rPr lang="en-US" altLang="en-US" sz="140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85290" y="5562600"/>
            <a:ext cx="1441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400">
                <a:solidFill>
                  <a:schemeClr val="accent2">
                    <a:lumMod val="75000"/>
                  </a:schemeClr>
                </a:solidFill>
              </a:rPr>
              <a:t>Ссылка на </a:t>
            </a:r>
            <a:r>
              <a:rPr lang="en-US" altLang="ru-RU" sz="140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altLang="en-US" sz="140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en-US" sz="1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ru-RU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000" b="1">
                <a:solidFill>
                  <a:schemeClr val="bg1"/>
                </a:solidFill>
              </a:rPr>
              <a:t>Архитектура программы</a:t>
            </a:r>
            <a:endParaRPr lang="ru-RU" altLang="en-US" sz="4000" b="1">
              <a:solidFill>
                <a:schemeClr val="bg1"/>
              </a:solidFill>
            </a:endParaRPr>
          </a:p>
        </p:txBody>
      </p:sp>
      <p:pic>
        <p:nvPicPr>
          <p:cNvPr id="6" name="Изображение 5"/>
          <p:cNvPicPr/>
          <p:nvPr/>
        </p:nvPicPr>
        <p:blipFill>
          <a:blip r:embed="rId1"/>
          <a:stretch>
            <a:fillRect/>
          </a:stretch>
        </p:blipFill>
        <p:spPr>
          <a:xfrm>
            <a:off x="1435100" y="1828800"/>
            <a:ext cx="1638300" cy="1714500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5172075" y="1828800"/>
            <a:ext cx="1859915" cy="1714500"/>
          </a:xfrm>
          <a:prstGeom prst="rect">
            <a:avLst/>
          </a:prstGeom>
        </p:spPr>
      </p:pic>
      <p:pic>
        <p:nvPicPr>
          <p:cNvPr id="9" name="Изображение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30665" y="1917700"/>
            <a:ext cx="1859915" cy="17145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1435100" y="1364615"/>
            <a:ext cx="163830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Пользователь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5172075" y="1288415"/>
            <a:ext cx="186055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Программа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131300" y="1288415"/>
            <a:ext cx="186690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Базы данных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35100" y="3688715"/>
            <a:ext cx="1638300" cy="23876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Отправляет запросы для программы, принимает выводы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83200" y="3688715"/>
            <a:ext cx="1638300" cy="23876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Принимает данные от пользователя, отправляет данные на сохранение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245600" y="3688715"/>
            <a:ext cx="1638300" cy="23876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Хранит пользовательские данные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073400" y="2686050"/>
            <a:ext cx="19456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108825" y="2686050"/>
            <a:ext cx="19456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ru-RU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000" b="1">
                <a:solidFill>
                  <a:schemeClr val="bg1"/>
                </a:solidFill>
              </a:rPr>
              <a:t>Основные функции</a:t>
            </a:r>
            <a:endParaRPr lang="ru-RU" altLang="en-US" sz="4000" b="1">
              <a:solidFill>
                <a:schemeClr val="bg1"/>
              </a:solidFill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241300" y="1266190"/>
            <a:ext cx="1576070" cy="151257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817370" y="1513840"/>
            <a:ext cx="191833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Простая регистрация пользователей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5440" y="4051300"/>
            <a:ext cx="1471930" cy="168973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818640" y="1513205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18640" y="4527550"/>
            <a:ext cx="160210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Виртуальный баланс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19910" y="4387215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8669020" y="1640205"/>
            <a:ext cx="160337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>
                <a:solidFill>
                  <a:schemeClr val="accent2">
                    <a:lumMod val="50000"/>
                  </a:schemeClr>
                </a:solidFill>
              </a:rPr>
              <a:t>P2P-</a:t>
            </a:r>
            <a:r>
              <a:rPr lang="ru-RU" altLang="ru-RU">
                <a:solidFill>
                  <a:schemeClr val="accent2">
                    <a:lumMod val="50000"/>
                  </a:schemeClr>
                </a:solidFill>
              </a:rPr>
              <a:t>переводы без посредников</a:t>
            </a:r>
            <a:endParaRPr lang="ru-RU" altLang="ru-RU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670290" y="1639570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6" name="Изображение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4955" y="1265555"/>
            <a:ext cx="1471930" cy="1513205"/>
          </a:xfrm>
          <a:prstGeom prst="rect">
            <a:avLst/>
          </a:prstGeom>
        </p:spPr>
      </p:pic>
      <p:sp>
        <p:nvSpPr>
          <p:cNvPr id="17" name="Текстовое поле 16"/>
          <p:cNvSpPr txBox="1"/>
          <p:nvPr/>
        </p:nvSpPr>
        <p:spPr>
          <a:xfrm>
            <a:off x="8669020" y="4387850"/>
            <a:ext cx="160337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Прозрачная история операций</a:t>
            </a:r>
            <a:endParaRPr lang="ru-RU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670290" y="4387215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9" name="Изображение 18"/>
          <p:cNvPicPr/>
          <p:nvPr/>
        </p:nvPicPr>
        <p:blipFill>
          <a:blip r:embed="rId4"/>
          <a:stretch>
            <a:fillRect/>
          </a:stretch>
        </p:blipFill>
        <p:spPr>
          <a:xfrm>
            <a:off x="10273030" y="4200525"/>
            <a:ext cx="1633855" cy="1391920"/>
          </a:xfrm>
          <a:prstGeom prst="rect">
            <a:avLst/>
          </a:prstGeom>
        </p:spPr>
      </p:pic>
      <p:pic>
        <p:nvPicPr>
          <p:cNvPr id="14" name="Изображение 13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970" y="2657475"/>
            <a:ext cx="1748155" cy="1519555"/>
          </a:xfrm>
          <a:prstGeom prst="rect">
            <a:avLst/>
          </a:prstGeom>
        </p:spPr>
      </p:pic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>
            <a:off x="3421380" y="2022475"/>
            <a:ext cx="1723390" cy="854710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 flipV="1">
            <a:off x="3422650" y="4038600"/>
            <a:ext cx="1791970" cy="857885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1"/>
          </p:cNvCxnSpPr>
          <p:nvPr/>
        </p:nvCxnSpPr>
        <p:spPr>
          <a:xfrm flipH="1">
            <a:off x="6957695" y="2148840"/>
            <a:ext cx="1712595" cy="768985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1"/>
          </p:cNvCxnSpPr>
          <p:nvPr/>
        </p:nvCxnSpPr>
        <p:spPr>
          <a:xfrm flipH="1" flipV="1">
            <a:off x="6910070" y="4068445"/>
            <a:ext cx="1760220" cy="828040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ru-RU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Пример регистрации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cxnSp>
        <p:nvCxnSpPr>
          <p:cNvPr id="6" name="Прямое соединение 5"/>
          <p:cNvCxnSpPr>
            <a:stCxn id="4" idx="2"/>
            <a:endCxn id="3" idx="2"/>
          </p:cNvCxnSpPr>
          <p:nvPr/>
        </p:nvCxnSpPr>
        <p:spPr>
          <a:xfrm>
            <a:off x="6095365" y="1266190"/>
            <a:ext cx="6985" cy="5600065"/>
          </a:xfrm>
          <a:prstGeom prst="line">
            <a:avLst/>
          </a:prstGeom>
          <a:ln w="254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Текстовое поле 6"/>
          <p:cNvSpPr txBox="1"/>
          <p:nvPr/>
        </p:nvSpPr>
        <p:spPr>
          <a:xfrm>
            <a:off x="0" y="1266190"/>
            <a:ext cx="610171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3000">
                <a:solidFill>
                  <a:schemeClr val="bg1"/>
                </a:solidFill>
              </a:rPr>
              <a:t>Пользователь</a:t>
            </a:r>
            <a:endParaRPr lang="ru-RU" altLang="en-US" sz="3000">
              <a:solidFill>
                <a:schemeClr val="bg1"/>
              </a:solidFill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089650" y="1266190"/>
            <a:ext cx="610171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3000">
                <a:solidFill>
                  <a:schemeClr val="bg1"/>
                </a:solidFill>
              </a:rPr>
              <a:t>Терминал</a:t>
            </a:r>
            <a:r>
              <a:rPr lang="en-US" altLang="ru-RU" sz="3000">
                <a:solidFill>
                  <a:schemeClr val="bg1"/>
                </a:solidFill>
              </a:rPr>
              <a:t> </a:t>
            </a:r>
            <a:r>
              <a:rPr lang="ru-RU" altLang="ru-RU" sz="3000">
                <a:solidFill>
                  <a:schemeClr val="bg1"/>
                </a:solidFill>
              </a:rPr>
              <a:t>и база данных</a:t>
            </a:r>
            <a:endParaRPr lang="ru-RU" altLang="ru-RU" sz="3000">
              <a:solidFill>
                <a:schemeClr val="bg1"/>
              </a:solidFill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2390" y="4525645"/>
            <a:ext cx="5560060" cy="16300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Изображение 13" descr="два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219575"/>
            <a:ext cx="2674620" cy="2339975"/>
          </a:xfrm>
          <a:prstGeom prst="rect">
            <a:avLst/>
          </a:prstGeom>
        </p:spPr>
      </p:pic>
      <p:pic>
        <p:nvPicPr>
          <p:cNvPr id="15" name="Изображение 14" descr="ра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2195830"/>
            <a:ext cx="2674620" cy="4363720"/>
          </a:xfrm>
          <a:prstGeom prst="rect">
            <a:avLst/>
          </a:prstGeom>
        </p:spPr>
      </p:pic>
      <p:pic>
        <p:nvPicPr>
          <p:cNvPr id="16" name="Изображение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858260" y="2367915"/>
            <a:ext cx="1397000" cy="1397000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390" y="3965575"/>
            <a:ext cx="5586095" cy="254000"/>
          </a:xfrm>
          <a:prstGeom prst="rect">
            <a:avLst/>
          </a:prstGeom>
        </p:spPr>
      </p:pic>
      <p:pic>
        <p:nvPicPr>
          <p:cNvPr id="18" name="Изображение 17"/>
          <p:cNvPicPr/>
          <p:nvPr/>
        </p:nvPicPr>
        <p:blipFill>
          <a:blip r:embed="rId6"/>
          <a:stretch>
            <a:fillRect/>
          </a:stretch>
        </p:blipFill>
        <p:spPr>
          <a:xfrm>
            <a:off x="8107045" y="2034540"/>
            <a:ext cx="1821180" cy="1722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ru-RU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Плюсы решения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cxnSp>
        <p:nvCxnSpPr>
          <p:cNvPr id="2" name="Прямое соединение 1"/>
          <p:cNvCxnSpPr>
            <a:stCxn id="4" idx="2"/>
            <a:endCxn id="3" idx="2"/>
          </p:cNvCxnSpPr>
          <p:nvPr/>
        </p:nvCxnSpPr>
        <p:spPr>
          <a:xfrm>
            <a:off x="6095365" y="1266190"/>
            <a:ext cx="6985" cy="560006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1539240" y="1656715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Кибербезопасность</a:t>
            </a:r>
            <a:endParaRPr lang="ru-RU" altLang="en-US" sz="30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Изображение 5"/>
          <p:cNvPicPr/>
          <p:nvPr/>
        </p:nvPicPr>
        <p:blipFill>
          <a:blip r:embed="rId1"/>
          <a:stretch>
            <a:fillRect/>
          </a:stretch>
        </p:blipFill>
        <p:spPr>
          <a:xfrm>
            <a:off x="304800" y="1419225"/>
            <a:ext cx="1003935" cy="1028700"/>
          </a:xfrm>
          <a:prstGeom prst="rect">
            <a:avLst/>
          </a:prstGeom>
        </p:spPr>
      </p:pic>
      <p:cxnSp>
        <p:nvCxnSpPr>
          <p:cNvPr id="7" name="Прямое соединение 6"/>
          <p:cNvCxnSpPr/>
          <p:nvPr/>
        </p:nvCxnSpPr>
        <p:spPr>
          <a:xfrm flipV="1">
            <a:off x="-10160" y="2494915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6327140" y="1563370"/>
            <a:ext cx="4559300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Тщательная система проверки входа в аккаунт пользователя</a:t>
            </a:r>
            <a:endParaRPr lang="ru-RU" alt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539240" y="3001010"/>
            <a:ext cx="4177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Конкурентоспособность</a:t>
            </a:r>
            <a:endParaRPr lang="ru-RU" altLang="en-US" sz="3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Прямое соединение 13"/>
          <p:cNvCxnSpPr/>
          <p:nvPr/>
        </p:nvCxnSpPr>
        <p:spPr>
          <a:xfrm flipV="1">
            <a:off x="-10160" y="3839210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Текстовое поле 14"/>
          <p:cNvSpPr txBox="1"/>
          <p:nvPr/>
        </p:nvSpPr>
        <p:spPr>
          <a:xfrm>
            <a:off x="6327140" y="2886710"/>
            <a:ext cx="455930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Способность конкурировать с такими ботами, как </a:t>
            </a:r>
            <a:r>
              <a:rPr lang="en-US" altLang="en-US" sz="2000">
                <a:solidFill>
                  <a:schemeClr val="accent2">
                    <a:lumMod val="50000"/>
                  </a:schemeClr>
                </a:solidFill>
              </a:rPr>
              <a:t>CRYPTO BOT, swapster </a:t>
            </a:r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и тд.</a:t>
            </a:r>
            <a:endParaRPr lang="ru-RU" alt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Изображение 1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582545"/>
            <a:ext cx="1234440" cy="1181100"/>
          </a:xfrm>
          <a:prstGeom prst="rect">
            <a:avLst/>
          </a:prstGeom>
        </p:spPr>
      </p:pic>
      <p:sp>
        <p:nvSpPr>
          <p:cNvPr id="17" name="Текстовое поле 16"/>
          <p:cNvSpPr txBox="1"/>
          <p:nvPr/>
        </p:nvSpPr>
        <p:spPr>
          <a:xfrm>
            <a:off x="1539240" y="4370705"/>
            <a:ext cx="4177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Простота кода</a:t>
            </a:r>
            <a:endParaRPr lang="ru-RU" altLang="en-US" sz="3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Прямое соединение 17"/>
          <p:cNvCxnSpPr/>
          <p:nvPr/>
        </p:nvCxnSpPr>
        <p:spPr>
          <a:xfrm flipV="1">
            <a:off x="-10160" y="5208905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Текстовое поле 18"/>
          <p:cNvSpPr txBox="1"/>
          <p:nvPr/>
        </p:nvSpPr>
        <p:spPr>
          <a:xfrm>
            <a:off x="6327140" y="4256405"/>
            <a:ext cx="455930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Доступный к прочтению код без костылей, способный к модификации</a:t>
            </a:r>
            <a:endParaRPr lang="ru-RU" alt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1" name="Изображение 20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4072890"/>
            <a:ext cx="110807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Овал 1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6</a:t>
            </a:r>
            <a:endParaRPr lang="ru-RU" altLang="en-US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Минусы решения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cxnSp>
        <p:nvCxnSpPr>
          <p:cNvPr id="6" name="Прямое соединение 5"/>
          <p:cNvCxnSpPr>
            <a:stCxn id="5" idx="2"/>
          </p:cNvCxnSpPr>
          <p:nvPr/>
        </p:nvCxnSpPr>
        <p:spPr>
          <a:xfrm>
            <a:off x="6095365" y="1266190"/>
            <a:ext cx="6985" cy="560006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Текстовое поле 6"/>
          <p:cNvSpPr txBox="1"/>
          <p:nvPr/>
        </p:nvSpPr>
        <p:spPr>
          <a:xfrm>
            <a:off x="1530350" y="2702560"/>
            <a:ext cx="43408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Язык программирования</a:t>
            </a:r>
            <a:endParaRPr lang="ru-RU" altLang="en-US" sz="300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9" name="Прямое соединение 8"/>
          <p:cNvCxnSpPr/>
          <p:nvPr/>
        </p:nvCxnSpPr>
        <p:spPr>
          <a:xfrm flipV="1">
            <a:off x="-10160" y="3712845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318250" y="2495550"/>
            <a:ext cx="455930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Язык программирования </a:t>
            </a:r>
            <a:r>
              <a:rPr lang="en-US" altLang="en-US" sz="2000">
                <a:solidFill>
                  <a:schemeClr val="accent2">
                    <a:lumMod val="50000"/>
                  </a:schemeClr>
                </a:solidFill>
              </a:rPr>
              <a:t>(Python) </a:t>
            </a:r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имеет свойство зависать, а также его скорость ниже конкурентов (</a:t>
            </a:r>
            <a:r>
              <a:rPr lang="en-US" altLang="en-US" sz="2000">
                <a:solidFill>
                  <a:schemeClr val="accent2">
                    <a:lumMod val="50000"/>
                  </a:schemeClr>
                </a:solidFill>
              </a:rPr>
              <a:t>c++)</a:t>
            </a:r>
            <a:endParaRPr lang="en-US" altLang="en-US" sz="2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538605" y="4390390"/>
            <a:ext cx="4177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Слабый сервер</a:t>
            </a:r>
            <a:endParaRPr lang="ru-RU" altLang="en-US" sz="3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6326505" y="4182745"/>
            <a:ext cx="455930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sz="2000">
                <a:solidFill>
                  <a:schemeClr val="accent2">
                    <a:lumMod val="50000"/>
                  </a:schemeClr>
                </a:solidFill>
              </a:rPr>
              <a:t>На данный момент скрипт бота запущен на слабом, но бесплатном сервере</a:t>
            </a:r>
            <a:endParaRPr lang="ru-RU" sz="20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" name="Изображение 19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80" y="2475230"/>
            <a:ext cx="1081405" cy="990600"/>
          </a:xfrm>
          <a:prstGeom prst="rect">
            <a:avLst/>
          </a:prstGeom>
        </p:spPr>
      </p:pic>
      <p:pic>
        <p:nvPicPr>
          <p:cNvPr id="22" name="Изображение 21"/>
          <p:cNvPicPr/>
          <p:nvPr/>
        </p:nvPicPr>
        <p:blipFill>
          <a:blip r:embed="rId2"/>
          <a:stretch>
            <a:fillRect/>
          </a:stretch>
        </p:blipFill>
        <p:spPr>
          <a:xfrm>
            <a:off x="304165" y="4051300"/>
            <a:ext cx="1108710" cy="1147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65" y="118491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Спасибо за внимание!</a:t>
            </a:r>
            <a:endParaRPr lang="ru-RU" altLang="ru-RU" sz="4000" b="1">
              <a:solidFill>
                <a:schemeClr val="bg1"/>
              </a:solidFill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0" y="20891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3000" b="1">
                <a:solidFill>
                  <a:schemeClr val="bg1"/>
                </a:solidFill>
              </a:rPr>
              <a:t>Буду рад ответить на ваши вопросы</a:t>
            </a:r>
            <a:endParaRPr lang="ru-RU" altLang="ru-RU" sz="3000" b="1">
              <a:solidFill>
                <a:schemeClr val="bg1"/>
              </a:solidFill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700" y="2993390"/>
            <a:ext cx="12179935" cy="52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2000" b="1">
                <a:solidFill>
                  <a:schemeClr val="accent2">
                    <a:lumMod val="50000"/>
                  </a:schemeClr>
                </a:solidFill>
              </a:rPr>
              <a:t>Ссылки на файлы</a:t>
            </a:r>
            <a:r>
              <a:rPr lang="en-US" altLang="ru-RU" sz="2000" b="1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US" altLang="ru-RU" sz="2000" b="1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Изображение 6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985" y="3791585"/>
            <a:ext cx="1977390" cy="1977390"/>
          </a:xfrm>
          <a:prstGeom prst="rect">
            <a:avLst/>
          </a:prstGeom>
        </p:spPr>
      </p:pic>
      <p:pic>
        <p:nvPicPr>
          <p:cNvPr id="8" name="Изображение 7" descr="qr-cod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905" y="3791585"/>
            <a:ext cx="1976755" cy="197675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3054985" y="3340100"/>
            <a:ext cx="1977390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2000">
                <a:solidFill>
                  <a:schemeClr val="accent2">
                    <a:lumMod val="75000"/>
                  </a:schemeClr>
                </a:solidFill>
              </a:rPr>
              <a:t>Ссылка на бота</a:t>
            </a:r>
            <a:r>
              <a:rPr lang="en-US" altLang="en-US" sz="200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240905" y="3340100"/>
            <a:ext cx="1977390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2000">
                <a:solidFill>
                  <a:schemeClr val="accent2">
                    <a:lumMod val="75000"/>
                  </a:schemeClr>
                </a:solidFill>
              </a:rPr>
              <a:t>Ссылка на </a:t>
            </a:r>
            <a:r>
              <a:rPr lang="en-US" altLang="ru-RU" sz="200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altLang="en-US" sz="200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WPS Presentation</Application>
  <PresentationFormat>宽屏</PresentationFormat>
  <Paragraphs>84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dimav</cp:lastModifiedBy>
  <cp:revision>3</cp:revision>
  <dcterms:created xsi:type="dcterms:W3CDTF">2025-05-22T02:58:00Z</dcterms:created>
  <dcterms:modified xsi:type="dcterms:W3CDTF">2025-05-22T13:54:29Z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C29DDE963CCB421EA5828C688107B871_13</vt:lpwstr>
  </property>
</Properties>
</file>