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Thin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Thin-bold.fntdata"/><Relationship Id="rId23" Type="http://schemas.openxmlformats.org/officeDocument/2006/relationships/font" Target="fonts/RobotoThi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boldItalic.fntdata"/><Relationship Id="rId25" Type="http://schemas.openxmlformats.org/officeDocument/2006/relationships/font" Target="fonts/RobotoThin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5380248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5380248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52b1f6b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52b1f6b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52b1f6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52b1f6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8100000">
            <a:off x="613074" y="2989260"/>
            <a:ext cx="3641240" cy="4032099"/>
          </a:xfrm>
          <a:custGeom>
            <a:rect b="b" l="l" r="r" t="t"/>
            <a:pathLst>
              <a:path extrusionOk="0" h="4029858" w="3639216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 rot="8100000">
            <a:off x="-2102320" y="-475682"/>
            <a:ext cx="6496336" cy="3248168"/>
          </a:xfrm>
          <a:custGeom>
            <a:rect b="b" l="l" r="r" t="t"/>
            <a:pathLst>
              <a:path extrusionOk="0" h="3246363" w="6492725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rot="2700000">
            <a:off x="4979231" y="-217406"/>
            <a:ext cx="5215938" cy="6467162"/>
          </a:xfrm>
          <a:custGeom>
            <a:rect b="b" l="l" r="r" t="t"/>
            <a:pathLst>
              <a:path extrusionOk="0" h="6463568" w="5213039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3203577" y="688180"/>
            <a:ext cx="5251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6754" y="507900"/>
            <a:ext cx="1944000" cy="11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0" y="2664618"/>
            <a:ext cx="3624265" cy="2478882"/>
          </a:xfrm>
          <a:custGeom>
            <a:rect b="b" l="l" r="r" t="t"/>
            <a:pathLst>
              <a:path extrusionOk="0" h="2478882" w="3624265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0" y="736380"/>
            <a:ext cx="3882900" cy="4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sz="165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sz="1200" cap="none">
                <a:solidFill>
                  <a:schemeClr val="accent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539552" y="656897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sz="25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couv_1.pdf"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">
  <p:cSld name="Titre et contenu visue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itre" showMasterSp="0">
  <p:cSld name="Chapitr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3810001" cy="2664618"/>
          </a:xfrm>
          <a:custGeom>
            <a:rect b="b" l="l" r="r" t="t"/>
            <a:pathLst>
              <a:path extrusionOk="0" h="2664618" w="3810001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145383" y="0"/>
            <a:ext cx="7998617" cy="5143500"/>
          </a:xfrm>
          <a:custGeom>
            <a:rect b="b" l="l" r="r" t="t"/>
            <a:pathLst>
              <a:path extrusionOk="0" h="5143500" w="7998617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373189" y="688180"/>
            <a:ext cx="70818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sz="3400" cap="none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sz="3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logo_couv_1.pdf" id="46" name="Google Shape;4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3953662"/>
            <a:ext cx="1224000" cy="72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visuel &amp; logo">
  <p:cSld name="Titre et contenu visuel &amp; log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>
            <p:ph idx="2" type="pic"/>
          </p:nvPr>
        </p:nvSpPr>
        <p:spPr>
          <a:xfrm>
            <a:off x="396000" y="1116000"/>
            <a:ext cx="3816000" cy="3060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572000" y="1054800"/>
            <a:ext cx="38829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">
  <p:cSld name="Titre et contenu 2 colon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396000" y="1055688"/>
            <a:ext cx="38880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2 colonnes &amp; logo">
  <p:cSld name="Titre et contenu 2 colonnes &amp; log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96000" y="442800"/>
            <a:ext cx="7232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96000" y="1054800"/>
            <a:ext cx="3888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4572000" y="1055688"/>
            <a:ext cx="3882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4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&amp; logo">
  <p:cSld name="Titre et contenu &amp; log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96000" y="443550"/>
            <a:ext cx="7231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396000" y="1055689"/>
            <a:ext cx="83592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/>
            </a:lvl3pPr>
            <a:lvl4pPr indent="-32003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►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3" type="pic"/>
          </p:nvPr>
        </p:nvSpPr>
        <p:spPr>
          <a:xfrm>
            <a:off x="7627938" y="4565650"/>
            <a:ext cx="608100" cy="2667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96000" y="1056085"/>
            <a:ext cx="83661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►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22888" y="4565650"/>
            <a:ext cx="1980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279650" y="4565650"/>
            <a:ext cx="26520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0"/>
              <a:buFont typeface="Arial"/>
              <a:buNone/>
              <a:defRPr b="0" i="0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logo_couv_1.pdf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3675" y="4433896"/>
            <a:ext cx="856801" cy="50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8075" y="4404267"/>
            <a:ext cx="1618975" cy="6110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1860550" y="1426325"/>
            <a:ext cx="71757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3000"/>
              <a:t>DATA SANTÉ: Projet classification</a:t>
            </a:r>
            <a:endParaRPr sz="30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1" lang="fr" sz="1700"/>
              <a:t>Monitoring foetal : Comment prédire l’état de santé d’un foetus ?</a:t>
            </a:r>
            <a:r>
              <a:rPr lang="fr"/>
              <a:t> </a:t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 sz="1300"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t/>
            </a:r>
            <a:endParaRPr sz="1300"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300"/>
              <a:t>Nawfel Barkat</a:t>
            </a:r>
            <a:endParaRPr sz="1300"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300"/>
              <a:t>Sofiane Bouibeb</a:t>
            </a:r>
            <a:endParaRPr sz="1300"/>
          </a:p>
          <a:p>
            <a: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" sz="1300"/>
              <a:t>Ugo Broqua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2.3 </a:t>
            </a:r>
            <a:r>
              <a:rPr lang="fr"/>
              <a:t>Corrélation entre les variables</a:t>
            </a:r>
            <a:endParaRPr/>
          </a:p>
        </p:txBody>
      </p: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33390" y="814732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b="0" l="5930" r="2266" t="0"/>
          <a:stretch/>
        </p:blipFill>
        <p:spPr>
          <a:xfrm>
            <a:off x="-57675" y="2222100"/>
            <a:ext cx="6299050" cy="29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 rot="4389013">
            <a:off x="256146" y="1552260"/>
            <a:ext cx="984256" cy="30691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 rot="3770015">
            <a:off x="1481157" y="1552466"/>
            <a:ext cx="984282" cy="3064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 rot="7517889">
            <a:off x="2304826" y="1552482"/>
            <a:ext cx="984370" cy="3064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 rot="7517889">
            <a:off x="2826151" y="1635682"/>
            <a:ext cx="984370" cy="3064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6466738" y="1699080"/>
            <a:ext cx="2827043" cy="3967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Accelerations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Prolonged decelerations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Abnormal short term variability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of time with abnormal long term variability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">
                <a:solidFill>
                  <a:schemeClr val="lt2"/>
                </a:solidFill>
              </a:rPr>
              <a:t>2. Analyse exploratoire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28599" y="990600"/>
            <a:ext cx="5248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Boruta algorithm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UcPeriod"/>
            </a:pPr>
            <a:r>
              <a:rPr b="0" i="0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À partir du dataset originel, un autre dataframe est créé en mélangeant aléatoirement chaque features. Ces features permutées sont appelées shadow features.</a:t>
            </a:r>
            <a:endParaRPr/>
          </a:p>
          <a:p>
            <a:pPr indent="-3238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UcPeriod"/>
            </a:pPr>
            <a:r>
              <a:rPr b="0" i="0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random forest is fitted on </a:t>
            </a:r>
            <a:r>
              <a:rPr b="0" i="1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X_boruta </a:t>
            </a:r>
            <a:r>
              <a:rPr b="0" i="0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b="0" i="1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238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UcPeriod"/>
            </a:pPr>
            <a:r>
              <a:rPr b="0" i="0" lang="fr" sz="12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Maintenant, nous prenons l’importance de chaque feature originale et la comparons avec un seuil. Le seuil est défini comme l’importance la plus élevée enregistrée parmi les shadow features.</a:t>
            </a:r>
            <a:endParaRPr b="0" i="0" sz="1200" u="none" cap="none" strike="noStrike">
              <a:solidFill>
                <a:srgbClr val="2424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AutoNum type="romanUcPeriod"/>
            </a:pPr>
            <a:r>
              <a:rPr lang="fr" sz="1200">
                <a:solidFill>
                  <a:srgbClr val="242424"/>
                </a:solidFill>
                <a:highlight>
                  <a:srgbClr val="FFFFFF"/>
                </a:highlight>
              </a:rPr>
              <a:t>Features exclues: </a:t>
            </a:r>
            <a:endParaRPr sz="12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42424"/>
                </a:solidFill>
                <a:highlight>
                  <a:srgbClr val="FFFFFF"/>
                </a:highlight>
              </a:rPr>
              <a:t>	</a:t>
            </a:r>
            <a:endParaRPr sz="12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41125" y="3824550"/>
            <a:ext cx="853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200" u="none" cap="none" strike="noStrike">
                <a:solidFill>
                  <a:srgbClr val="C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résumé l'idée est qu'une feature n'est utile que si elle est capable de faire mieux que la meilleure feature aléatoire.</a:t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978" y="1372882"/>
            <a:ext cx="3422147" cy="208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/>
          <p:nvPr/>
        </p:nvSpPr>
        <p:spPr>
          <a:xfrm>
            <a:off x="7290051" y="4286250"/>
            <a:ext cx="1853949" cy="857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399000" y="485176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 </a:t>
            </a:r>
            <a:r>
              <a:rPr b="0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572" y="3099597"/>
            <a:ext cx="380342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">
                <a:solidFill>
                  <a:schemeClr val="lt2"/>
                </a:solidFill>
              </a:rPr>
              <a:t>2. Analyse exploratoire</a:t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290051" y="4286250"/>
            <a:ext cx="1854000" cy="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399000" y="485176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 </a:t>
            </a:r>
            <a:r>
              <a:rPr b="0" i="0" lang="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950" y="858851"/>
            <a:ext cx="25336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000" y="1344626"/>
            <a:ext cx="44577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/>
          <p:nvPr/>
        </p:nvSpPr>
        <p:spPr>
          <a:xfrm>
            <a:off x="1381625" y="858850"/>
            <a:ext cx="2533800" cy="153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3. Analyse prédictive : </a:t>
            </a:r>
            <a:endParaRPr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3.1</a:t>
            </a:r>
            <a:r>
              <a:rPr lang="fr"/>
              <a:t> Préparation des données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233390" y="814732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1906312" y="1015633"/>
            <a:ext cx="5718488" cy="39674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de valeurs manquantes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de String, que des floats (pas besoin d’encoding)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X=features Y=Target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Normaliser les features :</a:t>
            </a:r>
            <a:endParaRPr/>
          </a:p>
          <a:p>
            <a:pPr indent="0" lvl="5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rapport d’échelle</a:t>
            </a:r>
            <a:endParaRPr/>
          </a:p>
          <a:p>
            <a:pPr indent="0" lvl="5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robustesse</a:t>
            </a:r>
            <a:endParaRPr/>
          </a:p>
          <a:p>
            <a:pPr indent="0" lvl="5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fr"/>
              <a:t>convergence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Test Split : </a:t>
            </a:r>
            <a:r>
              <a:rPr lang="fr"/>
              <a:t>8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 </a:t>
            </a:r>
            <a:r>
              <a:rPr lang="fr"/>
              <a:t>2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3. Analyse prédictive : 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3.2</a:t>
            </a:r>
            <a:r>
              <a:rPr lang="fr"/>
              <a:t> Choix des modèles et des métriques</a:t>
            </a:r>
            <a:endParaRPr/>
          </a:p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233390" y="814732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396000" y="814725"/>
            <a:ext cx="79308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: Arbre de décision, Random Forest, SVM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sur train :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sur test :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fr" sz="1300"/>
              <a:t>Cross Validation</a:t>
            </a:r>
            <a:r>
              <a:rPr b="0" i="0" lang="f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300"/>
              <a:t>(10 Fold random) pour tuner les hyperparamètres du Random Forest (Gini impurity)</a:t>
            </a:r>
            <a:endParaRPr sz="1300"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0" y="1575900"/>
            <a:ext cx="3484688" cy="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758" y="2492787"/>
            <a:ext cx="1604300" cy="3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925" y="3857629"/>
            <a:ext cx="2753950" cy="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3. Analyse prédictive : 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3.3</a:t>
            </a:r>
            <a:r>
              <a:rPr lang="fr"/>
              <a:t> Résultats</a:t>
            </a:r>
            <a:endParaRPr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303" y="935816"/>
            <a:ext cx="2565992" cy="349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75" y="1841299"/>
            <a:ext cx="3153475" cy="1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0" y="824691"/>
            <a:ext cx="2630175" cy="349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0303" y="824691"/>
            <a:ext cx="2565992" cy="349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4742475" y="2968350"/>
            <a:ext cx="2630100" cy="2001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325971" y="2968350"/>
            <a:ext cx="2509200" cy="2001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26"/>
          <p:cNvCxnSpPr>
            <a:stCxn id="290" idx="3"/>
          </p:cNvCxnSpPr>
          <p:nvPr/>
        </p:nvCxnSpPr>
        <p:spPr>
          <a:xfrm>
            <a:off x="3026175" y="2571750"/>
            <a:ext cx="183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26"/>
          <p:cNvSpPr txBox="1"/>
          <p:nvPr/>
        </p:nvSpPr>
        <p:spPr>
          <a:xfrm>
            <a:off x="3096199" y="2263975"/>
            <a:ext cx="214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3. Analyse prédictive : 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3.3</a:t>
            </a:r>
            <a:r>
              <a:rPr lang="fr"/>
              <a:t> </a:t>
            </a:r>
            <a:r>
              <a:rPr lang="fr"/>
              <a:t>Résultats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7372575" y="4429925"/>
            <a:ext cx="1771500" cy="71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28555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4</a:t>
            </a:r>
            <a:r>
              <a:rPr lang="fr">
                <a:solidFill>
                  <a:schemeClr val="lt2"/>
                </a:solidFill>
              </a:rPr>
              <a:t>. Conclusion</a:t>
            </a:r>
            <a:endParaRPr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28555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4.1</a:t>
            </a:r>
            <a:r>
              <a:rPr lang="fr"/>
              <a:t> Améliorations</a:t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7444500" y="3975650"/>
            <a:ext cx="1699500" cy="116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89275" y="1178900"/>
            <a:ext cx="7689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Meilleur tuning </a:t>
            </a:r>
            <a:r>
              <a:rPr lang="fr" sz="1500">
                <a:solidFill>
                  <a:schemeClr val="dk1"/>
                </a:solidFill>
              </a:rPr>
              <a:t>d'hyperparametres</a:t>
            </a:r>
            <a:r>
              <a:rPr lang="fr" sz="1500">
                <a:solidFill>
                  <a:schemeClr val="dk1"/>
                </a:solidFill>
              </a:rPr>
              <a:t> (gini impurety ou entropy, depth, num of trees, bootstrapping)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Feature selection par combinaisons possibles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Analyse multimodale (image CT Scan de foetus)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fr" sz="1500">
                <a:solidFill>
                  <a:schemeClr val="dk1"/>
                </a:solidFill>
              </a:rPr>
              <a:t>Feature selection avec une analyse qualitative (expert médical)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4702175" y="441100"/>
            <a:ext cx="37686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fr"/>
              <a:t>Contexte</a:t>
            </a:r>
            <a:endParaRPr/>
          </a:p>
          <a:p>
            <a:pPr indent="0" lvl="1" marL="341999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fr"/>
              <a:t>1.1 Présentation Générale du sujet</a:t>
            </a:r>
            <a:endParaRPr/>
          </a:p>
          <a:p>
            <a:pPr indent="0" lvl="1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fr"/>
              <a:t>1.2 Analyse des risques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fr"/>
              <a:t>Analyse exploratoire</a:t>
            </a:r>
            <a:endParaRPr/>
          </a:p>
          <a:p>
            <a:pPr indent="0" lvl="1" marL="341999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fr"/>
              <a:t>2.1 Observation des données</a:t>
            </a:r>
            <a:endParaRPr/>
          </a:p>
          <a:p>
            <a:pPr indent="0" lvl="1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fr"/>
              <a:t>2.2 Distribution des variables clés</a:t>
            </a:r>
            <a:endParaRPr/>
          </a:p>
          <a:p>
            <a:pPr indent="0" lvl="1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rPr lang="fr"/>
              <a:t>2.3 Analyse de corrélation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AutoNum type="arabicPeriod"/>
            </a:pPr>
            <a:r>
              <a:rPr lang="fr"/>
              <a:t>Analyse prédictive</a:t>
            </a:r>
            <a:endParaRPr/>
          </a:p>
          <a:p>
            <a:pPr indent="0" lvl="0" marL="341999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lang="fr" sz="1200">
                <a:solidFill>
                  <a:schemeClr val="accent3"/>
                </a:solidFill>
              </a:rPr>
              <a:t>3</a:t>
            </a:r>
            <a:r>
              <a:rPr b="0" lang="fr" sz="1200">
                <a:solidFill>
                  <a:schemeClr val="accent3"/>
                </a:solidFill>
              </a:rPr>
              <a:t>.1 Préparation des données</a:t>
            </a:r>
            <a:endParaRPr b="0" sz="1200">
              <a:solidFill>
                <a:schemeClr val="accent3"/>
              </a:solidFill>
            </a:endParaRPr>
          </a:p>
          <a:p>
            <a:pPr indent="0" lvl="0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200">
                <a:solidFill>
                  <a:schemeClr val="accent3"/>
                </a:solidFill>
              </a:rPr>
              <a:t>3.2 Choix des modèles et métriques</a:t>
            </a:r>
            <a:endParaRPr b="0" sz="1200">
              <a:solidFill>
                <a:schemeClr val="accent3"/>
              </a:solidFill>
            </a:endParaRPr>
          </a:p>
          <a:p>
            <a:pPr indent="0" lvl="0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200">
                <a:solidFill>
                  <a:schemeClr val="accent3"/>
                </a:solidFill>
              </a:rPr>
              <a:t>3.3 Résultats</a:t>
            </a:r>
            <a:endParaRPr/>
          </a:p>
          <a:p>
            <a:pPr indent="-346075" lvl="0" marL="34290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650"/>
              <a:buAutoNum type="arabicPeriod"/>
            </a:pPr>
            <a:r>
              <a:rPr lang="fr"/>
              <a:t>Conclusion</a:t>
            </a:r>
            <a:endParaRPr/>
          </a:p>
          <a:p>
            <a:pPr indent="0" lvl="0" marL="342900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</a:pPr>
            <a:r>
              <a:rPr b="0" lang="fr" sz="1200">
                <a:solidFill>
                  <a:schemeClr val="accent3"/>
                </a:solidFill>
              </a:rPr>
              <a:t>4</a:t>
            </a:r>
            <a:r>
              <a:rPr b="0" lang="fr" sz="1200">
                <a:solidFill>
                  <a:schemeClr val="accent3"/>
                </a:solidFill>
              </a:rPr>
              <a:t>.1 Amélioration potentielle 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sz="1400">
              <a:solidFill>
                <a:schemeClr val="accent6"/>
              </a:solidFill>
            </a:endParaRPr>
          </a:p>
          <a:p>
            <a:pPr indent="0" lvl="1" marL="341999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 txBox="1"/>
          <p:nvPr>
            <p:ph type="title"/>
          </p:nvPr>
        </p:nvSpPr>
        <p:spPr>
          <a:xfrm>
            <a:off x="539552" y="656897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1. Contexte : </a:t>
            </a:r>
            <a:endParaRPr/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1.1 </a:t>
            </a:r>
            <a:r>
              <a:rPr lang="fr"/>
              <a:t>Présentation Générale du sujet</a:t>
            </a:r>
            <a:endParaRPr/>
          </a:p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88950" y="956375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b="1" lang="fr" sz="1900">
                <a:solidFill>
                  <a:schemeClr val="lt2"/>
                </a:solidFill>
              </a:rPr>
              <a:t>Comment prédire l'état de santé d’un foetus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2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1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2644075" y="1390150"/>
            <a:ext cx="5946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489350" y="1313950"/>
            <a:ext cx="6165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None/>
            </a:pPr>
            <a:r>
              <a:rPr lang="fr" sz="1190">
                <a:solidFill>
                  <a:schemeClr val="dk1"/>
                </a:solidFill>
              </a:rPr>
              <a:t>Le taux de </a:t>
            </a:r>
            <a:r>
              <a:rPr b="1" lang="fr" sz="1190">
                <a:solidFill>
                  <a:schemeClr val="dk1"/>
                </a:solidFill>
              </a:rPr>
              <a:t>mortinatalité </a:t>
            </a:r>
            <a:r>
              <a:rPr lang="fr" sz="1190">
                <a:solidFill>
                  <a:schemeClr val="dk1"/>
                </a:solidFill>
              </a:rPr>
              <a:t>(enfants nés sans vie par mort fœtale spontanée ou interruption médicale de grossesse) est de </a:t>
            </a:r>
            <a:r>
              <a:rPr b="1" lang="fr" sz="1190">
                <a:solidFill>
                  <a:schemeClr val="dk1"/>
                </a:solidFill>
              </a:rPr>
              <a:t>8,5 pour 1 000 </a:t>
            </a:r>
            <a:r>
              <a:rPr lang="fr" sz="1190">
                <a:solidFill>
                  <a:schemeClr val="dk1"/>
                </a:solidFill>
              </a:rPr>
              <a:t>naissances totales en 2019. Il est en légère baisse après quatre années très stables, proches de 9 ‰.</a:t>
            </a:r>
            <a:endParaRPr b="0" i="0" sz="11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350" y="2239464"/>
            <a:ext cx="1527000" cy="152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4722000" y="3692100"/>
            <a:ext cx="42534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rPr b="0" i="0" lang="fr" sz="13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Cardiotocogramme</a:t>
            </a:r>
            <a:endParaRPr b="0" i="0" sz="13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90">
                <a:solidFill>
                  <a:schemeClr val="dk1"/>
                </a:solidFill>
              </a:rPr>
              <a:t>A: Battement du cœur fœtal; B: Indicateur de mouvements ressentis par la mère (activé par une touche); C: Mouvement fœtal; D: Contractions de l'utérus</a:t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938" y="2014125"/>
            <a:ext cx="3361526" cy="16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540450" y="3766500"/>
            <a:ext cx="3424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rPr b="0" i="0" lang="fr" sz="13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Cardiotocographe</a:t>
            </a:r>
            <a:r>
              <a:rPr b="0" i="0" lang="fr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" sz="13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3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90">
                <a:solidFill>
                  <a:schemeClr val="dk1"/>
                </a:solidFill>
              </a:rPr>
              <a:t>N</a:t>
            </a:r>
            <a:r>
              <a:rPr b="0" i="0" lang="fr" sz="13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données sont issues de ça !</a:t>
            </a:r>
            <a:endParaRPr b="0" i="0" sz="13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390"/>
              <a:buFont typeface="Arial"/>
              <a:buNone/>
            </a:pPr>
            <a:r>
              <a:t/>
            </a:r>
            <a:endParaRPr b="0" i="0" sz="13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1. Contexte : 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1.2 </a:t>
            </a:r>
            <a:r>
              <a:rPr lang="fr"/>
              <a:t>Analyse des risques 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142000" y="3451200"/>
            <a:ext cx="82749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rappel 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 essentiel pour détecter les cas de mortalité, même si la prédiction n'est pas très certaine.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Minimisation des faux négatifs</a:t>
            </a: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c'est-à-dire les cas où le modèle prédit que le foetus est sain alors qu'il est en fait à risque de mortalité.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12" y="887638"/>
            <a:ext cx="6122175" cy="263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2.1 </a:t>
            </a:r>
            <a:r>
              <a:rPr lang="fr"/>
              <a:t>Observations des données</a:t>
            </a:r>
            <a:endParaRPr/>
          </a:p>
        </p:txBody>
      </p:sp>
      <p:sp>
        <p:nvSpPr>
          <p:cNvPr id="129" name="Google Shape;129;p15"/>
          <p:cNvSpPr txBox="1"/>
          <p:nvPr>
            <p:ph idx="3" type="body"/>
          </p:nvPr>
        </p:nvSpPr>
        <p:spPr>
          <a:xfrm>
            <a:off x="88950" y="956375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2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1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2644075" y="1390150"/>
            <a:ext cx="5946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262025" y="1541138"/>
            <a:ext cx="3348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Font typeface="Arial"/>
              <a:buChar char="●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2126 lignes 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Font typeface="Arial"/>
              <a:buChar char="○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par foetus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Font typeface="Arial"/>
              <a:buChar char="●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colonnes</a:t>
            </a: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Font typeface="Arial"/>
              <a:buChar char="○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Valeurs 100% numériques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"/>
              <a:buFont typeface="Arial"/>
              <a:buChar char="●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variable : Santé du fœtus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AutoNum type="arabicPeriod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 😉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AutoNum type="arabicPeriod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Suspect</a:t>
            </a:r>
            <a:r>
              <a:rPr lang="fr" sz="1490">
                <a:solidFill>
                  <a:schemeClr val="dk1"/>
                </a:solidFill>
              </a:rPr>
              <a:t>😐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Font typeface="Arial"/>
              <a:buAutoNum type="arabicPeriod"/>
            </a:pPr>
            <a:r>
              <a:rPr b="0" i="0" lang="fr" sz="14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Pathologique</a:t>
            </a:r>
            <a:r>
              <a:rPr lang="fr" sz="1490">
                <a:solidFill>
                  <a:schemeClr val="dk1"/>
                </a:solidFill>
              </a:rPr>
              <a:t>😨</a:t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8612" rtl="0" algn="just">
              <a:lnSpc>
                <a:spcPct val="103358"/>
              </a:lnSpc>
              <a:spcBef>
                <a:spcPts val="5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925" y="1141050"/>
            <a:ext cx="3102075" cy="31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2.2 </a:t>
            </a:r>
            <a:r>
              <a:rPr lang="fr"/>
              <a:t>Description des variables clés </a:t>
            </a:r>
            <a:endParaRPr/>
          </a:p>
        </p:txBody>
      </p:sp>
      <p:sp>
        <p:nvSpPr>
          <p:cNvPr id="141" name="Google Shape;141;p16"/>
          <p:cNvSpPr txBox="1"/>
          <p:nvPr>
            <p:ph idx="3" type="body"/>
          </p:nvPr>
        </p:nvSpPr>
        <p:spPr>
          <a:xfrm>
            <a:off x="213300" y="956375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b="1" lang="fr" sz="1900">
                <a:solidFill>
                  <a:schemeClr val="lt2"/>
                </a:solidFill>
              </a:rPr>
              <a:t>Distribution de la variable target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2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1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lang="fr" sz="1490">
                <a:solidFill>
                  <a:schemeClr val="dk1"/>
                </a:solidFill>
              </a:rPr>
              <a:t>Déséquilibre de classe. Attention à l’Accuracy !</a:t>
            </a:r>
            <a:endParaRPr sz="14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2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1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2"/>
              </a:solidFill>
            </a:endParaRPr>
          </a:p>
          <a:p>
            <a:pPr indent="0" lvl="2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sz="1100">
              <a:solidFill>
                <a:srgbClr val="11111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2644075" y="1390150"/>
            <a:ext cx="59469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326" y="1269193"/>
            <a:ext cx="4553951" cy="291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2.2 </a:t>
            </a:r>
            <a:r>
              <a:rPr lang="fr"/>
              <a:t>Description des variables clés 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253307" y="4030317"/>
            <a:ext cx="1675658" cy="11505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97972" y="2765670"/>
            <a:ext cx="9015430" cy="624488"/>
            <a:chOff x="1593000" y="2322568"/>
            <a:chExt cx="5957975" cy="643500"/>
          </a:xfrm>
        </p:grpSpPr>
        <p:sp>
          <p:nvSpPr>
            <p:cNvPr id="155" name="Google Shape;15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Contractions utérines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fr" sz="3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b="0" i="0" sz="3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Fréquence des contractions 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97972" y="1971727"/>
            <a:ext cx="9015430" cy="655417"/>
            <a:chOff x="1593000" y="2322568"/>
            <a:chExt cx="5957975" cy="675372"/>
          </a:xfrm>
        </p:grpSpPr>
        <p:sp>
          <p:nvSpPr>
            <p:cNvPr id="163" name="Google Shape;163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Mouvement du foetus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fr" sz="3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b="0" i="0" sz="3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387854" y="2425840"/>
              <a:ext cx="29712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Fréquence des : Accélérations, Décélérations (légères, sévères, prolongées)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Fréquence des Mouvements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98020" y="1161703"/>
            <a:ext cx="9015608" cy="624517"/>
            <a:chOff x="1593000" y="2322568"/>
            <a:chExt cx="5957975" cy="643500"/>
          </a:xfrm>
        </p:grpSpPr>
        <p:sp>
          <p:nvSpPr>
            <p:cNvPr id="171" name="Google Shape;171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Rythme cardiaque du foetus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fr" sz="3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b="0" i="0" sz="3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71450" lvl="0" marL="3238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Moyenne, Médiane, Mode, Variance, Tendance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3238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Valeur initiale, Minimum, Maximum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71450" lvl="0" marL="3238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Nombre de pics, Nombre de Zéros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97972" y="3567696"/>
            <a:ext cx="9015430" cy="624488"/>
            <a:chOff x="1593000" y="2322568"/>
            <a:chExt cx="5957975" cy="643500"/>
          </a:xfrm>
        </p:grpSpPr>
        <p:sp>
          <p:nvSpPr>
            <p:cNvPr id="179" name="Google Shape;179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Comportement anormaux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fr" sz="3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b="0" i="0" sz="3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Pourcentage de temps avec comportement anormal à court terme/long terme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Moyenne de ces pourcentages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97972" y="4369723"/>
            <a:ext cx="9015430" cy="624488"/>
            <a:chOff x="1593000" y="2322568"/>
            <a:chExt cx="5957975" cy="643500"/>
          </a:xfrm>
        </p:grpSpPr>
        <p:sp>
          <p:nvSpPr>
            <p:cNvPr id="187" name="Google Shape;187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Target : Santé du foetus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fr" sz="3000" u="none" cap="none" strike="noStrik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b="0" i="0" sz="30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0 : Normal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1 : Suspect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200"/>
                <a:buFont typeface="Arial"/>
                <a:buChar char="•"/>
              </a:pPr>
              <a:r>
                <a:rPr b="0" i="0" lang="fr" sz="1200" u="none" cap="none" strike="noStrike">
                  <a:solidFill>
                    <a:srgbClr val="92D050"/>
                  </a:solidFill>
                  <a:latin typeface="Roboto"/>
                  <a:ea typeface="Roboto"/>
                  <a:cs typeface="Roboto"/>
                  <a:sym typeface="Roboto"/>
                </a:rPr>
                <a:t>2 : Pathologique</a:t>
              </a:r>
              <a:endParaRPr b="0" i="0" sz="1200" u="none" cap="none" strike="noStrike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17"/>
          <p:cNvSpPr txBox="1"/>
          <p:nvPr/>
        </p:nvSpPr>
        <p:spPr>
          <a:xfrm>
            <a:off x="233400" y="814685"/>
            <a:ext cx="8717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Description des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2.2 </a:t>
            </a:r>
            <a:r>
              <a:rPr lang="fr"/>
              <a:t>Description des variables clés </a:t>
            </a:r>
            <a:endParaRPr/>
          </a:p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33390" y="814732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Distribution des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00" y="1435822"/>
            <a:ext cx="4578501" cy="29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0924" y="1344297"/>
            <a:ext cx="4693076" cy="307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396000" y="0"/>
            <a:ext cx="72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2. Analyse exploratoire : 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96000" y="442800"/>
            <a:ext cx="72288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"/>
              <a:t>2.3 </a:t>
            </a:r>
            <a:r>
              <a:rPr lang="fr"/>
              <a:t>Corrélation entre les variables</a:t>
            </a:r>
            <a:endParaRPr/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7627938" y="214536"/>
            <a:ext cx="11271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233390" y="814732"/>
            <a:ext cx="8717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																		</a:t>
            </a:r>
            <a:endParaRPr/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444500" y="3692100"/>
            <a:ext cx="1699500" cy="145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6400"/>
            <a:ext cx="4682024" cy="4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12" y="1168300"/>
            <a:ext cx="4531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