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8" r:id="rId5"/>
    <p:sldId id="283" r:id="rId6"/>
    <p:sldId id="309" r:id="rId7"/>
    <p:sldId id="304" r:id="rId8"/>
    <p:sldId id="305" r:id="rId9"/>
    <p:sldId id="292" r:id="rId10"/>
    <p:sldId id="300" r:id="rId11"/>
    <p:sldId id="301" r:id="rId12"/>
    <p:sldId id="294" r:id="rId13"/>
    <p:sldId id="302" r:id="rId14"/>
    <p:sldId id="308" r:id="rId15"/>
    <p:sldId id="311"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712" autoAdjust="0"/>
  </p:normalViewPr>
  <p:slideViewPr>
    <p:cSldViewPr snapToGrid="0">
      <p:cViewPr>
        <p:scale>
          <a:sx n="55" d="100"/>
          <a:sy n="55" d="100"/>
        </p:scale>
        <p:origin x="1260" y="450"/>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4/19/2025</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4/19/2025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65526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823556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dirty="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lvl1pPr>
              <a:defRPr>
                <a:solidFill>
                  <a:schemeClr val="bg1"/>
                </a:solidFill>
              </a:defRPr>
            </a:lvl1pPr>
          </a:lstStyle>
          <a:p>
            <a:fld id="{19B51A1E-902D-48AF-9020-955120F399B6}" type="slidenum">
              <a:rPr lang="en-US" smtClean="0"/>
              <a:pPr/>
              <a:t>‹#›</a:t>
            </a:fld>
            <a:endParaRPr lang="en-US"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8.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a:srcRect/>
          <a:stretch/>
        </p:blipFill>
        <p:spPr>
          <a:xfrm>
            <a:off x="0" y="156636"/>
            <a:ext cx="9780588" cy="6490753"/>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dirty="0"/>
              <a:t>GAP ANALYSIS</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US" dirty="0"/>
              <a:t>BRIGHTLEARN ONLINE EDUCATION PLATFORM</a:t>
            </a:r>
          </a:p>
        </p:txBody>
      </p:sp>
      <p:sp>
        <p:nvSpPr>
          <p:cNvPr id="2" name="Rectangle: Rounded Corners 1">
            <a:extLst>
              <a:ext uri="{FF2B5EF4-FFF2-40B4-BE49-F238E27FC236}">
                <a16:creationId xmlns:a16="http://schemas.microsoft.com/office/drawing/2014/main" id="{C8361134-5F78-4E55-B299-F7E335F7EE61}"/>
              </a:ext>
            </a:extLst>
          </p:cNvPr>
          <p:cNvSpPr/>
          <p:nvPr/>
        </p:nvSpPr>
        <p:spPr>
          <a:xfrm>
            <a:off x="9780588" y="4072348"/>
            <a:ext cx="2411412" cy="5696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UGOCHI EKOH</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a:stCxn id="9" idx="3"/>
          </p:cNvCxnSpPr>
          <p:nvPr/>
        </p:nvCxnSpPr>
        <p:spPr>
          <a:xfrm>
            <a:off x="9150626" y="443690"/>
            <a:ext cx="3041374" cy="13084"/>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a:endCxn id="9" idx="1"/>
          </p:cNvCxnSpPr>
          <p:nvPr/>
        </p:nvCxnSpPr>
        <p:spPr>
          <a:xfrm flipV="1">
            <a:off x="0" y="443690"/>
            <a:ext cx="3041374" cy="13084"/>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3" name="Table 3">
            <a:extLst>
              <a:ext uri="{FF2B5EF4-FFF2-40B4-BE49-F238E27FC236}">
                <a16:creationId xmlns:a16="http://schemas.microsoft.com/office/drawing/2014/main" id="{D3D69A58-CCC2-472A-9825-340E490BEBD1}"/>
              </a:ext>
            </a:extLst>
          </p:cNvPr>
          <p:cNvGraphicFramePr>
            <a:graphicFrameLocks noGrp="1"/>
          </p:cNvGraphicFramePr>
          <p:nvPr>
            <p:extLst>
              <p:ext uri="{D42A27DB-BD31-4B8C-83A1-F6EECF244321}">
                <p14:modId xmlns:p14="http://schemas.microsoft.com/office/powerpoint/2010/main" val="2730580897"/>
              </p:ext>
            </p:extLst>
          </p:nvPr>
        </p:nvGraphicFramePr>
        <p:xfrm>
          <a:off x="848139" y="855296"/>
          <a:ext cx="10476353" cy="5526098"/>
        </p:xfrm>
        <a:graphic>
          <a:graphicData uri="http://schemas.openxmlformats.org/drawingml/2006/table">
            <a:tbl>
              <a:tblPr firstRow="1" bandRow="1">
                <a:tableStyleId>{3B4B98B0-60AC-42C2-AFA5-B58CD77FA1E5}</a:tableStyleId>
              </a:tblPr>
              <a:tblGrid>
                <a:gridCol w="1994284">
                  <a:extLst>
                    <a:ext uri="{9D8B030D-6E8A-4147-A177-3AD203B41FA5}">
                      <a16:colId xmlns:a16="http://schemas.microsoft.com/office/drawing/2014/main" val="2186772405"/>
                    </a:ext>
                  </a:extLst>
                </a:gridCol>
                <a:gridCol w="3649096">
                  <a:extLst>
                    <a:ext uri="{9D8B030D-6E8A-4147-A177-3AD203B41FA5}">
                      <a16:colId xmlns:a16="http://schemas.microsoft.com/office/drawing/2014/main" val="914483963"/>
                    </a:ext>
                  </a:extLst>
                </a:gridCol>
                <a:gridCol w="4832973">
                  <a:extLst>
                    <a:ext uri="{9D8B030D-6E8A-4147-A177-3AD203B41FA5}">
                      <a16:colId xmlns:a16="http://schemas.microsoft.com/office/drawing/2014/main" val="2948903373"/>
                    </a:ext>
                  </a:extLst>
                </a:gridCol>
              </a:tblGrid>
              <a:tr h="518433">
                <a:tc>
                  <a:txBody>
                    <a:bodyPr/>
                    <a:lstStyle/>
                    <a:p>
                      <a:pPr marL="0" marR="0" algn="ctr">
                        <a:lnSpc>
                          <a:spcPct val="200000"/>
                        </a:lnSpc>
                        <a:spcBef>
                          <a:spcPts val="0"/>
                        </a:spcBef>
                        <a:spcAft>
                          <a:spcPts val="1000"/>
                        </a:spcAft>
                      </a:pPr>
                      <a:r>
                        <a:rPr lang="en-US" sz="1600" b="1" dirty="0">
                          <a:solidFill>
                            <a:schemeClr val="tx1"/>
                          </a:solidFill>
                          <a:effectLst/>
                          <a:latin typeface="Times New Roman" panose="02020603050405020304" pitchFamily="18" charset="0"/>
                          <a:cs typeface="Times New Roman" panose="02020603050405020304" pitchFamily="18" charset="0"/>
                        </a:rPr>
                        <a:t>Element</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1000"/>
                        </a:spcAft>
                      </a:pPr>
                      <a:r>
                        <a:rPr lang="en-US" sz="1600" b="1" dirty="0">
                          <a:solidFill>
                            <a:schemeClr val="tx1"/>
                          </a:solidFill>
                          <a:effectLst/>
                          <a:latin typeface="Times New Roman" panose="02020603050405020304" pitchFamily="18" charset="0"/>
                          <a:cs typeface="Times New Roman" panose="02020603050405020304" pitchFamily="18" charset="0"/>
                        </a:rPr>
                        <a:t>Current State</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1000"/>
                        </a:spcAft>
                      </a:pPr>
                      <a:r>
                        <a:rPr lang="en-US" sz="1600" b="1" dirty="0">
                          <a:solidFill>
                            <a:schemeClr val="tx1"/>
                          </a:solidFill>
                          <a:effectLst/>
                          <a:latin typeface="Times New Roman" panose="02020603050405020304" pitchFamily="18" charset="0"/>
                          <a:cs typeface="Times New Roman" panose="02020603050405020304" pitchFamily="18" charset="0"/>
                        </a:rPr>
                        <a:t>Recommended Changes</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6482372"/>
                  </a:ext>
                </a:extLst>
              </a:tr>
              <a:tr h="843057">
                <a:tc>
                  <a:txBody>
                    <a:bodyPr/>
                    <a:lstStyle/>
                    <a:p>
                      <a:pPr marL="0" marR="0">
                        <a:lnSpc>
                          <a:spcPct val="200000"/>
                        </a:lnSpc>
                        <a:spcBef>
                          <a:spcPts val="0"/>
                        </a:spcBef>
                        <a:spcAft>
                          <a:spcPts val="1000"/>
                        </a:spcAft>
                      </a:pPr>
                      <a:r>
                        <a:rPr lang="en-US" sz="1600" b="1" dirty="0">
                          <a:solidFill>
                            <a:srgbClr val="1B1C1D"/>
                          </a:solidFill>
                          <a:effectLst/>
                          <a:latin typeface="Times New Roman" panose="02020603050405020304" pitchFamily="18" charset="0"/>
                          <a:cs typeface="Times New Roman" panose="02020603050405020304" pitchFamily="18" charset="0"/>
                        </a:rPr>
                        <a:t>Strategy</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1000"/>
                        </a:spcAft>
                      </a:pPr>
                      <a:r>
                        <a:rPr lang="en-US" sz="1600">
                          <a:solidFill>
                            <a:srgbClr val="1B1C1D"/>
                          </a:solidFill>
                          <a:effectLst/>
                          <a:latin typeface="Times New Roman" panose="02020603050405020304" pitchFamily="18" charset="0"/>
                          <a:cs typeface="Times New Roman" panose="02020603050405020304" pitchFamily="18" charset="0"/>
                        </a:rPr>
                        <a:t>May not be focused on innovation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1000"/>
                        </a:spcAft>
                      </a:pPr>
                      <a:r>
                        <a:rPr lang="en-US" sz="1600">
                          <a:solidFill>
                            <a:srgbClr val="1B1C1D"/>
                          </a:solidFill>
                          <a:effectLst/>
                          <a:latin typeface="Times New Roman" panose="02020603050405020304" pitchFamily="18" charset="0"/>
                          <a:cs typeface="Times New Roman" panose="02020603050405020304" pitchFamily="18" charset="0"/>
                        </a:rPr>
                        <a:t>Develop a strategy focused on innovation and competitive differentiation.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8932367"/>
                  </a:ext>
                </a:extLst>
              </a:tr>
              <a:tr h="633802">
                <a:tc>
                  <a:txBody>
                    <a:bodyPr/>
                    <a:lstStyle/>
                    <a:p>
                      <a:pPr marL="0" marR="0">
                        <a:lnSpc>
                          <a:spcPct val="200000"/>
                        </a:lnSpc>
                        <a:spcBef>
                          <a:spcPts val="0"/>
                        </a:spcBef>
                        <a:spcAft>
                          <a:spcPts val="1000"/>
                        </a:spcAft>
                      </a:pPr>
                      <a:r>
                        <a:rPr lang="en-US" sz="1600" b="1" dirty="0">
                          <a:solidFill>
                            <a:srgbClr val="1B1C1D"/>
                          </a:solidFill>
                          <a:effectLst/>
                          <a:latin typeface="Times New Roman" panose="02020603050405020304" pitchFamily="18" charset="0"/>
                          <a:cs typeface="Times New Roman" panose="02020603050405020304" pitchFamily="18" charset="0"/>
                        </a:rPr>
                        <a:t>Structure</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1000"/>
                        </a:spcAft>
                      </a:pPr>
                      <a:r>
                        <a:rPr lang="en-US" sz="1600" dirty="0">
                          <a:solidFill>
                            <a:srgbClr val="1B1C1D"/>
                          </a:solidFill>
                          <a:effectLst/>
                          <a:latin typeface="Times New Roman" panose="02020603050405020304" pitchFamily="18" charset="0"/>
                          <a:cs typeface="Times New Roman" panose="02020603050405020304" pitchFamily="18" charset="0"/>
                        </a:rPr>
                        <a:t>May not be agile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1000"/>
                        </a:spcAft>
                      </a:pPr>
                      <a:r>
                        <a:rPr lang="en-US" sz="1600" dirty="0">
                          <a:solidFill>
                            <a:srgbClr val="1B1C1D"/>
                          </a:solidFill>
                          <a:effectLst/>
                          <a:latin typeface="Times New Roman" panose="02020603050405020304" pitchFamily="18" charset="0"/>
                          <a:cs typeface="Times New Roman" panose="02020603050405020304" pitchFamily="18" charset="0"/>
                        </a:rPr>
                        <a:t>Adopt a more agile organizational structure.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9177844"/>
                  </a:ext>
                </a:extLst>
              </a:tr>
              <a:tr h="518433">
                <a:tc>
                  <a:txBody>
                    <a:bodyPr/>
                    <a:lstStyle/>
                    <a:p>
                      <a:pPr marL="0" marR="0">
                        <a:lnSpc>
                          <a:spcPct val="200000"/>
                        </a:lnSpc>
                        <a:spcBef>
                          <a:spcPts val="0"/>
                        </a:spcBef>
                        <a:spcAft>
                          <a:spcPts val="1000"/>
                        </a:spcAft>
                      </a:pPr>
                      <a:r>
                        <a:rPr lang="en-US" sz="1600" b="1" dirty="0">
                          <a:solidFill>
                            <a:srgbClr val="1B1C1D"/>
                          </a:solidFill>
                          <a:effectLst/>
                          <a:latin typeface="Times New Roman" panose="02020603050405020304" pitchFamily="18" charset="0"/>
                          <a:cs typeface="Times New Roman" panose="02020603050405020304" pitchFamily="18" charset="0"/>
                        </a:rPr>
                        <a:t>Systems</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1000"/>
                        </a:spcAft>
                      </a:pPr>
                      <a:r>
                        <a:rPr lang="en-US" sz="1600">
                          <a:solidFill>
                            <a:srgbClr val="1B1C1D"/>
                          </a:solidFill>
                          <a:effectLst/>
                          <a:latin typeface="Times New Roman" panose="02020603050405020304" pitchFamily="18" charset="0"/>
                          <a:cs typeface="Times New Roman" panose="02020603050405020304" pitchFamily="18" charset="0"/>
                        </a:rPr>
                        <a:t>May be outdated</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1000"/>
                        </a:spcAft>
                      </a:pPr>
                      <a:r>
                        <a:rPr lang="en-US" sz="1600" dirty="0">
                          <a:solidFill>
                            <a:srgbClr val="1B1C1D"/>
                          </a:solidFill>
                          <a:effectLst/>
                          <a:latin typeface="Times New Roman" panose="02020603050405020304" pitchFamily="18" charset="0"/>
                          <a:cs typeface="Times New Roman" panose="02020603050405020304" pitchFamily="18" charset="0"/>
                        </a:rPr>
                        <a:t>Modernize technology systems.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3065463"/>
                  </a:ext>
                </a:extLst>
              </a:tr>
              <a:tr h="843057">
                <a:tc>
                  <a:txBody>
                    <a:bodyPr/>
                    <a:lstStyle/>
                    <a:p>
                      <a:pPr marL="0" marR="0">
                        <a:lnSpc>
                          <a:spcPct val="200000"/>
                        </a:lnSpc>
                        <a:spcBef>
                          <a:spcPts val="0"/>
                        </a:spcBef>
                        <a:spcAft>
                          <a:spcPts val="1000"/>
                        </a:spcAft>
                      </a:pPr>
                      <a:r>
                        <a:rPr lang="en-US" sz="1600" b="1" dirty="0">
                          <a:solidFill>
                            <a:srgbClr val="1B1C1D"/>
                          </a:solidFill>
                          <a:effectLst/>
                          <a:latin typeface="Times New Roman" panose="02020603050405020304" pitchFamily="18" charset="0"/>
                          <a:cs typeface="Times New Roman" panose="02020603050405020304" pitchFamily="18" charset="0"/>
                        </a:rPr>
                        <a:t>Shared Values</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1000"/>
                        </a:spcAft>
                      </a:pPr>
                      <a:r>
                        <a:rPr lang="en-US" sz="1600">
                          <a:solidFill>
                            <a:srgbClr val="1B1C1D"/>
                          </a:solidFill>
                          <a:effectLst/>
                          <a:latin typeface="Times New Roman" panose="02020603050405020304" pitchFamily="18" charset="0"/>
                          <a:cs typeface="Times New Roman" panose="02020603050405020304" pitchFamily="18" charset="0"/>
                        </a:rPr>
                        <a:t>May not prioritize innovation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1000"/>
                        </a:spcAft>
                      </a:pPr>
                      <a:r>
                        <a:rPr lang="en-US" sz="1600" dirty="0">
                          <a:solidFill>
                            <a:srgbClr val="1B1C1D"/>
                          </a:solidFill>
                          <a:effectLst/>
                          <a:latin typeface="Times New Roman" panose="02020603050405020304" pitchFamily="18" charset="0"/>
                          <a:cs typeface="Times New Roman" panose="02020603050405020304" pitchFamily="18" charset="0"/>
                        </a:rPr>
                        <a:t>Foster a culture that values innovation and customer satisfaction.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0981855"/>
                  </a:ext>
                </a:extLst>
              </a:tr>
              <a:tr h="518433">
                <a:tc>
                  <a:txBody>
                    <a:bodyPr/>
                    <a:lstStyle/>
                    <a:p>
                      <a:pPr marL="0" marR="0">
                        <a:lnSpc>
                          <a:spcPct val="200000"/>
                        </a:lnSpc>
                        <a:spcBef>
                          <a:spcPts val="0"/>
                        </a:spcBef>
                        <a:spcAft>
                          <a:spcPts val="1000"/>
                        </a:spcAft>
                      </a:pPr>
                      <a:r>
                        <a:rPr lang="en-US" sz="1600" b="1" dirty="0">
                          <a:solidFill>
                            <a:srgbClr val="1B1C1D"/>
                          </a:solidFill>
                          <a:effectLst/>
                          <a:latin typeface="Times New Roman" panose="02020603050405020304" pitchFamily="18" charset="0"/>
                          <a:cs typeface="Times New Roman" panose="02020603050405020304" pitchFamily="18" charset="0"/>
                        </a:rPr>
                        <a:t>Skills</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1000"/>
                        </a:spcAft>
                      </a:pPr>
                      <a:r>
                        <a:rPr lang="en-US" sz="1600">
                          <a:solidFill>
                            <a:srgbClr val="1B1C1D"/>
                          </a:solidFill>
                          <a:effectLst/>
                          <a:latin typeface="Times New Roman" panose="02020603050405020304" pitchFamily="18" charset="0"/>
                          <a:cs typeface="Times New Roman" panose="02020603050405020304" pitchFamily="18" charset="0"/>
                        </a:rPr>
                        <a:t>Potential skill gaps in new technologies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1000"/>
                        </a:spcAft>
                      </a:pPr>
                      <a:r>
                        <a:rPr lang="en-US" sz="1600">
                          <a:solidFill>
                            <a:srgbClr val="1B1C1D"/>
                          </a:solidFill>
                          <a:effectLst/>
                          <a:latin typeface="Times New Roman" panose="02020603050405020304" pitchFamily="18" charset="0"/>
                          <a:cs typeface="Times New Roman" panose="02020603050405020304" pitchFamily="18" charset="0"/>
                        </a:rPr>
                        <a:t>Invest in training to address skill gaps.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2337213"/>
                  </a:ext>
                </a:extLst>
              </a:tr>
              <a:tr h="633802">
                <a:tc>
                  <a:txBody>
                    <a:bodyPr/>
                    <a:lstStyle/>
                    <a:p>
                      <a:pPr marL="0" marR="0">
                        <a:lnSpc>
                          <a:spcPct val="200000"/>
                        </a:lnSpc>
                        <a:spcBef>
                          <a:spcPts val="0"/>
                        </a:spcBef>
                        <a:spcAft>
                          <a:spcPts val="1000"/>
                        </a:spcAft>
                      </a:pPr>
                      <a:r>
                        <a:rPr lang="en-US" sz="1600" b="1" dirty="0">
                          <a:solidFill>
                            <a:srgbClr val="1B1C1D"/>
                          </a:solidFill>
                          <a:effectLst/>
                          <a:latin typeface="Times New Roman" panose="02020603050405020304" pitchFamily="18" charset="0"/>
                          <a:cs typeface="Times New Roman" panose="02020603050405020304" pitchFamily="18" charset="0"/>
                        </a:rPr>
                        <a:t>Style</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1000"/>
                        </a:spcAft>
                      </a:pPr>
                      <a:r>
                        <a:rPr lang="en-US" sz="1600">
                          <a:solidFill>
                            <a:srgbClr val="1B1C1D"/>
                          </a:solidFill>
                          <a:effectLst/>
                          <a:latin typeface="Times New Roman" panose="02020603050405020304" pitchFamily="18" charset="0"/>
                          <a:cs typeface="Times New Roman" panose="02020603050405020304" pitchFamily="18" charset="0"/>
                        </a:rPr>
                        <a:t>Leadership style may hinder change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1000"/>
                        </a:spcAft>
                      </a:pPr>
                      <a:r>
                        <a:rPr lang="en-US" sz="1600" dirty="0">
                          <a:solidFill>
                            <a:srgbClr val="1B1C1D"/>
                          </a:solidFill>
                          <a:effectLst/>
                          <a:latin typeface="Times New Roman" panose="02020603050405020304" pitchFamily="18" charset="0"/>
                          <a:cs typeface="Times New Roman" panose="02020603050405020304" pitchFamily="18" charset="0"/>
                        </a:rPr>
                        <a:t>Promote a leadership style that is conducive to change.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4425595"/>
                  </a:ext>
                </a:extLst>
              </a:tr>
              <a:tr h="843057">
                <a:tc>
                  <a:txBody>
                    <a:bodyPr/>
                    <a:lstStyle/>
                    <a:p>
                      <a:pPr marL="0" marR="0">
                        <a:lnSpc>
                          <a:spcPct val="200000"/>
                        </a:lnSpc>
                        <a:spcBef>
                          <a:spcPts val="0"/>
                        </a:spcBef>
                        <a:spcAft>
                          <a:spcPts val="1000"/>
                        </a:spcAft>
                      </a:pPr>
                      <a:r>
                        <a:rPr lang="en-US" sz="1600" b="1" dirty="0">
                          <a:solidFill>
                            <a:srgbClr val="1B1C1D"/>
                          </a:solidFill>
                          <a:effectLst/>
                          <a:latin typeface="Times New Roman" panose="02020603050405020304" pitchFamily="18" charset="0"/>
                          <a:cs typeface="Times New Roman" panose="02020603050405020304" pitchFamily="18" charset="0"/>
                        </a:rPr>
                        <a:t>Staff</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1000"/>
                        </a:spcAft>
                      </a:pPr>
                      <a:r>
                        <a:rPr lang="en-US" sz="1600" dirty="0">
                          <a:solidFill>
                            <a:srgbClr val="1B1C1D"/>
                          </a:solidFill>
                          <a:effectLst/>
                          <a:latin typeface="Times New Roman" panose="02020603050405020304" pitchFamily="18" charset="0"/>
                          <a:cs typeface="Times New Roman" panose="02020603050405020304" pitchFamily="18" charset="0"/>
                        </a:rPr>
                        <a:t>Staffing may not align with strategic goals.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1000"/>
                        </a:spcAft>
                      </a:pPr>
                      <a:r>
                        <a:rPr lang="en-US" sz="1600" dirty="0">
                          <a:solidFill>
                            <a:srgbClr val="1B1C1D"/>
                          </a:solidFill>
                          <a:effectLst/>
                          <a:latin typeface="Times New Roman" panose="02020603050405020304" pitchFamily="18" charset="0"/>
                          <a:cs typeface="Times New Roman" panose="02020603050405020304" pitchFamily="18" charset="0"/>
                        </a:rPr>
                        <a:t>Align staffing levels and skills with strategic goals.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019175"/>
                  </a:ext>
                </a:extLst>
              </a:tr>
            </a:tbl>
          </a:graphicData>
        </a:graphic>
      </p:graphicFrame>
      <p:sp>
        <p:nvSpPr>
          <p:cNvPr id="9" name="TextBox 8">
            <a:extLst>
              <a:ext uri="{FF2B5EF4-FFF2-40B4-BE49-F238E27FC236}">
                <a16:creationId xmlns:a16="http://schemas.microsoft.com/office/drawing/2014/main" id="{98484B83-9052-4546-997C-90747813D8EE}"/>
              </a:ext>
            </a:extLst>
          </p:cNvPr>
          <p:cNvSpPr txBox="1"/>
          <p:nvPr/>
        </p:nvSpPr>
        <p:spPr>
          <a:xfrm>
            <a:off x="3041374" y="-49352"/>
            <a:ext cx="6109252" cy="936731"/>
          </a:xfrm>
          <a:prstGeom prst="rect">
            <a:avLst/>
          </a:prstGeom>
          <a:noFill/>
        </p:spPr>
        <p:txBody>
          <a:bodyPr wrap="square">
            <a:spAutoFit/>
          </a:bodyPr>
          <a:lstStyle/>
          <a:p>
            <a:pPr marR="0" lvl="0" algn="ctr">
              <a:lnSpc>
                <a:spcPct val="200000"/>
              </a:lnSpc>
              <a:spcBef>
                <a:spcPts val="1000"/>
              </a:spcBef>
              <a:spcAft>
                <a:spcPts val="0"/>
              </a:spcAft>
            </a:pP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MCKINSEY 7S FRAMEWORK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787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80023"/>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RECOMMENDATION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88571"/>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877394" y="2212978"/>
            <a:ext cx="4336142" cy="2621231"/>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4243319" y="2257892"/>
            <a:ext cx="4336142" cy="2791423"/>
          </a:xfrm>
          <a:prstGeom prst="trapezoi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7540327" y="2454007"/>
            <a:ext cx="4336142" cy="2483393"/>
          </a:xfrm>
          <a:prstGeom prst="trapezoi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AA18108-5B8B-4147-84A7-D30A16BEC4EA}"/>
              </a:ext>
            </a:extLst>
          </p:cNvPr>
          <p:cNvSpPr/>
          <p:nvPr/>
        </p:nvSpPr>
        <p:spPr>
          <a:xfrm>
            <a:off x="1974202" y="1928813"/>
            <a:ext cx="2226323" cy="3154005"/>
          </a:xfrm>
          <a:prstGeom prst="rect">
            <a:avLst/>
          </a:prstGeom>
        </p:spPr>
        <p:txBody>
          <a:bodyPr wrap="square" lIns="0" tIns="0" rIns="0" bIns="0" anchor="t">
            <a:spAutoFit/>
          </a:bodyPr>
          <a:lstStyle/>
          <a:p>
            <a:pPr>
              <a:lnSpc>
                <a:spcPts val="1900"/>
              </a:lnSpc>
            </a:pPr>
            <a:r>
              <a:rPr lang="en-US" sz="1400" dirty="0">
                <a:solidFill>
                  <a:schemeClr val="bg1"/>
                </a:solidFill>
                <a:latin typeface="Century Gothic" panose="020B0502020202020204" pitchFamily="34" charset="0"/>
                <a:cs typeface="Arial" panose="020B0604020202020204" pitchFamily="34" charset="0"/>
              </a:rPr>
              <a:t>•Conduct user surveys to gather insights on needed improvements and preferences.</a:t>
            </a:r>
          </a:p>
          <a:p>
            <a:pPr>
              <a:lnSpc>
                <a:spcPts val="1900"/>
              </a:lnSpc>
            </a:pPr>
            <a:r>
              <a:rPr lang="en-US" sz="1400" dirty="0">
                <a:solidFill>
                  <a:schemeClr val="bg1"/>
                </a:solidFill>
                <a:latin typeface="Century Gothic" panose="020B0502020202020204" pitchFamily="34" charset="0"/>
                <a:cs typeface="Arial" panose="020B0604020202020204" pitchFamily="34" charset="0"/>
              </a:rPr>
              <a:t>•Update marketing strategies to increase visibility.</a:t>
            </a:r>
          </a:p>
          <a:p>
            <a:pPr>
              <a:lnSpc>
                <a:spcPts val="1900"/>
              </a:lnSpc>
            </a:pPr>
            <a:r>
              <a:rPr lang="en-US" sz="1400" dirty="0">
                <a:solidFill>
                  <a:schemeClr val="bg1"/>
                </a:solidFill>
                <a:latin typeface="Century Gothic" panose="020B0502020202020204" pitchFamily="34" charset="0"/>
                <a:cs typeface="Arial" panose="020B0604020202020204" pitchFamily="34" charset="0"/>
              </a:rPr>
              <a:t>•Begin research on advanced LMS options/ Implement new technology tools for efficiency.</a:t>
            </a:r>
          </a:p>
          <a:p>
            <a:pPr algn="ctr">
              <a:lnSpc>
                <a:spcPts val="1900"/>
              </a:lnSpc>
            </a:pP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410586" y="2499329"/>
            <a:ext cx="2033202" cy="2666692"/>
          </a:xfrm>
          <a:prstGeom prst="rect">
            <a:avLst/>
          </a:prstGeom>
        </p:spPr>
        <p:txBody>
          <a:bodyPr wrap="square" lIns="0" tIns="0" rIns="0" bIns="0" anchor="t">
            <a:spAutoFit/>
          </a:bodyPr>
          <a:lstStyle/>
          <a:p>
            <a:pPr>
              <a:lnSpc>
                <a:spcPts val="1900"/>
              </a:lnSpc>
            </a:pPr>
            <a:r>
              <a:rPr lang="en-US" sz="1400" dirty="0">
                <a:solidFill>
                  <a:schemeClr val="bg1"/>
                </a:solidFill>
                <a:latin typeface="Century Gothic" panose="020B0502020202020204" pitchFamily="34" charset="0"/>
                <a:cs typeface="Segoe UI" panose="020B0502040204020203" pitchFamily="34" charset="0"/>
              </a:rPr>
              <a:t>•Implement new technologies and features for interactive learning.</a:t>
            </a:r>
          </a:p>
          <a:p>
            <a:pPr>
              <a:lnSpc>
                <a:spcPts val="1900"/>
              </a:lnSpc>
            </a:pPr>
            <a:r>
              <a:rPr lang="en-US" sz="1400" dirty="0">
                <a:solidFill>
                  <a:schemeClr val="bg1"/>
                </a:solidFill>
                <a:latin typeface="Century Gothic" panose="020B0502020202020204" pitchFamily="34" charset="0"/>
                <a:cs typeface="Segoe UI" panose="020B0502040204020203" pitchFamily="34" charset="0"/>
              </a:rPr>
              <a:t>•Form partnerships with educational institutions.</a:t>
            </a:r>
          </a:p>
          <a:p>
            <a:pPr>
              <a:lnSpc>
                <a:spcPts val="1900"/>
              </a:lnSpc>
            </a:pPr>
            <a:r>
              <a:rPr lang="en-US" sz="1400" dirty="0">
                <a:solidFill>
                  <a:schemeClr val="bg1"/>
                </a:solidFill>
                <a:latin typeface="Century Gothic" panose="020B0502020202020204" pitchFamily="34" charset="0"/>
                <a:cs typeface="Segoe UI" panose="020B0502040204020203" pitchFamily="34" charset="0"/>
              </a:rPr>
              <a:t>•Launch targeted marketing campaigns.</a:t>
            </a:r>
          </a:p>
          <a:p>
            <a:pPr>
              <a:lnSpc>
                <a:spcPts val="1900"/>
              </a:lnSpc>
            </a:pPr>
            <a:r>
              <a:rPr lang="en-US" sz="1400" dirty="0">
                <a:solidFill>
                  <a:schemeClr val="bg1"/>
                </a:solidFill>
                <a:latin typeface="Century Gothic" panose="020B0502020202020204" pitchFamily="34" charset="0"/>
                <a:cs typeface="Segoe UI" panose="020B0502040204020203" pitchFamily="34" charset="0"/>
              </a:rPr>
              <a:t>•Improve customer training programs.</a:t>
            </a:r>
          </a:p>
          <a:p>
            <a:pPr algn="ctr">
              <a:lnSpc>
                <a:spcPts val="1900"/>
              </a:lnSpc>
            </a:pPr>
            <a:r>
              <a:rPr lang="en-US" sz="1400" dirty="0">
                <a:cs typeface="Segoe UI" panose="020B0502040204020203" pitchFamily="34" charset="0"/>
              </a:rPr>
              <a:t>  </a:t>
            </a:r>
          </a:p>
        </p:txBody>
      </p:sp>
      <p:sp>
        <p:nvSpPr>
          <p:cNvPr id="55" name="Rectangle 54">
            <a:extLst>
              <a:ext uri="{FF2B5EF4-FFF2-40B4-BE49-F238E27FC236}">
                <a16:creationId xmlns:a16="http://schemas.microsoft.com/office/drawing/2014/main" id="{5BCD242F-9A97-473E-8E17-3F6C3C75CE68}"/>
              </a:ext>
            </a:extLst>
          </p:cNvPr>
          <p:cNvSpPr/>
          <p:nvPr/>
        </p:nvSpPr>
        <p:spPr>
          <a:xfrm>
            <a:off x="8832376" y="2473053"/>
            <a:ext cx="1926111" cy="2910349"/>
          </a:xfrm>
          <a:prstGeom prst="rect">
            <a:avLst/>
          </a:prstGeom>
        </p:spPr>
        <p:txBody>
          <a:bodyPr wrap="square" lIns="0" tIns="0" rIns="0" bIns="0" anchor="t">
            <a:spAutoFit/>
          </a:bodyPr>
          <a:lstStyle/>
          <a:p>
            <a:pPr>
              <a:lnSpc>
                <a:spcPts val="1900"/>
              </a:lnSpc>
            </a:pPr>
            <a:r>
              <a:rPr lang="en-US" sz="1400" dirty="0">
                <a:solidFill>
                  <a:schemeClr val="bg1"/>
                </a:solidFill>
                <a:latin typeface="Century Gothic" panose="020B0502020202020204" pitchFamily="34" charset="0"/>
                <a:cs typeface="Segoe UI" panose="020B0502040204020203" pitchFamily="34" charset="0"/>
              </a:rPr>
              <a:t> •Continuously assess and adapt to technological advancements.</a:t>
            </a:r>
          </a:p>
          <a:p>
            <a:pPr>
              <a:lnSpc>
                <a:spcPts val="1900"/>
              </a:lnSpc>
            </a:pPr>
            <a:r>
              <a:rPr lang="en-US" sz="1400" dirty="0">
                <a:solidFill>
                  <a:schemeClr val="bg1"/>
                </a:solidFill>
                <a:latin typeface="Century Gothic" panose="020B0502020202020204" pitchFamily="34" charset="0"/>
                <a:cs typeface="Segoe UI" panose="020B0502040204020203" pitchFamily="34" charset="0"/>
              </a:rPr>
              <a:t>•Expand course offerings based on user feedback.</a:t>
            </a:r>
          </a:p>
          <a:p>
            <a:pPr>
              <a:lnSpc>
                <a:spcPts val="1900"/>
              </a:lnSpc>
            </a:pPr>
            <a:r>
              <a:rPr lang="en-US" sz="1400" dirty="0">
                <a:solidFill>
                  <a:schemeClr val="bg1"/>
                </a:solidFill>
                <a:latin typeface="Century Gothic" panose="020B0502020202020204" pitchFamily="34" charset="0"/>
                <a:cs typeface="Segoe UI" panose="020B0502040204020203" pitchFamily="34" charset="0"/>
              </a:rPr>
              <a:t>•Maintain a strong focus on user data security and compliance.</a:t>
            </a:r>
          </a:p>
          <a:p>
            <a:pPr algn="ctr">
              <a:lnSpc>
                <a:spcPts val="1900"/>
              </a:lnSpc>
            </a:pPr>
            <a:endParaRPr lang="en-US" sz="1400" dirty="0">
              <a:solidFill>
                <a:schemeClr val="bg1"/>
              </a:solidFill>
              <a:cs typeface="Segoe UI" panose="020B0502040204020203" pitchFamily="34" charset="0"/>
            </a:endParaRPr>
          </a:p>
        </p:txBody>
      </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ED3FFD44-C253-44D4-9AB8-833D9179350C}"/>
              </a:ext>
            </a:extLst>
          </p:cNvPr>
          <p:cNvSpPr txBox="1"/>
          <p:nvPr/>
        </p:nvSpPr>
        <p:spPr>
          <a:xfrm rot="16045930">
            <a:off x="856596" y="3244334"/>
            <a:ext cx="1330814" cy="369332"/>
          </a:xfrm>
          <a:prstGeom prst="rect">
            <a:avLst/>
          </a:prstGeom>
          <a:noFill/>
        </p:spPr>
        <p:txBody>
          <a:bodyPr wrap="none" rtlCol="0">
            <a:spAutoFit/>
          </a:bodyPr>
          <a:lstStyle/>
          <a:p>
            <a:r>
              <a:rPr lang="en-US" dirty="0"/>
              <a:t>PHASE ONE</a:t>
            </a:r>
          </a:p>
        </p:txBody>
      </p:sp>
      <p:sp>
        <p:nvSpPr>
          <p:cNvPr id="40" name="TextBox 39">
            <a:extLst>
              <a:ext uri="{FF2B5EF4-FFF2-40B4-BE49-F238E27FC236}">
                <a16:creationId xmlns:a16="http://schemas.microsoft.com/office/drawing/2014/main" id="{4AF1E194-4287-486F-AE22-770DD92B2AE2}"/>
              </a:ext>
            </a:extLst>
          </p:cNvPr>
          <p:cNvSpPr txBox="1"/>
          <p:nvPr/>
        </p:nvSpPr>
        <p:spPr>
          <a:xfrm rot="991127">
            <a:off x="5722740" y="1493167"/>
            <a:ext cx="1377300" cy="369332"/>
          </a:xfrm>
          <a:prstGeom prst="rect">
            <a:avLst/>
          </a:prstGeom>
          <a:noFill/>
        </p:spPr>
        <p:txBody>
          <a:bodyPr wrap="none" rtlCol="0">
            <a:spAutoFit/>
          </a:bodyPr>
          <a:lstStyle/>
          <a:p>
            <a:r>
              <a:rPr lang="en-US" dirty="0"/>
              <a:t>PHASE TWO</a:t>
            </a:r>
          </a:p>
        </p:txBody>
      </p:sp>
      <p:sp>
        <p:nvSpPr>
          <p:cNvPr id="41" name="TextBox 40">
            <a:extLst>
              <a:ext uri="{FF2B5EF4-FFF2-40B4-BE49-F238E27FC236}">
                <a16:creationId xmlns:a16="http://schemas.microsoft.com/office/drawing/2014/main" id="{8D984868-2C6E-49A6-ACAB-82D7F8C56513}"/>
              </a:ext>
            </a:extLst>
          </p:cNvPr>
          <p:cNvSpPr txBox="1"/>
          <p:nvPr/>
        </p:nvSpPr>
        <p:spPr>
          <a:xfrm rot="16200000">
            <a:off x="10388074" y="3244336"/>
            <a:ext cx="1542410" cy="369332"/>
          </a:xfrm>
          <a:prstGeom prst="rect">
            <a:avLst/>
          </a:prstGeom>
          <a:noFill/>
        </p:spPr>
        <p:txBody>
          <a:bodyPr wrap="none" rtlCol="0">
            <a:spAutoFit/>
          </a:bodyPr>
          <a:lstStyle/>
          <a:p>
            <a:r>
              <a:rPr lang="en-US" dirty="0"/>
              <a:t>PHASE THREE</a:t>
            </a:r>
          </a:p>
        </p:txBody>
      </p:sp>
    </p:spTree>
    <p:extLst>
      <p:ext uri="{BB962C8B-B14F-4D97-AF65-F5344CB8AC3E}">
        <p14:creationId xmlns:p14="http://schemas.microsoft.com/office/powerpoint/2010/main" val="1552124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DB27908-9594-4E19-8B93-897B1AC7198A}"/>
              </a:ext>
            </a:extLst>
          </p:cNvPr>
          <p:cNvSpPr/>
          <p:nvPr/>
        </p:nvSpPr>
        <p:spPr>
          <a:xfrm>
            <a:off x="882316" y="1025327"/>
            <a:ext cx="5604982" cy="506655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A5F036C6-DE41-4328-B5AB-C1851CBB7646}"/>
              </a:ext>
            </a:extLst>
          </p:cNvPr>
          <p:cNvSpPr>
            <a:spLocks noGrp="1"/>
          </p:cNvSpPr>
          <p:nvPr>
            <p:ph type="title"/>
          </p:nvPr>
        </p:nvSpPr>
        <p:spPr>
          <a:xfrm>
            <a:off x="3921726" y="253837"/>
            <a:ext cx="4348547" cy="432000"/>
          </a:xfrm>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8" name="Content Placeholder 3">
            <a:extLst>
              <a:ext uri="{FF2B5EF4-FFF2-40B4-BE49-F238E27FC236}">
                <a16:creationId xmlns:a16="http://schemas.microsoft.com/office/drawing/2014/main" id="{89FB757C-527A-4D4E-8747-18E29EA2E7EE}"/>
              </a:ext>
            </a:extLst>
          </p:cNvPr>
          <p:cNvSpPr txBox="1">
            <a:spLocks/>
          </p:cNvSpPr>
          <p:nvPr/>
        </p:nvSpPr>
        <p:spPr>
          <a:xfrm>
            <a:off x="1269141" y="1247343"/>
            <a:ext cx="5218156" cy="4585330"/>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dirty="0">
                <a:latin typeface="Times New Roman" panose="02020603050405020304" pitchFamily="18" charset="0"/>
                <a:ea typeface="Calibri" panose="020F0502020204030204" pitchFamily="34" charset="0"/>
                <a:cs typeface="Times New Roman" panose="02020603050405020304" pitchFamily="18" charset="0"/>
              </a:rPr>
              <a:t>BrightLearn is an online education platform catering to high school and college students, though it currently faces operational and strategic gaps, it also possesses solid foundational assets such as Recognition in the Online Education Space, Experienced Educators and Affordable pricing. By addressing these gaps through innovation, agility, and a learner-centered approach, it can regain competitiveness and position itself for significant growth in the future. BrightLearn’ s main gaps lie in technology, Marketing, Processes, People, Content and Competition. </a:t>
            </a:r>
          </a:p>
        </p:txBody>
      </p:sp>
      <p:sp>
        <p:nvSpPr>
          <p:cNvPr id="9" name="Content Placeholder 3">
            <a:extLst>
              <a:ext uri="{FF2B5EF4-FFF2-40B4-BE49-F238E27FC236}">
                <a16:creationId xmlns:a16="http://schemas.microsoft.com/office/drawing/2014/main" id="{6B97D8D3-CE15-42C0-B533-50015449760A}"/>
              </a:ext>
            </a:extLst>
          </p:cNvPr>
          <p:cNvSpPr>
            <a:spLocks noGrp="1"/>
          </p:cNvSpPr>
          <p:nvPr>
            <p:ph idx="1"/>
          </p:nvPr>
        </p:nvSpPr>
        <p:spPr>
          <a:xfrm>
            <a:off x="6757653" y="1117739"/>
            <a:ext cx="4890051" cy="4844538"/>
          </a:xfrm>
        </p:spPr>
        <p:txBody>
          <a:bodyPr/>
          <a:lstStyle/>
          <a:p>
            <a:pPr marL="0" indent="0">
              <a:lnSpc>
                <a:spcPct val="150000"/>
              </a:lnSpc>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By implementing AI, gamification, and modern UX, the platform can regain competitiveness. A recommended phased roadmap ensures sustainable growth while adapting to industry trends.</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BrightLearn has opportunities to enhance its competitive position in the online education market by addressing its weaknesses and leveraging its strengths. By implementing the suggested strategies and focusing on technological advancement, marketing, and user engagement, BrightLearn can significantly improve its enrollment and retention rates.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C9DE5B2F-B020-4099-9911-27900CEE5E0E}"/>
              </a:ext>
              <a:ext uri="{C183D7F6-B498-43B3-948B-1728B52AA6E4}">
                <adec:decorative xmlns:adec="http://schemas.microsoft.com/office/drawing/2017/decorative" val="1"/>
              </a:ext>
            </a:extLst>
          </p:cNvPr>
          <p:cNvCxnSpPr>
            <a:cxnSpLocks/>
          </p:cNvCxnSpPr>
          <p:nvPr/>
        </p:nvCxnSpPr>
        <p:spPr>
          <a:xfrm>
            <a:off x="8105775" y="380023"/>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B1F1BD-21E5-4185-8886-39A7EB577676}"/>
              </a:ext>
              <a:ext uri="{C183D7F6-B498-43B3-948B-1728B52AA6E4}">
                <adec:decorative xmlns:adec="http://schemas.microsoft.com/office/drawing/2017/decorative" val="1"/>
              </a:ext>
            </a:extLst>
          </p:cNvPr>
          <p:cNvCxnSpPr>
            <a:cxnSpLocks/>
          </p:cNvCxnSpPr>
          <p:nvPr/>
        </p:nvCxnSpPr>
        <p:spPr>
          <a:xfrm>
            <a:off x="0" y="388571"/>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255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a:t>Ugochi Ekoh</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a:lstStyle/>
          <a:p>
            <a:r>
              <a:rPr lang="en-US" dirty="0"/>
              <a:t>+234 7045285216</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5510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a:lstStyle/>
          <a:p>
            <a:r>
              <a:rPr lang="en-US" dirty="0"/>
              <a:t>ugochiekoh@gmail.com</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85495" y="4703551"/>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solidFill>
            <a:schemeClr val="tx1">
              <a:lumMod val="75000"/>
              <a:lumOff val="25000"/>
            </a:schemeClr>
          </a:solidFill>
        </p:spPr>
        <p:txBody>
          <a:bodyPr/>
          <a:lstStyle/>
          <a:p>
            <a:r>
              <a:rPr lang="en-US" dirty="0"/>
              <a:t>Business Analyst</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2" y="5040763"/>
            <a:ext cx="244786" cy="244786"/>
          </a:xfrm>
          <a:prstGeom prst="rect">
            <a:avLst/>
          </a:prstGeom>
        </p:spPr>
      </p:pic>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625642"/>
            <a:ext cx="5472000" cy="5042470"/>
          </a:xfrm>
        </p:spPr>
        <p:txBody>
          <a:bodyPr/>
          <a:lstStyle/>
          <a:p>
            <a:pPr marL="457200" indent="-457200">
              <a:buAutoNum type="arabicPeriod"/>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Project Overview</a:t>
            </a:r>
          </a:p>
          <a:p>
            <a:pPr marL="457200" indent="-457200">
              <a:buAutoNum type="arabicPeriod"/>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Challenges Faced</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457200" indent="-457200">
              <a:buAutoNum type="arabicPeriod"/>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Goals</a:t>
            </a:r>
          </a:p>
          <a:p>
            <a:pPr marL="457200" indent="-457200">
              <a:buAutoNum type="arabicPeriod"/>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Analysis Tools</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AutoNum type="arabicPeriod"/>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Swot Analysis</a:t>
            </a:r>
          </a:p>
          <a:p>
            <a:pPr marL="457200" indent="-457200">
              <a:buAutoNum type="arabicPeriod"/>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Pestel Analysis</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AutoNum type="arabicPeriod"/>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Fishbone Diagram</a:t>
            </a:r>
          </a:p>
          <a:p>
            <a:pPr marL="457200" indent="-457200">
              <a:buAutoNum type="arabicPeriod"/>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Mckinsey Framework</a:t>
            </a:r>
          </a:p>
          <a:p>
            <a:pPr marL="457200" indent="-457200">
              <a:buAutoNum type="arabicPeriod"/>
            </a:pP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Recommendation</a:t>
            </a:r>
          </a:p>
          <a:p>
            <a:pPr marL="457200" indent="-457200">
              <a:buAutoNum type="arabicPeriod"/>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Conclusion</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solidFill>
                <a:schemeClr val="tx1"/>
              </a:solidFill>
            </a:endParaRPr>
          </a:p>
        </p:txBody>
      </p:sp>
      <p:pic>
        <p:nvPicPr>
          <p:cNvPr id="9" name="Picture Placeholder 8" descr="Desk with stethoscope and computer keyboard">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a:srcRect/>
          <a:stretch/>
        </p:blipFill>
        <p:spPr>
          <a:xfrm>
            <a:off x="6096000" y="1151194"/>
            <a:ext cx="6096000" cy="4068960"/>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618514" y="3802899"/>
            <a:ext cx="5765486" cy="985000"/>
          </a:xfrm>
        </p:spPr>
        <p:txBody>
          <a:bodyPr/>
          <a:lstStyle/>
          <a:p>
            <a:pPr algn="ctr"/>
            <a:r>
              <a:rPr lang="en-US" dirty="0"/>
              <a:t>Content</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dirty="0"/>
              <a:t>BRIGHTLEARN ONLINE EDUCATION </a:t>
            </a:r>
          </a:p>
          <a:p>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1004483"/>
            <a:ext cx="5472000" cy="4946217"/>
          </a:xfrm>
        </p:spPr>
        <p:txBody>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report presents a comprehensive gap analysis for BrightLearn, an online education platform catering to high school and college students. Despite steady growth, increasing competition and technological advancements from competitors necessitate a thorough analysis to identify operational gaps, opportunities, and strategies for enhancing competitiveness in the online education sector. This analysis uses four strategic tools which are SWOT Analysis, PESTLE Analysis, Fishbone Diagram, and McKinsey 7S Framework.</a:t>
            </a:r>
          </a:p>
          <a:p>
            <a:pPr marL="0" indent="0">
              <a:buNone/>
            </a:pPr>
            <a:endParaRPr lang="en-US" dirty="0"/>
          </a:p>
        </p:txBody>
      </p:sp>
      <p:pic>
        <p:nvPicPr>
          <p:cNvPr id="9" name="Picture Placeholder 8" descr="Business man pulling a block from Jenga tower">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a:srcRect/>
          <a:stretch/>
        </p:blipFill>
        <p:spPr>
          <a:xfrm>
            <a:off x="6096000" y="1154171"/>
            <a:ext cx="6096000" cy="4063007"/>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618514" y="3802899"/>
            <a:ext cx="5765486" cy="985000"/>
          </a:xfrm>
        </p:spPr>
        <p:txBody>
          <a:bodyPr/>
          <a:lstStyle/>
          <a:p>
            <a:r>
              <a:rPr lang="en-US" dirty="0"/>
              <a:t>Project Overview</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dirty="0"/>
              <a:t>BRIGHTLEARN ONLINE EDUCATION </a:t>
            </a:r>
          </a:p>
          <a:p>
            <a:endParaRPr lang="en-US" dirty="0"/>
          </a:p>
        </p:txBody>
      </p:sp>
    </p:spTree>
    <p:extLst>
      <p:ext uri="{BB962C8B-B14F-4D97-AF65-F5344CB8AC3E}">
        <p14:creationId xmlns:p14="http://schemas.microsoft.com/office/powerpoint/2010/main" val="410724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idx="1"/>
          </p:nvPr>
        </p:nvSpPr>
        <p:spPr>
          <a:xfrm>
            <a:off x="1221990" y="1588138"/>
            <a:ext cx="9475304" cy="4441963"/>
          </a:xfrm>
        </p:spPr>
        <p:txBody>
          <a:bodyPr/>
          <a:lstStyle/>
          <a:p>
            <a:pPr marL="342900" marR="0" lvl="0" indent="-342900">
              <a:lnSpc>
                <a:spcPct val="150000"/>
              </a:lnSpc>
              <a:spcBef>
                <a:spcPts val="0"/>
              </a:spcBef>
              <a:spcAft>
                <a:spcPts val="800"/>
              </a:spcAft>
              <a:buSzPts val="800"/>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Increasing number of competitors adopting new technologies and features.</a:t>
            </a:r>
          </a:p>
          <a:p>
            <a:pPr marL="342900" marR="0" lvl="0" indent="-342900">
              <a:lnSpc>
                <a:spcPct val="150000"/>
              </a:lnSpc>
              <a:spcBef>
                <a:spcPts val="0"/>
              </a:spcBef>
              <a:spcAft>
                <a:spcPts val="800"/>
              </a:spcAft>
              <a:buSzPts val="800"/>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Outdated Technology: The platform may not be utilizing the latest educational technologies.</a:t>
            </a:r>
          </a:p>
          <a:p>
            <a:pPr marL="342900" marR="0" lvl="0" indent="-342900">
              <a:lnSpc>
                <a:spcPct val="150000"/>
              </a:lnSpc>
              <a:spcBef>
                <a:spcPts val="0"/>
              </a:spcBef>
              <a:spcAft>
                <a:spcPts val="800"/>
              </a:spcAft>
              <a:buSzPts val="800"/>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Ineffective Marketing: Low visibility and poor marketing strategies that fail to attract new students.</a:t>
            </a:r>
          </a:p>
          <a:p>
            <a:pPr marL="342900" marR="0" lvl="0" indent="-342900">
              <a:lnSpc>
                <a:spcPct val="150000"/>
              </a:lnSpc>
              <a:spcBef>
                <a:spcPts val="0"/>
              </a:spcBef>
              <a:spcAft>
                <a:spcPts val="800"/>
              </a:spcAft>
              <a:buSzPts val="800"/>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Low Retention Rates: Difficulty in maintaining student interest and engagement, leading to high dropout rates.</a:t>
            </a:r>
          </a:p>
          <a:p>
            <a:pPr marL="342900" marR="0" lvl="0" indent="-342900">
              <a:lnSpc>
                <a:spcPct val="150000"/>
              </a:lnSpc>
              <a:spcBef>
                <a:spcPts val="0"/>
              </a:spcBef>
              <a:spcAft>
                <a:spcPts val="800"/>
              </a:spcAft>
              <a:buSzPts val="800"/>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Regulatory Uncertainties: Potential changes in education policies that could impact operations and compliance.</a:t>
            </a:r>
          </a:p>
          <a:p>
            <a:pPr marL="0" indent="0">
              <a:buNone/>
            </a:pPr>
            <a:endParaRPr lang="en-US" dirty="0"/>
          </a:p>
        </p:txBody>
      </p:sp>
      <p:sp>
        <p:nvSpPr>
          <p:cNvPr id="15" name="Title 10">
            <a:extLst>
              <a:ext uri="{FF2B5EF4-FFF2-40B4-BE49-F238E27FC236}">
                <a16:creationId xmlns:a16="http://schemas.microsoft.com/office/drawing/2014/main" id="{0DE41D42-CBFC-4AA8-A1EA-9E54804F9F32}"/>
              </a:ext>
            </a:extLst>
          </p:cNvPr>
          <p:cNvSpPr>
            <a:spLocks noGrp="1"/>
          </p:cNvSpPr>
          <p:nvPr>
            <p:ph type="title"/>
          </p:nvPr>
        </p:nvSpPr>
        <p:spPr>
          <a:xfrm>
            <a:off x="2179313" y="219205"/>
            <a:ext cx="7560657" cy="836314"/>
          </a:xfrm>
        </p:spPr>
        <p:txBody>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CHALLENGES FACED BY BRIGHTLEARN</a:t>
            </a:r>
            <a:endParaRPr lang="en-US" dirty="0"/>
          </a:p>
        </p:txBody>
      </p:sp>
      <p:cxnSp>
        <p:nvCxnSpPr>
          <p:cNvPr id="5" name="Straight Connector 4">
            <a:extLst>
              <a:ext uri="{FF2B5EF4-FFF2-40B4-BE49-F238E27FC236}">
                <a16:creationId xmlns:a16="http://schemas.microsoft.com/office/drawing/2014/main" id="{B5CCCA2A-8563-4268-82E1-BA1FC13F1458}"/>
              </a:ext>
              <a:ext uri="{C183D7F6-B498-43B3-948B-1728B52AA6E4}">
                <adec:decorative xmlns:adec="http://schemas.microsoft.com/office/drawing/2017/decorative" val="1"/>
              </a:ext>
            </a:extLst>
          </p:cNvPr>
          <p:cNvCxnSpPr>
            <a:cxnSpLocks/>
          </p:cNvCxnSpPr>
          <p:nvPr/>
        </p:nvCxnSpPr>
        <p:spPr>
          <a:xfrm>
            <a:off x="9914021" y="637362"/>
            <a:ext cx="22779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DA66BF7-3542-43B9-98DF-4EF0233595A3}"/>
              </a:ext>
              <a:ext uri="{C183D7F6-B498-43B3-948B-1728B52AA6E4}">
                <adec:decorative xmlns:adec="http://schemas.microsoft.com/office/drawing/2017/decorative" val="1"/>
              </a:ext>
            </a:extLst>
          </p:cNvPr>
          <p:cNvCxnSpPr>
            <a:cxnSpLocks/>
          </p:cNvCxnSpPr>
          <p:nvPr/>
        </p:nvCxnSpPr>
        <p:spPr>
          <a:xfrm flipV="1">
            <a:off x="0" y="637362"/>
            <a:ext cx="1941095" cy="9551"/>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39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idx="1"/>
          </p:nvPr>
        </p:nvSpPr>
        <p:spPr>
          <a:xfrm>
            <a:off x="1399020" y="1103022"/>
            <a:ext cx="9475304" cy="5029306"/>
          </a:xfrm>
        </p:spPr>
        <p:txBody>
          <a:bodyPr/>
          <a:lstStyle/>
          <a:p>
            <a:pPr marL="342900" marR="0" lvl="0" indent="-342900">
              <a:lnSpc>
                <a:spcPct val="150000"/>
              </a:lnSpc>
              <a:spcBef>
                <a:spcPts val="0"/>
              </a:spcBef>
              <a:spcAft>
                <a:spcPts val="0"/>
              </a:spcAft>
              <a:buSzPts val="800"/>
              <a:buFont typeface="Symbol" panose="05050102010706020507" pitchFamily="18"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Identify Operational Gaps: Understand areas where BrightLearn is lacking compared to competitors.</a:t>
            </a:r>
          </a:p>
          <a:p>
            <a:pPr marL="342900" marR="0" lvl="0" indent="-342900">
              <a:lnSpc>
                <a:spcPct val="150000"/>
              </a:lnSpc>
              <a:spcBef>
                <a:spcPts val="0"/>
              </a:spcBef>
              <a:spcAft>
                <a:spcPts val="0"/>
              </a:spcAft>
              <a:buSzPts val="800"/>
              <a:buFont typeface="Symbol" panose="05050102010706020507" pitchFamily="18"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Explore Opportunities: Identify new technologies and market trends that can be leveraged for growth.</a:t>
            </a:r>
          </a:p>
          <a:p>
            <a:pPr marL="342900" marR="0" lvl="0" indent="-342900">
              <a:lnSpc>
                <a:spcPct val="150000"/>
              </a:lnSpc>
              <a:spcBef>
                <a:spcPts val="0"/>
              </a:spcBef>
              <a:spcAft>
                <a:spcPts val="0"/>
              </a:spcAft>
              <a:buSzPts val="800"/>
              <a:buFont typeface="Symbol" panose="05050102010706020507" pitchFamily="18"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Enhance Engagement and Retention: Develop strategies to improve student engagement and reduce dropout rates.</a:t>
            </a:r>
          </a:p>
          <a:p>
            <a:pPr marL="342900" marR="0" lvl="0" indent="-342900">
              <a:lnSpc>
                <a:spcPct val="150000"/>
              </a:lnSpc>
              <a:spcBef>
                <a:spcPts val="0"/>
              </a:spcBef>
              <a:spcAft>
                <a:spcPts val="0"/>
              </a:spcAft>
              <a:buSzPts val="800"/>
              <a:buFont typeface="Symbol" panose="05050102010706020507" pitchFamily="18"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Strengthen Competitive Position: Put together actionable strategies to differentiate BrightLearn from competitors.</a:t>
            </a:r>
          </a:p>
          <a:p>
            <a:pPr marL="342900" marR="0" lvl="0" indent="-342900">
              <a:lnSpc>
                <a:spcPct val="150000"/>
              </a:lnSpc>
              <a:spcBef>
                <a:spcPts val="0"/>
              </a:spcBef>
              <a:spcAft>
                <a:spcPts val="0"/>
              </a:spcAft>
              <a:buSzPts val="800"/>
              <a:buFont typeface="Symbol" panose="05050102010706020507" pitchFamily="18"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Create a Strategic Roadmap: Outline a clear plan for implementing changes and tracking progress toward goals.</a:t>
            </a:r>
          </a:p>
          <a:p>
            <a:pPr marL="342900" marR="0" lvl="0" indent="-342900">
              <a:lnSpc>
                <a:spcPct val="150000"/>
              </a:lnSpc>
              <a:spcBef>
                <a:spcPts val="0"/>
              </a:spcBef>
              <a:spcAft>
                <a:spcPts val="800"/>
              </a:spcAft>
              <a:buSzPts val="800"/>
              <a:buFont typeface="Symbol" panose="05050102010706020507" pitchFamily="18"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Ensure Compliance: Address potential regulatory challenges.</a:t>
            </a:r>
          </a:p>
          <a:p>
            <a:pPr marL="0" indent="0">
              <a:buNone/>
            </a:pPr>
            <a:endParaRPr lang="en-US" dirty="0"/>
          </a:p>
        </p:txBody>
      </p:sp>
      <p:sp>
        <p:nvSpPr>
          <p:cNvPr id="3" name="Title 2">
            <a:extLst>
              <a:ext uri="{FF2B5EF4-FFF2-40B4-BE49-F238E27FC236}">
                <a16:creationId xmlns:a16="http://schemas.microsoft.com/office/drawing/2014/main" id="{A4F88B65-77A7-4A74-9310-6937F312D376}"/>
              </a:ext>
            </a:extLst>
          </p:cNvPr>
          <p:cNvSpPr>
            <a:spLocks noGrp="1"/>
          </p:cNvSpPr>
          <p:nvPr>
            <p:ph type="title"/>
          </p:nvPr>
        </p:nvSpPr>
        <p:spPr>
          <a:xfrm>
            <a:off x="4315892" y="380961"/>
            <a:ext cx="3641559" cy="432000"/>
          </a:xfrm>
        </p:spPr>
        <p:txBody>
          <a:bodyPr/>
          <a:lstStyle/>
          <a:p>
            <a:pPr algn="ctr"/>
            <a:r>
              <a:rPr lang="en-US" dirty="0">
                <a:latin typeface="Times New Roman" panose="02020603050405020304" pitchFamily="18" charset="0"/>
                <a:cs typeface="Times New Roman" panose="02020603050405020304" pitchFamily="18" charset="0"/>
              </a:rPr>
              <a:t>GOALS</a:t>
            </a:r>
          </a:p>
        </p:txBody>
      </p:sp>
      <p:cxnSp>
        <p:nvCxnSpPr>
          <p:cNvPr id="5" name="Straight Connector 4">
            <a:extLst>
              <a:ext uri="{FF2B5EF4-FFF2-40B4-BE49-F238E27FC236}">
                <a16:creationId xmlns:a16="http://schemas.microsoft.com/office/drawing/2014/main" id="{47222C02-421F-4061-BB95-2752AFF9038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A6CB45-DF7E-4357-A367-78842921343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996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br>
              <a:rPr lang="en-US" dirty="0"/>
            </a:br>
            <a:r>
              <a:rPr lang="en-US" dirty="0"/>
              <a:t>ANALYSIS  TOOLS</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6218483" y="4159506"/>
            <a:ext cx="5956300" cy="1100565"/>
          </a:xfrm>
        </p:spPr>
        <p:txBody>
          <a:bodyPr/>
          <a:lstStyle/>
          <a:p>
            <a:r>
              <a:rPr lang="en-US" dirty="0"/>
              <a:t>Swot, Pestle, Fishbone $ Mckinsey 7s framework</a:t>
            </a:r>
          </a:p>
        </p:txBody>
      </p:sp>
    </p:spTree>
    <p:extLst>
      <p:ext uri="{BB962C8B-B14F-4D97-AF65-F5344CB8AC3E}">
        <p14:creationId xmlns:p14="http://schemas.microsoft.com/office/powerpoint/2010/main" val="409167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a:t>
            </a:r>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SWOT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3" name="Table 3">
            <a:extLst>
              <a:ext uri="{FF2B5EF4-FFF2-40B4-BE49-F238E27FC236}">
                <a16:creationId xmlns:a16="http://schemas.microsoft.com/office/drawing/2014/main" id="{D3D69A58-CCC2-472A-9825-340E490BEBD1}"/>
              </a:ext>
            </a:extLst>
          </p:cNvPr>
          <p:cNvGraphicFramePr>
            <a:graphicFrameLocks noGrp="1"/>
          </p:cNvGraphicFramePr>
          <p:nvPr>
            <p:extLst>
              <p:ext uri="{D42A27DB-BD31-4B8C-83A1-F6EECF244321}">
                <p14:modId xmlns:p14="http://schemas.microsoft.com/office/powerpoint/2010/main" val="1285799880"/>
              </p:ext>
            </p:extLst>
          </p:nvPr>
        </p:nvGraphicFramePr>
        <p:xfrm>
          <a:off x="821635" y="719667"/>
          <a:ext cx="10694504" cy="5937947"/>
        </p:xfrm>
        <a:graphic>
          <a:graphicData uri="http://schemas.openxmlformats.org/drawingml/2006/table">
            <a:tbl>
              <a:tblPr firstRow="1" bandRow="1">
                <a:tableStyleId>{3B4B98B0-60AC-42C2-AFA5-B58CD77FA1E5}</a:tableStyleId>
              </a:tblPr>
              <a:tblGrid>
                <a:gridCol w="2868049">
                  <a:extLst>
                    <a:ext uri="{9D8B030D-6E8A-4147-A177-3AD203B41FA5}">
                      <a16:colId xmlns:a16="http://schemas.microsoft.com/office/drawing/2014/main" val="2186772405"/>
                    </a:ext>
                  </a:extLst>
                </a:gridCol>
                <a:gridCol w="3015916">
                  <a:extLst>
                    <a:ext uri="{9D8B030D-6E8A-4147-A177-3AD203B41FA5}">
                      <a16:colId xmlns:a16="http://schemas.microsoft.com/office/drawing/2014/main" val="914483963"/>
                    </a:ext>
                  </a:extLst>
                </a:gridCol>
                <a:gridCol w="1925053">
                  <a:extLst>
                    <a:ext uri="{9D8B030D-6E8A-4147-A177-3AD203B41FA5}">
                      <a16:colId xmlns:a16="http://schemas.microsoft.com/office/drawing/2014/main" val="2948903373"/>
                    </a:ext>
                  </a:extLst>
                </a:gridCol>
                <a:gridCol w="2885486">
                  <a:extLst>
                    <a:ext uri="{9D8B030D-6E8A-4147-A177-3AD203B41FA5}">
                      <a16:colId xmlns:a16="http://schemas.microsoft.com/office/drawing/2014/main" val="3078653446"/>
                    </a:ext>
                  </a:extLst>
                </a:gridCol>
              </a:tblGrid>
              <a:tr h="670931">
                <a:tc>
                  <a:txBody>
                    <a:bodyPr/>
                    <a:lstStyle/>
                    <a:p>
                      <a:pPr marL="0" marR="0" algn="ctr">
                        <a:lnSpc>
                          <a:spcPct val="150000"/>
                        </a:lnSpc>
                        <a:spcBef>
                          <a:spcPts val="0"/>
                        </a:spcBef>
                        <a:spcAft>
                          <a:spcPts val="0"/>
                        </a:spcAft>
                      </a:pPr>
                      <a:endParaRPr lang="en-US" sz="1600" b="1" dirty="0">
                        <a:effectLst/>
                        <a:latin typeface="Times New Roman" panose="02020603050405020304" pitchFamily="18" charset="0"/>
                        <a:cs typeface="Times New Roman" panose="02020603050405020304" pitchFamily="18" charset="0"/>
                      </a:endParaRPr>
                    </a:p>
                    <a:p>
                      <a:pPr marL="0" marR="0" algn="ctr">
                        <a:lnSpc>
                          <a:spcPct val="15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Strengths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endParaRPr lang="en-US" sz="1600" b="1" dirty="0">
                        <a:effectLst/>
                        <a:latin typeface="Times New Roman" panose="02020603050405020304" pitchFamily="18" charset="0"/>
                        <a:cs typeface="Times New Roman" panose="02020603050405020304" pitchFamily="18" charset="0"/>
                      </a:endParaRPr>
                    </a:p>
                    <a:p>
                      <a:pPr marL="0" marR="0" algn="ctr">
                        <a:lnSpc>
                          <a:spcPct val="15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Weaknesses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endParaRPr lang="en-US" sz="1600" b="1" dirty="0">
                        <a:effectLst/>
                        <a:latin typeface="Times New Roman" panose="02020603050405020304" pitchFamily="18" charset="0"/>
                        <a:cs typeface="Times New Roman" panose="02020603050405020304" pitchFamily="18" charset="0"/>
                      </a:endParaRPr>
                    </a:p>
                    <a:p>
                      <a:pPr marL="0" marR="0" algn="ctr">
                        <a:lnSpc>
                          <a:spcPct val="15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Opportunities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endParaRPr lang="en-US" sz="1600" b="1" dirty="0">
                        <a:effectLst/>
                        <a:latin typeface="Times New Roman" panose="02020603050405020304" pitchFamily="18" charset="0"/>
                        <a:cs typeface="Times New Roman" panose="02020603050405020304" pitchFamily="18" charset="0"/>
                      </a:endParaRPr>
                    </a:p>
                    <a:p>
                      <a:pPr marL="0" marR="0" algn="ctr">
                        <a:lnSpc>
                          <a:spcPct val="15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Threats</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6482372"/>
                  </a:ext>
                </a:extLst>
              </a:tr>
              <a:tr h="1027770">
                <a:tc>
                  <a:txBody>
                    <a:bodyPr/>
                    <a:lstStyle/>
                    <a:p>
                      <a:pPr marL="0" marR="0">
                        <a:lnSpc>
                          <a:spcPct val="150000"/>
                        </a:lnSpc>
                        <a:spcBef>
                          <a:spcPts val="0"/>
                        </a:spcBef>
                        <a:spcAft>
                          <a:spcPts val="800"/>
                        </a:spcAft>
                      </a:pPr>
                      <a:r>
                        <a:rPr lang="en-US" sz="1600" b="0" dirty="0">
                          <a:effectLst/>
                          <a:latin typeface="Times New Roman" panose="02020603050405020304" pitchFamily="18" charset="0"/>
                          <a:cs typeface="Times New Roman" panose="02020603050405020304" pitchFamily="18" charset="0"/>
                        </a:rPr>
                        <a:t>Recognized in the online education space</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Outdated platform interface and Limited interactive learning tools</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Growing demand for online learning	</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Aggressive competition (Coursera, Udemy, etc.)</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3065463"/>
                  </a:ext>
                </a:extLst>
              </a:tr>
              <a:tr h="1027770">
                <a:tc>
                  <a:txBody>
                    <a:bodyPr/>
                    <a:lstStyle/>
                    <a:p>
                      <a:pPr marL="0" marR="0">
                        <a:lnSpc>
                          <a:spcPct val="150000"/>
                        </a:lnSpc>
                        <a:spcBef>
                          <a:spcPts val="0"/>
                        </a:spcBef>
                        <a:spcAft>
                          <a:spcPts val="0"/>
                        </a:spcAft>
                      </a:pPr>
                      <a:r>
                        <a:rPr lang="en-US" sz="1600" b="0">
                          <a:effectLst/>
                          <a:latin typeface="Times New Roman" panose="02020603050405020304" pitchFamily="18" charset="0"/>
                          <a:cs typeface="Times New Roman" panose="02020603050405020304" pitchFamily="18" charset="0"/>
                        </a:rPr>
                        <a:t>Experienced educators	</a:t>
                      </a:r>
                    </a:p>
                    <a:p>
                      <a:pPr marL="0" marR="0">
                        <a:lnSpc>
                          <a:spcPct val="150000"/>
                        </a:lnSpc>
                        <a:spcBef>
                          <a:spcPts val="0"/>
                        </a:spcBef>
                        <a:spcAft>
                          <a:spcPts val="0"/>
                        </a:spcAft>
                      </a:pPr>
                      <a:r>
                        <a:rPr lang="en-US" sz="1600" b="0">
                          <a:effectLst/>
                          <a:latin typeface="Times New Roman" panose="02020603050405020304" pitchFamily="18" charset="0"/>
                          <a:cs typeface="Times New Roman" panose="02020603050405020304" pitchFamily="18" charset="0"/>
                        </a:rPr>
                        <a:t> </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Ineffective marketing strategies</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 Expansion into new markets (test prep, certifications)</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Rapid tech advancements (AI, VR, gamification)</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0981855"/>
                  </a:ext>
                </a:extLst>
              </a:tr>
              <a:tr h="670622">
                <a:tc>
                  <a:txBody>
                    <a:bodyPr/>
                    <a:lstStyle/>
                    <a:p>
                      <a:pPr marL="0" marR="0">
                        <a:lnSpc>
                          <a:spcPct val="150000"/>
                        </a:lnSpc>
                        <a:spcBef>
                          <a:spcPts val="0"/>
                        </a:spcBef>
                        <a:spcAft>
                          <a:spcPts val="0"/>
                        </a:spcAft>
                      </a:pPr>
                      <a:r>
                        <a:rPr lang="en-US" sz="1600" b="0">
                          <a:effectLst/>
                          <a:latin typeface="Times New Roman" panose="02020603050405020304" pitchFamily="18" charset="0"/>
                          <a:cs typeface="Times New Roman" panose="02020603050405020304" pitchFamily="18" charset="0"/>
                        </a:rPr>
                        <a:t>Affordable pricing</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Low student retention</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 </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0">
                          <a:effectLst/>
                          <a:latin typeface="Times New Roman" panose="02020603050405020304" pitchFamily="18" charset="0"/>
                          <a:cs typeface="Times New Roman" panose="02020603050405020304" pitchFamily="18" charset="0"/>
                        </a:rPr>
                        <a:t> Price wars from competitors</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2337213"/>
                  </a:ext>
                </a:extLst>
              </a:tr>
              <a:tr h="1027770">
                <a:tc>
                  <a:txBody>
                    <a:bodyPr/>
                    <a:lstStyle/>
                    <a:p>
                      <a:pPr marL="0" marR="0">
                        <a:lnSpc>
                          <a:spcPct val="150000"/>
                        </a:lnSpc>
                        <a:spcBef>
                          <a:spcPts val="0"/>
                        </a:spcBef>
                        <a:spcAft>
                          <a:spcPts val="800"/>
                        </a:spcAft>
                      </a:pPr>
                      <a:r>
                        <a:rPr lang="en-US" sz="1600" b="0">
                          <a:effectLst/>
                          <a:latin typeface="Times New Roman" panose="02020603050405020304" pitchFamily="18" charset="0"/>
                          <a:cs typeface="Times New Roman" panose="02020603050405020304" pitchFamily="18" charset="0"/>
                        </a:rPr>
                        <a:t>Offer Wide range of subjects/ courses for high school and college students.</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0">
                          <a:effectLst/>
                          <a:latin typeface="Times New Roman" panose="02020603050405020304" pitchFamily="18" charset="0"/>
                          <a:cs typeface="Times New Roman" panose="02020603050405020304" pitchFamily="18" charset="0"/>
                        </a:rPr>
                        <a:t>Limited Interactive learning tools (e.g, Live sessions, interactive quizzes)</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Partnerships with schools/colleges</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800"/>
                        </a:spcAft>
                      </a:pPr>
                      <a:r>
                        <a:rPr lang="en-US" sz="1600" b="0" dirty="0">
                          <a:effectLst/>
                          <a:latin typeface="Times New Roman" panose="02020603050405020304" pitchFamily="18" charset="0"/>
                          <a:cs typeface="Times New Roman" panose="02020603050405020304" pitchFamily="18" charset="0"/>
                        </a:rPr>
                        <a:t>Changes in educational policies affecting online learning</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4425595"/>
                  </a:ext>
                </a:extLst>
              </a:tr>
              <a:tr h="1384608">
                <a:tc>
                  <a:txBody>
                    <a:bodyPr/>
                    <a:lstStyle/>
                    <a:p>
                      <a:pPr marL="0" marR="0">
                        <a:lnSpc>
                          <a:spcPct val="150000"/>
                        </a:lnSpc>
                        <a:spcBef>
                          <a:spcPts val="0"/>
                        </a:spcBef>
                        <a:spcAft>
                          <a:spcPts val="0"/>
                        </a:spcAft>
                      </a:pPr>
                      <a:r>
                        <a:rPr lang="en-US" sz="1600" b="0">
                          <a:effectLst/>
                          <a:latin typeface="Times New Roman" panose="02020603050405020304" pitchFamily="18" charset="0"/>
                          <a:cs typeface="Times New Roman" panose="02020603050405020304" pitchFamily="18" charset="0"/>
                        </a:rPr>
                        <a:t>Ability to learn at one's own pace, accommodating diverse schedules.</a:t>
                      </a:r>
                    </a:p>
                    <a:p>
                      <a:pPr marL="0" marR="0">
                        <a:lnSpc>
                          <a:spcPct val="150000"/>
                        </a:lnSpc>
                        <a:spcBef>
                          <a:spcPts val="0"/>
                        </a:spcBef>
                        <a:spcAft>
                          <a:spcPts val="0"/>
                        </a:spcAft>
                      </a:pPr>
                      <a:r>
                        <a:rPr lang="en-US" sz="1600" b="0">
                          <a:effectLst/>
                          <a:latin typeface="Times New Roman" panose="02020603050405020304" pitchFamily="18" charset="0"/>
                          <a:cs typeface="Times New Roman" panose="02020603050405020304" pitchFamily="18" charset="0"/>
                        </a:rPr>
                        <a:t> </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0">
                          <a:effectLst/>
                          <a:latin typeface="Times New Roman" panose="02020603050405020304" pitchFamily="18" charset="0"/>
                          <a:cs typeface="Times New Roman" panose="02020603050405020304" pitchFamily="18" charset="0"/>
                        </a:rPr>
                        <a:t>Weak connections with former students, limiting networking and mentorship opportunities</a:t>
                      </a:r>
                    </a:p>
                    <a:p>
                      <a:pPr marL="0" marR="0">
                        <a:lnSpc>
                          <a:spcPct val="150000"/>
                        </a:lnSpc>
                        <a:spcBef>
                          <a:spcPts val="0"/>
                        </a:spcBef>
                        <a:spcAft>
                          <a:spcPts val="0"/>
                        </a:spcAft>
                      </a:pPr>
                      <a:r>
                        <a:rPr lang="en-US" sz="1600" b="0">
                          <a:effectLst/>
                          <a:latin typeface="Times New Roman" panose="02020603050405020304" pitchFamily="18" charset="0"/>
                          <a:cs typeface="Times New Roman" panose="02020603050405020304" pitchFamily="18" charset="0"/>
                        </a:rPr>
                        <a:t> </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 AI-driven personalized learning</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Student preference for interactive platforms</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019175"/>
                  </a:ext>
                </a:extLst>
              </a:tr>
            </a:tbl>
          </a:graphicData>
        </a:graphic>
      </p:graphicFrame>
    </p:spTree>
    <p:extLst>
      <p:ext uri="{BB962C8B-B14F-4D97-AF65-F5344CB8AC3E}">
        <p14:creationId xmlns:p14="http://schemas.microsoft.com/office/powerpoint/2010/main" val="180411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201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 </a:t>
            </a:r>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PESTLE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tx2"/>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3" name="Table 3">
            <a:extLst>
              <a:ext uri="{FF2B5EF4-FFF2-40B4-BE49-F238E27FC236}">
                <a16:creationId xmlns:a16="http://schemas.microsoft.com/office/drawing/2014/main" id="{D3D69A58-CCC2-472A-9825-340E490BEBD1}"/>
              </a:ext>
            </a:extLst>
          </p:cNvPr>
          <p:cNvGraphicFramePr>
            <a:graphicFrameLocks noGrp="1"/>
          </p:cNvGraphicFramePr>
          <p:nvPr>
            <p:extLst>
              <p:ext uri="{D42A27DB-BD31-4B8C-83A1-F6EECF244321}">
                <p14:modId xmlns:p14="http://schemas.microsoft.com/office/powerpoint/2010/main" val="418129497"/>
              </p:ext>
            </p:extLst>
          </p:nvPr>
        </p:nvGraphicFramePr>
        <p:xfrm>
          <a:off x="848139" y="719669"/>
          <a:ext cx="10707758" cy="5521057"/>
        </p:xfrm>
        <a:graphic>
          <a:graphicData uri="http://schemas.openxmlformats.org/drawingml/2006/table">
            <a:tbl>
              <a:tblPr firstRow="1" bandRow="1">
                <a:tableStyleId>{3B4B98B0-60AC-42C2-AFA5-B58CD77FA1E5}</a:tableStyleId>
              </a:tblPr>
              <a:tblGrid>
                <a:gridCol w="1791361">
                  <a:extLst>
                    <a:ext uri="{9D8B030D-6E8A-4147-A177-3AD203B41FA5}">
                      <a16:colId xmlns:a16="http://schemas.microsoft.com/office/drawing/2014/main" val="2186772405"/>
                    </a:ext>
                  </a:extLst>
                </a:gridCol>
                <a:gridCol w="1791361">
                  <a:extLst>
                    <a:ext uri="{9D8B030D-6E8A-4147-A177-3AD203B41FA5}">
                      <a16:colId xmlns:a16="http://schemas.microsoft.com/office/drawing/2014/main" val="612048561"/>
                    </a:ext>
                  </a:extLst>
                </a:gridCol>
                <a:gridCol w="1791361">
                  <a:extLst>
                    <a:ext uri="{9D8B030D-6E8A-4147-A177-3AD203B41FA5}">
                      <a16:colId xmlns:a16="http://schemas.microsoft.com/office/drawing/2014/main" val="3747311583"/>
                    </a:ext>
                  </a:extLst>
                </a:gridCol>
                <a:gridCol w="1776323">
                  <a:extLst>
                    <a:ext uri="{9D8B030D-6E8A-4147-A177-3AD203B41FA5}">
                      <a16:colId xmlns:a16="http://schemas.microsoft.com/office/drawing/2014/main" val="914483963"/>
                    </a:ext>
                  </a:extLst>
                </a:gridCol>
                <a:gridCol w="1776323">
                  <a:extLst>
                    <a:ext uri="{9D8B030D-6E8A-4147-A177-3AD203B41FA5}">
                      <a16:colId xmlns:a16="http://schemas.microsoft.com/office/drawing/2014/main" val="2948903373"/>
                    </a:ext>
                  </a:extLst>
                </a:gridCol>
                <a:gridCol w="1781029">
                  <a:extLst>
                    <a:ext uri="{9D8B030D-6E8A-4147-A177-3AD203B41FA5}">
                      <a16:colId xmlns:a16="http://schemas.microsoft.com/office/drawing/2014/main" val="3078653446"/>
                    </a:ext>
                  </a:extLst>
                </a:gridCol>
              </a:tblGrid>
              <a:tr h="830134">
                <a:tc>
                  <a:txBody>
                    <a:bodyPr/>
                    <a:lstStyle/>
                    <a:p>
                      <a:pPr marL="0" marR="0" algn="ctr">
                        <a:lnSpc>
                          <a:spcPct val="150000"/>
                        </a:lnSpc>
                        <a:spcBef>
                          <a:spcPts val="0"/>
                        </a:spcBef>
                        <a:spcAft>
                          <a:spcPts val="0"/>
                        </a:spcAft>
                      </a:pPr>
                      <a:endParaRPr lang="en-US" sz="1600" b="1" dirty="0">
                        <a:effectLst/>
                        <a:latin typeface="Times New Roman" panose="02020603050405020304" pitchFamily="18" charset="0"/>
                        <a:cs typeface="Times New Roman" panose="02020603050405020304" pitchFamily="18" charset="0"/>
                      </a:endParaRPr>
                    </a:p>
                    <a:p>
                      <a:pPr marL="0" marR="0" algn="ctr">
                        <a:lnSpc>
                          <a:spcPct val="15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Political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endParaRPr lang="en-US" sz="1600" b="1" dirty="0">
                        <a:effectLst/>
                        <a:latin typeface="Times New Roman" panose="02020603050405020304" pitchFamily="18" charset="0"/>
                        <a:cs typeface="Times New Roman" panose="02020603050405020304" pitchFamily="18" charset="0"/>
                      </a:endParaRPr>
                    </a:p>
                    <a:p>
                      <a:pPr marL="0" marR="0" algn="ctr">
                        <a:lnSpc>
                          <a:spcPct val="15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Economic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endParaRPr lang="en-US" sz="1600" b="1" dirty="0">
                        <a:effectLst/>
                        <a:latin typeface="Times New Roman" panose="02020603050405020304" pitchFamily="18" charset="0"/>
                        <a:cs typeface="Times New Roman" panose="02020603050405020304" pitchFamily="18" charset="0"/>
                      </a:endParaRPr>
                    </a:p>
                    <a:p>
                      <a:pPr marL="0" marR="0" algn="ctr">
                        <a:lnSpc>
                          <a:spcPct val="15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Social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endParaRPr lang="en-US" sz="1600" b="1" dirty="0">
                        <a:effectLst/>
                        <a:latin typeface="Times New Roman" panose="02020603050405020304" pitchFamily="18" charset="0"/>
                        <a:cs typeface="Times New Roman" panose="02020603050405020304" pitchFamily="18" charset="0"/>
                      </a:endParaRPr>
                    </a:p>
                    <a:p>
                      <a:pPr marL="0" marR="0" algn="ctr">
                        <a:lnSpc>
                          <a:spcPct val="15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Technological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endParaRPr lang="en-US" sz="1600" b="1" dirty="0">
                        <a:effectLst/>
                        <a:latin typeface="Times New Roman" panose="02020603050405020304" pitchFamily="18" charset="0"/>
                        <a:cs typeface="Times New Roman" panose="02020603050405020304" pitchFamily="18" charset="0"/>
                      </a:endParaRPr>
                    </a:p>
                    <a:p>
                      <a:pPr marL="0" marR="0" algn="ctr">
                        <a:lnSpc>
                          <a:spcPct val="15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Legal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endParaRPr lang="en-US" sz="1600" b="1" dirty="0">
                        <a:effectLst/>
                        <a:latin typeface="Times New Roman" panose="02020603050405020304" pitchFamily="18" charset="0"/>
                        <a:cs typeface="Times New Roman" panose="02020603050405020304" pitchFamily="18" charset="0"/>
                      </a:endParaRPr>
                    </a:p>
                    <a:p>
                      <a:pPr marL="0" marR="0" algn="ctr">
                        <a:lnSpc>
                          <a:spcPct val="150000"/>
                        </a:lnSpc>
                        <a:spcBef>
                          <a:spcPts val="0"/>
                        </a:spcBef>
                        <a:spcAft>
                          <a:spcPts val="0"/>
                        </a:spcAft>
                      </a:pPr>
                      <a:r>
                        <a:rPr lang="en-US" sz="1600" b="1" dirty="0">
                          <a:effectLst/>
                          <a:latin typeface="Times New Roman" panose="02020603050405020304" pitchFamily="18" charset="0"/>
                          <a:cs typeface="Times New Roman" panose="02020603050405020304" pitchFamily="18" charset="0"/>
                        </a:rPr>
                        <a:t>Environmental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6482372"/>
                  </a:ext>
                </a:extLst>
              </a:tr>
              <a:tr h="2746374">
                <a:tc>
                  <a:txBody>
                    <a:bodyPr/>
                    <a:lstStyle/>
                    <a:p>
                      <a:pPr marL="0" marR="0">
                        <a:lnSpc>
                          <a:spcPct val="150000"/>
                        </a:lnSpc>
                        <a:spcBef>
                          <a:spcPts val="0"/>
                        </a:spcBef>
                        <a:spcAft>
                          <a:spcPts val="800"/>
                        </a:spcAft>
                      </a:pPr>
                      <a:r>
                        <a:rPr lang="en-US" sz="1600">
                          <a:effectLst/>
                          <a:latin typeface="Times New Roman" panose="02020603050405020304" pitchFamily="18" charset="0"/>
                          <a:cs typeface="Times New Roman" panose="02020603050405020304" pitchFamily="18" charset="0"/>
                        </a:rPr>
                        <a:t>Changes in education policies affecting online courses. </a:t>
                      </a:r>
                    </a:p>
                    <a:p>
                      <a:pPr marL="0" marR="0">
                        <a:lnSpc>
                          <a:spcPct val="150000"/>
                        </a:lnSpc>
                        <a:spcBef>
                          <a:spcPts val="0"/>
                        </a:spcBef>
                        <a:spcAft>
                          <a:spcPts val="800"/>
                        </a:spcAft>
                      </a:pPr>
                      <a:r>
                        <a:rPr lang="en-US" sz="1600">
                          <a:effectLst/>
                          <a:latin typeface="Times New Roman" panose="02020603050405020304" pitchFamily="18" charset="0"/>
                          <a:cs typeface="Times New Roman" panose="02020603050405020304" pitchFamily="18" charset="0"/>
                        </a:rPr>
                        <a:t> </a:t>
                      </a:r>
                    </a:p>
                    <a:p>
                      <a:pPr marL="0" marR="0">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 Increasing investment in online education sectors (Ed-tech funding is rising) </a:t>
                      </a:r>
                    </a:p>
                    <a:p>
                      <a:pPr marL="0" marR="0" algn="ctr">
                        <a:lnSpc>
                          <a:spcPct val="200000"/>
                        </a:lnSpc>
                        <a:spcBef>
                          <a:spcPts val="0"/>
                        </a:spcBef>
                        <a:spcAft>
                          <a:spcPts val="1000"/>
                        </a:spcAft>
                      </a:pPr>
                      <a:r>
                        <a:rPr lang="en-US" sz="1600" b="1"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Growing acceptance of online education among students and parents.</a:t>
                      </a:r>
                    </a:p>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New platforms and tools enhancing learning experiences (</a:t>
                      </a:r>
                      <a:r>
                        <a:rPr lang="en-US" sz="1600" dirty="0" err="1">
                          <a:effectLst/>
                          <a:latin typeface="Times New Roman" panose="02020603050405020304" pitchFamily="18" charset="0"/>
                          <a:cs typeface="Times New Roman" panose="02020603050405020304" pitchFamily="18" charset="0"/>
                        </a:rPr>
                        <a:t>i.e</a:t>
                      </a:r>
                      <a:r>
                        <a:rPr lang="en-US" sz="1600" dirty="0">
                          <a:effectLst/>
                          <a:latin typeface="Times New Roman" panose="02020603050405020304" pitchFamily="18" charset="0"/>
                          <a:cs typeface="Times New Roman" panose="02020603050405020304" pitchFamily="18" charset="0"/>
                        </a:rPr>
                        <a:t>, Advancements in Educational Technology) </a:t>
                      </a:r>
                    </a:p>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800"/>
                        </a:spcAft>
                      </a:pPr>
                      <a:r>
                        <a:rPr lang="en-US" sz="1600" dirty="0">
                          <a:effectLst/>
                          <a:latin typeface="Times New Roman" panose="02020603050405020304" pitchFamily="18" charset="0"/>
                          <a:cs typeface="Times New Roman" panose="02020603050405020304" pitchFamily="18" charset="0"/>
                        </a:rPr>
                        <a:t>Ensuring compliance with copyright laws.</a:t>
                      </a:r>
                    </a:p>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800"/>
                        </a:spcAft>
                      </a:pPr>
                      <a:r>
                        <a:rPr lang="en-US" sz="1600">
                          <a:effectLst/>
                          <a:latin typeface="Times New Roman" panose="02020603050405020304" pitchFamily="18" charset="0"/>
                          <a:cs typeface="Times New Roman" panose="02020603050405020304" pitchFamily="18" charset="0"/>
                        </a:rPr>
                        <a:t>Growing importance of environmentally friendly operations and policies (Sustainability Practices)</a:t>
                      </a:r>
                    </a:p>
                    <a:p>
                      <a:pPr marL="0" marR="0">
                        <a:lnSpc>
                          <a:spcPct val="150000"/>
                        </a:lnSpc>
                        <a:spcBef>
                          <a:spcPts val="0"/>
                        </a:spcBef>
                        <a:spcAft>
                          <a:spcPts val="0"/>
                        </a:spcAft>
                      </a:pPr>
                      <a:r>
                        <a:rPr lang="en-US" sz="1600" b="1">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9177844"/>
                  </a:ext>
                </a:extLst>
              </a:tr>
              <a:tr h="1707058">
                <a:tc>
                  <a:txBody>
                    <a:bodyPr/>
                    <a:lstStyle/>
                    <a:p>
                      <a:pPr marL="0" marR="0">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Government grants for tech-enhanced education.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Competitors offering lower-priced alternatives.</a:t>
                      </a:r>
                    </a:p>
                    <a:p>
                      <a:pPr marL="0" marR="0">
                        <a:lnSpc>
                          <a:spcPct val="150000"/>
                        </a:lnSpc>
                        <a:spcBef>
                          <a:spcPts val="0"/>
                        </a:spcBef>
                        <a:spcAft>
                          <a:spcPts val="0"/>
                        </a:spcAft>
                      </a:pPr>
                      <a:r>
                        <a:rPr lang="en-US" sz="1600" b="1">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Need for tailored courses for various learning style</a:t>
                      </a:r>
                    </a:p>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Increasing threats to user data security</a:t>
                      </a:r>
                    </a:p>
                    <a:p>
                      <a:pPr marL="0" marR="0">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Adhering to data protection laws </a:t>
                      </a:r>
                      <a:r>
                        <a:rPr lang="en-US" sz="1600" dirty="0" err="1">
                          <a:effectLst/>
                          <a:latin typeface="Times New Roman" panose="02020603050405020304" pitchFamily="18" charset="0"/>
                          <a:cs typeface="Times New Roman" panose="02020603050405020304" pitchFamily="18" charset="0"/>
                        </a:rPr>
                        <a:t>e.g</a:t>
                      </a:r>
                      <a:r>
                        <a:rPr lang="en-US" sz="1600" dirty="0">
                          <a:effectLst/>
                          <a:latin typeface="Times New Roman" panose="02020603050405020304" pitchFamily="18" charset="0"/>
                          <a:cs typeface="Times New Roman" panose="02020603050405020304" pitchFamily="18" charset="0"/>
                        </a:rPr>
                        <a:t>, GDPR)</a:t>
                      </a:r>
                    </a:p>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Shift to remote learning post-pandemic</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3065463"/>
                  </a:ext>
                </a:extLst>
              </a:tr>
            </a:tbl>
          </a:graphicData>
        </a:graphic>
      </p:graphicFrame>
    </p:spTree>
    <p:extLst>
      <p:ext uri="{BB962C8B-B14F-4D97-AF65-F5344CB8AC3E}">
        <p14:creationId xmlns:p14="http://schemas.microsoft.com/office/powerpoint/2010/main" val="363506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B562CE-2D24-48CE-86DC-157935968A2D}"/>
              </a:ext>
            </a:extLst>
          </p:cNvPr>
          <p:cNvSpPr>
            <a:spLocks noGrp="1"/>
          </p:cNvSpPr>
          <p:nvPr>
            <p:ph type="title"/>
          </p:nvPr>
        </p:nvSpPr>
        <p:spPr>
          <a:xfrm>
            <a:off x="432000" y="432000"/>
            <a:ext cx="11328000" cy="432000"/>
          </a:xfrm>
        </p:spPr>
        <p:txBody>
          <a:bodyPr/>
          <a:lstStyle/>
          <a:p>
            <a:pPr algn="ctr"/>
            <a:r>
              <a:rPr lang="en-US" dirty="0">
                <a:latin typeface="Times New Roman" panose="02020603050405020304" pitchFamily="18" charset="0"/>
                <a:cs typeface="Times New Roman" panose="02020603050405020304" pitchFamily="18" charset="0"/>
              </a:rPr>
              <a:t> FISH-BONE DIAGRAM</a:t>
            </a:r>
          </a:p>
        </p:txBody>
      </p:sp>
      <p:pic>
        <p:nvPicPr>
          <p:cNvPr id="15" name="Picture 14">
            <a:extLst>
              <a:ext uri="{FF2B5EF4-FFF2-40B4-BE49-F238E27FC236}">
                <a16:creationId xmlns:a16="http://schemas.microsoft.com/office/drawing/2014/main" id="{D2B5B9AD-F6FA-427E-9E32-640FFEA68E4E}"/>
              </a:ext>
            </a:extLst>
          </p:cNvPr>
          <p:cNvPicPr>
            <a:picLocks noChangeAspect="1"/>
          </p:cNvPicPr>
          <p:nvPr/>
        </p:nvPicPr>
        <p:blipFill>
          <a:blip r:embed="rId2"/>
          <a:stretch>
            <a:fillRect/>
          </a:stretch>
        </p:blipFill>
        <p:spPr>
          <a:xfrm>
            <a:off x="2704626" y="1274198"/>
            <a:ext cx="6782747" cy="4686954"/>
          </a:xfrm>
          <a:prstGeom prst="rect">
            <a:avLst/>
          </a:prstGeom>
        </p:spPr>
      </p:pic>
      <p:cxnSp>
        <p:nvCxnSpPr>
          <p:cNvPr id="16" name="Straight Connector 15">
            <a:extLst>
              <a:ext uri="{FF2B5EF4-FFF2-40B4-BE49-F238E27FC236}">
                <a16:creationId xmlns:a16="http://schemas.microsoft.com/office/drawing/2014/main" id="{8A2D973F-DD5B-4C63-BC16-F470EC28096E}"/>
              </a:ext>
              <a:ext uri="{C183D7F6-B498-43B3-948B-1728B52AA6E4}">
                <adec:decorative xmlns:adec="http://schemas.microsoft.com/office/drawing/2017/decorative" val="1"/>
              </a:ext>
            </a:extLst>
          </p:cNvPr>
          <p:cNvCxnSpPr>
            <a:cxnSpLocks/>
          </p:cNvCxnSpPr>
          <p:nvPr/>
        </p:nvCxnSpPr>
        <p:spPr>
          <a:xfrm>
            <a:off x="285750" y="665773"/>
            <a:ext cx="3514725"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4E49BC-2251-47BE-8115-40E4F7FF30BD}"/>
              </a:ext>
              <a:ext uri="{C183D7F6-B498-43B3-948B-1728B52AA6E4}">
                <adec:decorative xmlns:adec="http://schemas.microsoft.com/office/drawing/2017/decorative" val="1"/>
              </a:ext>
            </a:extLst>
          </p:cNvPr>
          <p:cNvCxnSpPr>
            <a:cxnSpLocks/>
          </p:cNvCxnSpPr>
          <p:nvPr/>
        </p:nvCxnSpPr>
        <p:spPr>
          <a:xfrm>
            <a:off x="8348662" y="665773"/>
            <a:ext cx="3552826"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0700"/>
      </p:ext>
    </p:extLst>
  </p:cSld>
  <p:clrMapOvr>
    <a:masterClrMapping/>
  </p:clrMapOvr>
</p:sld>
</file>

<file path=ppt/theme/theme1.xml><?xml version="1.0" encoding="utf-8"?>
<a:theme xmlns:a="http://schemas.openxmlformats.org/drawingml/2006/main" name="Custom">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675E8371-EC70-4345-8B64-A71003B56298}"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C245E38-7A2C-4D38-96FA-24EAC5F220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273</TotalTime>
  <Words>990</Words>
  <Application>Microsoft Office PowerPoint</Application>
  <PresentationFormat>Widescreen</PresentationFormat>
  <Paragraphs>157</Paragraphs>
  <Slides>13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Candara</vt:lpstr>
      <vt:lpstr>Century Gothic</vt:lpstr>
      <vt:lpstr>Corbel</vt:lpstr>
      <vt:lpstr>Symbol</vt:lpstr>
      <vt:lpstr>Times New Roman</vt:lpstr>
      <vt:lpstr>Custom</vt:lpstr>
      <vt:lpstr>GAP ANALYSIS</vt:lpstr>
      <vt:lpstr>Content</vt:lpstr>
      <vt:lpstr>Project Overview</vt:lpstr>
      <vt:lpstr>CHALLENGES FACED BY BRIGHTLEARN</vt:lpstr>
      <vt:lpstr>GOALS</vt:lpstr>
      <vt:lpstr> ANALYSIS  TOOLS</vt:lpstr>
      <vt:lpstr>Project analysis slide 8</vt:lpstr>
      <vt:lpstr>Project analysis slide 8</vt:lpstr>
      <vt:lpstr> FISH-BONE DIAGRAM</vt:lpstr>
      <vt:lpstr>Project analysis slide 8</vt:lpstr>
      <vt:lpstr>Project analysis slide 3</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GAP ANALYSIS</dc:title>
  <dc:creator>Ugochi Ekoh</dc:creator>
  <cp:lastModifiedBy>Ugochi Ekoh</cp:lastModifiedBy>
  <cp:revision>21</cp:revision>
  <dcterms:created xsi:type="dcterms:W3CDTF">2025-04-19T11:29:27Z</dcterms:created>
  <dcterms:modified xsi:type="dcterms:W3CDTF">2025-04-19T16:26:26Z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