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60" r:id="rId4"/>
    <p:sldId id="259" r:id="rId5"/>
    <p:sldId id="277" r:id="rId6"/>
    <p:sldId id="278" r:id="rId7"/>
    <p:sldId id="265" r:id="rId8"/>
    <p:sldId id="268" r:id="rId9"/>
    <p:sldId id="266" r:id="rId10"/>
    <p:sldId id="274" r:id="rId11"/>
    <p:sldId id="269" r:id="rId12"/>
    <p:sldId id="270" r:id="rId13"/>
    <p:sldId id="271" r:id="rId14"/>
    <p:sldId id="272" r:id="rId15"/>
    <p:sldId id="273" r:id="rId16"/>
    <p:sldId id="27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Moore" initials="FM" lastIdx="1" clrIdx="0">
    <p:extLst>
      <p:ext uri="{19B8F6BF-5375-455C-9EA6-DF929625EA0E}">
        <p15:presenceInfo xmlns:p15="http://schemas.microsoft.com/office/powerpoint/2012/main" userId="48e3a2cccd3440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8C459-B3A3-47BD-B984-280CF31978C8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6F931AA-5B30-4A81-B7B8-3EAEB7658FF3}">
      <dgm:prSet phldrT="[Text]"/>
      <dgm:spPr/>
      <dgm:t>
        <a:bodyPr/>
        <a:lstStyle/>
        <a:p>
          <a:r>
            <a:rPr lang="en-US" b="1" dirty="0">
              <a:latin typeface="+mn-lt"/>
            </a:rPr>
            <a:t>UNIVERSITY RANKINGS AND ACADEMIC STRENGTH</a:t>
          </a:r>
        </a:p>
      </dgm:t>
    </dgm:pt>
    <dgm:pt modelId="{47E2E2FB-A149-4D7E-95EF-305BC573ABB9}" type="parTrans" cxnId="{120B84DD-866E-4DE1-8BF5-61D2539A690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1A1FCCA-9357-417F-9D70-F2D9CE3FE3B7}" type="sibTrans" cxnId="{120B84DD-866E-4DE1-8BF5-61D2539A690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DBF634D-0F5F-4CAD-9FEE-075EF403BB9B}">
      <dgm:prSet phldrT="[Text]"/>
      <dgm:spPr/>
      <dgm:t>
        <a:bodyPr/>
        <a:lstStyle/>
        <a:p>
          <a:r>
            <a:rPr lang="en-US">
              <a:latin typeface="+mn-lt"/>
            </a:rPr>
            <a:t>Identify the best-ranked university in the UK based on global rankings.</a:t>
          </a:r>
          <a:endParaRPr lang="en-US" dirty="0">
            <a:latin typeface="+mn-lt"/>
          </a:endParaRPr>
        </a:p>
      </dgm:t>
    </dgm:pt>
    <dgm:pt modelId="{9A46C4CB-4314-421A-9928-B46FF378EB9E}" type="parTrans" cxnId="{18AE0A0B-BB7B-4DB7-8DA6-4C4B98A38CA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BBF1B79-5EFC-48BD-A97D-E24088BACDC0}" type="sibTrans" cxnId="{18AE0A0B-BB7B-4DB7-8DA6-4C4B98A38CA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28C4D4D-5D84-4236-8B1B-8F33AFBC5EB2}">
      <dgm:prSet phldrT="[Text]"/>
      <dgm:spPr/>
      <dgm:t>
        <a:bodyPr/>
        <a:lstStyle/>
        <a:p>
          <a:r>
            <a:rPr lang="en-US">
              <a:latin typeface="+mn-lt"/>
            </a:rPr>
            <a:t>Determine universities with the lowest average Undergraduate and Post-graduate fees.</a:t>
          </a:r>
          <a:endParaRPr lang="en-US" dirty="0">
            <a:latin typeface="+mn-lt"/>
          </a:endParaRPr>
        </a:p>
      </dgm:t>
    </dgm:pt>
    <dgm:pt modelId="{2D917654-765E-4DD5-9819-35FE72A12095}" type="parTrans" cxnId="{B7F31F77-B519-4BE8-8F08-49CE3315FCE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B6C7CA5-09E7-4D9A-8FA7-456153D81CA0}" type="sibTrans" cxnId="{B7F31F77-B519-4BE8-8F08-49CE3315FCE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6C46D6-749B-4242-BEE6-128386FA03C0}">
      <dgm:prSet phldrT="[Text]"/>
      <dgm:spPr/>
      <dgm:t>
        <a:bodyPr/>
        <a:lstStyle/>
        <a:p>
          <a:r>
            <a:rPr lang="en-US" dirty="0">
              <a:latin typeface="+mn-lt"/>
            </a:rPr>
            <a:t>DEMOGRAPHICS AND LOCATION</a:t>
          </a:r>
        </a:p>
      </dgm:t>
    </dgm:pt>
    <dgm:pt modelId="{63C67F28-B9AC-4D4A-8A8F-C6BD3E4F652F}" type="parTrans" cxnId="{5034C40D-4867-4B7C-A64D-D7B285EF6D5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8CE56A2-F51A-4A3F-878D-8BB9150D8B51}" type="sibTrans" cxnId="{5034C40D-4867-4B7C-A64D-D7B285EF6D5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28CE07C-CB9C-4EC7-B899-146A9BEAC43F}">
      <dgm:prSet/>
      <dgm:spPr/>
      <dgm:t>
        <a:bodyPr/>
        <a:lstStyle/>
        <a:p>
          <a:r>
            <a:rPr lang="en-US" dirty="0">
              <a:latin typeface="+mn-lt"/>
            </a:rPr>
            <a:t>Evaluate the world ranks of various universities in the UK.</a:t>
          </a:r>
        </a:p>
      </dgm:t>
    </dgm:pt>
    <dgm:pt modelId="{4A7185DA-66CE-493C-BD47-09C0B2647F68}" type="parTrans" cxnId="{722EED6E-E011-42B1-90A4-B425A067C77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AD1CE9E-B017-401F-8089-9E84929DC0D8}" type="sibTrans" cxnId="{722EED6E-E011-42B1-90A4-B425A067C77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B09FCCE-6791-48FD-A925-DA560F8D2BB1}">
      <dgm:prSet/>
      <dgm:spPr/>
      <dgm:t>
        <a:bodyPr/>
        <a:lstStyle/>
        <a:p>
          <a:r>
            <a:rPr lang="en-US" dirty="0">
              <a:latin typeface="+mn-lt"/>
            </a:rPr>
            <a:t>Analyze the academic strength of these universities.</a:t>
          </a:r>
        </a:p>
      </dgm:t>
    </dgm:pt>
    <dgm:pt modelId="{7949F950-6F99-4F71-BCE2-D100B76D3EC8}" type="parTrans" cxnId="{EB1CE454-B4EC-47DE-A7BA-54B7B41CB82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CB9683F-46A4-42C5-ADC5-02CC79ADCDCF}" type="sibTrans" cxnId="{EB1CE454-B4EC-47DE-A7BA-54B7B41CB82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59513D7-050A-416B-868F-D3C5B9EE3C2D}">
      <dgm:prSet phldrT="[Text]"/>
      <dgm:spPr/>
      <dgm:t>
        <a:bodyPr/>
        <a:lstStyle/>
        <a:p>
          <a:r>
            <a:rPr lang="en-US" dirty="0">
              <a:latin typeface="+mn-lt"/>
            </a:rPr>
            <a:t>AFFORDABILITY AND FEES</a:t>
          </a:r>
        </a:p>
      </dgm:t>
    </dgm:pt>
    <dgm:pt modelId="{628E8C12-0786-4072-B821-FFE7AD35695A}" type="sibTrans" cxnId="{DE87D2D3-6FBE-41A8-8E4A-8C4BAAD9B4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E8069C7-20B2-4663-BFF1-8E79696E268F}" type="parTrans" cxnId="{DE87D2D3-6FBE-41A8-8E4A-8C4BAAD9B4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4C8B6ED-9576-44C9-A1C9-EAD5CC290747}">
      <dgm:prSet/>
      <dgm:spPr/>
      <dgm:t>
        <a:bodyPr/>
        <a:lstStyle/>
        <a:p>
          <a:r>
            <a:rPr lang="en-US">
              <a:latin typeface="+mn-lt"/>
            </a:rPr>
            <a:t>Assess the cost-effectiveness of education at different institutions.</a:t>
          </a:r>
          <a:endParaRPr lang="en-US" dirty="0">
            <a:latin typeface="+mn-lt"/>
          </a:endParaRPr>
        </a:p>
      </dgm:t>
    </dgm:pt>
    <dgm:pt modelId="{2DD0D5D2-3E70-4C51-B6D5-8E467D5BBF56}" type="parTrans" cxnId="{7D477D27-64A8-4CD3-81AC-A7DC8E5B4EE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086647-C6BE-48A0-883E-1F27A1BAF55F}" type="sibTrans" cxnId="{7D477D27-64A8-4CD3-81AC-A7DC8E5B4EE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CF7323-B708-496E-9B73-4DFDF2566E0F}">
      <dgm:prSet phldrT="[Text]"/>
      <dgm:spPr/>
      <dgm:t>
        <a:bodyPr/>
        <a:lstStyle/>
        <a:p>
          <a:r>
            <a:rPr lang="en-US">
              <a:latin typeface="+mn-lt"/>
            </a:rPr>
            <a:t>Examine the percentage of international students in top-ranked universities.</a:t>
          </a:r>
          <a:endParaRPr lang="en-US" dirty="0">
            <a:latin typeface="+mn-lt"/>
          </a:endParaRPr>
        </a:p>
      </dgm:t>
    </dgm:pt>
    <dgm:pt modelId="{DC596081-5A65-4636-8D9A-A8D64336FFD2}" type="parTrans" cxnId="{5CA683D6-F40A-440F-8B0E-700C74A30AC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68D1EE6-4A7B-4F8F-A250-0E1562CBDFB0}" type="sibTrans" cxnId="{5CA683D6-F40A-440F-8B0E-700C74A30AC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5BFF678-C537-4260-8EB2-6F312B3E7665}">
      <dgm:prSet/>
      <dgm:spPr/>
      <dgm:t>
        <a:bodyPr/>
        <a:lstStyle/>
        <a:p>
          <a:r>
            <a:rPr lang="en-US">
              <a:latin typeface="+mn-lt"/>
            </a:rPr>
            <a:t>Explore student enrollment trends based on minimum IELTS scores.</a:t>
          </a:r>
          <a:endParaRPr lang="en-US" dirty="0">
            <a:latin typeface="+mn-lt"/>
          </a:endParaRPr>
        </a:p>
      </dgm:t>
    </dgm:pt>
    <dgm:pt modelId="{83299368-7D4E-42CE-9DC8-83566F1CE1E0}" type="parTrans" cxnId="{D965E92F-13FF-4069-A337-DA906198595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FC0EBE3-33D5-471A-B57D-4BCEE4303DEE}" type="sibTrans" cxnId="{D965E92F-13FF-4069-A337-DA906198595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A67464B-A2D9-4E2F-A71F-13207A7BA031}">
      <dgm:prSet/>
      <dgm:spPr/>
      <dgm:t>
        <a:bodyPr/>
        <a:lstStyle/>
        <a:p>
          <a:r>
            <a:rPr lang="en-US">
              <a:latin typeface="+mn-lt"/>
            </a:rPr>
            <a:t>Study student enrollment patterns in relation to campus location.</a:t>
          </a:r>
          <a:endParaRPr lang="en-US" dirty="0">
            <a:latin typeface="+mn-lt"/>
          </a:endParaRPr>
        </a:p>
      </dgm:t>
    </dgm:pt>
    <dgm:pt modelId="{C2D914A0-42F5-4F7A-AD7E-7EC231105CCB}" type="parTrans" cxnId="{1CCA4D98-A8DC-4CFF-A254-02F0947ED1C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029C47A-DDCA-4DF0-B6BC-E0B1FFDCB67F}" type="sibTrans" cxnId="{1CCA4D98-A8DC-4CFF-A254-02F0947ED1C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7A068ED-38E1-4AD6-98D8-BB87A5C86DB9}">
      <dgm:prSet/>
      <dgm:spPr/>
      <dgm:t>
        <a:bodyPr/>
        <a:lstStyle/>
        <a:p>
          <a:r>
            <a:rPr lang="en-US">
              <a:latin typeface="+mn-lt"/>
            </a:rPr>
            <a:t>Estimate the cost of living associated with various campus locations.</a:t>
          </a:r>
          <a:endParaRPr lang="en-US" dirty="0">
            <a:latin typeface="+mn-lt"/>
          </a:endParaRPr>
        </a:p>
      </dgm:t>
    </dgm:pt>
    <dgm:pt modelId="{DBBA67B7-F8D1-4A98-9365-86E2BB345105}" type="parTrans" cxnId="{666349ED-DD8B-4E5C-932E-E5C8DE8B63E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7E6DDF-DDD8-4AFA-B635-25EBC98D493A}" type="sibTrans" cxnId="{666349ED-DD8B-4E5C-932E-E5C8DE8B63E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04776E2-35C1-4E20-B770-3FFD36651BB2}">
      <dgm:prSet/>
      <dgm:spPr/>
      <dgm:t>
        <a:bodyPr/>
        <a:lstStyle/>
        <a:p>
          <a:r>
            <a:rPr lang="en-US" dirty="0">
              <a:latin typeface="+mn-lt"/>
            </a:rPr>
            <a:t>STUDENT EXPERIENCE AND SATISFACTION</a:t>
          </a:r>
        </a:p>
      </dgm:t>
    </dgm:pt>
    <dgm:pt modelId="{84B46497-D923-4C94-9DCD-0BA78B5A1FBA}" type="parTrans" cxnId="{8560746E-6D2F-4B06-A419-6246E8EBAFF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60DC0B-FFD3-42FC-90C3-944CC8AB77E5}" type="sibTrans" cxnId="{8560746E-6D2F-4B06-A419-6246E8EBAFF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4FD9ACF-F512-43A8-A8F3-FDBFF1BB842C}">
      <dgm:prSet/>
      <dgm:spPr/>
      <dgm:t>
        <a:bodyPr/>
        <a:lstStyle/>
        <a:p>
          <a:r>
            <a:rPr lang="en-US">
              <a:latin typeface="+mn-lt"/>
            </a:rPr>
            <a:t>Investigate universities with the best student satisfaction rates.</a:t>
          </a:r>
          <a:endParaRPr lang="en-US" dirty="0">
            <a:latin typeface="+mn-lt"/>
          </a:endParaRPr>
        </a:p>
      </dgm:t>
    </dgm:pt>
    <dgm:pt modelId="{FBFAA2C7-00A8-4854-9C4F-B6950D404582}" type="parTrans" cxnId="{FDF0EDA0-F8A8-4CAE-9E55-B1C1701B16B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9038E3E-FCDB-4B89-9A83-DFA9CD6D3CC1}" type="sibTrans" cxnId="{FDF0EDA0-F8A8-4CAE-9E55-B1C1701B16B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3222A2E-C62B-4E81-A78A-3B841FCFA004}">
      <dgm:prSet/>
      <dgm:spPr/>
      <dgm:t>
        <a:bodyPr/>
        <a:lstStyle/>
        <a:p>
          <a:r>
            <a:rPr lang="en-US">
              <a:latin typeface="+mn-lt"/>
            </a:rPr>
            <a:t>Analyze factors contributing to a positive student experience.</a:t>
          </a:r>
          <a:endParaRPr lang="en-US" dirty="0">
            <a:latin typeface="+mn-lt"/>
          </a:endParaRPr>
        </a:p>
      </dgm:t>
    </dgm:pt>
    <dgm:pt modelId="{9D4C89C6-929A-4C5C-950C-A66BA1DF4650}" type="parTrans" cxnId="{07EC1099-CC8C-41E2-BD6D-F956FDF36AE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677A208-B910-4A99-9F72-AFE297CB4112}" type="sibTrans" cxnId="{07EC1099-CC8C-41E2-BD6D-F956FDF36AE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B3AC62-214F-409D-A6B0-016B84F0900D}" type="pres">
      <dgm:prSet presAssocID="{5198C459-B3A3-47BD-B984-280CF31978C8}" presName="linear" presStyleCnt="0">
        <dgm:presLayoutVars>
          <dgm:dir/>
          <dgm:animLvl val="lvl"/>
          <dgm:resizeHandles val="exact"/>
        </dgm:presLayoutVars>
      </dgm:prSet>
      <dgm:spPr/>
    </dgm:pt>
    <dgm:pt modelId="{8728623A-B3DD-4794-BE26-3550293BA555}" type="pres">
      <dgm:prSet presAssocID="{16F931AA-5B30-4A81-B7B8-3EAEB7658FF3}" presName="parentLin" presStyleCnt="0"/>
      <dgm:spPr/>
    </dgm:pt>
    <dgm:pt modelId="{D348D8E0-5F29-4575-B7BF-A7DA94EBDD66}" type="pres">
      <dgm:prSet presAssocID="{16F931AA-5B30-4A81-B7B8-3EAEB7658FF3}" presName="parentLeftMargin" presStyleLbl="node1" presStyleIdx="0" presStyleCnt="4"/>
      <dgm:spPr/>
    </dgm:pt>
    <dgm:pt modelId="{646D11D9-87B4-428F-A12B-7BBC00DCF8B6}" type="pres">
      <dgm:prSet presAssocID="{16F931AA-5B30-4A81-B7B8-3EAEB7658F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167C23-39E6-4946-A33F-3DBA806A062A}" type="pres">
      <dgm:prSet presAssocID="{16F931AA-5B30-4A81-B7B8-3EAEB7658FF3}" presName="negativeSpace" presStyleCnt="0"/>
      <dgm:spPr/>
    </dgm:pt>
    <dgm:pt modelId="{F33203A5-968D-40EB-9A9B-C0B629C926C7}" type="pres">
      <dgm:prSet presAssocID="{16F931AA-5B30-4A81-B7B8-3EAEB7658FF3}" presName="childText" presStyleLbl="conFgAcc1" presStyleIdx="0" presStyleCnt="4">
        <dgm:presLayoutVars>
          <dgm:bulletEnabled val="1"/>
        </dgm:presLayoutVars>
      </dgm:prSet>
      <dgm:spPr/>
    </dgm:pt>
    <dgm:pt modelId="{F2306CE1-DC7B-4AF1-8300-4887DB72112A}" type="pres">
      <dgm:prSet presAssocID="{D1A1FCCA-9357-417F-9D70-F2D9CE3FE3B7}" presName="spaceBetweenRectangles" presStyleCnt="0"/>
      <dgm:spPr/>
    </dgm:pt>
    <dgm:pt modelId="{3947860A-5C79-4793-858F-E42FD3345ED5}" type="pres">
      <dgm:prSet presAssocID="{059513D7-050A-416B-868F-D3C5B9EE3C2D}" presName="parentLin" presStyleCnt="0"/>
      <dgm:spPr/>
    </dgm:pt>
    <dgm:pt modelId="{54436E5D-0183-446D-BC4A-5C2A2A3E6CF1}" type="pres">
      <dgm:prSet presAssocID="{059513D7-050A-416B-868F-D3C5B9EE3C2D}" presName="parentLeftMargin" presStyleLbl="node1" presStyleIdx="0" presStyleCnt="4"/>
      <dgm:spPr/>
    </dgm:pt>
    <dgm:pt modelId="{5CAF7815-768A-4391-BC48-06B3FEEEC31B}" type="pres">
      <dgm:prSet presAssocID="{059513D7-050A-416B-868F-D3C5B9EE3C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28B5B9-544A-434D-821B-5374DEB0A483}" type="pres">
      <dgm:prSet presAssocID="{059513D7-050A-416B-868F-D3C5B9EE3C2D}" presName="negativeSpace" presStyleCnt="0"/>
      <dgm:spPr/>
    </dgm:pt>
    <dgm:pt modelId="{1FFEA14A-1BAE-41D3-9DB8-CD00017FCC58}" type="pres">
      <dgm:prSet presAssocID="{059513D7-050A-416B-868F-D3C5B9EE3C2D}" presName="childText" presStyleLbl="conFgAcc1" presStyleIdx="1" presStyleCnt="4">
        <dgm:presLayoutVars>
          <dgm:bulletEnabled val="1"/>
        </dgm:presLayoutVars>
      </dgm:prSet>
      <dgm:spPr/>
    </dgm:pt>
    <dgm:pt modelId="{21F05BFC-807E-44A5-BCC8-A3F9F5A0EDFA}" type="pres">
      <dgm:prSet presAssocID="{628E8C12-0786-4072-B821-FFE7AD35695A}" presName="spaceBetweenRectangles" presStyleCnt="0"/>
      <dgm:spPr/>
    </dgm:pt>
    <dgm:pt modelId="{ABB91A1E-6431-4752-A4A7-2155F7142904}" type="pres">
      <dgm:prSet presAssocID="{0E6C46D6-749B-4242-BEE6-128386FA03C0}" presName="parentLin" presStyleCnt="0"/>
      <dgm:spPr/>
    </dgm:pt>
    <dgm:pt modelId="{57819F4D-70FE-4931-985B-15EF1E29F773}" type="pres">
      <dgm:prSet presAssocID="{0E6C46D6-749B-4242-BEE6-128386FA03C0}" presName="parentLeftMargin" presStyleLbl="node1" presStyleIdx="1" presStyleCnt="4"/>
      <dgm:spPr/>
    </dgm:pt>
    <dgm:pt modelId="{22AA2905-0212-4E61-86ED-F8FC7FDCD4D1}" type="pres">
      <dgm:prSet presAssocID="{0E6C46D6-749B-4242-BEE6-128386FA03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F7EE1E-6BEA-4E4B-AAC3-F64736A30C44}" type="pres">
      <dgm:prSet presAssocID="{0E6C46D6-749B-4242-BEE6-128386FA03C0}" presName="negativeSpace" presStyleCnt="0"/>
      <dgm:spPr/>
    </dgm:pt>
    <dgm:pt modelId="{0FAE36C1-BEFA-4393-92FC-9A4260804D2C}" type="pres">
      <dgm:prSet presAssocID="{0E6C46D6-749B-4242-BEE6-128386FA03C0}" presName="childText" presStyleLbl="conFgAcc1" presStyleIdx="2" presStyleCnt="4">
        <dgm:presLayoutVars>
          <dgm:bulletEnabled val="1"/>
        </dgm:presLayoutVars>
      </dgm:prSet>
      <dgm:spPr/>
    </dgm:pt>
    <dgm:pt modelId="{903BC811-638F-4E7B-A313-DF4D4667841C}" type="pres">
      <dgm:prSet presAssocID="{28CE56A2-F51A-4A3F-878D-8BB9150D8B51}" presName="spaceBetweenRectangles" presStyleCnt="0"/>
      <dgm:spPr/>
    </dgm:pt>
    <dgm:pt modelId="{AADE29C7-BB59-4AE4-A465-8C40B56A918D}" type="pres">
      <dgm:prSet presAssocID="{D04776E2-35C1-4E20-B770-3FFD36651BB2}" presName="parentLin" presStyleCnt="0"/>
      <dgm:spPr/>
    </dgm:pt>
    <dgm:pt modelId="{8F5E484B-1167-4036-A43E-812DA47139FB}" type="pres">
      <dgm:prSet presAssocID="{D04776E2-35C1-4E20-B770-3FFD36651BB2}" presName="parentLeftMargin" presStyleLbl="node1" presStyleIdx="2" presStyleCnt="4"/>
      <dgm:spPr/>
    </dgm:pt>
    <dgm:pt modelId="{E4FEFB55-15BA-4004-BE07-C4D153A2457E}" type="pres">
      <dgm:prSet presAssocID="{D04776E2-35C1-4E20-B770-3FFD36651BB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6A4982F-CA07-407F-B458-B14A6D5A5355}" type="pres">
      <dgm:prSet presAssocID="{D04776E2-35C1-4E20-B770-3FFD36651BB2}" presName="negativeSpace" presStyleCnt="0"/>
      <dgm:spPr/>
    </dgm:pt>
    <dgm:pt modelId="{112E7B96-2A24-4765-9AC9-9A8940D0EEC4}" type="pres">
      <dgm:prSet presAssocID="{D04776E2-35C1-4E20-B770-3FFD36651BB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8AE0A0B-BB7B-4DB7-8DA6-4C4B98A38CA9}" srcId="{16F931AA-5B30-4A81-B7B8-3EAEB7658FF3}" destId="{5DBF634D-0F5F-4CAD-9FEE-075EF403BB9B}" srcOrd="0" destOrd="0" parTransId="{9A46C4CB-4314-421A-9928-B46FF378EB9E}" sibTransId="{4BBF1B79-5EFC-48BD-A97D-E24088BACDC0}"/>
    <dgm:cxn modelId="{5034C40D-4867-4B7C-A64D-D7B285EF6D5C}" srcId="{5198C459-B3A3-47BD-B984-280CF31978C8}" destId="{0E6C46D6-749B-4242-BEE6-128386FA03C0}" srcOrd="2" destOrd="0" parTransId="{63C67F28-B9AC-4D4A-8A8F-C6BD3E4F652F}" sibTransId="{28CE56A2-F51A-4A3F-878D-8BB9150D8B51}"/>
    <dgm:cxn modelId="{28D6F91E-1F4F-420A-A785-E56BFD7B5C68}" type="presOf" srcId="{5198C459-B3A3-47BD-B984-280CF31978C8}" destId="{73B3AC62-214F-409D-A6B0-016B84F0900D}" srcOrd="0" destOrd="0" presId="urn:microsoft.com/office/officeart/2005/8/layout/list1"/>
    <dgm:cxn modelId="{52D5C122-1486-47EE-9008-393A504CCBCA}" type="presOf" srcId="{C28CE07C-CB9C-4EC7-B899-146A9BEAC43F}" destId="{F33203A5-968D-40EB-9A9B-C0B629C926C7}" srcOrd="0" destOrd="1" presId="urn:microsoft.com/office/officeart/2005/8/layout/list1"/>
    <dgm:cxn modelId="{06D5D523-C474-4819-A1B0-F2076947649C}" type="presOf" srcId="{16F931AA-5B30-4A81-B7B8-3EAEB7658FF3}" destId="{646D11D9-87B4-428F-A12B-7BBC00DCF8B6}" srcOrd="1" destOrd="0" presId="urn:microsoft.com/office/officeart/2005/8/layout/list1"/>
    <dgm:cxn modelId="{7D477D27-64A8-4CD3-81AC-A7DC8E5B4EE2}" srcId="{059513D7-050A-416B-868F-D3C5B9EE3C2D}" destId="{14C8B6ED-9576-44C9-A1C9-EAD5CC290747}" srcOrd="1" destOrd="0" parTransId="{2DD0D5D2-3E70-4C51-B6D5-8E467D5BBF56}" sibTransId="{AE086647-C6BE-48A0-883E-1F27A1BAF55F}"/>
    <dgm:cxn modelId="{D965E92F-13FF-4069-A337-DA906198595A}" srcId="{0E6C46D6-749B-4242-BEE6-128386FA03C0}" destId="{F5BFF678-C537-4260-8EB2-6F312B3E7665}" srcOrd="1" destOrd="0" parTransId="{83299368-7D4E-42CE-9DC8-83566F1CE1E0}" sibTransId="{5FC0EBE3-33D5-471A-B57D-4BCEE4303DEE}"/>
    <dgm:cxn modelId="{1DF40036-A512-46FF-99B5-C97857FAF8F8}" type="presOf" srcId="{5A67464B-A2D9-4E2F-A71F-13207A7BA031}" destId="{0FAE36C1-BEFA-4393-92FC-9A4260804D2C}" srcOrd="0" destOrd="2" presId="urn:microsoft.com/office/officeart/2005/8/layout/list1"/>
    <dgm:cxn modelId="{B415173D-0F17-464E-9800-1DA771771269}" type="presOf" srcId="{0E6C46D6-749B-4242-BEE6-128386FA03C0}" destId="{22AA2905-0212-4E61-86ED-F8FC7FDCD4D1}" srcOrd="1" destOrd="0" presId="urn:microsoft.com/office/officeart/2005/8/layout/list1"/>
    <dgm:cxn modelId="{0807DD42-9F14-46EB-ABC6-EAC3F8A718E8}" type="presOf" srcId="{0E6C46D6-749B-4242-BEE6-128386FA03C0}" destId="{57819F4D-70FE-4931-985B-15EF1E29F773}" srcOrd="0" destOrd="0" presId="urn:microsoft.com/office/officeart/2005/8/layout/list1"/>
    <dgm:cxn modelId="{8560746E-6D2F-4B06-A419-6246E8EBAFF9}" srcId="{5198C459-B3A3-47BD-B984-280CF31978C8}" destId="{D04776E2-35C1-4E20-B770-3FFD36651BB2}" srcOrd="3" destOrd="0" parTransId="{84B46497-D923-4C94-9DCD-0BA78B5A1FBA}" sibTransId="{A260DC0B-FFD3-42FC-90C3-944CC8AB77E5}"/>
    <dgm:cxn modelId="{722EED6E-E011-42B1-90A4-B425A067C771}" srcId="{16F931AA-5B30-4A81-B7B8-3EAEB7658FF3}" destId="{C28CE07C-CB9C-4EC7-B899-146A9BEAC43F}" srcOrd="1" destOrd="0" parTransId="{4A7185DA-66CE-493C-BD47-09C0B2647F68}" sibTransId="{BAD1CE9E-B017-401F-8089-9E84929DC0D8}"/>
    <dgm:cxn modelId="{36EB7F54-8CAC-4348-A74A-CEA67186A67C}" type="presOf" srcId="{8B09FCCE-6791-48FD-A925-DA560F8D2BB1}" destId="{F33203A5-968D-40EB-9A9B-C0B629C926C7}" srcOrd="0" destOrd="2" presId="urn:microsoft.com/office/officeart/2005/8/layout/list1"/>
    <dgm:cxn modelId="{EB1CE454-B4EC-47DE-A7BA-54B7B41CB82C}" srcId="{16F931AA-5B30-4A81-B7B8-3EAEB7658FF3}" destId="{8B09FCCE-6791-48FD-A925-DA560F8D2BB1}" srcOrd="2" destOrd="0" parTransId="{7949F950-6F99-4F71-BCE2-D100B76D3EC8}" sibTransId="{CCB9683F-46A4-42C5-ADC5-02CC79ADCDCF}"/>
    <dgm:cxn modelId="{3A938B55-C3DF-41ED-A58F-4BAC70EED3D3}" type="presOf" srcId="{D04776E2-35C1-4E20-B770-3FFD36651BB2}" destId="{8F5E484B-1167-4036-A43E-812DA47139FB}" srcOrd="0" destOrd="0" presId="urn:microsoft.com/office/officeart/2005/8/layout/list1"/>
    <dgm:cxn modelId="{B7F31F77-B519-4BE8-8F08-49CE3315FCEF}" srcId="{059513D7-050A-416B-868F-D3C5B9EE3C2D}" destId="{828C4D4D-5D84-4236-8B1B-8F33AFBC5EB2}" srcOrd="0" destOrd="0" parTransId="{2D917654-765E-4DD5-9819-35FE72A12095}" sibTransId="{BB6C7CA5-09E7-4D9A-8FA7-456153D81CA0}"/>
    <dgm:cxn modelId="{B1245058-3537-4505-A6F5-CBA829C73F7D}" type="presOf" srcId="{F5BFF678-C537-4260-8EB2-6F312B3E7665}" destId="{0FAE36C1-BEFA-4393-92FC-9A4260804D2C}" srcOrd="0" destOrd="1" presId="urn:microsoft.com/office/officeart/2005/8/layout/list1"/>
    <dgm:cxn modelId="{9EC8C17B-E381-424C-B801-3B9707F3CEFA}" type="presOf" srcId="{828C4D4D-5D84-4236-8B1B-8F33AFBC5EB2}" destId="{1FFEA14A-1BAE-41D3-9DB8-CD00017FCC58}" srcOrd="0" destOrd="0" presId="urn:microsoft.com/office/officeart/2005/8/layout/list1"/>
    <dgm:cxn modelId="{5213017F-525A-4E49-AD7C-AF726F568AC9}" type="presOf" srcId="{16F931AA-5B30-4A81-B7B8-3EAEB7658FF3}" destId="{D348D8E0-5F29-4575-B7BF-A7DA94EBDD66}" srcOrd="0" destOrd="0" presId="urn:microsoft.com/office/officeart/2005/8/layout/list1"/>
    <dgm:cxn modelId="{7EAC5481-A0E6-454E-8523-15939182D87C}" type="presOf" srcId="{67A068ED-38E1-4AD6-98D8-BB87A5C86DB9}" destId="{0FAE36C1-BEFA-4393-92FC-9A4260804D2C}" srcOrd="0" destOrd="3" presId="urn:microsoft.com/office/officeart/2005/8/layout/list1"/>
    <dgm:cxn modelId="{282DFD90-D960-462C-BAB9-57527F310812}" type="presOf" srcId="{D04776E2-35C1-4E20-B770-3FFD36651BB2}" destId="{E4FEFB55-15BA-4004-BE07-C4D153A2457E}" srcOrd="1" destOrd="0" presId="urn:microsoft.com/office/officeart/2005/8/layout/list1"/>
    <dgm:cxn modelId="{2D49BF91-15EA-46B1-BDCF-4F3A690C593C}" type="presOf" srcId="{5DBF634D-0F5F-4CAD-9FEE-075EF403BB9B}" destId="{F33203A5-968D-40EB-9A9B-C0B629C926C7}" srcOrd="0" destOrd="0" presId="urn:microsoft.com/office/officeart/2005/8/layout/list1"/>
    <dgm:cxn modelId="{1CCA4D98-A8DC-4CFF-A254-02F0947ED1C2}" srcId="{0E6C46D6-749B-4242-BEE6-128386FA03C0}" destId="{5A67464B-A2D9-4E2F-A71F-13207A7BA031}" srcOrd="2" destOrd="0" parTransId="{C2D914A0-42F5-4F7A-AD7E-7EC231105CCB}" sibTransId="{2029C47A-DDCA-4DF0-B6BC-E0B1FFDCB67F}"/>
    <dgm:cxn modelId="{07EC1099-CC8C-41E2-BD6D-F956FDF36AE8}" srcId="{D04776E2-35C1-4E20-B770-3FFD36651BB2}" destId="{D3222A2E-C62B-4E81-A78A-3B841FCFA004}" srcOrd="1" destOrd="0" parTransId="{9D4C89C6-929A-4C5C-950C-A66BA1DF4650}" sibTransId="{9677A208-B910-4A99-9F72-AFE297CB4112}"/>
    <dgm:cxn modelId="{FDF0EDA0-F8A8-4CAE-9E55-B1C1701B16B2}" srcId="{D04776E2-35C1-4E20-B770-3FFD36651BB2}" destId="{94FD9ACF-F512-43A8-A8F3-FDBFF1BB842C}" srcOrd="0" destOrd="0" parTransId="{FBFAA2C7-00A8-4854-9C4F-B6950D404582}" sibTransId="{29038E3E-FCDB-4B89-9A83-DFA9CD6D3CC1}"/>
    <dgm:cxn modelId="{64253CAF-D0DE-431F-910A-AB09510F1B4D}" type="presOf" srcId="{73CF7323-B708-496E-9B73-4DFDF2566E0F}" destId="{0FAE36C1-BEFA-4393-92FC-9A4260804D2C}" srcOrd="0" destOrd="0" presId="urn:microsoft.com/office/officeart/2005/8/layout/list1"/>
    <dgm:cxn modelId="{243150B1-54D2-4232-B415-11A86E993D2F}" type="presOf" srcId="{059513D7-050A-416B-868F-D3C5B9EE3C2D}" destId="{5CAF7815-768A-4391-BC48-06B3FEEEC31B}" srcOrd="1" destOrd="0" presId="urn:microsoft.com/office/officeart/2005/8/layout/list1"/>
    <dgm:cxn modelId="{FCB1A7B9-4B32-41A7-9425-0D5519362C90}" type="presOf" srcId="{94FD9ACF-F512-43A8-A8F3-FDBFF1BB842C}" destId="{112E7B96-2A24-4765-9AC9-9A8940D0EEC4}" srcOrd="0" destOrd="0" presId="urn:microsoft.com/office/officeart/2005/8/layout/list1"/>
    <dgm:cxn modelId="{AADBBAB9-F462-44AE-AE80-55AD6EDA2323}" type="presOf" srcId="{14C8B6ED-9576-44C9-A1C9-EAD5CC290747}" destId="{1FFEA14A-1BAE-41D3-9DB8-CD00017FCC58}" srcOrd="0" destOrd="1" presId="urn:microsoft.com/office/officeart/2005/8/layout/list1"/>
    <dgm:cxn modelId="{DE87D2D3-6FBE-41A8-8E4A-8C4BAAD9B42E}" srcId="{5198C459-B3A3-47BD-B984-280CF31978C8}" destId="{059513D7-050A-416B-868F-D3C5B9EE3C2D}" srcOrd="1" destOrd="0" parTransId="{CE8069C7-20B2-4663-BFF1-8E79696E268F}" sibTransId="{628E8C12-0786-4072-B821-FFE7AD35695A}"/>
    <dgm:cxn modelId="{5CA683D6-F40A-440F-8B0E-700C74A30ACB}" srcId="{0E6C46D6-749B-4242-BEE6-128386FA03C0}" destId="{73CF7323-B708-496E-9B73-4DFDF2566E0F}" srcOrd="0" destOrd="0" parTransId="{DC596081-5A65-4636-8D9A-A8D64336FFD2}" sibTransId="{968D1EE6-4A7B-4F8F-A250-0E1562CBDFB0}"/>
    <dgm:cxn modelId="{A5D962D8-DAD2-4916-BD1D-81AD04D6E4F7}" type="presOf" srcId="{059513D7-050A-416B-868F-D3C5B9EE3C2D}" destId="{54436E5D-0183-446D-BC4A-5C2A2A3E6CF1}" srcOrd="0" destOrd="0" presId="urn:microsoft.com/office/officeart/2005/8/layout/list1"/>
    <dgm:cxn modelId="{120B84DD-866E-4DE1-8BF5-61D2539A6901}" srcId="{5198C459-B3A3-47BD-B984-280CF31978C8}" destId="{16F931AA-5B30-4A81-B7B8-3EAEB7658FF3}" srcOrd="0" destOrd="0" parTransId="{47E2E2FB-A149-4D7E-95EF-305BC573ABB9}" sibTransId="{D1A1FCCA-9357-417F-9D70-F2D9CE3FE3B7}"/>
    <dgm:cxn modelId="{0A5615E2-6140-445B-A0D7-E51997FCC1FC}" type="presOf" srcId="{D3222A2E-C62B-4E81-A78A-3B841FCFA004}" destId="{112E7B96-2A24-4765-9AC9-9A8940D0EEC4}" srcOrd="0" destOrd="1" presId="urn:microsoft.com/office/officeart/2005/8/layout/list1"/>
    <dgm:cxn modelId="{666349ED-DD8B-4E5C-932E-E5C8DE8B63E6}" srcId="{0E6C46D6-749B-4242-BEE6-128386FA03C0}" destId="{67A068ED-38E1-4AD6-98D8-BB87A5C86DB9}" srcOrd="3" destOrd="0" parTransId="{DBBA67B7-F8D1-4A98-9365-86E2BB345105}" sibTransId="{A37E6DDF-DDD8-4AFA-B635-25EBC98D493A}"/>
    <dgm:cxn modelId="{D68DA83C-6024-48AA-BD95-5B5F3D496DBB}" type="presParOf" srcId="{73B3AC62-214F-409D-A6B0-016B84F0900D}" destId="{8728623A-B3DD-4794-BE26-3550293BA555}" srcOrd="0" destOrd="0" presId="urn:microsoft.com/office/officeart/2005/8/layout/list1"/>
    <dgm:cxn modelId="{552E69C2-6788-43F0-8E17-701F9580DB0F}" type="presParOf" srcId="{8728623A-B3DD-4794-BE26-3550293BA555}" destId="{D348D8E0-5F29-4575-B7BF-A7DA94EBDD66}" srcOrd="0" destOrd="0" presId="urn:microsoft.com/office/officeart/2005/8/layout/list1"/>
    <dgm:cxn modelId="{D4737A79-1D0D-49BB-AD19-E233CB108E42}" type="presParOf" srcId="{8728623A-B3DD-4794-BE26-3550293BA555}" destId="{646D11D9-87B4-428F-A12B-7BBC00DCF8B6}" srcOrd="1" destOrd="0" presId="urn:microsoft.com/office/officeart/2005/8/layout/list1"/>
    <dgm:cxn modelId="{C281740B-EE7F-46CA-A141-2F0D3D7B045D}" type="presParOf" srcId="{73B3AC62-214F-409D-A6B0-016B84F0900D}" destId="{D1167C23-39E6-4946-A33F-3DBA806A062A}" srcOrd="1" destOrd="0" presId="urn:microsoft.com/office/officeart/2005/8/layout/list1"/>
    <dgm:cxn modelId="{7E755477-B5B2-46FC-96B1-F8181F1DF491}" type="presParOf" srcId="{73B3AC62-214F-409D-A6B0-016B84F0900D}" destId="{F33203A5-968D-40EB-9A9B-C0B629C926C7}" srcOrd="2" destOrd="0" presId="urn:microsoft.com/office/officeart/2005/8/layout/list1"/>
    <dgm:cxn modelId="{C3E4201B-BCE7-42AD-8CC5-78691B452799}" type="presParOf" srcId="{73B3AC62-214F-409D-A6B0-016B84F0900D}" destId="{F2306CE1-DC7B-4AF1-8300-4887DB72112A}" srcOrd="3" destOrd="0" presId="urn:microsoft.com/office/officeart/2005/8/layout/list1"/>
    <dgm:cxn modelId="{F97974A3-6975-47D6-AC41-45B28BA611FE}" type="presParOf" srcId="{73B3AC62-214F-409D-A6B0-016B84F0900D}" destId="{3947860A-5C79-4793-858F-E42FD3345ED5}" srcOrd="4" destOrd="0" presId="urn:microsoft.com/office/officeart/2005/8/layout/list1"/>
    <dgm:cxn modelId="{B5278E0E-7BDC-48FF-82EB-C349B32D3A96}" type="presParOf" srcId="{3947860A-5C79-4793-858F-E42FD3345ED5}" destId="{54436E5D-0183-446D-BC4A-5C2A2A3E6CF1}" srcOrd="0" destOrd="0" presId="urn:microsoft.com/office/officeart/2005/8/layout/list1"/>
    <dgm:cxn modelId="{8145EA49-EC18-46BF-B671-500EF8AC7687}" type="presParOf" srcId="{3947860A-5C79-4793-858F-E42FD3345ED5}" destId="{5CAF7815-768A-4391-BC48-06B3FEEEC31B}" srcOrd="1" destOrd="0" presId="urn:microsoft.com/office/officeart/2005/8/layout/list1"/>
    <dgm:cxn modelId="{9743474A-D7DA-4679-B2CD-014FB5EF0B79}" type="presParOf" srcId="{73B3AC62-214F-409D-A6B0-016B84F0900D}" destId="{2128B5B9-544A-434D-821B-5374DEB0A483}" srcOrd="5" destOrd="0" presId="urn:microsoft.com/office/officeart/2005/8/layout/list1"/>
    <dgm:cxn modelId="{ECE337A0-FD6A-496D-B940-0A5F63949F23}" type="presParOf" srcId="{73B3AC62-214F-409D-A6B0-016B84F0900D}" destId="{1FFEA14A-1BAE-41D3-9DB8-CD00017FCC58}" srcOrd="6" destOrd="0" presId="urn:microsoft.com/office/officeart/2005/8/layout/list1"/>
    <dgm:cxn modelId="{F81EC226-082E-48ED-AB05-0D2BF4A4BB94}" type="presParOf" srcId="{73B3AC62-214F-409D-A6B0-016B84F0900D}" destId="{21F05BFC-807E-44A5-BCC8-A3F9F5A0EDFA}" srcOrd="7" destOrd="0" presId="urn:microsoft.com/office/officeart/2005/8/layout/list1"/>
    <dgm:cxn modelId="{D8BCED6E-2EE1-4CCB-9822-4A2DFCBAD4E9}" type="presParOf" srcId="{73B3AC62-214F-409D-A6B0-016B84F0900D}" destId="{ABB91A1E-6431-4752-A4A7-2155F7142904}" srcOrd="8" destOrd="0" presId="urn:microsoft.com/office/officeart/2005/8/layout/list1"/>
    <dgm:cxn modelId="{936F1C6C-3A75-43EF-A6CD-8571FDC6BF2E}" type="presParOf" srcId="{ABB91A1E-6431-4752-A4A7-2155F7142904}" destId="{57819F4D-70FE-4931-985B-15EF1E29F773}" srcOrd="0" destOrd="0" presId="urn:microsoft.com/office/officeart/2005/8/layout/list1"/>
    <dgm:cxn modelId="{8E4B5A75-4D8B-4FB5-9ECB-3C7C1A657E7D}" type="presParOf" srcId="{ABB91A1E-6431-4752-A4A7-2155F7142904}" destId="{22AA2905-0212-4E61-86ED-F8FC7FDCD4D1}" srcOrd="1" destOrd="0" presId="urn:microsoft.com/office/officeart/2005/8/layout/list1"/>
    <dgm:cxn modelId="{A436C863-A202-4199-A8AC-550E3F808B65}" type="presParOf" srcId="{73B3AC62-214F-409D-A6B0-016B84F0900D}" destId="{FAF7EE1E-6BEA-4E4B-AAC3-F64736A30C44}" srcOrd="9" destOrd="0" presId="urn:microsoft.com/office/officeart/2005/8/layout/list1"/>
    <dgm:cxn modelId="{E4DDEBE1-DE18-4DEB-92D3-EDD0512207C7}" type="presParOf" srcId="{73B3AC62-214F-409D-A6B0-016B84F0900D}" destId="{0FAE36C1-BEFA-4393-92FC-9A4260804D2C}" srcOrd="10" destOrd="0" presId="urn:microsoft.com/office/officeart/2005/8/layout/list1"/>
    <dgm:cxn modelId="{6E29AB3A-9816-4886-95F2-C3498EF99817}" type="presParOf" srcId="{73B3AC62-214F-409D-A6B0-016B84F0900D}" destId="{903BC811-638F-4E7B-A313-DF4D4667841C}" srcOrd="11" destOrd="0" presId="urn:microsoft.com/office/officeart/2005/8/layout/list1"/>
    <dgm:cxn modelId="{68B769DC-D644-4DD4-9BD6-5FEC20ED2222}" type="presParOf" srcId="{73B3AC62-214F-409D-A6B0-016B84F0900D}" destId="{AADE29C7-BB59-4AE4-A465-8C40B56A918D}" srcOrd="12" destOrd="0" presId="urn:microsoft.com/office/officeart/2005/8/layout/list1"/>
    <dgm:cxn modelId="{0824C985-4B37-4950-A96A-4CA5BA212DCC}" type="presParOf" srcId="{AADE29C7-BB59-4AE4-A465-8C40B56A918D}" destId="{8F5E484B-1167-4036-A43E-812DA47139FB}" srcOrd="0" destOrd="0" presId="urn:microsoft.com/office/officeart/2005/8/layout/list1"/>
    <dgm:cxn modelId="{FA68CADD-9C65-406F-A856-F1825A24235F}" type="presParOf" srcId="{AADE29C7-BB59-4AE4-A465-8C40B56A918D}" destId="{E4FEFB55-15BA-4004-BE07-C4D153A2457E}" srcOrd="1" destOrd="0" presId="urn:microsoft.com/office/officeart/2005/8/layout/list1"/>
    <dgm:cxn modelId="{26777296-AC80-4081-AC61-0FF529487046}" type="presParOf" srcId="{73B3AC62-214F-409D-A6B0-016B84F0900D}" destId="{A6A4982F-CA07-407F-B458-B14A6D5A5355}" srcOrd="13" destOrd="0" presId="urn:microsoft.com/office/officeart/2005/8/layout/list1"/>
    <dgm:cxn modelId="{D395E3DF-E299-45FF-84DA-202B388071BD}" type="presParOf" srcId="{73B3AC62-214F-409D-A6B0-016B84F0900D}" destId="{112E7B96-2A24-4765-9AC9-9A8940D0EEC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C2EFD-94BE-4BF1-BB6C-A2994140CB4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9F687-905E-4407-9FC6-BC62BA29C85E}">
      <dgm:prSet phldrT="[Text]"/>
      <dgm:spPr/>
      <dgm:t>
        <a:bodyPr/>
        <a:lstStyle/>
        <a:p>
          <a:r>
            <a:rPr lang="en-US" b="1" i="0" dirty="0"/>
            <a:t>University Location Preferences</a:t>
          </a:r>
          <a:endParaRPr lang="en-US" dirty="0"/>
        </a:p>
      </dgm:t>
    </dgm:pt>
    <dgm:pt modelId="{ED17F7F9-B4C7-413C-B4F9-713224C28598}" type="parTrans" cxnId="{905E0FFC-3FBB-4719-A6EF-C939554D9FFB}">
      <dgm:prSet/>
      <dgm:spPr/>
      <dgm:t>
        <a:bodyPr/>
        <a:lstStyle/>
        <a:p>
          <a:endParaRPr lang="en-US"/>
        </a:p>
      </dgm:t>
    </dgm:pt>
    <dgm:pt modelId="{AEA9939F-33DA-4225-A801-E6CC71D018AF}" type="sibTrans" cxnId="{905E0FFC-3FBB-4719-A6EF-C939554D9FFB}">
      <dgm:prSet/>
      <dgm:spPr/>
      <dgm:t>
        <a:bodyPr/>
        <a:lstStyle/>
        <a:p>
          <a:endParaRPr lang="en-US"/>
        </a:p>
      </dgm:t>
    </dgm:pt>
    <dgm:pt modelId="{912A486F-ED37-492F-8479-F43B8A76B288}">
      <dgm:prSet phldrT="[Text]"/>
      <dgm:spPr/>
      <dgm:t>
        <a:bodyPr anchor="ctr"/>
        <a:lstStyle/>
        <a:p>
          <a:r>
            <a:rPr lang="en-GB" b="0" i="0" dirty="0"/>
            <a:t>Majority of students prefer urban universities over rural ones</a:t>
          </a:r>
          <a:endParaRPr lang="en-US" dirty="0"/>
        </a:p>
      </dgm:t>
    </dgm:pt>
    <dgm:pt modelId="{20923BD0-F5D7-41F9-93CF-D2D43EDC8DC5}" type="parTrans" cxnId="{F1744DD0-5651-42C8-B36F-CBEE30672501}">
      <dgm:prSet/>
      <dgm:spPr/>
      <dgm:t>
        <a:bodyPr/>
        <a:lstStyle/>
        <a:p>
          <a:endParaRPr lang="en-US"/>
        </a:p>
      </dgm:t>
    </dgm:pt>
    <dgm:pt modelId="{313CB660-991E-4938-BF40-FA113BBFC40A}" type="sibTrans" cxnId="{F1744DD0-5651-42C8-B36F-CBEE30672501}">
      <dgm:prSet/>
      <dgm:spPr/>
      <dgm:t>
        <a:bodyPr/>
        <a:lstStyle/>
        <a:p>
          <a:endParaRPr lang="en-US"/>
        </a:p>
      </dgm:t>
    </dgm:pt>
    <dgm:pt modelId="{7B62701B-64A5-44E0-9F7B-775ABE8E98AA}">
      <dgm:prSet phldrT="[Text]"/>
      <dgm:spPr/>
      <dgm:t>
        <a:bodyPr/>
        <a:lstStyle/>
        <a:p>
          <a:r>
            <a:rPr lang="en-US" b="1" i="0" dirty="0"/>
            <a:t>International Student Percentage</a:t>
          </a:r>
          <a:endParaRPr lang="en-US" dirty="0"/>
        </a:p>
      </dgm:t>
    </dgm:pt>
    <dgm:pt modelId="{8AFFA7D1-35A4-4485-869F-C2CC1A063697}" type="parTrans" cxnId="{90C126D6-BE9A-46E9-9D42-0C5ECB2C9DEF}">
      <dgm:prSet/>
      <dgm:spPr/>
      <dgm:t>
        <a:bodyPr/>
        <a:lstStyle/>
        <a:p>
          <a:endParaRPr lang="en-US"/>
        </a:p>
      </dgm:t>
    </dgm:pt>
    <dgm:pt modelId="{48A67BC2-3A16-4FFF-9A41-6FFDD0078D38}" type="sibTrans" cxnId="{90C126D6-BE9A-46E9-9D42-0C5ECB2C9DEF}">
      <dgm:prSet/>
      <dgm:spPr/>
      <dgm:t>
        <a:bodyPr/>
        <a:lstStyle/>
        <a:p>
          <a:endParaRPr lang="en-US"/>
        </a:p>
      </dgm:t>
    </dgm:pt>
    <dgm:pt modelId="{90983DE8-E0A2-4D54-8C45-225FD87690A2}">
      <dgm:prSet phldrT="[Text]"/>
      <dgm:spPr/>
      <dgm:t>
        <a:bodyPr anchor="ctr"/>
        <a:lstStyle/>
        <a:p>
          <a:r>
            <a:rPr lang="en-GB" b="0" i="0" dirty="0"/>
            <a:t>International students comprise 50% and less of the student body in UK universities.</a:t>
          </a:r>
          <a:endParaRPr lang="en-US" dirty="0"/>
        </a:p>
      </dgm:t>
    </dgm:pt>
    <dgm:pt modelId="{49B1D076-8C0B-4426-B835-E8D4AD29A930}" type="parTrans" cxnId="{7C7E5FD2-8431-4810-9475-99929E6E334D}">
      <dgm:prSet/>
      <dgm:spPr/>
      <dgm:t>
        <a:bodyPr/>
        <a:lstStyle/>
        <a:p>
          <a:endParaRPr lang="en-US"/>
        </a:p>
      </dgm:t>
    </dgm:pt>
    <dgm:pt modelId="{B8E41B1D-13F3-4C24-82A7-F54FE911BB2E}" type="sibTrans" cxnId="{7C7E5FD2-8431-4810-9475-99929E6E334D}">
      <dgm:prSet/>
      <dgm:spPr/>
      <dgm:t>
        <a:bodyPr/>
        <a:lstStyle/>
        <a:p>
          <a:endParaRPr lang="en-US"/>
        </a:p>
      </dgm:t>
    </dgm:pt>
    <dgm:pt modelId="{34B16E81-0E4C-440E-B3E7-51F81066A8A2}">
      <dgm:prSet/>
      <dgm:spPr/>
      <dgm:t>
        <a:bodyPr anchor="ctr"/>
        <a:lstStyle/>
        <a:p>
          <a:r>
            <a:rPr lang="en-GB" b="0" i="0" dirty="0"/>
            <a:t>Among the top 10 ranked universities, only 3 have slightly above 40% international students.</a:t>
          </a:r>
        </a:p>
      </dgm:t>
    </dgm:pt>
    <dgm:pt modelId="{6D491402-0845-4729-A2B5-36382C3185BF}" type="parTrans" cxnId="{EE5D59A4-C547-4871-B4E7-8769DF6E6163}">
      <dgm:prSet/>
      <dgm:spPr/>
      <dgm:t>
        <a:bodyPr/>
        <a:lstStyle/>
        <a:p>
          <a:endParaRPr lang="en-US"/>
        </a:p>
      </dgm:t>
    </dgm:pt>
    <dgm:pt modelId="{0B7E89AE-6F21-449E-946B-7922E7765011}" type="sibTrans" cxnId="{EE5D59A4-C547-4871-B4E7-8769DF6E6163}">
      <dgm:prSet/>
      <dgm:spPr/>
      <dgm:t>
        <a:bodyPr/>
        <a:lstStyle/>
        <a:p>
          <a:endParaRPr lang="en-US"/>
        </a:p>
      </dgm:t>
    </dgm:pt>
    <dgm:pt modelId="{7684BD1F-40F6-4B9F-9191-02CF3F96421E}">
      <dgm:prSet/>
      <dgm:spPr/>
      <dgm:t>
        <a:bodyPr/>
        <a:lstStyle/>
        <a:p>
          <a:r>
            <a:rPr lang="en-US" b="1" i="0" dirty="0"/>
            <a:t>Minimum IELTS Scores</a:t>
          </a:r>
        </a:p>
      </dgm:t>
    </dgm:pt>
    <dgm:pt modelId="{41BF4243-0C72-4089-98B7-DD0187B64EFE}" type="parTrans" cxnId="{A7D562A4-026B-4959-9AC5-3E5A3DF90945}">
      <dgm:prSet/>
      <dgm:spPr/>
      <dgm:t>
        <a:bodyPr/>
        <a:lstStyle/>
        <a:p>
          <a:endParaRPr lang="en-US"/>
        </a:p>
      </dgm:t>
    </dgm:pt>
    <dgm:pt modelId="{1BD00685-2F8F-4610-95CB-081C781C1FC9}" type="sibTrans" cxnId="{A7D562A4-026B-4959-9AC5-3E5A3DF90945}">
      <dgm:prSet/>
      <dgm:spPr/>
      <dgm:t>
        <a:bodyPr/>
        <a:lstStyle/>
        <a:p>
          <a:endParaRPr lang="en-US"/>
        </a:p>
      </dgm:t>
    </dgm:pt>
    <dgm:pt modelId="{BACFAD45-B65D-45F7-831C-F61B888EF8BF}">
      <dgm:prSet/>
      <dgm:spPr/>
      <dgm:t>
        <a:bodyPr anchor="ctr"/>
        <a:lstStyle/>
        <a:p>
          <a:r>
            <a:rPr lang="en-GB" b="0" i="0" dirty="0"/>
            <a:t>Minimum IELTS scores range from 4.0 to 6.5 for UK universities.</a:t>
          </a:r>
          <a:endParaRPr lang="en-US" dirty="0"/>
        </a:p>
      </dgm:t>
    </dgm:pt>
    <dgm:pt modelId="{27F16A1E-FD0C-4D88-BF38-D6BCD313CD92}" type="parTrans" cxnId="{1631E680-36F2-4DB6-9770-98030270C04B}">
      <dgm:prSet/>
      <dgm:spPr/>
      <dgm:t>
        <a:bodyPr/>
        <a:lstStyle/>
        <a:p>
          <a:endParaRPr lang="en-US"/>
        </a:p>
      </dgm:t>
    </dgm:pt>
    <dgm:pt modelId="{50BC61DC-DBC1-4AC4-9572-6EE93A1D2ABB}" type="sibTrans" cxnId="{1631E680-36F2-4DB6-9770-98030270C04B}">
      <dgm:prSet/>
      <dgm:spPr/>
      <dgm:t>
        <a:bodyPr/>
        <a:lstStyle/>
        <a:p>
          <a:endParaRPr lang="en-US"/>
        </a:p>
      </dgm:t>
    </dgm:pt>
    <dgm:pt modelId="{A193EED1-8625-41BC-A604-857BD1E366A7}">
      <dgm:prSet/>
      <dgm:spPr/>
      <dgm:t>
        <a:bodyPr anchor="ctr"/>
        <a:lstStyle/>
        <a:p>
          <a:r>
            <a:rPr lang="en-GB" b="0" i="0" dirty="0"/>
            <a:t>Over a million students enrolled in universities with a minimum IELTS score of 4.5.</a:t>
          </a:r>
        </a:p>
      </dgm:t>
    </dgm:pt>
    <dgm:pt modelId="{DC084F39-CAFF-47C4-94C0-F9988E4151C5}" type="parTrans" cxnId="{557C2974-62F3-4C67-9D9E-60E63E4E883A}">
      <dgm:prSet/>
      <dgm:spPr/>
      <dgm:t>
        <a:bodyPr/>
        <a:lstStyle/>
        <a:p>
          <a:endParaRPr lang="en-US"/>
        </a:p>
      </dgm:t>
    </dgm:pt>
    <dgm:pt modelId="{813A65D1-78B1-4A95-8E36-32378637C684}" type="sibTrans" cxnId="{557C2974-62F3-4C67-9D9E-60E63E4E883A}">
      <dgm:prSet/>
      <dgm:spPr/>
      <dgm:t>
        <a:bodyPr/>
        <a:lstStyle/>
        <a:p>
          <a:endParaRPr lang="en-US"/>
        </a:p>
      </dgm:t>
    </dgm:pt>
    <dgm:pt modelId="{78A49D39-12E1-43E7-93A2-0B5759C12F89}">
      <dgm:prSet/>
      <dgm:spPr/>
      <dgm:t>
        <a:bodyPr anchor="ctr"/>
        <a:lstStyle/>
        <a:p>
          <a:r>
            <a:rPr lang="en-GB" b="0" i="0" dirty="0"/>
            <a:t>About 909,000 students enrolled in universities with a minimum IELTS score of 5.5.</a:t>
          </a:r>
        </a:p>
      </dgm:t>
    </dgm:pt>
    <dgm:pt modelId="{E03147BE-0AE7-4D72-9104-8A3294B482CE}" type="parTrans" cxnId="{10A89035-A9FE-4B86-B89D-E060658880FF}">
      <dgm:prSet/>
      <dgm:spPr/>
      <dgm:t>
        <a:bodyPr/>
        <a:lstStyle/>
        <a:p>
          <a:endParaRPr lang="en-US"/>
        </a:p>
      </dgm:t>
    </dgm:pt>
    <dgm:pt modelId="{B33AA735-3D0C-45F5-A42C-6040280B96AC}" type="sibTrans" cxnId="{10A89035-A9FE-4B86-B89D-E060658880FF}">
      <dgm:prSet/>
      <dgm:spPr/>
      <dgm:t>
        <a:bodyPr/>
        <a:lstStyle/>
        <a:p>
          <a:endParaRPr lang="en-US"/>
        </a:p>
      </dgm:t>
    </dgm:pt>
    <dgm:pt modelId="{F73BF5FB-44B2-4021-BB5D-0537C0C610DF}" type="pres">
      <dgm:prSet presAssocID="{7CCC2EFD-94BE-4BF1-BB6C-A2994140CB4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E725D42-384F-40B3-B979-01EB5E5CF5CC}" type="pres">
      <dgm:prSet presAssocID="{29F9F687-905E-4407-9FC6-BC62BA29C85E}" presName="horFlow" presStyleCnt="0"/>
      <dgm:spPr/>
    </dgm:pt>
    <dgm:pt modelId="{E5695456-1CAA-4123-BE0D-BD9F3BCDAD5F}" type="pres">
      <dgm:prSet presAssocID="{29F9F687-905E-4407-9FC6-BC62BA29C85E}" presName="bigChev" presStyleLbl="node1" presStyleIdx="0" presStyleCnt="3"/>
      <dgm:spPr/>
    </dgm:pt>
    <dgm:pt modelId="{FC8756E5-945F-4045-9474-AC5EDE417BD5}" type="pres">
      <dgm:prSet presAssocID="{20923BD0-F5D7-41F9-93CF-D2D43EDC8DC5}" presName="parTrans" presStyleCnt="0"/>
      <dgm:spPr/>
    </dgm:pt>
    <dgm:pt modelId="{9F867C7A-4376-4D27-8B23-0CA69BA4F3E6}" type="pres">
      <dgm:prSet presAssocID="{912A486F-ED37-492F-8479-F43B8A76B288}" presName="node" presStyleLbl="alignAccFollowNode1" presStyleIdx="0" presStyleCnt="6">
        <dgm:presLayoutVars>
          <dgm:bulletEnabled val="1"/>
        </dgm:presLayoutVars>
      </dgm:prSet>
      <dgm:spPr/>
    </dgm:pt>
    <dgm:pt modelId="{E8C6E92C-1BC8-4ECB-9689-F00008A58854}" type="pres">
      <dgm:prSet presAssocID="{29F9F687-905E-4407-9FC6-BC62BA29C85E}" presName="vSp" presStyleCnt="0"/>
      <dgm:spPr/>
    </dgm:pt>
    <dgm:pt modelId="{9E3FC821-AE47-4EF2-A0CF-F0EBEE466FA6}" type="pres">
      <dgm:prSet presAssocID="{7B62701B-64A5-44E0-9F7B-775ABE8E98AA}" presName="horFlow" presStyleCnt="0"/>
      <dgm:spPr/>
    </dgm:pt>
    <dgm:pt modelId="{D2CF69F6-9908-4230-B053-F412107279E9}" type="pres">
      <dgm:prSet presAssocID="{7B62701B-64A5-44E0-9F7B-775ABE8E98AA}" presName="bigChev" presStyleLbl="node1" presStyleIdx="1" presStyleCnt="3"/>
      <dgm:spPr/>
    </dgm:pt>
    <dgm:pt modelId="{2683093A-3F8C-4472-9933-EF76163185C4}" type="pres">
      <dgm:prSet presAssocID="{49B1D076-8C0B-4426-B835-E8D4AD29A930}" presName="parTrans" presStyleCnt="0"/>
      <dgm:spPr/>
    </dgm:pt>
    <dgm:pt modelId="{9A94F128-AB32-4072-AA13-73B1A041DCDE}" type="pres">
      <dgm:prSet presAssocID="{90983DE8-E0A2-4D54-8C45-225FD87690A2}" presName="node" presStyleLbl="alignAccFollowNode1" presStyleIdx="1" presStyleCnt="6">
        <dgm:presLayoutVars>
          <dgm:bulletEnabled val="1"/>
        </dgm:presLayoutVars>
      </dgm:prSet>
      <dgm:spPr/>
    </dgm:pt>
    <dgm:pt modelId="{177815AF-2888-4906-9CEB-4A2D81DCD4C9}" type="pres">
      <dgm:prSet presAssocID="{B8E41B1D-13F3-4C24-82A7-F54FE911BB2E}" presName="sibTrans" presStyleCnt="0"/>
      <dgm:spPr/>
    </dgm:pt>
    <dgm:pt modelId="{89C87A1B-7AEE-4056-9685-74DC6D9F6DF2}" type="pres">
      <dgm:prSet presAssocID="{34B16E81-0E4C-440E-B3E7-51F81066A8A2}" presName="node" presStyleLbl="alignAccFollowNode1" presStyleIdx="2" presStyleCnt="6">
        <dgm:presLayoutVars>
          <dgm:bulletEnabled val="1"/>
        </dgm:presLayoutVars>
      </dgm:prSet>
      <dgm:spPr/>
    </dgm:pt>
    <dgm:pt modelId="{5FE2BB1C-28A6-4683-ABA7-7120C8F6F2E0}" type="pres">
      <dgm:prSet presAssocID="{7B62701B-64A5-44E0-9F7B-775ABE8E98AA}" presName="vSp" presStyleCnt="0"/>
      <dgm:spPr/>
    </dgm:pt>
    <dgm:pt modelId="{6B1E8978-F540-468D-8842-BF7AF003002D}" type="pres">
      <dgm:prSet presAssocID="{7684BD1F-40F6-4B9F-9191-02CF3F96421E}" presName="horFlow" presStyleCnt="0"/>
      <dgm:spPr/>
    </dgm:pt>
    <dgm:pt modelId="{C7B07FB0-77D1-4EDA-A6AD-D243884C5BE6}" type="pres">
      <dgm:prSet presAssocID="{7684BD1F-40F6-4B9F-9191-02CF3F96421E}" presName="bigChev" presStyleLbl="node1" presStyleIdx="2" presStyleCnt="3"/>
      <dgm:spPr/>
    </dgm:pt>
    <dgm:pt modelId="{615C3708-20AF-408E-AC08-1AEC2A24B483}" type="pres">
      <dgm:prSet presAssocID="{27F16A1E-FD0C-4D88-BF38-D6BCD313CD92}" presName="parTrans" presStyleCnt="0"/>
      <dgm:spPr/>
    </dgm:pt>
    <dgm:pt modelId="{52AA7681-6401-45D0-85A7-514300E4B6F7}" type="pres">
      <dgm:prSet presAssocID="{BACFAD45-B65D-45F7-831C-F61B888EF8BF}" presName="node" presStyleLbl="alignAccFollowNode1" presStyleIdx="3" presStyleCnt="6">
        <dgm:presLayoutVars>
          <dgm:bulletEnabled val="1"/>
        </dgm:presLayoutVars>
      </dgm:prSet>
      <dgm:spPr/>
    </dgm:pt>
    <dgm:pt modelId="{212AC011-DFBB-45A6-ABA6-65A2715CCFF0}" type="pres">
      <dgm:prSet presAssocID="{50BC61DC-DBC1-4AC4-9572-6EE93A1D2ABB}" presName="sibTrans" presStyleCnt="0"/>
      <dgm:spPr/>
    </dgm:pt>
    <dgm:pt modelId="{CFE4EA6F-D6D1-4AEA-825A-E535F8AAEC4F}" type="pres">
      <dgm:prSet presAssocID="{A193EED1-8625-41BC-A604-857BD1E366A7}" presName="node" presStyleLbl="alignAccFollowNode1" presStyleIdx="4" presStyleCnt="6">
        <dgm:presLayoutVars>
          <dgm:bulletEnabled val="1"/>
        </dgm:presLayoutVars>
      </dgm:prSet>
      <dgm:spPr/>
    </dgm:pt>
    <dgm:pt modelId="{02C22BB1-92D4-4508-971A-70598C9584A2}" type="pres">
      <dgm:prSet presAssocID="{813A65D1-78B1-4A95-8E36-32378637C684}" presName="sibTrans" presStyleCnt="0"/>
      <dgm:spPr/>
    </dgm:pt>
    <dgm:pt modelId="{C384BF2F-A07B-4925-A367-A040F4FD07AE}" type="pres">
      <dgm:prSet presAssocID="{78A49D39-12E1-43E7-93A2-0B5759C12F8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AD9BDB27-8AE0-443E-80F3-2A3047E8FB42}" type="presOf" srcId="{912A486F-ED37-492F-8479-F43B8A76B288}" destId="{9F867C7A-4376-4D27-8B23-0CA69BA4F3E6}" srcOrd="0" destOrd="0" presId="urn:microsoft.com/office/officeart/2005/8/layout/lProcess3"/>
    <dgm:cxn modelId="{10A89035-A9FE-4B86-B89D-E060658880FF}" srcId="{7684BD1F-40F6-4B9F-9191-02CF3F96421E}" destId="{78A49D39-12E1-43E7-93A2-0B5759C12F89}" srcOrd="2" destOrd="0" parTransId="{E03147BE-0AE7-4D72-9104-8A3294B482CE}" sibTransId="{B33AA735-3D0C-45F5-A42C-6040280B96AC}"/>
    <dgm:cxn modelId="{557C2974-62F3-4C67-9D9E-60E63E4E883A}" srcId="{7684BD1F-40F6-4B9F-9191-02CF3F96421E}" destId="{A193EED1-8625-41BC-A604-857BD1E366A7}" srcOrd="1" destOrd="0" parTransId="{DC084F39-CAFF-47C4-94C0-F9988E4151C5}" sibTransId="{813A65D1-78B1-4A95-8E36-32378637C684}"/>
    <dgm:cxn modelId="{4AF76D80-4117-4A47-B1C7-E1466956428E}" type="presOf" srcId="{BACFAD45-B65D-45F7-831C-F61B888EF8BF}" destId="{52AA7681-6401-45D0-85A7-514300E4B6F7}" srcOrd="0" destOrd="0" presId="urn:microsoft.com/office/officeart/2005/8/layout/lProcess3"/>
    <dgm:cxn modelId="{1631E680-36F2-4DB6-9770-98030270C04B}" srcId="{7684BD1F-40F6-4B9F-9191-02CF3F96421E}" destId="{BACFAD45-B65D-45F7-831C-F61B888EF8BF}" srcOrd="0" destOrd="0" parTransId="{27F16A1E-FD0C-4D88-BF38-D6BCD313CD92}" sibTransId="{50BC61DC-DBC1-4AC4-9572-6EE93A1D2ABB}"/>
    <dgm:cxn modelId="{6289B58C-3768-41EE-9930-35E70806B728}" type="presOf" srcId="{7CCC2EFD-94BE-4BF1-BB6C-A2994140CB48}" destId="{F73BF5FB-44B2-4021-BB5D-0537C0C610DF}" srcOrd="0" destOrd="0" presId="urn:microsoft.com/office/officeart/2005/8/layout/lProcess3"/>
    <dgm:cxn modelId="{09C6178F-6049-4294-BF2C-3EE64BCBC7DD}" type="presOf" srcId="{90983DE8-E0A2-4D54-8C45-225FD87690A2}" destId="{9A94F128-AB32-4072-AA13-73B1A041DCDE}" srcOrd="0" destOrd="0" presId="urn:microsoft.com/office/officeart/2005/8/layout/lProcess3"/>
    <dgm:cxn modelId="{E7B6E295-EFA1-4B11-A13B-106A4DD54940}" type="presOf" srcId="{29F9F687-905E-4407-9FC6-BC62BA29C85E}" destId="{E5695456-1CAA-4123-BE0D-BD9F3BCDAD5F}" srcOrd="0" destOrd="0" presId="urn:microsoft.com/office/officeart/2005/8/layout/lProcess3"/>
    <dgm:cxn modelId="{D3CE6A97-5FDD-4BF8-ACC1-7263E346E7DB}" type="presOf" srcId="{7684BD1F-40F6-4B9F-9191-02CF3F96421E}" destId="{C7B07FB0-77D1-4EDA-A6AD-D243884C5BE6}" srcOrd="0" destOrd="0" presId="urn:microsoft.com/office/officeart/2005/8/layout/lProcess3"/>
    <dgm:cxn modelId="{A7D562A4-026B-4959-9AC5-3E5A3DF90945}" srcId="{7CCC2EFD-94BE-4BF1-BB6C-A2994140CB48}" destId="{7684BD1F-40F6-4B9F-9191-02CF3F96421E}" srcOrd="2" destOrd="0" parTransId="{41BF4243-0C72-4089-98B7-DD0187B64EFE}" sibTransId="{1BD00685-2F8F-4610-95CB-081C781C1FC9}"/>
    <dgm:cxn modelId="{EE5D59A4-C547-4871-B4E7-8769DF6E6163}" srcId="{7B62701B-64A5-44E0-9F7B-775ABE8E98AA}" destId="{34B16E81-0E4C-440E-B3E7-51F81066A8A2}" srcOrd="1" destOrd="0" parTransId="{6D491402-0845-4729-A2B5-36382C3185BF}" sibTransId="{0B7E89AE-6F21-449E-946B-7922E7765011}"/>
    <dgm:cxn modelId="{9664DAC2-051B-4FF6-834B-93CB2C2AD295}" type="presOf" srcId="{34B16E81-0E4C-440E-B3E7-51F81066A8A2}" destId="{89C87A1B-7AEE-4056-9685-74DC6D9F6DF2}" srcOrd="0" destOrd="0" presId="urn:microsoft.com/office/officeart/2005/8/layout/lProcess3"/>
    <dgm:cxn modelId="{2AA45BC4-69B9-49DD-A3DD-EC435D5BCA0C}" type="presOf" srcId="{A193EED1-8625-41BC-A604-857BD1E366A7}" destId="{CFE4EA6F-D6D1-4AEA-825A-E535F8AAEC4F}" srcOrd="0" destOrd="0" presId="urn:microsoft.com/office/officeart/2005/8/layout/lProcess3"/>
    <dgm:cxn modelId="{F1744DD0-5651-42C8-B36F-CBEE30672501}" srcId="{29F9F687-905E-4407-9FC6-BC62BA29C85E}" destId="{912A486F-ED37-492F-8479-F43B8A76B288}" srcOrd="0" destOrd="0" parTransId="{20923BD0-F5D7-41F9-93CF-D2D43EDC8DC5}" sibTransId="{313CB660-991E-4938-BF40-FA113BBFC40A}"/>
    <dgm:cxn modelId="{7C7E5FD2-8431-4810-9475-99929E6E334D}" srcId="{7B62701B-64A5-44E0-9F7B-775ABE8E98AA}" destId="{90983DE8-E0A2-4D54-8C45-225FD87690A2}" srcOrd="0" destOrd="0" parTransId="{49B1D076-8C0B-4426-B835-E8D4AD29A930}" sibTransId="{B8E41B1D-13F3-4C24-82A7-F54FE911BB2E}"/>
    <dgm:cxn modelId="{90C126D6-BE9A-46E9-9D42-0C5ECB2C9DEF}" srcId="{7CCC2EFD-94BE-4BF1-BB6C-A2994140CB48}" destId="{7B62701B-64A5-44E0-9F7B-775ABE8E98AA}" srcOrd="1" destOrd="0" parTransId="{8AFFA7D1-35A4-4485-869F-C2CC1A063697}" sibTransId="{48A67BC2-3A16-4FFF-9A41-6FFDD0078D38}"/>
    <dgm:cxn modelId="{E64FD5E1-1D08-486A-AD99-BCBA95587730}" type="presOf" srcId="{78A49D39-12E1-43E7-93A2-0B5759C12F89}" destId="{C384BF2F-A07B-4925-A367-A040F4FD07AE}" srcOrd="0" destOrd="0" presId="urn:microsoft.com/office/officeart/2005/8/layout/lProcess3"/>
    <dgm:cxn modelId="{2D0EECF0-7B63-49D1-BE1A-C875E4684D1A}" type="presOf" srcId="{7B62701B-64A5-44E0-9F7B-775ABE8E98AA}" destId="{D2CF69F6-9908-4230-B053-F412107279E9}" srcOrd="0" destOrd="0" presId="urn:microsoft.com/office/officeart/2005/8/layout/lProcess3"/>
    <dgm:cxn modelId="{905E0FFC-3FBB-4719-A6EF-C939554D9FFB}" srcId="{7CCC2EFD-94BE-4BF1-BB6C-A2994140CB48}" destId="{29F9F687-905E-4407-9FC6-BC62BA29C85E}" srcOrd="0" destOrd="0" parTransId="{ED17F7F9-B4C7-413C-B4F9-713224C28598}" sibTransId="{AEA9939F-33DA-4225-A801-E6CC71D018AF}"/>
    <dgm:cxn modelId="{374EA51C-2335-4885-98F5-92F981BD639E}" type="presParOf" srcId="{F73BF5FB-44B2-4021-BB5D-0537C0C610DF}" destId="{AE725D42-384F-40B3-B979-01EB5E5CF5CC}" srcOrd="0" destOrd="0" presId="urn:microsoft.com/office/officeart/2005/8/layout/lProcess3"/>
    <dgm:cxn modelId="{1595C736-EE36-43ED-9C9F-50D8373A105E}" type="presParOf" srcId="{AE725D42-384F-40B3-B979-01EB5E5CF5CC}" destId="{E5695456-1CAA-4123-BE0D-BD9F3BCDAD5F}" srcOrd="0" destOrd="0" presId="urn:microsoft.com/office/officeart/2005/8/layout/lProcess3"/>
    <dgm:cxn modelId="{68FA2149-2CA9-4949-AD39-2452A0D233BA}" type="presParOf" srcId="{AE725D42-384F-40B3-B979-01EB5E5CF5CC}" destId="{FC8756E5-945F-4045-9474-AC5EDE417BD5}" srcOrd="1" destOrd="0" presId="urn:microsoft.com/office/officeart/2005/8/layout/lProcess3"/>
    <dgm:cxn modelId="{6E2650C2-6567-4131-B5E9-A68D85336717}" type="presParOf" srcId="{AE725D42-384F-40B3-B979-01EB5E5CF5CC}" destId="{9F867C7A-4376-4D27-8B23-0CA69BA4F3E6}" srcOrd="2" destOrd="0" presId="urn:microsoft.com/office/officeart/2005/8/layout/lProcess3"/>
    <dgm:cxn modelId="{E26FE192-0E2D-44F4-B7DA-F155061E418D}" type="presParOf" srcId="{F73BF5FB-44B2-4021-BB5D-0537C0C610DF}" destId="{E8C6E92C-1BC8-4ECB-9689-F00008A58854}" srcOrd="1" destOrd="0" presId="urn:microsoft.com/office/officeart/2005/8/layout/lProcess3"/>
    <dgm:cxn modelId="{FC79C34C-341F-4082-83F7-9910AF576025}" type="presParOf" srcId="{F73BF5FB-44B2-4021-BB5D-0537C0C610DF}" destId="{9E3FC821-AE47-4EF2-A0CF-F0EBEE466FA6}" srcOrd="2" destOrd="0" presId="urn:microsoft.com/office/officeart/2005/8/layout/lProcess3"/>
    <dgm:cxn modelId="{A1EC6B8C-B75B-4BBC-A1B8-E687B5AB39B7}" type="presParOf" srcId="{9E3FC821-AE47-4EF2-A0CF-F0EBEE466FA6}" destId="{D2CF69F6-9908-4230-B053-F412107279E9}" srcOrd="0" destOrd="0" presId="urn:microsoft.com/office/officeart/2005/8/layout/lProcess3"/>
    <dgm:cxn modelId="{AB5BA0E1-B362-4AFB-A6CE-05101438F9C6}" type="presParOf" srcId="{9E3FC821-AE47-4EF2-A0CF-F0EBEE466FA6}" destId="{2683093A-3F8C-4472-9933-EF76163185C4}" srcOrd="1" destOrd="0" presId="urn:microsoft.com/office/officeart/2005/8/layout/lProcess3"/>
    <dgm:cxn modelId="{FE6F127F-C44A-4934-A15D-148EE8F04B6E}" type="presParOf" srcId="{9E3FC821-AE47-4EF2-A0CF-F0EBEE466FA6}" destId="{9A94F128-AB32-4072-AA13-73B1A041DCDE}" srcOrd="2" destOrd="0" presId="urn:microsoft.com/office/officeart/2005/8/layout/lProcess3"/>
    <dgm:cxn modelId="{CFD6AE10-1B76-4F02-8C2B-4F08B47AF9E0}" type="presParOf" srcId="{9E3FC821-AE47-4EF2-A0CF-F0EBEE466FA6}" destId="{177815AF-2888-4906-9CEB-4A2D81DCD4C9}" srcOrd="3" destOrd="0" presId="urn:microsoft.com/office/officeart/2005/8/layout/lProcess3"/>
    <dgm:cxn modelId="{245A87F8-EED3-454E-B43F-1CC743829148}" type="presParOf" srcId="{9E3FC821-AE47-4EF2-A0CF-F0EBEE466FA6}" destId="{89C87A1B-7AEE-4056-9685-74DC6D9F6DF2}" srcOrd="4" destOrd="0" presId="urn:microsoft.com/office/officeart/2005/8/layout/lProcess3"/>
    <dgm:cxn modelId="{59384FD0-19CD-4C7E-812F-F4974116EAD6}" type="presParOf" srcId="{F73BF5FB-44B2-4021-BB5D-0537C0C610DF}" destId="{5FE2BB1C-28A6-4683-ABA7-7120C8F6F2E0}" srcOrd="3" destOrd="0" presId="urn:microsoft.com/office/officeart/2005/8/layout/lProcess3"/>
    <dgm:cxn modelId="{AB05D71F-390D-487B-9CFD-F9CA35C3D289}" type="presParOf" srcId="{F73BF5FB-44B2-4021-BB5D-0537C0C610DF}" destId="{6B1E8978-F540-468D-8842-BF7AF003002D}" srcOrd="4" destOrd="0" presId="urn:microsoft.com/office/officeart/2005/8/layout/lProcess3"/>
    <dgm:cxn modelId="{1A1329F3-DC58-4900-900B-8FE4242E3EB6}" type="presParOf" srcId="{6B1E8978-F540-468D-8842-BF7AF003002D}" destId="{C7B07FB0-77D1-4EDA-A6AD-D243884C5BE6}" srcOrd="0" destOrd="0" presId="urn:microsoft.com/office/officeart/2005/8/layout/lProcess3"/>
    <dgm:cxn modelId="{1393EE89-258A-45F3-AA1C-187002ED83EB}" type="presParOf" srcId="{6B1E8978-F540-468D-8842-BF7AF003002D}" destId="{615C3708-20AF-408E-AC08-1AEC2A24B483}" srcOrd="1" destOrd="0" presId="urn:microsoft.com/office/officeart/2005/8/layout/lProcess3"/>
    <dgm:cxn modelId="{48DADD81-BBD3-4010-AF37-D0135C82FC95}" type="presParOf" srcId="{6B1E8978-F540-468D-8842-BF7AF003002D}" destId="{52AA7681-6401-45D0-85A7-514300E4B6F7}" srcOrd="2" destOrd="0" presId="urn:microsoft.com/office/officeart/2005/8/layout/lProcess3"/>
    <dgm:cxn modelId="{B5954406-49EF-4C9E-826A-56E8453C1B06}" type="presParOf" srcId="{6B1E8978-F540-468D-8842-BF7AF003002D}" destId="{212AC011-DFBB-45A6-ABA6-65A2715CCFF0}" srcOrd="3" destOrd="0" presId="urn:microsoft.com/office/officeart/2005/8/layout/lProcess3"/>
    <dgm:cxn modelId="{CEEE45C1-576E-459C-BAFA-C55CEF2C15E6}" type="presParOf" srcId="{6B1E8978-F540-468D-8842-BF7AF003002D}" destId="{CFE4EA6F-D6D1-4AEA-825A-E535F8AAEC4F}" srcOrd="4" destOrd="0" presId="urn:microsoft.com/office/officeart/2005/8/layout/lProcess3"/>
    <dgm:cxn modelId="{D2F40931-4E87-4C77-80D7-4ABAEC5EFC28}" type="presParOf" srcId="{6B1E8978-F540-468D-8842-BF7AF003002D}" destId="{02C22BB1-92D4-4508-971A-70598C9584A2}" srcOrd="5" destOrd="0" presId="urn:microsoft.com/office/officeart/2005/8/layout/lProcess3"/>
    <dgm:cxn modelId="{1EECD5FD-F455-451D-A0C7-2A5D4EA31D6D}" type="presParOf" srcId="{6B1E8978-F540-468D-8842-BF7AF003002D}" destId="{C384BF2F-A07B-4925-A367-A040F4FD07AE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736894-58BD-4969-8CCA-91540ADF3B7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BD489-D57E-4A7F-BB81-942DE5446989}">
      <dgm:prSet phldrT="[Text]"/>
      <dgm:spPr/>
      <dgm:t>
        <a:bodyPr/>
        <a:lstStyle/>
        <a:p>
          <a:pPr algn="ctr"/>
          <a:r>
            <a:rPr lang="en-US" b="1" i="0" dirty="0"/>
            <a:t>Enrollment and Location</a:t>
          </a:r>
          <a:endParaRPr lang="en-US" dirty="0"/>
        </a:p>
      </dgm:t>
    </dgm:pt>
    <dgm:pt modelId="{097E980B-5032-4918-9D3C-3E0115E1D178}" type="parTrans" cxnId="{0914A51A-7105-40BE-AF99-A1604B40F6D0}">
      <dgm:prSet/>
      <dgm:spPr/>
      <dgm:t>
        <a:bodyPr/>
        <a:lstStyle/>
        <a:p>
          <a:endParaRPr lang="en-US"/>
        </a:p>
      </dgm:t>
    </dgm:pt>
    <dgm:pt modelId="{EA603715-0154-4723-B4FA-D50D5E7B30FE}" type="sibTrans" cxnId="{0914A51A-7105-40BE-AF99-A1604B40F6D0}">
      <dgm:prSet/>
      <dgm:spPr/>
      <dgm:t>
        <a:bodyPr/>
        <a:lstStyle/>
        <a:p>
          <a:endParaRPr lang="en-US"/>
        </a:p>
      </dgm:t>
    </dgm:pt>
    <dgm:pt modelId="{F6558BBA-672D-466A-8085-352E28AEDC3F}">
      <dgm:prSet phldrT="[Text]"/>
      <dgm:spPr/>
      <dgm:t>
        <a:bodyPr/>
        <a:lstStyle/>
        <a:p>
          <a:pPr algn="l"/>
          <a:endParaRPr lang="en-US" dirty="0"/>
        </a:p>
      </dgm:t>
    </dgm:pt>
    <dgm:pt modelId="{0A976F11-DFB9-4CF5-B233-A394A7DA74CF}" type="parTrans" cxnId="{2461786E-BFE0-42FC-A4CA-F392807A4EB1}">
      <dgm:prSet/>
      <dgm:spPr/>
      <dgm:t>
        <a:bodyPr/>
        <a:lstStyle/>
        <a:p>
          <a:endParaRPr lang="en-US"/>
        </a:p>
      </dgm:t>
    </dgm:pt>
    <dgm:pt modelId="{40D72EE6-BE39-425D-9BC9-A2700CB04523}" type="sibTrans" cxnId="{2461786E-BFE0-42FC-A4CA-F392807A4EB1}">
      <dgm:prSet/>
      <dgm:spPr/>
      <dgm:t>
        <a:bodyPr/>
        <a:lstStyle/>
        <a:p>
          <a:endParaRPr lang="en-US"/>
        </a:p>
      </dgm:t>
    </dgm:pt>
    <dgm:pt modelId="{B6184D7A-D061-4245-A031-479BC5DCA2D0}">
      <dgm:prSet phldrT="[Text]"/>
      <dgm:spPr/>
      <dgm:t>
        <a:bodyPr/>
        <a:lstStyle/>
        <a:p>
          <a:pPr algn="ctr"/>
          <a:r>
            <a:rPr lang="en-US" b="1" i="0" dirty="0"/>
            <a:t>Cost of Living</a:t>
          </a:r>
          <a:endParaRPr lang="en-US" dirty="0"/>
        </a:p>
      </dgm:t>
    </dgm:pt>
    <dgm:pt modelId="{ADE5927A-A45A-4074-A82E-1C2B81416C03}" type="parTrans" cxnId="{8A052E58-642B-426C-AE47-874E3CDF2073}">
      <dgm:prSet/>
      <dgm:spPr/>
      <dgm:t>
        <a:bodyPr/>
        <a:lstStyle/>
        <a:p>
          <a:endParaRPr lang="en-US"/>
        </a:p>
      </dgm:t>
    </dgm:pt>
    <dgm:pt modelId="{B627A382-C52A-45B9-903A-F3C4C00E0D4E}" type="sibTrans" cxnId="{8A052E58-642B-426C-AE47-874E3CDF2073}">
      <dgm:prSet/>
      <dgm:spPr/>
      <dgm:t>
        <a:bodyPr/>
        <a:lstStyle/>
        <a:p>
          <a:endParaRPr lang="en-US"/>
        </a:p>
      </dgm:t>
    </dgm:pt>
    <dgm:pt modelId="{93A681A0-1813-414C-9402-A0460F455FD5}">
      <dgm:prSet phldrT="[Text]"/>
      <dgm:spPr/>
      <dgm:t>
        <a:bodyPr/>
        <a:lstStyle/>
        <a:p>
          <a:r>
            <a:rPr lang="en-GB" b="0" i="0" dirty="0"/>
            <a:t>Universities located in urban areas have higher student enrolment, suggesting that the cost of living in urban areas is likely to be higher than suburban and rural areas.</a:t>
          </a:r>
          <a:endParaRPr lang="en-US" dirty="0"/>
        </a:p>
      </dgm:t>
    </dgm:pt>
    <dgm:pt modelId="{B3977C9C-2447-4470-AECC-09C2043273BD}" type="parTrans" cxnId="{2A2E12F3-D5F1-49EF-B50F-C62686AA044F}">
      <dgm:prSet/>
      <dgm:spPr/>
      <dgm:t>
        <a:bodyPr/>
        <a:lstStyle/>
        <a:p>
          <a:endParaRPr lang="en-US"/>
        </a:p>
      </dgm:t>
    </dgm:pt>
    <dgm:pt modelId="{017A3C60-B1AB-4EBD-96B1-B4D2B8AE6E6F}" type="sibTrans" cxnId="{2A2E12F3-D5F1-49EF-B50F-C62686AA044F}">
      <dgm:prSet/>
      <dgm:spPr/>
      <dgm:t>
        <a:bodyPr/>
        <a:lstStyle/>
        <a:p>
          <a:endParaRPr lang="en-US"/>
        </a:p>
      </dgm:t>
    </dgm:pt>
    <dgm:pt modelId="{DB091267-FAC0-47A4-8D87-E7823BD0C759}">
      <dgm:prSet/>
      <dgm:spPr/>
      <dgm:t>
        <a:bodyPr/>
        <a:lstStyle/>
        <a:p>
          <a:pPr algn="l"/>
          <a:r>
            <a:rPr lang="en-GB" b="0" i="0" dirty="0"/>
            <a:t>Urban universities attract more than twice the number of students compared to suburban and rural universities combined.</a:t>
          </a:r>
        </a:p>
      </dgm:t>
    </dgm:pt>
    <dgm:pt modelId="{5AB996DD-2227-47F3-9BA5-C8DBB68AC27F}" type="parTrans" cxnId="{BDE46F46-4095-472D-A6EB-153EC4B703E6}">
      <dgm:prSet/>
      <dgm:spPr/>
      <dgm:t>
        <a:bodyPr/>
        <a:lstStyle/>
        <a:p>
          <a:endParaRPr lang="en-US"/>
        </a:p>
      </dgm:t>
    </dgm:pt>
    <dgm:pt modelId="{4437DA4B-D330-4353-B6AA-9CB32E6A5629}" type="sibTrans" cxnId="{BDE46F46-4095-472D-A6EB-153EC4B703E6}">
      <dgm:prSet/>
      <dgm:spPr/>
      <dgm:t>
        <a:bodyPr/>
        <a:lstStyle/>
        <a:p>
          <a:endParaRPr lang="en-US"/>
        </a:p>
      </dgm:t>
    </dgm:pt>
    <dgm:pt modelId="{A5F4A4B0-9A80-4458-859F-BEA3383BBE33}">
      <dgm:prSet phldrT="[Text]"/>
      <dgm:spPr/>
      <dgm:t>
        <a:bodyPr/>
        <a:lstStyle/>
        <a:p>
          <a:pPr algn="ctr"/>
          <a:r>
            <a:rPr lang="en-US" b="1" i="0" dirty="0"/>
            <a:t>Academic Staff and Rankings</a:t>
          </a:r>
          <a:endParaRPr lang="en-US" dirty="0"/>
        </a:p>
      </dgm:t>
    </dgm:pt>
    <dgm:pt modelId="{967FEF6F-B410-4712-9831-E2C7B9A17FE8}" type="parTrans" cxnId="{6CE816A4-C053-44D5-A12A-5D18327A4077}">
      <dgm:prSet/>
      <dgm:spPr/>
      <dgm:t>
        <a:bodyPr/>
        <a:lstStyle/>
        <a:p>
          <a:endParaRPr lang="en-US"/>
        </a:p>
      </dgm:t>
    </dgm:pt>
    <dgm:pt modelId="{E77A0BE0-5CD5-4EF3-AE4A-4CFE67FF3443}" type="sibTrans" cxnId="{6CE816A4-C053-44D5-A12A-5D18327A4077}">
      <dgm:prSet/>
      <dgm:spPr/>
      <dgm:t>
        <a:bodyPr/>
        <a:lstStyle/>
        <a:p>
          <a:endParaRPr lang="en-US"/>
        </a:p>
      </dgm:t>
    </dgm:pt>
    <dgm:pt modelId="{4DF9A72C-4816-4522-A221-E3974A0D1F96}">
      <dgm:prSet phldrT="[Text]"/>
      <dgm:spPr/>
      <dgm:t>
        <a:bodyPr/>
        <a:lstStyle/>
        <a:p>
          <a:pPr algn="l"/>
          <a:r>
            <a:rPr lang="en-GB" b="0" i="0" dirty="0"/>
            <a:t>The top 2 ranked universities have over 5,000 academic staff.</a:t>
          </a:r>
          <a:endParaRPr lang="en-US" dirty="0"/>
        </a:p>
      </dgm:t>
    </dgm:pt>
    <dgm:pt modelId="{4BD4DA10-C726-46B8-9DCD-66748FBE8975}" type="parTrans" cxnId="{BDADFDCD-0D94-4D57-833A-79C6B85C97C6}">
      <dgm:prSet/>
      <dgm:spPr/>
      <dgm:t>
        <a:bodyPr/>
        <a:lstStyle/>
        <a:p>
          <a:endParaRPr lang="en-US"/>
        </a:p>
      </dgm:t>
    </dgm:pt>
    <dgm:pt modelId="{8A8B03C9-71E0-4042-9BFF-4FF6E92328C6}" type="sibTrans" cxnId="{BDADFDCD-0D94-4D57-833A-79C6B85C97C6}">
      <dgm:prSet/>
      <dgm:spPr/>
      <dgm:t>
        <a:bodyPr/>
        <a:lstStyle/>
        <a:p>
          <a:endParaRPr lang="en-US"/>
        </a:p>
      </dgm:t>
    </dgm:pt>
    <dgm:pt modelId="{6AD2E791-FED3-459A-8388-3E574EB52A37}">
      <dgm:prSet/>
      <dgm:spPr/>
      <dgm:t>
        <a:bodyPr/>
        <a:lstStyle/>
        <a:p>
          <a:pPr algn="l"/>
          <a:r>
            <a:rPr lang="en-GB" b="0" i="0" dirty="0"/>
            <a:t>Universities with minimum IELTS scores of 4.5 and 5.5 tend to have fewer academic staff.</a:t>
          </a:r>
        </a:p>
      </dgm:t>
    </dgm:pt>
    <dgm:pt modelId="{3E7BDABD-8302-49FD-8CFA-06729B58A189}" type="parTrans" cxnId="{62C6AC21-F13E-49AE-BCDA-85911D94434A}">
      <dgm:prSet/>
      <dgm:spPr/>
      <dgm:t>
        <a:bodyPr/>
        <a:lstStyle/>
        <a:p>
          <a:endParaRPr lang="en-US"/>
        </a:p>
      </dgm:t>
    </dgm:pt>
    <dgm:pt modelId="{250044AE-05F4-4F53-AC3D-ED75ECEDC6B1}" type="sibTrans" cxnId="{62C6AC21-F13E-49AE-BCDA-85911D94434A}">
      <dgm:prSet/>
      <dgm:spPr/>
      <dgm:t>
        <a:bodyPr/>
        <a:lstStyle/>
        <a:p>
          <a:endParaRPr lang="en-US"/>
        </a:p>
      </dgm:t>
    </dgm:pt>
    <dgm:pt modelId="{B3B8AE3B-CEB0-4A66-A685-0C29C7E1A912}" type="pres">
      <dgm:prSet presAssocID="{56736894-58BD-4969-8CCA-91540ADF3B77}" presName="Name0" presStyleCnt="0">
        <dgm:presLayoutVars>
          <dgm:dir/>
          <dgm:animLvl val="lvl"/>
          <dgm:resizeHandles val="exact"/>
        </dgm:presLayoutVars>
      </dgm:prSet>
      <dgm:spPr/>
    </dgm:pt>
    <dgm:pt modelId="{C034A873-3FCF-4012-8CD6-DCE3D35CFA22}" type="pres">
      <dgm:prSet presAssocID="{5FCBD489-D57E-4A7F-BB81-942DE5446989}" presName="linNode" presStyleCnt="0"/>
      <dgm:spPr/>
    </dgm:pt>
    <dgm:pt modelId="{37EC88CF-32B3-4B9F-9A0B-B85ED082CCEA}" type="pres">
      <dgm:prSet presAssocID="{5FCBD489-D57E-4A7F-BB81-942DE5446989}" presName="parTx" presStyleLbl="revTx" presStyleIdx="0" presStyleCnt="3">
        <dgm:presLayoutVars>
          <dgm:chMax val="1"/>
          <dgm:bulletEnabled val="1"/>
        </dgm:presLayoutVars>
      </dgm:prSet>
      <dgm:spPr/>
    </dgm:pt>
    <dgm:pt modelId="{BB9EFAD9-165A-4D85-A4B8-69F96CD50442}" type="pres">
      <dgm:prSet presAssocID="{5FCBD489-D57E-4A7F-BB81-942DE5446989}" presName="bracket" presStyleLbl="parChTrans1D1" presStyleIdx="0" presStyleCnt="3"/>
      <dgm:spPr/>
    </dgm:pt>
    <dgm:pt modelId="{F31562B3-63C1-466B-B572-9ABEA572907B}" type="pres">
      <dgm:prSet presAssocID="{5FCBD489-D57E-4A7F-BB81-942DE5446989}" presName="spH" presStyleCnt="0"/>
      <dgm:spPr/>
    </dgm:pt>
    <dgm:pt modelId="{5E6A8915-684E-45CA-BC02-734DFEBB94F2}" type="pres">
      <dgm:prSet presAssocID="{5FCBD489-D57E-4A7F-BB81-942DE5446989}" presName="desTx" presStyleLbl="node1" presStyleIdx="0" presStyleCnt="3">
        <dgm:presLayoutVars>
          <dgm:bulletEnabled val="1"/>
        </dgm:presLayoutVars>
      </dgm:prSet>
      <dgm:spPr/>
    </dgm:pt>
    <dgm:pt modelId="{682EA232-15D6-4F7A-A3C5-5C3061E43AAF}" type="pres">
      <dgm:prSet presAssocID="{EA603715-0154-4723-B4FA-D50D5E7B30FE}" presName="spV" presStyleCnt="0"/>
      <dgm:spPr/>
    </dgm:pt>
    <dgm:pt modelId="{FA5E66E4-C428-45E0-82EE-AA80CA297023}" type="pres">
      <dgm:prSet presAssocID="{B6184D7A-D061-4245-A031-479BC5DCA2D0}" presName="linNode" presStyleCnt="0"/>
      <dgm:spPr/>
    </dgm:pt>
    <dgm:pt modelId="{6E59C393-3B26-49B4-B605-5C6BACD0AB5E}" type="pres">
      <dgm:prSet presAssocID="{B6184D7A-D061-4245-A031-479BC5DCA2D0}" presName="parTx" presStyleLbl="revTx" presStyleIdx="1" presStyleCnt="3">
        <dgm:presLayoutVars>
          <dgm:chMax val="1"/>
          <dgm:bulletEnabled val="1"/>
        </dgm:presLayoutVars>
      </dgm:prSet>
      <dgm:spPr/>
    </dgm:pt>
    <dgm:pt modelId="{B8356F3C-42E9-4426-99B9-90DB5BCB0645}" type="pres">
      <dgm:prSet presAssocID="{B6184D7A-D061-4245-A031-479BC5DCA2D0}" presName="bracket" presStyleLbl="parChTrans1D1" presStyleIdx="1" presStyleCnt="3"/>
      <dgm:spPr/>
    </dgm:pt>
    <dgm:pt modelId="{C3B724F4-2D24-4DF8-9F63-1A7D834F2BF7}" type="pres">
      <dgm:prSet presAssocID="{B6184D7A-D061-4245-A031-479BC5DCA2D0}" presName="spH" presStyleCnt="0"/>
      <dgm:spPr/>
    </dgm:pt>
    <dgm:pt modelId="{D48848AF-9F4A-41A8-AF23-4E4F57D06B74}" type="pres">
      <dgm:prSet presAssocID="{B6184D7A-D061-4245-A031-479BC5DCA2D0}" presName="desTx" presStyleLbl="node1" presStyleIdx="1" presStyleCnt="3">
        <dgm:presLayoutVars>
          <dgm:bulletEnabled val="1"/>
        </dgm:presLayoutVars>
      </dgm:prSet>
      <dgm:spPr/>
    </dgm:pt>
    <dgm:pt modelId="{33EB5342-171F-46F5-B369-AD794FEB95AA}" type="pres">
      <dgm:prSet presAssocID="{B627A382-C52A-45B9-903A-F3C4C00E0D4E}" presName="spV" presStyleCnt="0"/>
      <dgm:spPr/>
    </dgm:pt>
    <dgm:pt modelId="{63E7086A-26F5-4FC8-86BF-2F120360CFE8}" type="pres">
      <dgm:prSet presAssocID="{A5F4A4B0-9A80-4458-859F-BEA3383BBE33}" presName="linNode" presStyleCnt="0"/>
      <dgm:spPr/>
    </dgm:pt>
    <dgm:pt modelId="{E16ABBBA-8FDE-4DA1-81D0-1A32247E1F1E}" type="pres">
      <dgm:prSet presAssocID="{A5F4A4B0-9A80-4458-859F-BEA3383BBE33}" presName="parTx" presStyleLbl="revTx" presStyleIdx="2" presStyleCnt="3">
        <dgm:presLayoutVars>
          <dgm:chMax val="1"/>
          <dgm:bulletEnabled val="1"/>
        </dgm:presLayoutVars>
      </dgm:prSet>
      <dgm:spPr/>
    </dgm:pt>
    <dgm:pt modelId="{0852C4FF-EEAD-49E9-AFCA-E4E74B15523A}" type="pres">
      <dgm:prSet presAssocID="{A5F4A4B0-9A80-4458-859F-BEA3383BBE33}" presName="bracket" presStyleLbl="parChTrans1D1" presStyleIdx="2" presStyleCnt="3"/>
      <dgm:spPr/>
    </dgm:pt>
    <dgm:pt modelId="{01D218CC-10F8-434F-89DC-5A0DBA602B73}" type="pres">
      <dgm:prSet presAssocID="{A5F4A4B0-9A80-4458-859F-BEA3383BBE33}" presName="spH" presStyleCnt="0"/>
      <dgm:spPr/>
    </dgm:pt>
    <dgm:pt modelId="{E4827B08-416D-4A51-8165-D2556FD8B6BB}" type="pres">
      <dgm:prSet presAssocID="{A5F4A4B0-9A80-4458-859F-BEA3383BBE33}" presName="desTx" presStyleLbl="node1" presStyleIdx="2" presStyleCnt="3">
        <dgm:presLayoutVars>
          <dgm:bulletEnabled val="1"/>
        </dgm:presLayoutVars>
      </dgm:prSet>
      <dgm:spPr/>
    </dgm:pt>
  </dgm:ptLst>
  <dgm:cxnLst>
    <dgm:cxn modelId="{0914A51A-7105-40BE-AF99-A1604B40F6D0}" srcId="{56736894-58BD-4969-8CCA-91540ADF3B77}" destId="{5FCBD489-D57E-4A7F-BB81-942DE5446989}" srcOrd="0" destOrd="0" parTransId="{097E980B-5032-4918-9D3C-3E0115E1D178}" sibTransId="{EA603715-0154-4723-B4FA-D50D5E7B30FE}"/>
    <dgm:cxn modelId="{62C6AC21-F13E-49AE-BCDA-85911D94434A}" srcId="{A5F4A4B0-9A80-4458-859F-BEA3383BBE33}" destId="{6AD2E791-FED3-459A-8388-3E574EB52A37}" srcOrd="1" destOrd="0" parTransId="{3E7BDABD-8302-49FD-8CFA-06729B58A189}" sibTransId="{250044AE-05F4-4F53-AC3D-ED75ECEDC6B1}"/>
    <dgm:cxn modelId="{A3484646-7C19-4947-895F-AB34F0ADDF6A}" type="presOf" srcId="{6AD2E791-FED3-459A-8388-3E574EB52A37}" destId="{E4827B08-416D-4A51-8165-D2556FD8B6BB}" srcOrd="0" destOrd="1" presId="urn:diagrams.loki3.com/BracketList"/>
    <dgm:cxn modelId="{BDE46F46-4095-472D-A6EB-153EC4B703E6}" srcId="{5FCBD489-D57E-4A7F-BB81-942DE5446989}" destId="{DB091267-FAC0-47A4-8D87-E7823BD0C759}" srcOrd="1" destOrd="0" parTransId="{5AB996DD-2227-47F3-9BA5-C8DBB68AC27F}" sibTransId="{4437DA4B-D330-4353-B6AA-9CB32E6A5629}"/>
    <dgm:cxn modelId="{8971F84B-44FF-422C-B8C5-95CF22342909}" type="presOf" srcId="{4DF9A72C-4816-4522-A221-E3974A0D1F96}" destId="{E4827B08-416D-4A51-8165-D2556FD8B6BB}" srcOrd="0" destOrd="0" presId="urn:diagrams.loki3.com/BracketList"/>
    <dgm:cxn modelId="{2461786E-BFE0-42FC-A4CA-F392807A4EB1}" srcId="{5FCBD489-D57E-4A7F-BB81-942DE5446989}" destId="{F6558BBA-672D-466A-8085-352E28AEDC3F}" srcOrd="0" destOrd="0" parTransId="{0A976F11-DFB9-4CF5-B233-A394A7DA74CF}" sibTransId="{40D72EE6-BE39-425D-9BC9-A2700CB04523}"/>
    <dgm:cxn modelId="{C0583853-8EE0-451E-9C70-9979497764AB}" type="presOf" srcId="{56736894-58BD-4969-8CCA-91540ADF3B77}" destId="{B3B8AE3B-CEB0-4A66-A685-0C29C7E1A912}" srcOrd="0" destOrd="0" presId="urn:diagrams.loki3.com/BracketList"/>
    <dgm:cxn modelId="{68982977-608C-41F2-B629-6096674C17BC}" type="presOf" srcId="{B6184D7A-D061-4245-A031-479BC5DCA2D0}" destId="{6E59C393-3B26-49B4-B605-5C6BACD0AB5E}" srcOrd="0" destOrd="0" presId="urn:diagrams.loki3.com/BracketList"/>
    <dgm:cxn modelId="{8A052E58-642B-426C-AE47-874E3CDF2073}" srcId="{56736894-58BD-4969-8CCA-91540ADF3B77}" destId="{B6184D7A-D061-4245-A031-479BC5DCA2D0}" srcOrd="1" destOrd="0" parTransId="{ADE5927A-A45A-4074-A82E-1C2B81416C03}" sibTransId="{B627A382-C52A-45B9-903A-F3C4C00E0D4E}"/>
    <dgm:cxn modelId="{6CE816A4-C053-44D5-A12A-5D18327A4077}" srcId="{56736894-58BD-4969-8CCA-91540ADF3B77}" destId="{A5F4A4B0-9A80-4458-859F-BEA3383BBE33}" srcOrd="2" destOrd="0" parTransId="{967FEF6F-B410-4712-9831-E2C7B9A17FE8}" sibTransId="{E77A0BE0-5CD5-4EF3-AE4A-4CFE67FF3443}"/>
    <dgm:cxn modelId="{F26EC0C3-2534-477E-AB49-28DB62B8B381}" type="presOf" srcId="{DB091267-FAC0-47A4-8D87-E7823BD0C759}" destId="{5E6A8915-684E-45CA-BC02-734DFEBB94F2}" srcOrd="0" destOrd="1" presId="urn:diagrams.loki3.com/BracketList"/>
    <dgm:cxn modelId="{90AAA9CA-9E1A-4E6A-A932-3507691F2DAE}" type="presOf" srcId="{F6558BBA-672D-466A-8085-352E28AEDC3F}" destId="{5E6A8915-684E-45CA-BC02-734DFEBB94F2}" srcOrd="0" destOrd="0" presId="urn:diagrams.loki3.com/BracketList"/>
    <dgm:cxn modelId="{BDADFDCD-0D94-4D57-833A-79C6B85C97C6}" srcId="{A5F4A4B0-9A80-4458-859F-BEA3383BBE33}" destId="{4DF9A72C-4816-4522-A221-E3974A0D1F96}" srcOrd="0" destOrd="0" parTransId="{4BD4DA10-C726-46B8-9DCD-66748FBE8975}" sibTransId="{8A8B03C9-71E0-4042-9BFF-4FF6E92328C6}"/>
    <dgm:cxn modelId="{3A1516DD-7A1A-44DB-8DC1-34D683C7AC72}" type="presOf" srcId="{A5F4A4B0-9A80-4458-859F-BEA3383BBE33}" destId="{E16ABBBA-8FDE-4DA1-81D0-1A32247E1F1E}" srcOrd="0" destOrd="0" presId="urn:diagrams.loki3.com/BracketList"/>
    <dgm:cxn modelId="{FF98F8E7-012B-4961-AA51-A7D8F0B078EB}" type="presOf" srcId="{5FCBD489-D57E-4A7F-BB81-942DE5446989}" destId="{37EC88CF-32B3-4B9F-9A0B-B85ED082CCEA}" srcOrd="0" destOrd="0" presId="urn:diagrams.loki3.com/BracketList"/>
    <dgm:cxn modelId="{2A2E12F3-D5F1-49EF-B50F-C62686AA044F}" srcId="{B6184D7A-D061-4245-A031-479BC5DCA2D0}" destId="{93A681A0-1813-414C-9402-A0460F455FD5}" srcOrd="0" destOrd="0" parTransId="{B3977C9C-2447-4470-AECC-09C2043273BD}" sibTransId="{017A3C60-B1AB-4EBD-96B1-B4D2B8AE6E6F}"/>
    <dgm:cxn modelId="{59B604F7-CAE3-4778-86D0-8E90A886C5FF}" type="presOf" srcId="{93A681A0-1813-414C-9402-A0460F455FD5}" destId="{D48848AF-9F4A-41A8-AF23-4E4F57D06B74}" srcOrd="0" destOrd="0" presId="urn:diagrams.loki3.com/BracketList"/>
    <dgm:cxn modelId="{072B8E8F-1D70-402A-9BD8-B5FD9F30731B}" type="presParOf" srcId="{B3B8AE3B-CEB0-4A66-A685-0C29C7E1A912}" destId="{C034A873-3FCF-4012-8CD6-DCE3D35CFA22}" srcOrd="0" destOrd="0" presId="urn:diagrams.loki3.com/BracketList"/>
    <dgm:cxn modelId="{854CF5F9-3058-4D5C-8D47-BE23165AF919}" type="presParOf" srcId="{C034A873-3FCF-4012-8CD6-DCE3D35CFA22}" destId="{37EC88CF-32B3-4B9F-9A0B-B85ED082CCEA}" srcOrd="0" destOrd="0" presId="urn:diagrams.loki3.com/BracketList"/>
    <dgm:cxn modelId="{0ACCF2B0-10AC-4688-8508-F4375DD0A764}" type="presParOf" srcId="{C034A873-3FCF-4012-8CD6-DCE3D35CFA22}" destId="{BB9EFAD9-165A-4D85-A4B8-69F96CD50442}" srcOrd="1" destOrd="0" presId="urn:diagrams.loki3.com/BracketList"/>
    <dgm:cxn modelId="{FF425FDD-A3B1-4D5D-B9D3-03D46FE0E0D8}" type="presParOf" srcId="{C034A873-3FCF-4012-8CD6-DCE3D35CFA22}" destId="{F31562B3-63C1-466B-B572-9ABEA572907B}" srcOrd="2" destOrd="0" presId="urn:diagrams.loki3.com/BracketList"/>
    <dgm:cxn modelId="{F2B64F14-ED2C-49A8-8CCA-3433F1488C49}" type="presParOf" srcId="{C034A873-3FCF-4012-8CD6-DCE3D35CFA22}" destId="{5E6A8915-684E-45CA-BC02-734DFEBB94F2}" srcOrd="3" destOrd="0" presId="urn:diagrams.loki3.com/BracketList"/>
    <dgm:cxn modelId="{E5ADAD28-D0F4-4AFC-8E03-2960C7AA1DBC}" type="presParOf" srcId="{B3B8AE3B-CEB0-4A66-A685-0C29C7E1A912}" destId="{682EA232-15D6-4F7A-A3C5-5C3061E43AAF}" srcOrd="1" destOrd="0" presId="urn:diagrams.loki3.com/BracketList"/>
    <dgm:cxn modelId="{7C8461FC-6E8C-46CE-A12B-ED646DFD5041}" type="presParOf" srcId="{B3B8AE3B-CEB0-4A66-A685-0C29C7E1A912}" destId="{FA5E66E4-C428-45E0-82EE-AA80CA297023}" srcOrd="2" destOrd="0" presId="urn:diagrams.loki3.com/BracketList"/>
    <dgm:cxn modelId="{258320A7-1505-4821-A479-77BFB4AB9EFE}" type="presParOf" srcId="{FA5E66E4-C428-45E0-82EE-AA80CA297023}" destId="{6E59C393-3B26-49B4-B605-5C6BACD0AB5E}" srcOrd="0" destOrd="0" presId="urn:diagrams.loki3.com/BracketList"/>
    <dgm:cxn modelId="{62AA8AA0-9A8F-4089-ACCD-24A8B2F27F48}" type="presParOf" srcId="{FA5E66E4-C428-45E0-82EE-AA80CA297023}" destId="{B8356F3C-42E9-4426-99B9-90DB5BCB0645}" srcOrd="1" destOrd="0" presId="urn:diagrams.loki3.com/BracketList"/>
    <dgm:cxn modelId="{D29891B3-A203-4498-8CA1-8EDB236ED502}" type="presParOf" srcId="{FA5E66E4-C428-45E0-82EE-AA80CA297023}" destId="{C3B724F4-2D24-4DF8-9F63-1A7D834F2BF7}" srcOrd="2" destOrd="0" presId="urn:diagrams.loki3.com/BracketList"/>
    <dgm:cxn modelId="{EBDF06E2-3D39-4703-8FAC-84A905B412B9}" type="presParOf" srcId="{FA5E66E4-C428-45E0-82EE-AA80CA297023}" destId="{D48848AF-9F4A-41A8-AF23-4E4F57D06B74}" srcOrd="3" destOrd="0" presId="urn:diagrams.loki3.com/BracketList"/>
    <dgm:cxn modelId="{812CFD23-120B-43D9-8BF7-FD3286CD76D9}" type="presParOf" srcId="{B3B8AE3B-CEB0-4A66-A685-0C29C7E1A912}" destId="{33EB5342-171F-46F5-B369-AD794FEB95AA}" srcOrd="3" destOrd="0" presId="urn:diagrams.loki3.com/BracketList"/>
    <dgm:cxn modelId="{B5E9458B-5CD7-46D3-A94B-1F82FAB8EFFD}" type="presParOf" srcId="{B3B8AE3B-CEB0-4A66-A685-0C29C7E1A912}" destId="{63E7086A-26F5-4FC8-86BF-2F120360CFE8}" srcOrd="4" destOrd="0" presId="urn:diagrams.loki3.com/BracketList"/>
    <dgm:cxn modelId="{3578334D-11B8-4FA5-95F5-1963F58B89D2}" type="presParOf" srcId="{63E7086A-26F5-4FC8-86BF-2F120360CFE8}" destId="{E16ABBBA-8FDE-4DA1-81D0-1A32247E1F1E}" srcOrd="0" destOrd="0" presId="urn:diagrams.loki3.com/BracketList"/>
    <dgm:cxn modelId="{81EEE082-0DD5-43DF-90EB-86F01ED82842}" type="presParOf" srcId="{63E7086A-26F5-4FC8-86BF-2F120360CFE8}" destId="{0852C4FF-EEAD-49E9-AFCA-E4E74B15523A}" srcOrd="1" destOrd="0" presId="urn:diagrams.loki3.com/BracketList"/>
    <dgm:cxn modelId="{005CE1B4-0397-46BA-B73C-7C0CE5AAF402}" type="presParOf" srcId="{63E7086A-26F5-4FC8-86BF-2F120360CFE8}" destId="{01D218CC-10F8-434F-89DC-5A0DBA602B73}" srcOrd="2" destOrd="0" presId="urn:diagrams.loki3.com/BracketList"/>
    <dgm:cxn modelId="{DC0FD815-2184-4893-9A68-CA76206D7C17}" type="presParOf" srcId="{63E7086A-26F5-4FC8-86BF-2F120360CFE8}" destId="{E4827B08-416D-4A51-8165-D2556FD8B6B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AB7FFB-2357-41A6-A236-E83DE04BED2D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C4B7BD-093C-4ECB-8F50-BE337C4D66FB}">
      <dgm:prSet phldrT="[Text]"/>
      <dgm:spPr/>
      <dgm:t>
        <a:bodyPr/>
        <a:lstStyle/>
        <a:p>
          <a:r>
            <a:rPr lang="en-US" dirty="0"/>
            <a:t>Location Consideration</a:t>
          </a:r>
        </a:p>
      </dgm:t>
    </dgm:pt>
    <dgm:pt modelId="{19627ED5-53C5-4A5A-869E-68DEDC01A6AB}" type="parTrans" cxnId="{FE2FDFED-B492-46B6-8CFC-D3E3CA26579B}">
      <dgm:prSet/>
      <dgm:spPr/>
      <dgm:t>
        <a:bodyPr/>
        <a:lstStyle/>
        <a:p>
          <a:endParaRPr lang="en-US"/>
        </a:p>
      </dgm:t>
    </dgm:pt>
    <dgm:pt modelId="{968BD357-B2E6-4CB4-8528-83DAC9D0CAAB}" type="sibTrans" cxnId="{FE2FDFED-B492-46B6-8CFC-D3E3CA26579B}">
      <dgm:prSet/>
      <dgm:spPr/>
      <dgm:t>
        <a:bodyPr/>
        <a:lstStyle/>
        <a:p>
          <a:endParaRPr lang="en-US"/>
        </a:p>
      </dgm:t>
    </dgm:pt>
    <dgm:pt modelId="{C5DCD9B0-7BAF-4871-957E-58756492BB0F}">
      <dgm:prSet phldrT="[Text]"/>
      <dgm:spPr/>
      <dgm:t>
        <a:bodyPr anchor="ctr"/>
        <a:lstStyle/>
        <a:p>
          <a:r>
            <a:rPr lang="en-GB" b="0" i="0" dirty="0"/>
            <a:t>Intending students (undergraduates and post-graduates) are advised to prioritize schools located in urban areas due to their prevalence in the UK.</a:t>
          </a:r>
          <a:endParaRPr lang="en-US" dirty="0"/>
        </a:p>
      </dgm:t>
    </dgm:pt>
    <dgm:pt modelId="{C8F7A523-4407-47B2-98B3-97B8DB1558B9}" type="parTrans" cxnId="{2658FFC1-AB81-4B27-8A66-FB6EF11AA26A}">
      <dgm:prSet/>
      <dgm:spPr/>
      <dgm:t>
        <a:bodyPr/>
        <a:lstStyle/>
        <a:p>
          <a:endParaRPr lang="en-US"/>
        </a:p>
      </dgm:t>
    </dgm:pt>
    <dgm:pt modelId="{A9790561-C8AD-47A2-AF55-D681D5175384}" type="sibTrans" cxnId="{2658FFC1-AB81-4B27-8A66-FB6EF11AA26A}">
      <dgm:prSet/>
      <dgm:spPr/>
      <dgm:t>
        <a:bodyPr/>
        <a:lstStyle/>
        <a:p>
          <a:endParaRPr lang="en-US"/>
        </a:p>
      </dgm:t>
    </dgm:pt>
    <dgm:pt modelId="{D314D65F-5AF8-48F6-8C3D-9FE3289B818F}">
      <dgm:prSet phldrT="[Text]"/>
      <dgm:spPr/>
      <dgm:t>
        <a:bodyPr/>
        <a:lstStyle/>
        <a:p>
          <a:r>
            <a:rPr lang="en-US" dirty="0"/>
            <a:t>International Students Focus</a:t>
          </a:r>
        </a:p>
      </dgm:t>
    </dgm:pt>
    <dgm:pt modelId="{C0B2A091-FC18-4417-A062-FDDE5C823CA8}" type="parTrans" cxnId="{B16BEF4C-6C24-405C-882D-3CCAB72CAD28}">
      <dgm:prSet/>
      <dgm:spPr/>
      <dgm:t>
        <a:bodyPr/>
        <a:lstStyle/>
        <a:p>
          <a:endParaRPr lang="en-US"/>
        </a:p>
      </dgm:t>
    </dgm:pt>
    <dgm:pt modelId="{D3403A05-BB81-471E-851C-50255C815E22}" type="sibTrans" cxnId="{B16BEF4C-6C24-405C-882D-3CCAB72CAD28}">
      <dgm:prSet/>
      <dgm:spPr/>
      <dgm:t>
        <a:bodyPr/>
        <a:lstStyle/>
        <a:p>
          <a:endParaRPr lang="en-US"/>
        </a:p>
      </dgm:t>
    </dgm:pt>
    <dgm:pt modelId="{F735B5E3-3395-413E-9767-F3D912FDD7D2}">
      <dgm:prSet phldrT="[Text]"/>
      <dgm:spPr/>
      <dgm:t>
        <a:bodyPr anchor="ctr"/>
        <a:lstStyle/>
        <a:p>
          <a:r>
            <a:rPr lang="en-GB" b="0" i="0" dirty="0"/>
            <a:t>International students aiming to study in the UK should target universities with a substantial percentage of international students, such as University of Buckingham (50%), London School of Economics and Political Science (47%), and University of Andrews (40%), as these universities tend to be more accommodating.</a:t>
          </a:r>
          <a:endParaRPr lang="en-US" dirty="0"/>
        </a:p>
      </dgm:t>
    </dgm:pt>
    <dgm:pt modelId="{FB888AA8-FC18-4631-A837-582574C1415A}" type="parTrans" cxnId="{06206237-B3EC-42C0-B900-01ED15D21F4A}">
      <dgm:prSet/>
      <dgm:spPr/>
      <dgm:t>
        <a:bodyPr/>
        <a:lstStyle/>
        <a:p>
          <a:endParaRPr lang="en-US"/>
        </a:p>
      </dgm:t>
    </dgm:pt>
    <dgm:pt modelId="{E7443BF2-9659-44D3-8800-E8CBA134AD26}" type="sibTrans" cxnId="{06206237-B3EC-42C0-B900-01ED15D21F4A}">
      <dgm:prSet/>
      <dgm:spPr/>
      <dgm:t>
        <a:bodyPr/>
        <a:lstStyle/>
        <a:p>
          <a:endParaRPr lang="en-US"/>
        </a:p>
      </dgm:t>
    </dgm:pt>
    <dgm:pt modelId="{A52916C3-D60A-4541-B250-1896C49F14D1}">
      <dgm:prSet phldrT="[Text]"/>
      <dgm:spPr/>
      <dgm:t>
        <a:bodyPr/>
        <a:lstStyle/>
        <a:p>
          <a:r>
            <a:rPr lang="en-US" dirty="0"/>
            <a:t>Cost of Living</a:t>
          </a:r>
        </a:p>
      </dgm:t>
    </dgm:pt>
    <dgm:pt modelId="{B65A02E1-292D-42A7-AF9E-5A81C22F1CAA}" type="parTrans" cxnId="{91E947F9-D6AF-4340-8C7E-FC2C40FB60C0}">
      <dgm:prSet/>
      <dgm:spPr/>
      <dgm:t>
        <a:bodyPr/>
        <a:lstStyle/>
        <a:p>
          <a:endParaRPr lang="en-US"/>
        </a:p>
      </dgm:t>
    </dgm:pt>
    <dgm:pt modelId="{71AFA8F1-D5A0-4430-95EB-4AD9011DF267}" type="sibTrans" cxnId="{91E947F9-D6AF-4340-8C7E-FC2C40FB60C0}">
      <dgm:prSet/>
      <dgm:spPr/>
      <dgm:t>
        <a:bodyPr/>
        <a:lstStyle/>
        <a:p>
          <a:endParaRPr lang="en-US"/>
        </a:p>
      </dgm:t>
    </dgm:pt>
    <dgm:pt modelId="{9144C7B9-44C8-429D-914A-DCAD239B7CC8}">
      <dgm:prSet phldrT="[Text]"/>
      <dgm:spPr/>
      <dgm:t>
        <a:bodyPr anchor="ctr"/>
        <a:lstStyle/>
        <a:p>
          <a:r>
            <a:rPr lang="en-GB" b="0" i="0" dirty="0"/>
            <a:t>Students with financial constraints should consider schools in suburban and rural areas due to lower cumulative living costs compared to urban areas.</a:t>
          </a:r>
          <a:endParaRPr lang="en-US" dirty="0"/>
        </a:p>
      </dgm:t>
    </dgm:pt>
    <dgm:pt modelId="{E0030139-4A38-4982-897D-129615220C03}" type="parTrans" cxnId="{271B7AE8-060D-4D15-BD0B-FB6E29867822}">
      <dgm:prSet/>
      <dgm:spPr/>
      <dgm:t>
        <a:bodyPr/>
        <a:lstStyle/>
        <a:p>
          <a:endParaRPr lang="en-US"/>
        </a:p>
      </dgm:t>
    </dgm:pt>
    <dgm:pt modelId="{37EE8498-9C4D-4ACE-873C-4F898AAFED7D}" type="sibTrans" cxnId="{271B7AE8-060D-4D15-BD0B-FB6E29867822}">
      <dgm:prSet/>
      <dgm:spPr/>
      <dgm:t>
        <a:bodyPr/>
        <a:lstStyle/>
        <a:p>
          <a:endParaRPr lang="en-US"/>
        </a:p>
      </dgm:t>
    </dgm:pt>
    <dgm:pt modelId="{ED14B99E-5E94-4E92-8AC6-7BAEA3EFC6FA}">
      <dgm:prSet phldrT="[Text]"/>
      <dgm:spPr/>
      <dgm:t>
        <a:bodyPr/>
        <a:lstStyle/>
        <a:p>
          <a:r>
            <a:rPr lang="en-US" dirty="0"/>
            <a:t>Top Ranked Universities for buoyant students</a:t>
          </a:r>
        </a:p>
      </dgm:t>
    </dgm:pt>
    <dgm:pt modelId="{0590A904-433A-494B-8D64-F69847B1F4BC}" type="parTrans" cxnId="{81176CE2-4A19-4C00-8AD2-CC60CED69281}">
      <dgm:prSet/>
      <dgm:spPr/>
      <dgm:t>
        <a:bodyPr/>
        <a:lstStyle/>
        <a:p>
          <a:endParaRPr lang="en-US"/>
        </a:p>
      </dgm:t>
    </dgm:pt>
    <dgm:pt modelId="{93C961D6-6D97-4C89-80B8-89EFA7CC5B56}" type="sibTrans" cxnId="{81176CE2-4A19-4C00-8AD2-CC60CED69281}">
      <dgm:prSet/>
      <dgm:spPr/>
      <dgm:t>
        <a:bodyPr/>
        <a:lstStyle/>
        <a:p>
          <a:endParaRPr lang="en-US"/>
        </a:p>
      </dgm:t>
    </dgm:pt>
    <dgm:pt modelId="{244BF23E-444D-4619-8970-AF3FCA5C3F24}">
      <dgm:prSet phldrT="[Text]"/>
      <dgm:spPr/>
      <dgm:t>
        <a:bodyPr anchor="ctr"/>
        <a:lstStyle/>
        <a:p>
          <a:r>
            <a:rPr lang="en-GB" b="0" i="0" dirty="0"/>
            <a:t>Affluent students seeking education in the UK are recommended to apply to the top 3 ranked universities. Despite higher tuition fees, these universities offer strong student satisfaction, better IELTS scores, a reasonable proportion of international students, robust academic staff, and are situated in urban areas.</a:t>
          </a:r>
          <a:endParaRPr lang="en-US" dirty="0"/>
        </a:p>
      </dgm:t>
    </dgm:pt>
    <dgm:pt modelId="{54F2F520-8272-4D8A-A92F-130ADFED53D1}" type="parTrans" cxnId="{F98EEC55-B289-46D7-A9F7-09BB0829BC40}">
      <dgm:prSet/>
      <dgm:spPr/>
      <dgm:t>
        <a:bodyPr/>
        <a:lstStyle/>
        <a:p>
          <a:endParaRPr lang="en-US"/>
        </a:p>
      </dgm:t>
    </dgm:pt>
    <dgm:pt modelId="{F281147C-0932-4D4D-97B1-5189F6326820}" type="sibTrans" cxnId="{F98EEC55-B289-46D7-A9F7-09BB0829BC40}">
      <dgm:prSet/>
      <dgm:spPr/>
      <dgm:t>
        <a:bodyPr/>
        <a:lstStyle/>
        <a:p>
          <a:endParaRPr lang="en-US"/>
        </a:p>
      </dgm:t>
    </dgm:pt>
    <dgm:pt modelId="{263F7E85-A854-4E3E-8E42-BCE72260AA94}" type="pres">
      <dgm:prSet presAssocID="{2FAB7FFB-2357-41A6-A236-E83DE04BED2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25472F1A-4C26-41F3-B302-12112AC8542D}" type="pres">
      <dgm:prSet presAssocID="{94C4B7BD-093C-4ECB-8F50-BE337C4D66FB}" presName="composite" presStyleCnt="0"/>
      <dgm:spPr/>
    </dgm:pt>
    <dgm:pt modelId="{0FD02FCC-A34D-4F8E-A342-2A74FF117A25}" type="pres">
      <dgm:prSet presAssocID="{94C4B7BD-093C-4ECB-8F50-BE337C4D66FB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B099BB1-DDB6-4624-A26C-6D3AF009CD5E}" type="pres">
      <dgm:prSet presAssocID="{94C4B7BD-093C-4ECB-8F50-BE337C4D66FB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F866407-A71E-4E8B-8DE0-455F6BD7013E}" type="pres">
      <dgm:prSet presAssocID="{94C4B7BD-093C-4ECB-8F50-BE337C4D66FB}" presName="Accent" presStyleLbl="parChTrans1D1" presStyleIdx="0" presStyleCnt="4"/>
      <dgm:spPr/>
    </dgm:pt>
    <dgm:pt modelId="{FF3BCD2E-8325-4FAE-A644-EE934957911F}" type="pres">
      <dgm:prSet presAssocID="{968BD357-B2E6-4CB4-8528-83DAC9D0CAAB}" presName="sibTrans" presStyleCnt="0"/>
      <dgm:spPr/>
    </dgm:pt>
    <dgm:pt modelId="{3DC27645-19FA-4788-A55E-CEA50AFC2863}" type="pres">
      <dgm:prSet presAssocID="{D314D65F-5AF8-48F6-8C3D-9FE3289B818F}" presName="composite" presStyleCnt="0"/>
      <dgm:spPr/>
    </dgm:pt>
    <dgm:pt modelId="{683C6E3D-1664-4113-B0C9-7E8EC6D3658B}" type="pres">
      <dgm:prSet presAssocID="{D314D65F-5AF8-48F6-8C3D-9FE3289B818F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515B6B2-DB11-4C0E-8BEA-9EBDE7687806}" type="pres">
      <dgm:prSet presAssocID="{D314D65F-5AF8-48F6-8C3D-9FE3289B818F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AF075FBA-E4A7-4211-9DF8-8C96DE28A461}" type="pres">
      <dgm:prSet presAssocID="{D314D65F-5AF8-48F6-8C3D-9FE3289B818F}" presName="Accent" presStyleLbl="parChTrans1D1" presStyleIdx="1" presStyleCnt="4"/>
      <dgm:spPr/>
    </dgm:pt>
    <dgm:pt modelId="{B79DC1A9-A056-4CB6-BD8C-C2CD6004C523}" type="pres">
      <dgm:prSet presAssocID="{D3403A05-BB81-471E-851C-50255C815E22}" presName="sibTrans" presStyleCnt="0"/>
      <dgm:spPr/>
    </dgm:pt>
    <dgm:pt modelId="{62A8C187-929D-46FA-B093-24AE46165DB3}" type="pres">
      <dgm:prSet presAssocID="{A52916C3-D60A-4541-B250-1896C49F14D1}" presName="composite" presStyleCnt="0"/>
      <dgm:spPr/>
    </dgm:pt>
    <dgm:pt modelId="{5CF571F1-08E2-44B1-9BC8-E46FB3310572}" type="pres">
      <dgm:prSet presAssocID="{A52916C3-D60A-4541-B250-1896C49F14D1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771BDEC-462B-4E4D-B164-568B7BB1E95A}" type="pres">
      <dgm:prSet presAssocID="{A52916C3-D60A-4541-B250-1896C49F14D1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5D09BF16-9F35-496D-9E69-464119D854EF}" type="pres">
      <dgm:prSet presAssocID="{A52916C3-D60A-4541-B250-1896C49F14D1}" presName="Accent" presStyleLbl="parChTrans1D1" presStyleIdx="2" presStyleCnt="4"/>
      <dgm:spPr/>
    </dgm:pt>
    <dgm:pt modelId="{C8BE79F6-A6F0-4E81-AFB6-5914623CD422}" type="pres">
      <dgm:prSet presAssocID="{71AFA8F1-D5A0-4430-95EB-4AD9011DF267}" presName="sibTrans" presStyleCnt="0"/>
      <dgm:spPr/>
    </dgm:pt>
    <dgm:pt modelId="{D86FF965-74FF-4A39-9783-1A938ADFA06A}" type="pres">
      <dgm:prSet presAssocID="{ED14B99E-5E94-4E92-8AC6-7BAEA3EFC6FA}" presName="composite" presStyleCnt="0"/>
      <dgm:spPr/>
    </dgm:pt>
    <dgm:pt modelId="{BEB74663-1FBF-401C-BCF2-E179831D0982}" type="pres">
      <dgm:prSet presAssocID="{ED14B99E-5E94-4E92-8AC6-7BAEA3EFC6FA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F01D01C-B58D-444A-8979-DD9F12D9E2B7}" type="pres">
      <dgm:prSet presAssocID="{ED14B99E-5E94-4E92-8AC6-7BAEA3EFC6FA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B9CE9CF2-F294-43D9-B732-3A7080C2A5F0}" type="pres">
      <dgm:prSet presAssocID="{ED14B99E-5E94-4E92-8AC6-7BAEA3EFC6FA}" presName="Accent" presStyleLbl="parChTrans1D1" presStyleIdx="3" presStyleCnt="4"/>
      <dgm:spPr/>
    </dgm:pt>
  </dgm:ptLst>
  <dgm:cxnLst>
    <dgm:cxn modelId="{E4D8F205-74A6-4E14-8092-9BF97C56B689}" type="presOf" srcId="{D314D65F-5AF8-48F6-8C3D-9FE3289B818F}" destId="{C515B6B2-DB11-4C0E-8BEA-9EBDE7687806}" srcOrd="0" destOrd="0" presId="urn:microsoft.com/office/officeart/2011/layout/TabList"/>
    <dgm:cxn modelId="{06206237-B3EC-42C0-B900-01ED15D21F4A}" srcId="{D314D65F-5AF8-48F6-8C3D-9FE3289B818F}" destId="{F735B5E3-3395-413E-9767-F3D912FDD7D2}" srcOrd="0" destOrd="0" parTransId="{FB888AA8-FC18-4631-A837-582574C1415A}" sibTransId="{E7443BF2-9659-44D3-8800-E8CBA134AD26}"/>
    <dgm:cxn modelId="{7BD6C667-0CBF-4226-825E-64028899B073}" type="presOf" srcId="{9144C7B9-44C8-429D-914A-DCAD239B7CC8}" destId="{5CF571F1-08E2-44B1-9BC8-E46FB3310572}" srcOrd="0" destOrd="0" presId="urn:microsoft.com/office/officeart/2011/layout/TabList"/>
    <dgm:cxn modelId="{73F5716C-B9AB-4B50-8EA7-DFB792C62733}" type="presOf" srcId="{ED14B99E-5E94-4E92-8AC6-7BAEA3EFC6FA}" destId="{8F01D01C-B58D-444A-8979-DD9F12D9E2B7}" srcOrd="0" destOrd="0" presId="urn:microsoft.com/office/officeart/2011/layout/TabList"/>
    <dgm:cxn modelId="{B16BEF4C-6C24-405C-882D-3CCAB72CAD28}" srcId="{2FAB7FFB-2357-41A6-A236-E83DE04BED2D}" destId="{D314D65F-5AF8-48F6-8C3D-9FE3289B818F}" srcOrd="1" destOrd="0" parTransId="{C0B2A091-FC18-4417-A062-FDDE5C823CA8}" sibTransId="{D3403A05-BB81-471E-851C-50255C815E22}"/>
    <dgm:cxn modelId="{8F6F566F-1D61-4637-B592-CC4CCF70543B}" type="presOf" srcId="{C5DCD9B0-7BAF-4871-957E-58756492BB0F}" destId="{0FD02FCC-A34D-4F8E-A342-2A74FF117A25}" srcOrd="0" destOrd="0" presId="urn:microsoft.com/office/officeart/2011/layout/TabList"/>
    <dgm:cxn modelId="{F98EEC55-B289-46D7-A9F7-09BB0829BC40}" srcId="{ED14B99E-5E94-4E92-8AC6-7BAEA3EFC6FA}" destId="{244BF23E-444D-4619-8970-AF3FCA5C3F24}" srcOrd="0" destOrd="0" parTransId="{54F2F520-8272-4D8A-A92F-130ADFED53D1}" sibTransId="{F281147C-0932-4D4D-97B1-5189F6326820}"/>
    <dgm:cxn modelId="{3F08C358-FF40-4E2E-8B68-A965D4A42565}" type="presOf" srcId="{244BF23E-444D-4619-8970-AF3FCA5C3F24}" destId="{BEB74663-1FBF-401C-BCF2-E179831D0982}" srcOrd="0" destOrd="0" presId="urn:microsoft.com/office/officeart/2011/layout/TabList"/>
    <dgm:cxn modelId="{9E83FDB4-3328-4D6F-9A0F-E6D764CA4C1B}" type="presOf" srcId="{94C4B7BD-093C-4ECB-8F50-BE337C4D66FB}" destId="{1B099BB1-DDB6-4624-A26C-6D3AF009CD5E}" srcOrd="0" destOrd="0" presId="urn:microsoft.com/office/officeart/2011/layout/TabList"/>
    <dgm:cxn modelId="{FE22C0C0-2180-4C0A-8D30-DEC235DDAB8D}" type="presOf" srcId="{A52916C3-D60A-4541-B250-1896C49F14D1}" destId="{7771BDEC-462B-4E4D-B164-568B7BB1E95A}" srcOrd="0" destOrd="0" presId="urn:microsoft.com/office/officeart/2011/layout/TabList"/>
    <dgm:cxn modelId="{2658FFC1-AB81-4B27-8A66-FB6EF11AA26A}" srcId="{94C4B7BD-093C-4ECB-8F50-BE337C4D66FB}" destId="{C5DCD9B0-7BAF-4871-957E-58756492BB0F}" srcOrd="0" destOrd="0" parTransId="{C8F7A523-4407-47B2-98B3-97B8DB1558B9}" sibTransId="{A9790561-C8AD-47A2-AF55-D681D5175384}"/>
    <dgm:cxn modelId="{81176CE2-4A19-4C00-8AD2-CC60CED69281}" srcId="{2FAB7FFB-2357-41A6-A236-E83DE04BED2D}" destId="{ED14B99E-5E94-4E92-8AC6-7BAEA3EFC6FA}" srcOrd="3" destOrd="0" parTransId="{0590A904-433A-494B-8D64-F69847B1F4BC}" sibTransId="{93C961D6-6D97-4C89-80B8-89EFA7CC5B56}"/>
    <dgm:cxn modelId="{271B7AE8-060D-4D15-BD0B-FB6E29867822}" srcId="{A52916C3-D60A-4541-B250-1896C49F14D1}" destId="{9144C7B9-44C8-429D-914A-DCAD239B7CC8}" srcOrd="0" destOrd="0" parTransId="{E0030139-4A38-4982-897D-129615220C03}" sibTransId="{37EE8498-9C4D-4ACE-873C-4F898AAFED7D}"/>
    <dgm:cxn modelId="{673C78E9-5F7E-4687-B45B-685C65C75D8B}" type="presOf" srcId="{F735B5E3-3395-413E-9767-F3D912FDD7D2}" destId="{683C6E3D-1664-4113-B0C9-7E8EC6D3658B}" srcOrd="0" destOrd="0" presId="urn:microsoft.com/office/officeart/2011/layout/TabList"/>
    <dgm:cxn modelId="{FE2FDFED-B492-46B6-8CFC-D3E3CA26579B}" srcId="{2FAB7FFB-2357-41A6-A236-E83DE04BED2D}" destId="{94C4B7BD-093C-4ECB-8F50-BE337C4D66FB}" srcOrd="0" destOrd="0" parTransId="{19627ED5-53C5-4A5A-869E-68DEDC01A6AB}" sibTransId="{968BD357-B2E6-4CB4-8528-83DAC9D0CAAB}"/>
    <dgm:cxn modelId="{DF94BDF8-2DDA-4E6D-90DD-3C8F4787A8F8}" type="presOf" srcId="{2FAB7FFB-2357-41A6-A236-E83DE04BED2D}" destId="{263F7E85-A854-4E3E-8E42-BCE72260AA94}" srcOrd="0" destOrd="0" presId="urn:microsoft.com/office/officeart/2011/layout/TabList"/>
    <dgm:cxn modelId="{91E947F9-D6AF-4340-8C7E-FC2C40FB60C0}" srcId="{2FAB7FFB-2357-41A6-A236-E83DE04BED2D}" destId="{A52916C3-D60A-4541-B250-1896C49F14D1}" srcOrd="2" destOrd="0" parTransId="{B65A02E1-292D-42A7-AF9E-5A81C22F1CAA}" sibTransId="{71AFA8F1-D5A0-4430-95EB-4AD9011DF267}"/>
    <dgm:cxn modelId="{2D784438-F4F3-44E4-B80A-AB5B9D491C11}" type="presParOf" srcId="{263F7E85-A854-4E3E-8E42-BCE72260AA94}" destId="{25472F1A-4C26-41F3-B302-12112AC8542D}" srcOrd="0" destOrd="0" presId="urn:microsoft.com/office/officeart/2011/layout/TabList"/>
    <dgm:cxn modelId="{9FAA5BE6-DEDE-4B41-83E5-29B2CD3E436D}" type="presParOf" srcId="{25472F1A-4C26-41F3-B302-12112AC8542D}" destId="{0FD02FCC-A34D-4F8E-A342-2A74FF117A25}" srcOrd="0" destOrd="0" presId="urn:microsoft.com/office/officeart/2011/layout/TabList"/>
    <dgm:cxn modelId="{CA06361F-EA5E-452E-95AA-DD8099D5AF35}" type="presParOf" srcId="{25472F1A-4C26-41F3-B302-12112AC8542D}" destId="{1B099BB1-DDB6-4624-A26C-6D3AF009CD5E}" srcOrd="1" destOrd="0" presId="urn:microsoft.com/office/officeart/2011/layout/TabList"/>
    <dgm:cxn modelId="{62C7A268-97F2-4B5D-9917-E61FAB620F5A}" type="presParOf" srcId="{25472F1A-4C26-41F3-B302-12112AC8542D}" destId="{EF866407-A71E-4E8B-8DE0-455F6BD7013E}" srcOrd="2" destOrd="0" presId="urn:microsoft.com/office/officeart/2011/layout/TabList"/>
    <dgm:cxn modelId="{656B7E4A-BEB5-4866-ACC4-795877719CA7}" type="presParOf" srcId="{263F7E85-A854-4E3E-8E42-BCE72260AA94}" destId="{FF3BCD2E-8325-4FAE-A644-EE934957911F}" srcOrd="1" destOrd="0" presId="urn:microsoft.com/office/officeart/2011/layout/TabList"/>
    <dgm:cxn modelId="{7B507574-4875-45CC-8430-9D42E31EAD67}" type="presParOf" srcId="{263F7E85-A854-4E3E-8E42-BCE72260AA94}" destId="{3DC27645-19FA-4788-A55E-CEA50AFC2863}" srcOrd="2" destOrd="0" presId="urn:microsoft.com/office/officeart/2011/layout/TabList"/>
    <dgm:cxn modelId="{71CE7386-FC4A-429A-8C30-DB255E7CEDA6}" type="presParOf" srcId="{3DC27645-19FA-4788-A55E-CEA50AFC2863}" destId="{683C6E3D-1664-4113-B0C9-7E8EC6D3658B}" srcOrd="0" destOrd="0" presId="urn:microsoft.com/office/officeart/2011/layout/TabList"/>
    <dgm:cxn modelId="{6C8D2650-3163-4372-92EF-B39D7B17EA67}" type="presParOf" srcId="{3DC27645-19FA-4788-A55E-CEA50AFC2863}" destId="{C515B6B2-DB11-4C0E-8BEA-9EBDE7687806}" srcOrd="1" destOrd="0" presId="urn:microsoft.com/office/officeart/2011/layout/TabList"/>
    <dgm:cxn modelId="{C8EAF9D2-161B-44C0-B5E6-A5C9CB696959}" type="presParOf" srcId="{3DC27645-19FA-4788-A55E-CEA50AFC2863}" destId="{AF075FBA-E4A7-4211-9DF8-8C96DE28A461}" srcOrd="2" destOrd="0" presId="urn:microsoft.com/office/officeart/2011/layout/TabList"/>
    <dgm:cxn modelId="{D199FFAA-A0B8-4B6E-8DE4-263E608786CA}" type="presParOf" srcId="{263F7E85-A854-4E3E-8E42-BCE72260AA94}" destId="{B79DC1A9-A056-4CB6-BD8C-C2CD6004C523}" srcOrd="3" destOrd="0" presId="urn:microsoft.com/office/officeart/2011/layout/TabList"/>
    <dgm:cxn modelId="{267D0519-5056-4FFD-935B-38314B3C1149}" type="presParOf" srcId="{263F7E85-A854-4E3E-8E42-BCE72260AA94}" destId="{62A8C187-929D-46FA-B093-24AE46165DB3}" srcOrd="4" destOrd="0" presId="urn:microsoft.com/office/officeart/2011/layout/TabList"/>
    <dgm:cxn modelId="{C2DF2E39-B959-4B9E-98D5-6B2E0385995F}" type="presParOf" srcId="{62A8C187-929D-46FA-B093-24AE46165DB3}" destId="{5CF571F1-08E2-44B1-9BC8-E46FB3310572}" srcOrd="0" destOrd="0" presId="urn:microsoft.com/office/officeart/2011/layout/TabList"/>
    <dgm:cxn modelId="{985BC1E0-992E-4861-B735-09D402725506}" type="presParOf" srcId="{62A8C187-929D-46FA-B093-24AE46165DB3}" destId="{7771BDEC-462B-4E4D-B164-568B7BB1E95A}" srcOrd="1" destOrd="0" presId="urn:microsoft.com/office/officeart/2011/layout/TabList"/>
    <dgm:cxn modelId="{52476E01-6FBD-49DF-A826-DADED5972879}" type="presParOf" srcId="{62A8C187-929D-46FA-B093-24AE46165DB3}" destId="{5D09BF16-9F35-496D-9E69-464119D854EF}" srcOrd="2" destOrd="0" presId="urn:microsoft.com/office/officeart/2011/layout/TabList"/>
    <dgm:cxn modelId="{1E368B84-070D-40F4-82F1-8F394BAC641C}" type="presParOf" srcId="{263F7E85-A854-4E3E-8E42-BCE72260AA94}" destId="{C8BE79F6-A6F0-4E81-AFB6-5914623CD422}" srcOrd="5" destOrd="0" presId="urn:microsoft.com/office/officeart/2011/layout/TabList"/>
    <dgm:cxn modelId="{CC3747A5-702B-44E8-A31F-6FAF0E0498AE}" type="presParOf" srcId="{263F7E85-A854-4E3E-8E42-BCE72260AA94}" destId="{D86FF965-74FF-4A39-9783-1A938ADFA06A}" srcOrd="6" destOrd="0" presId="urn:microsoft.com/office/officeart/2011/layout/TabList"/>
    <dgm:cxn modelId="{4773B099-FE59-4F17-88F2-85091DCD78F9}" type="presParOf" srcId="{D86FF965-74FF-4A39-9783-1A938ADFA06A}" destId="{BEB74663-1FBF-401C-BCF2-E179831D0982}" srcOrd="0" destOrd="0" presId="urn:microsoft.com/office/officeart/2011/layout/TabList"/>
    <dgm:cxn modelId="{2AC627EC-65B1-484C-A462-1BC8721E1FD5}" type="presParOf" srcId="{D86FF965-74FF-4A39-9783-1A938ADFA06A}" destId="{8F01D01C-B58D-444A-8979-DD9F12D9E2B7}" srcOrd="1" destOrd="0" presId="urn:microsoft.com/office/officeart/2011/layout/TabList"/>
    <dgm:cxn modelId="{080D7D64-2CEC-4027-B5FF-5FBB25000A06}" type="presParOf" srcId="{D86FF965-74FF-4A39-9783-1A938ADFA06A}" destId="{B9CE9CF2-F294-43D9-B732-3A7080C2A5F0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203A5-968D-40EB-9A9B-C0B629C926C7}">
      <dsp:nvSpPr>
        <dsp:cNvPr id="0" name=""/>
        <dsp:cNvSpPr/>
      </dsp:nvSpPr>
      <dsp:spPr>
        <a:xfrm>
          <a:off x="0" y="244692"/>
          <a:ext cx="1013800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22" tIns="249936" rIns="78682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+mn-lt"/>
            </a:rPr>
            <a:t>Identify the best-ranked university in the UK based on global rankings.</a:t>
          </a:r>
          <a:endParaRPr lang="en-US" sz="1200" kern="1200" dirty="0"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+mn-lt"/>
            </a:rPr>
            <a:t>Evaluate the world ranks of various universities in the UK.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+mn-lt"/>
            </a:rPr>
            <a:t>Analyze the academic strength of these universities.</a:t>
          </a:r>
        </a:p>
      </dsp:txBody>
      <dsp:txXfrm>
        <a:off x="0" y="244692"/>
        <a:ext cx="10138004" cy="907200"/>
      </dsp:txXfrm>
    </dsp:sp>
    <dsp:sp modelId="{646D11D9-87B4-428F-A12B-7BBC00DCF8B6}">
      <dsp:nvSpPr>
        <dsp:cNvPr id="0" name=""/>
        <dsp:cNvSpPr/>
      </dsp:nvSpPr>
      <dsp:spPr>
        <a:xfrm>
          <a:off x="506900" y="67572"/>
          <a:ext cx="7096602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235" tIns="0" rIns="26823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n-lt"/>
            </a:rPr>
            <a:t>UNIVERSITY RANKINGS AND ACADEMIC STRENGTH</a:t>
          </a:r>
        </a:p>
      </dsp:txBody>
      <dsp:txXfrm>
        <a:off x="524193" y="84865"/>
        <a:ext cx="7062016" cy="319654"/>
      </dsp:txXfrm>
    </dsp:sp>
    <dsp:sp modelId="{1FFEA14A-1BAE-41D3-9DB8-CD00017FCC58}">
      <dsp:nvSpPr>
        <dsp:cNvPr id="0" name=""/>
        <dsp:cNvSpPr/>
      </dsp:nvSpPr>
      <dsp:spPr>
        <a:xfrm>
          <a:off x="0" y="1393812"/>
          <a:ext cx="10138004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571422"/>
              <a:satOff val="4840"/>
              <a:lumOff val="-20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22" tIns="249936" rIns="78682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+mn-lt"/>
            </a:rPr>
            <a:t>Determine universities with the lowest average Undergraduate and Post-graduate fees.</a:t>
          </a:r>
          <a:endParaRPr lang="en-US" sz="1200" kern="1200" dirty="0"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+mn-lt"/>
            </a:rPr>
            <a:t>Assess the cost-effectiveness of education at different institutions.</a:t>
          </a:r>
          <a:endParaRPr lang="en-US" sz="1200" kern="1200" dirty="0">
            <a:latin typeface="+mn-lt"/>
          </a:endParaRPr>
        </a:p>
      </dsp:txBody>
      <dsp:txXfrm>
        <a:off x="0" y="1393812"/>
        <a:ext cx="10138004" cy="699300"/>
      </dsp:txXfrm>
    </dsp:sp>
    <dsp:sp modelId="{5CAF7815-768A-4391-BC48-06B3FEEEC31B}">
      <dsp:nvSpPr>
        <dsp:cNvPr id="0" name=""/>
        <dsp:cNvSpPr/>
      </dsp:nvSpPr>
      <dsp:spPr>
        <a:xfrm>
          <a:off x="506900" y="1216692"/>
          <a:ext cx="7096602" cy="354240"/>
        </a:xfrm>
        <a:prstGeom prst="roundRect">
          <a:avLst/>
        </a:prstGeom>
        <a:solidFill>
          <a:schemeClr val="accent4">
            <a:hueOff val="-571422"/>
            <a:satOff val="4840"/>
            <a:lumOff val="-20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235" tIns="0" rIns="26823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</a:rPr>
            <a:t>AFFORDABILITY AND FEES</a:t>
          </a:r>
        </a:p>
      </dsp:txBody>
      <dsp:txXfrm>
        <a:off x="524193" y="1233985"/>
        <a:ext cx="7062016" cy="319654"/>
      </dsp:txXfrm>
    </dsp:sp>
    <dsp:sp modelId="{0FAE36C1-BEFA-4393-92FC-9A4260804D2C}">
      <dsp:nvSpPr>
        <dsp:cNvPr id="0" name=""/>
        <dsp:cNvSpPr/>
      </dsp:nvSpPr>
      <dsp:spPr>
        <a:xfrm>
          <a:off x="0" y="2335032"/>
          <a:ext cx="10138004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142844"/>
              <a:satOff val="9680"/>
              <a:lumOff val="-4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22" tIns="249936" rIns="78682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+mn-lt"/>
            </a:rPr>
            <a:t>Examine the percentage of international students in top-ranked universities.</a:t>
          </a:r>
          <a:endParaRPr lang="en-US" sz="1200" kern="1200" dirty="0"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+mn-lt"/>
            </a:rPr>
            <a:t>Explore student enrollment trends based on minimum IELTS scores.</a:t>
          </a:r>
          <a:endParaRPr lang="en-US" sz="1200" kern="1200" dirty="0"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+mn-lt"/>
            </a:rPr>
            <a:t>Study student enrollment patterns in relation to campus location.</a:t>
          </a:r>
          <a:endParaRPr lang="en-US" sz="1200" kern="1200" dirty="0"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+mn-lt"/>
            </a:rPr>
            <a:t>Estimate the cost of living associated with various campus locations.</a:t>
          </a:r>
          <a:endParaRPr lang="en-US" sz="1200" kern="1200" dirty="0">
            <a:latin typeface="+mn-lt"/>
          </a:endParaRPr>
        </a:p>
      </dsp:txBody>
      <dsp:txXfrm>
        <a:off x="0" y="2335032"/>
        <a:ext cx="10138004" cy="1096200"/>
      </dsp:txXfrm>
    </dsp:sp>
    <dsp:sp modelId="{22AA2905-0212-4E61-86ED-F8FC7FDCD4D1}">
      <dsp:nvSpPr>
        <dsp:cNvPr id="0" name=""/>
        <dsp:cNvSpPr/>
      </dsp:nvSpPr>
      <dsp:spPr>
        <a:xfrm>
          <a:off x="506900" y="2157912"/>
          <a:ext cx="7096602" cy="354240"/>
        </a:xfrm>
        <a:prstGeom prst="roundRect">
          <a:avLst/>
        </a:prstGeom>
        <a:solidFill>
          <a:schemeClr val="accent4">
            <a:hueOff val="-1142844"/>
            <a:satOff val="9680"/>
            <a:lumOff val="-41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235" tIns="0" rIns="26823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</a:rPr>
            <a:t>DEMOGRAPHICS AND LOCATION</a:t>
          </a:r>
        </a:p>
      </dsp:txBody>
      <dsp:txXfrm>
        <a:off x="524193" y="2175205"/>
        <a:ext cx="7062016" cy="319654"/>
      </dsp:txXfrm>
    </dsp:sp>
    <dsp:sp modelId="{112E7B96-2A24-4765-9AC9-9A8940D0EEC4}">
      <dsp:nvSpPr>
        <dsp:cNvPr id="0" name=""/>
        <dsp:cNvSpPr/>
      </dsp:nvSpPr>
      <dsp:spPr>
        <a:xfrm>
          <a:off x="0" y="3673152"/>
          <a:ext cx="10138004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714266"/>
              <a:satOff val="14520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22" tIns="249936" rIns="78682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+mn-lt"/>
            </a:rPr>
            <a:t>Investigate universities with the best student satisfaction rates.</a:t>
          </a:r>
          <a:endParaRPr lang="en-US" sz="1200" kern="1200" dirty="0"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+mn-lt"/>
            </a:rPr>
            <a:t>Analyze factors contributing to a positive student experience.</a:t>
          </a:r>
          <a:endParaRPr lang="en-US" sz="1200" kern="1200" dirty="0">
            <a:latin typeface="+mn-lt"/>
          </a:endParaRPr>
        </a:p>
      </dsp:txBody>
      <dsp:txXfrm>
        <a:off x="0" y="3673152"/>
        <a:ext cx="10138004" cy="699300"/>
      </dsp:txXfrm>
    </dsp:sp>
    <dsp:sp modelId="{E4FEFB55-15BA-4004-BE07-C4D153A2457E}">
      <dsp:nvSpPr>
        <dsp:cNvPr id="0" name=""/>
        <dsp:cNvSpPr/>
      </dsp:nvSpPr>
      <dsp:spPr>
        <a:xfrm>
          <a:off x="506900" y="3496032"/>
          <a:ext cx="7096602" cy="354240"/>
        </a:xfrm>
        <a:prstGeom prst="roundRect">
          <a:avLst/>
        </a:prstGeom>
        <a:solidFill>
          <a:schemeClr val="accent4">
            <a:hueOff val="-1714266"/>
            <a:satOff val="14520"/>
            <a:lumOff val="-62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235" tIns="0" rIns="26823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</a:rPr>
            <a:t>STUDENT EXPERIENCE AND SATISFACTION</a:t>
          </a:r>
        </a:p>
      </dsp:txBody>
      <dsp:txXfrm>
        <a:off x="524193" y="3513325"/>
        <a:ext cx="7062016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95456-1CAA-4123-BE0D-BD9F3BCDAD5F}">
      <dsp:nvSpPr>
        <dsp:cNvPr id="0" name=""/>
        <dsp:cNvSpPr/>
      </dsp:nvSpPr>
      <dsp:spPr>
        <a:xfrm>
          <a:off x="5903" y="949833"/>
          <a:ext cx="3028378" cy="1211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University Location Preferences</a:t>
          </a:r>
          <a:endParaRPr lang="en-US" sz="2500" kern="1200" dirty="0"/>
        </a:p>
      </dsp:txBody>
      <dsp:txXfrm>
        <a:off x="611579" y="949833"/>
        <a:ext cx="1817027" cy="1211351"/>
      </dsp:txXfrm>
    </dsp:sp>
    <dsp:sp modelId="{9F867C7A-4376-4D27-8B23-0CA69BA4F3E6}">
      <dsp:nvSpPr>
        <dsp:cNvPr id="0" name=""/>
        <dsp:cNvSpPr/>
      </dsp:nvSpPr>
      <dsp:spPr>
        <a:xfrm>
          <a:off x="2640592" y="1052798"/>
          <a:ext cx="2513554" cy="10054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Majority of students prefer urban universities over rural ones</a:t>
          </a:r>
          <a:endParaRPr lang="en-US" sz="1200" kern="1200" dirty="0"/>
        </a:p>
      </dsp:txBody>
      <dsp:txXfrm>
        <a:off x="3143303" y="1052798"/>
        <a:ext cx="1508133" cy="1005421"/>
      </dsp:txXfrm>
    </dsp:sp>
    <dsp:sp modelId="{D2CF69F6-9908-4230-B053-F412107279E9}">
      <dsp:nvSpPr>
        <dsp:cNvPr id="0" name=""/>
        <dsp:cNvSpPr/>
      </dsp:nvSpPr>
      <dsp:spPr>
        <a:xfrm>
          <a:off x="5903" y="2330774"/>
          <a:ext cx="3028378" cy="1211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International Student Percentage</a:t>
          </a:r>
          <a:endParaRPr lang="en-US" sz="2500" kern="1200" dirty="0"/>
        </a:p>
      </dsp:txBody>
      <dsp:txXfrm>
        <a:off x="611579" y="2330774"/>
        <a:ext cx="1817027" cy="1211351"/>
      </dsp:txXfrm>
    </dsp:sp>
    <dsp:sp modelId="{9A94F128-AB32-4072-AA13-73B1A041DCDE}">
      <dsp:nvSpPr>
        <dsp:cNvPr id="0" name=""/>
        <dsp:cNvSpPr/>
      </dsp:nvSpPr>
      <dsp:spPr>
        <a:xfrm>
          <a:off x="2640592" y="2433739"/>
          <a:ext cx="2513554" cy="10054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International students comprise 50% and less of the student body in UK universities.</a:t>
          </a:r>
          <a:endParaRPr lang="en-US" sz="1200" kern="1200" dirty="0"/>
        </a:p>
      </dsp:txBody>
      <dsp:txXfrm>
        <a:off x="3143303" y="2433739"/>
        <a:ext cx="1508133" cy="1005421"/>
      </dsp:txXfrm>
    </dsp:sp>
    <dsp:sp modelId="{89C87A1B-7AEE-4056-9685-74DC6D9F6DF2}">
      <dsp:nvSpPr>
        <dsp:cNvPr id="0" name=""/>
        <dsp:cNvSpPr/>
      </dsp:nvSpPr>
      <dsp:spPr>
        <a:xfrm>
          <a:off x="4802249" y="2433739"/>
          <a:ext cx="2513554" cy="10054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Among the top 10 ranked universities, only 3 have slightly above 40% international students.</a:t>
          </a:r>
        </a:p>
      </dsp:txBody>
      <dsp:txXfrm>
        <a:off x="5304960" y="2433739"/>
        <a:ext cx="1508133" cy="1005421"/>
      </dsp:txXfrm>
    </dsp:sp>
    <dsp:sp modelId="{C7B07FB0-77D1-4EDA-A6AD-D243884C5BE6}">
      <dsp:nvSpPr>
        <dsp:cNvPr id="0" name=""/>
        <dsp:cNvSpPr/>
      </dsp:nvSpPr>
      <dsp:spPr>
        <a:xfrm>
          <a:off x="5903" y="3711715"/>
          <a:ext cx="3028378" cy="1211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Minimum IELTS Scores</a:t>
          </a:r>
        </a:p>
      </dsp:txBody>
      <dsp:txXfrm>
        <a:off x="611579" y="3711715"/>
        <a:ext cx="1817027" cy="1211351"/>
      </dsp:txXfrm>
    </dsp:sp>
    <dsp:sp modelId="{52AA7681-6401-45D0-85A7-514300E4B6F7}">
      <dsp:nvSpPr>
        <dsp:cNvPr id="0" name=""/>
        <dsp:cNvSpPr/>
      </dsp:nvSpPr>
      <dsp:spPr>
        <a:xfrm>
          <a:off x="2640592" y="3814679"/>
          <a:ext cx="2513554" cy="10054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Minimum IELTS scores range from 4.0 to 6.5 for UK universities.</a:t>
          </a:r>
          <a:endParaRPr lang="en-US" sz="1200" kern="1200" dirty="0"/>
        </a:p>
      </dsp:txBody>
      <dsp:txXfrm>
        <a:off x="3143303" y="3814679"/>
        <a:ext cx="1508133" cy="1005421"/>
      </dsp:txXfrm>
    </dsp:sp>
    <dsp:sp modelId="{CFE4EA6F-D6D1-4AEA-825A-E535F8AAEC4F}">
      <dsp:nvSpPr>
        <dsp:cNvPr id="0" name=""/>
        <dsp:cNvSpPr/>
      </dsp:nvSpPr>
      <dsp:spPr>
        <a:xfrm>
          <a:off x="4802249" y="3814679"/>
          <a:ext cx="2513554" cy="10054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Over a million students enrolled in universities with a minimum IELTS score of 4.5.</a:t>
          </a:r>
        </a:p>
      </dsp:txBody>
      <dsp:txXfrm>
        <a:off x="5304960" y="3814679"/>
        <a:ext cx="1508133" cy="1005421"/>
      </dsp:txXfrm>
    </dsp:sp>
    <dsp:sp modelId="{C384BF2F-A07B-4925-A367-A040F4FD07AE}">
      <dsp:nvSpPr>
        <dsp:cNvPr id="0" name=""/>
        <dsp:cNvSpPr/>
      </dsp:nvSpPr>
      <dsp:spPr>
        <a:xfrm>
          <a:off x="6963906" y="3814679"/>
          <a:ext cx="2513554" cy="10054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About 909,000 students enrolled in universities with a minimum IELTS score of 5.5.</a:t>
          </a:r>
        </a:p>
      </dsp:txBody>
      <dsp:txXfrm>
        <a:off x="7466617" y="3814679"/>
        <a:ext cx="1508133" cy="1005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C88CF-32B3-4B9F-9A0B-B85ED082CCEA}">
      <dsp:nvSpPr>
        <dsp:cNvPr id="0" name=""/>
        <dsp:cNvSpPr/>
      </dsp:nvSpPr>
      <dsp:spPr>
        <a:xfrm>
          <a:off x="4876" y="517886"/>
          <a:ext cx="2494250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Enrollment and Location</a:t>
          </a:r>
          <a:endParaRPr lang="en-US" sz="2100" kern="1200" dirty="0"/>
        </a:p>
      </dsp:txBody>
      <dsp:txXfrm>
        <a:off x="4876" y="517886"/>
        <a:ext cx="2494250" cy="701662"/>
      </dsp:txXfrm>
    </dsp:sp>
    <dsp:sp modelId="{BB9EFAD9-165A-4D85-A4B8-69F96CD50442}">
      <dsp:nvSpPr>
        <dsp:cNvPr id="0" name=""/>
        <dsp:cNvSpPr/>
      </dsp:nvSpPr>
      <dsp:spPr>
        <a:xfrm>
          <a:off x="2499127" y="178018"/>
          <a:ext cx="498850" cy="1381398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A8915-684E-45CA-BC02-734DFEBB94F2}">
      <dsp:nvSpPr>
        <dsp:cNvPr id="0" name=""/>
        <dsp:cNvSpPr/>
      </dsp:nvSpPr>
      <dsp:spPr>
        <a:xfrm>
          <a:off x="3197517" y="178018"/>
          <a:ext cx="6784362" cy="1381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b="0" i="0" kern="1200" dirty="0"/>
            <a:t>Urban universities attract more than twice the number of students compared to suburban and rural universities combined.</a:t>
          </a:r>
        </a:p>
      </dsp:txBody>
      <dsp:txXfrm>
        <a:off x="3197517" y="178018"/>
        <a:ext cx="6784362" cy="1381398"/>
      </dsp:txXfrm>
    </dsp:sp>
    <dsp:sp modelId="{6E59C393-3B26-49B4-B605-5C6BACD0AB5E}">
      <dsp:nvSpPr>
        <dsp:cNvPr id="0" name=""/>
        <dsp:cNvSpPr/>
      </dsp:nvSpPr>
      <dsp:spPr>
        <a:xfrm>
          <a:off x="4876" y="1946866"/>
          <a:ext cx="2494250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Cost of Living</a:t>
          </a:r>
          <a:endParaRPr lang="en-US" sz="2100" kern="1200" dirty="0"/>
        </a:p>
      </dsp:txBody>
      <dsp:txXfrm>
        <a:off x="4876" y="1946866"/>
        <a:ext cx="2494250" cy="415800"/>
      </dsp:txXfrm>
    </dsp:sp>
    <dsp:sp modelId="{B8356F3C-42E9-4426-99B9-90DB5BCB0645}">
      <dsp:nvSpPr>
        <dsp:cNvPr id="0" name=""/>
        <dsp:cNvSpPr/>
      </dsp:nvSpPr>
      <dsp:spPr>
        <a:xfrm>
          <a:off x="2499127" y="1635016"/>
          <a:ext cx="498850" cy="10395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848AF-9F4A-41A8-AF23-4E4F57D06B74}">
      <dsp:nvSpPr>
        <dsp:cNvPr id="0" name=""/>
        <dsp:cNvSpPr/>
      </dsp:nvSpPr>
      <dsp:spPr>
        <a:xfrm>
          <a:off x="3197517" y="1635016"/>
          <a:ext cx="6784362" cy="103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b="0" i="0" kern="1200" dirty="0"/>
            <a:t>Universities located in urban areas have higher student enrolment, suggesting that the cost of living in urban areas is likely to be higher than suburban and rural areas.</a:t>
          </a:r>
          <a:endParaRPr lang="en-US" sz="2100" kern="1200" dirty="0"/>
        </a:p>
      </dsp:txBody>
      <dsp:txXfrm>
        <a:off x="3197517" y="1635016"/>
        <a:ext cx="6784362" cy="1039500"/>
      </dsp:txXfrm>
    </dsp:sp>
    <dsp:sp modelId="{E16ABBBA-8FDE-4DA1-81D0-1A32247E1F1E}">
      <dsp:nvSpPr>
        <dsp:cNvPr id="0" name=""/>
        <dsp:cNvSpPr/>
      </dsp:nvSpPr>
      <dsp:spPr>
        <a:xfrm>
          <a:off x="4876" y="3089984"/>
          <a:ext cx="2494250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Academic Staff and Rankings</a:t>
          </a:r>
          <a:endParaRPr lang="en-US" sz="2100" kern="1200" dirty="0"/>
        </a:p>
      </dsp:txBody>
      <dsp:txXfrm>
        <a:off x="4876" y="3089984"/>
        <a:ext cx="2494250" cy="701662"/>
      </dsp:txXfrm>
    </dsp:sp>
    <dsp:sp modelId="{0852C4FF-EEAD-49E9-AFCA-E4E74B15523A}">
      <dsp:nvSpPr>
        <dsp:cNvPr id="0" name=""/>
        <dsp:cNvSpPr/>
      </dsp:nvSpPr>
      <dsp:spPr>
        <a:xfrm>
          <a:off x="2499127" y="2750116"/>
          <a:ext cx="498850" cy="1381398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27B08-416D-4A51-8165-D2556FD8B6BB}">
      <dsp:nvSpPr>
        <dsp:cNvPr id="0" name=""/>
        <dsp:cNvSpPr/>
      </dsp:nvSpPr>
      <dsp:spPr>
        <a:xfrm>
          <a:off x="3197517" y="2750116"/>
          <a:ext cx="6784362" cy="1381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b="0" i="0" kern="1200" dirty="0"/>
            <a:t>The top 2 ranked universities have over 5,000 academic staff.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b="0" i="0" kern="1200" dirty="0"/>
            <a:t>Universities with minimum IELTS scores of 4.5 and 5.5 tend to have fewer academic staff.</a:t>
          </a:r>
        </a:p>
      </dsp:txBody>
      <dsp:txXfrm>
        <a:off x="3197517" y="2750116"/>
        <a:ext cx="6784362" cy="1381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E9CF2-F294-43D9-B732-3A7080C2A5F0}">
      <dsp:nvSpPr>
        <dsp:cNvPr id="0" name=""/>
        <dsp:cNvSpPr/>
      </dsp:nvSpPr>
      <dsp:spPr>
        <a:xfrm>
          <a:off x="0" y="4336890"/>
          <a:ext cx="896279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9BF16-9F35-496D-9E69-464119D854EF}">
      <dsp:nvSpPr>
        <dsp:cNvPr id="0" name=""/>
        <dsp:cNvSpPr/>
      </dsp:nvSpPr>
      <dsp:spPr>
        <a:xfrm>
          <a:off x="0" y="3239838"/>
          <a:ext cx="896279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75FBA-E4A7-4211-9DF8-8C96DE28A461}">
      <dsp:nvSpPr>
        <dsp:cNvPr id="0" name=""/>
        <dsp:cNvSpPr/>
      </dsp:nvSpPr>
      <dsp:spPr>
        <a:xfrm>
          <a:off x="0" y="2142786"/>
          <a:ext cx="896279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66407-A71E-4E8B-8DE0-455F6BD7013E}">
      <dsp:nvSpPr>
        <dsp:cNvPr id="0" name=""/>
        <dsp:cNvSpPr/>
      </dsp:nvSpPr>
      <dsp:spPr>
        <a:xfrm>
          <a:off x="0" y="1045734"/>
          <a:ext cx="896279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02FCC-A34D-4F8E-A342-2A74FF117A25}">
      <dsp:nvSpPr>
        <dsp:cNvPr id="0" name=""/>
        <dsp:cNvSpPr/>
      </dsp:nvSpPr>
      <dsp:spPr>
        <a:xfrm>
          <a:off x="2330326" y="922"/>
          <a:ext cx="6632469" cy="1044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Intending students (undergraduates and post-graduates) are advised to prioritize schools located in urban areas due to their prevalence in the UK.</a:t>
          </a:r>
          <a:endParaRPr lang="en-US" sz="1500" kern="1200" dirty="0"/>
        </a:p>
      </dsp:txBody>
      <dsp:txXfrm>
        <a:off x="2330326" y="922"/>
        <a:ext cx="6632469" cy="1044811"/>
      </dsp:txXfrm>
    </dsp:sp>
    <dsp:sp modelId="{1B099BB1-DDB6-4624-A26C-6D3AF009CD5E}">
      <dsp:nvSpPr>
        <dsp:cNvPr id="0" name=""/>
        <dsp:cNvSpPr/>
      </dsp:nvSpPr>
      <dsp:spPr>
        <a:xfrm>
          <a:off x="0" y="922"/>
          <a:ext cx="2330326" cy="10448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Location Consideration</a:t>
          </a:r>
        </a:p>
      </dsp:txBody>
      <dsp:txXfrm>
        <a:off x="51013" y="51935"/>
        <a:ext cx="2228300" cy="993798"/>
      </dsp:txXfrm>
    </dsp:sp>
    <dsp:sp modelId="{683C6E3D-1664-4113-B0C9-7E8EC6D3658B}">
      <dsp:nvSpPr>
        <dsp:cNvPr id="0" name=""/>
        <dsp:cNvSpPr/>
      </dsp:nvSpPr>
      <dsp:spPr>
        <a:xfrm>
          <a:off x="2330326" y="1097974"/>
          <a:ext cx="6632469" cy="1044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International students aiming to study in the UK should target universities with a substantial percentage of international students, such as University of Buckingham (50%), London School of Economics and Political Science (47%), and University of Andrews (40%), as these universities tend to be more accommodating.</a:t>
          </a:r>
          <a:endParaRPr lang="en-US" sz="1500" kern="1200" dirty="0"/>
        </a:p>
      </dsp:txBody>
      <dsp:txXfrm>
        <a:off x="2330326" y="1097974"/>
        <a:ext cx="6632469" cy="1044811"/>
      </dsp:txXfrm>
    </dsp:sp>
    <dsp:sp modelId="{C515B6B2-DB11-4C0E-8BEA-9EBDE7687806}">
      <dsp:nvSpPr>
        <dsp:cNvPr id="0" name=""/>
        <dsp:cNvSpPr/>
      </dsp:nvSpPr>
      <dsp:spPr>
        <a:xfrm>
          <a:off x="0" y="1097974"/>
          <a:ext cx="2330326" cy="10448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International Students Focus</a:t>
          </a:r>
        </a:p>
      </dsp:txBody>
      <dsp:txXfrm>
        <a:off x="51013" y="1148987"/>
        <a:ext cx="2228300" cy="993798"/>
      </dsp:txXfrm>
    </dsp:sp>
    <dsp:sp modelId="{5CF571F1-08E2-44B1-9BC8-E46FB3310572}">
      <dsp:nvSpPr>
        <dsp:cNvPr id="0" name=""/>
        <dsp:cNvSpPr/>
      </dsp:nvSpPr>
      <dsp:spPr>
        <a:xfrm>
          <a:off x="2330326" y="2195026"/>
          <a:ext cx="6632469" cy="1044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Students with financial constraints should consider schools in suburban and rural areas due to lower cumulative living costs compared to urban areas.</a:t>
          </a:r>
          <a:endParaRPr lang="en-US" sz="1500" kern="1200" dirty="0"/>
        </a:p>
      </dsp:txBody>
      <dsp:txXfrm>
        <a:off x="2330326" y="2195026"/>
        <a:ext cx="6632469" cy="1044811"/>
      </dsp:txXfrm>
    </dsp:sp>
    <dsp:sp modelId="{7771BDEC-462B-4E4D-B164-568B7BB1E95A}">
      <dsp:nvSpPr>
        <dsp:cNvPr id="0" name=""/>
        <dsp:cNvSpPr/>
      </dsp:nvSpPr>
      <dsp:spPr>
        <a:xfrm>
          <a:off x="0" y="2195026"/>
          <a:ext cx="2330326" cy="10448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Cost of Living</a:t>
          </a:r>
        </a:p>
      </dsp:txBody>
      <dsp:txXfrm>
        <a:off x="51013" y="2246039"/>
        <a:ext cx="2228300" cy="993798"/>
      </dsp:txXfrm>
    </dsp:sp>
    <dsp:sp modelId="{BEB74663-1FBF-401C-BCF2-E179831D0982}">
      <dsp:nvSpPr>
        <dsp:cNvPr id="0" name=""/>
        <dsp:cNvSpPr/>
      </dsp:nvSpPr>
      <dsp:spPr>
        <a:xfrm>
          <a:off x="2330326" y="3292078"/>
          <a:ext cx="6632469" cy="1044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Affluent students seeking education in the UK are recommended to apply to the top 3 ranked universities. Despite higher tuition fees, these universities offer strong student satisfaction, better IELTS scores, a reasonable proportion of international students, robust academic staff, and are situated in urban areas.</a:t>
          </a:r>
          <a:endParaRPr lang="en-US" sz="1500" kern="1200" dirty="0"/>
        </a:p>
      </dsp:txBody>
      <dsp:txXfrm>
        <a:off x="2330326" y="3292078"/>
        <a:ext cx="6632469" cy="1044811"/>
      </dsp:txXfrm>
    </dsp:sp>
    <dsp:sp modelId="{8F01D01C-B58D-444A-8979-DD9F12D9E2B7}">
      <dsp:nvSpPr>
        <dsp:cNvPr id="0" name=""/>
        <dsp:cNvSpPr/>
      </dsp:nvSpPr>
      <dsp:spPr>
        <a:xfrm>
          <a:off x="0" y="3292078"/>
          <a:ext cx="2330326" cy="10448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Top Ranked Universities for buoyant students</a:t>
          </a:r>
        </a:p>
      </dsp:txBody>
      <dsp:txXfrm>
        <a:off x="51013" y="3343091"/>
        <a:ext cx="2228300" cy="993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3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5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0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5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3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4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2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1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9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B42539-303C-8C18-78F5-A6436343AB74}"/>
              </a:ext>
            </a:extLst>
          </p:cNvPr>
          <p:cNvSpPr/>
          <p:nvPr/>
        </p:nvSpPr>
        <p:spPr>
          <a:xfrm>
            <a:off x="5015060" y="1700991"/>
            <a:ext cx="644793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b="0" kern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UNIVERSITIES IN </a:t>
            </a:r>
            <a:r>
              <a:rPr lang="en-US" sz="5400" kern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5400" b="0" kern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UNITED KINGDOM</a:t>
            </a:r>
            <a:endParaRPr lang="en-NG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AF0FEA-B092-9871-0944-6C4BBCC02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447" y="4421170"/>
            <a:ext cx="1979629" cy="67296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Frank Moore</a:t>
            </a:r>
            <a:endParaRPr lang="en-NG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reeform 7">
            <a:extLst>
              <a:ext uri="{FF2B5EF4-FFF2-40B4-BE49-F238E27FC236}">
                <a16:creationId xmlns:a16="http://schemas.microsoft.com/office/drawing/2014/main" id="{42C019EA-36DF-A728-9484-6A255136B53E}"/>
              </a:ext>
            </a:extLst>
          </p:cNvPr>
          <p:cNvSpPr/>
          <p:nvPr/>
        </p:nvSpPr>
        <p:spPr>
          <a:xfrm>
            <a:off x="-10736" y="2837329"/>
            <a:ext cx="12192000" cy="4020671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338" b="-6338"/>
            </a:stretch>
          </a:blipFill>
        </p:spPr>
      </p:sp>
    </p:spTree>
    <p:extLst>
      <p:ext uri="{BB962C8B-B14F-4D97-AF65-F5344CB8AC3E}">
        <p14:creationId xmlns:p14="http://schemas.microsoft.com/office/powerpoint/2010/main" val="356574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CA3B-60B6-3FB8-0A8B-D9BDB44E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40553"/>
            <a:ext cx="10353761" cy="1246399"/>
          </a:xfrm>
        </p:spPr>
        <p:txBody>
          <a:bodyPr>
            <a:noAutofit/>
          </a:bodyPr>
          <a:lstStyle/>
          <a:p>
            <a:pPr algn="l"/>
            <a:r>
              <a:rPr lang="en-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Percentage of International Students in UK Universities</a:t>
            </a:r>
            <a:endParaRPr lang="en-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A24E9-1474-A579-F2DB-B9ADC126D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"/>
          <a:stretch/>
        </p:blipFill>
        <p:spPr>
          <a:xfrm>
            <a:off x="913795" y="1985508"/>
            <a:ext cx="5691807" cy="4083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32EB6B-1E7B-1122-B174-80B943D5865A}"/>
              </a:ext>
            </a:extLst>
          </p:cNvPr>
          <p:cNvSpPr txBox="1"/>
          <p:nvPr/>
        </p:nvSpPr>
        <p:spPr>
          <a:xfrm>
            <a:off x="7216257" y="3429000"/>
            <a:ext cx="4051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shows the percentage distribution of 20 Universities in the UK with the highest number of international students.</a:t>
            </a:r>
            <a:endParaRPr lang="en-NG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245511A8-EDC7-A275-50C6-217A16DF8997}"/>
              </a:ext>
            </a:extLst>
          </p:cNvPr>
          <p:cNvSpPr/>
          <p:nvPr/>
        </p:nvSpPr>
        <p:spPr>
          <a:xfrm>
            <a:off x="-10736" y="4558553"/>
            <a:ext cx="12192000" cy="2299447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338" b="-6338"/>
            </a:stretch>
          </a:blipFill>
        </p:spPr>
      </p:sp>
    </p:spTree>
    <p:extLst>
      <p:ext uri="{BB962C8B-B14F-4D97-AF65-F5344CB8AC3E}">
        <p14:creationId xmlns:p14="http://schemas.microsoft.com/office/powerpoint/2010/main" val="131194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F315-DDCF-BC01-F410-2A044800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9" y="378011"/>
            <a:ext cx="9158051" cy="1326321"/>
          </a:xfrm>
        </p:spPr>
        <p:txBody>
          <a:bodyPr>
            <a:normAutofit fontScale="90000"/>
          </a:bodyPr>
          <a:lstStyle/>
          <a:p>
            <a:pPr algn="l"/>
            <a:r>
              <a:rPr lang="en-GB" sz="5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Enrolment Survey Across Universities in UK</a:t>
            </a:r>
            <a:b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NG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F34D2-E2ED-D4BE-65B6-C01D5F659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60" y="1908495"/>
            <a:ext cx="6376033" cy="4102339"/>
          </a:xfrm>
        </p:spPr>
      </p:pic>
      <p:sp>
        <p:nvSpPr>
          <p:cNvPr id="3" name="Freeform 7">
            <a:extLst>
              <a:ext uri="{FF2B5EF4-FFF2-40B4-BE49-F238E27FC236}">
                <a16:creationId xmlns:a16="http://schemas.microsoft.com/office/drawing/2014/main" id="{312E06D8-9D1E-2B5A-4A27-89DB5C4A6E76}"/>
              </a:ext>
            </a:extLst>
          </p:cNvPr>
          <p:cNvSpPr/>
          <p:nvPr/>
        </p:nvSpPr>
        <p:spPr>
          <a:xfrm>
            <a:off x="-10736" y="4941116"/>
            <a:ext cx="12192000" cy="1916884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338" b="-6338"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39236-AFB1-542C-D791-872DA3E8B02E}"/>
              </a:ext>
            </a:extLst>
          </p:cNvPr>
          <p:cNvSpPr txBox="1"/>
          <p:nvPr/>
        </p:nvSpPr>
        <p:spPr>
          <a:xfrm>
            <a:off x="7805878" y="3497999"/>
            <a:ext cx="387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shows the number of universities with the highest number of student enrolment.</a:t>
            </a:r>
            <a:endParaRPr lang="en-NG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5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7D37-8D96-4283-F64D-62977867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80" y="295777"/>
            <a:ext cx="10574829" cy="1326321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Enrolment By Universities’ Minimum IELTS score.</a:t>
            </a:r>
            <a:endParaRPr lang="en-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AE22E5-7869-DDA3-8C1C-095FAAC68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20" y="1883741"/>
            <a:ext cx="4046386" cy="40153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4EDAE-E777-D484-08F8-EA047760D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3741"/>
            <a:ext cx="1820822" cy="1197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47851C-FEDE-2CA6-29FB-929E500D5D13}"/>
              </a:ext>
            </a:extLst>
          </p:cNvPr>
          <p:cNvSpPr txBox="1"/>
          <p:nvPr/>
        </p:nvSpPr>
        <p:spPr>
          <a:xfrm>
            <a:off x="5964694" y="3679157"/>
            <a:ext cx="4989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47% of students enrolled in Universities with a minimum IELTS score of 4.5.</a:t>
            </a:r>
          </a:p>
          <a:p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42% enrolled in Universities with a minimum IELTS score of 5.5.</a:t>
            </a:r>
            <a:endParaRPr lang="en-NG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4A29C09B-3331-0AD6-2479-47D464197BD5}"/>
              </a:ext>
            </a:extLst>
          </p:cNvPr>
          <p:cNvSpPr/>
          <p:nvPr/>
        </p:nvSpPr>
        <p:spPr>
          <a:xfrm>
            <a:off x="-10736" y="4941116"/>
            <a:ext cx="12192000" cy="1916884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338" b="-6338"/>
            </a:stretch>
          </a:blipFill>
        </p:spPr>
      </p:sp>
    </p:spTree>
    <p:extLst>
      <p:ext uri="{BB962C8B-B14F-4D97-AF65-F5344CB8AC3E}">
        <p14:creationId xmlns:p14="http://schemas.microsoft.com/office/powerpoint/2010/main" val="287244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AA5C-32C0-6415-76ED-E255DC0A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255997"/>
            <a:ext cx="10353761" cy="1463259"/>
          </a:xfrm>
        </p:spPr>
        <p:txBody>
          <a:bodyPr>
            <a:no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Enrolment By Campus Location</a:t>
            </a:r>
            <a:endParaRPr lang="en-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76C6E-D4E5-EF8E-47D6-43D819BD3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2" y="1804214"/>
            <a:ext cx="4290219" cy="42693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817F6-5026-763D-2420-FCBA96CF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4" y="1897882"/>
            <a:ext cx="2309943" cy="1044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AB6A6-74C8-7BAD-55D4-5CBDAEE235D3}"/>
              </a:ext>
            </a:extLst>
          </p:cNvPr>
          <p:cNvSpPr txBox="1"/>
          <p:nvPr/>
        </p:nvSpPr>
        <p:spPr>
          <a:xfrm>
            <a:off x="6090674" y="3555457"/>
            <a:ext cx="517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60% of students enrolled in Universities located in the urban areas, showing a huge preference to the urban areas compared to the suburban and rural areas collectively.</a:t>
            </a:r>
            <a:endParaRPr lang="en-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19FBCAF5-6980-C99F-A0F8-95126CEA5279}"/>
              </a:ext>
            </a:extLst>
          </p:cNvPr>
          <p:cNvSpPr/>
          <p:nvPr/>
        </p:nvSpPr>
        <p:spPr>
          <a:xfrm>
            <a:off x="-10736" y="4941116"/>
            <a:ext cx="12192000" cy="1916884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338" b="-6338"/>
            </a:stretch>
          </a:blipFill>
        </p:spPr>
      </p:sp>
    </p:spTree>
    <p:extLst>
      <p:ext uri="{BB962C8B-B14F-4D97-AF65-F5344CB8AC3E}">
        <p14:creationId xmlns:p14="http://schemas.microsoft.com/office/powerpoint/2010/main" val="283372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B6E3-5C6A-4362-60DC-67D2306C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Estimated cost of living according to Campus Location</a:t>
            </a:r>
            <a:endParaRPr lang="en-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9EBE8-09AC-590A-0A95-8C85B8122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1790"/>
            <a:ext cx="4402567" cy="4298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8DE6F-55BE-D22C-675B-B5F9E0F4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555" y="1841790"/>
            <a:ext cx="2310504" cy="1097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267421-3C98-2390-5BFD-97517EB10DA9}"/>
              </a:ext>
            </a:extLst>
          </p:cNvPr>
          <p:cNvSpPr txBox="1"/>
          <p:nvPr/>
        </p:nvSpPr>
        <p:spPr>
          <a:xfrm>
            <a:off x="6126480" y="3739519"/>
            <a:ext cx="526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shows that there is an increase in the cost of living for students who live in the urban campuses as against other areas.</a:t>
            </a:r>
            <a:endParaRPr lang="en-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F5DD1382-3013-D0C8-BA36-2BA8EF52D9A8}"/>
              </a:ext>
            </a:extLst>
          </p:cNvPr>
          <p:cNvSpPr/>
          <p:nvPr/>
        </p:nvSpPr>
        <p:spPr>
          <a:xfrm>
            <a:off x="-10736" y="4941116"/>
            <a:ext cx="12192000" cy="1916884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338" b="-6338"/>
            </a:stretch>
          </a:blipFill>
        </p:spPr>
      </p:sp>
    </p:spTree>
    <p:extLst>
      <p:ext uri="{BB962C8B-B14F-4D97-AF65-F5344CB8AC3E}">
        <p14:creationId xmlns:p14="http://schemas.microsoft.com/office/powerpoint/2010/main" val="89381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037E-44F3-0E0A-C307-7B04EEE3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60" y="709759"/>
            <a:ext cx="9800191" cy="1239371"/>
          </a:xfrm>
        </p:spPr>
        <p:txBody>
          <a:bodyPr anchor="ctr">
            <a:noAutofit/>
          </a:bodyPr>
          <a:lstStyle/>
          <a:p>
            <a:pPr algn="l"/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Observations</a:t>
            </a:r>
            <a:endParaRPr lang="en-NG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988591C9-B92A-6836-FE50-9B2B459582B2}"/>
              </a:ext>
            </a:extLst>
          </p:cNvPr>
          <p:cNvSpPr/>
          <p:nvPr/>
        </p:nvSpPr>
        <p:spPr>
          <a:xfrm>
            <a:off x="-10736" y="4730731"/>
            <a:ext cx="12192000" cy="2164976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338" b="-6338"/>
            </a:stretch>
          </a:blipFill>
        </p:spPr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99673953"/>
              </p:ext>
            </p:extLst>
          </p:nvPr>
        </p:nvGraphicFramePr>
        <p:xfrm>
          <a:off x="1461156" y="895546"/>
          <a:ext cx="9483364" cy="587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475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9CE3-61A2-EBCA-B93E-2DE5B162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64" y="897847"/>
            <a:ext cx="10058400" cy="930953"/>
          </a:xfrm>
        </p:spPr>
        <p:txBody>
          <a:bodyPr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Observations</a:t>
            </a:r>
            <a:endParaRPr lang="en-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D85A6FDA-F0E2-5319-DF7C-597D1DED3776}"/>
              </a:ext>
            </a:extLst>
          </p:cNvPr>
          <p:cNvSpPr/>
          <p:nvPr/>
        </p:nvSpPr>
        <p:spPr>
          <a:xfrm>
            <a:off x="-10736" y="4414981"/>
            <a:ext cx="12192000" cy="2480725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338" b="-6338"/>
            </a:stretch>
          </a:blipFill>
        </p:spPr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41676649"/>
              </p:ext>
            </p:extLst>
          </p:nvPr>
        </p:nvGraphicFramePr>
        <p:xfrm>
          <a:off x="1168924" y="1828800"/>
          <a:ext cx="9986756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013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AE0A-B2D4-7BE7-3746-048025EB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02" y="662235"/>
            <a:ext cx="10353761" cy="1398493"/>
          </a:xfrm>
        </p:spPr>
        <p:txBody>
          <a:bodyPr anchor="ctr">
            <a:normAutofit/>
          </a:bodyPr>
          <a:lstStyle/>
          <a:p>
            <a:r>
              <a:rPr lang="en-US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Recommendations:</a:t>
            </a:r>
            <a:endParaRPr lang="en-NG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778F81C2-8788-B1C8-CDE5-DF7C92E7A193}"/>
              </a:ext>
            </a:extLst>
          </p:cNvPr>
          <p:cNvSpPr/>
          <p:nvPr/>
        </p:nvSpPr>
        <p:spPr>
          <a:xfrm>
            <a:off x="-10736" y="4968825"/>
            <a:ext cx="12192000" cy="1916884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338" b="-6338"/>
            </a:stretch>
          </a:blipFill>
        </p:spPr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49670516"/>
              </p:ext>
            </p:extLst>
          </p:nvPr>
        </p:nvGraphicFramePr>
        <p:xfrm>
          <a:off x="1603866" y="1800520"/>
          <a:ext cx="8962796" cy="433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172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8BF6-3AC6-64C9-9687-55B4EF85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OF CONTENTS</a:t>
            </a:r>
            <a:endParaRPr lang="en-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4B9C-6CE4-8830-FFBB-572615DE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0195"/>
            <a:ext cx="10058400" cy="261314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Table of Contents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Data Visualisation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Recommendation</a:t>
            </a:r>
          </a:p>
        </p:txBody>
      </p:sp>
      <p:sp>
        <p:nvSpPr>
          <p:cNvPr id="4" name="Freeform 7"/>
          <p:cNvSpPr/>
          <p:nvPr/>
        </p:nvSpPr>
        <p:spPr>
          <a:xfrm>
            <a:off x="-10736" y="3792220"/>
            <a:ext cx="12192000" cy="3065780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338" b="-6338"/>
            </a:stretch>
          </a:blipFill>
        </p:spPr>
      </p:sp>
    </p:spTree>
    <p:extLst>
      <p:ext uri="{BB962C8B-B14F-4D97-AF65-F5344CB8AC3E}">
        <p14:creationId xmlns:p14="http://schemas.microsoft.com/office/powerpoint/2010/main" val="46484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7301-AFD2-6229-3A7E-CDCF9F01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433A-CBF0-FA17-0B7B-A37C3792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6763"/>
            <a:ext cx="9719946" cy="28594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ea typeface="Tahoma" panose="020B0604030504040204" pitchFamily="34" charset="0"/>
                <a:cs typeface="Tahoma" panose="020B0604030504040204" pitchFamily="34" charset="0"/>
              </a:rPr>
              <a:t>Delving into the choices of international students regarding optimal university selection, this project unveils key factors in shaping academic and professional paths.</a:t>
            </a:r>
          </a:p>
          <a:p>
            <a:pPr marL="0" indent="0">
              <a:buNone/>
            </a:pPr>
            <a:r>
              <a:rPr lang="en-GB" sz="1800" dirty="0">
                <a:ea typeface="Tahoma" panose="020B0604030504040204" pitchFamily="34" charset="0"/>
                <a:cs typeface="Tahoma" panose="020B0604030504040204" pitchFamily="34" charset="0"/>
              </a:rPr>
              <a:t>Campus location, Minimum IELTS scores, Fees, and Staff strength emerge as pivotal influences for students, guiding them toward their best-fit educational journey. The intricate interplay of these elements unveils a comprehensive understanding of university decisions.</a:t>
            </a:r>
            <a:endParaRPr lang="en-NG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reeform 7"/>
          <p:cNvSpPr/>
          <p:nvPr/>
        </p:nvSpPr>
        <p:spPr>
          <a:xfrm>
            <a:off x="-10736" y="3792220"/>
            <a:ext cx="12192000" cy="3065780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338" b="-6338"/>
            </a:stretch>
          </a:blipFill>
        </p:spPr>
      </p:sp>
    </p:spTree>
    <p:extLst>
      <p:ext uri="{BB962C8B-B14F-4D97-AF65-F5344CB8AC3E}">
        <p14:creationId xmlns:p14="http://schemas.microsoft.com/office/powerpoint/2010/main" val="308863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CC48-3F9A-41EB-837B-16514551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016" y="491665"/>
            <a:ext cx="9997032" cy="1326321"/>
          </a:xfrm>
        </p:spPr>
        <p:txBody>
          <a:bodyPr anchor="ctr"/>
          <a:lstStyle/>
          <a:p>
            <a:r>
              <a:rPr lang="en-US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</a:t>
            </a:r>
            <a:endParaRPr lang="en-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99606200"/>
              </p:ext>
            </p:extLst>
          </p:nvPr>
        </p:nvGraphicFramePr>
        <p:xfrm>
          <a:off x="1027952" y="1809946"/>
          <a:ext cx="10138004" cy="444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 7">
            <a:extLst>
              <a:ext uri="{FF2B5EF4-FFF2-40B4-BE49-F238E27FC236}">
                <a16:creationId xmlns:a16="http://schemas.microsoft.com/office/drawing/2014/main" id="{26976C47-07B6-CAE5-1BEB-6EE19FF9B09A}"/>
              </a:ext>
            </a:extLst>
          </p:cNvPr>
          <p:cNvSpPr/>
          <p:nvPr/>
        </p:nvSpPr>
        <p:spPr>
          <a:xfrm>
            <a:off x="-10736" y="4316506"/>
            <a:ext cx="12192000" cy="2541494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6338" b="-6338"/>
            </a:stretch>
          </a:blipFill>
        </p:spPr>
      </p:sp>
    </p:spTree>
    <p:extLst>
      <p:ext uri="{BB962C8B-B14F-4D97-AF65-F5344CB8AC3E}">
        <p14:creationId xmlns:p14="http://schemas.microsoft.com/office/powerpoint/2010/main" val="384843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50900" y="3388263"/>
            <a:ext cx="3443664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49"/>
              </a:lnSpc>
            </a:pPr>
            <a:r>
              <a:rPr lang="en-US" sz="1600" dirty="0">
                <a:solidFill>
                  <a:srgbClr val="00297C"/>
                </a:solidFill>
                <a:latin typeface="Arimo"/>
              </a:rPr>
              <a:t>The table shows the ranking of universities in the UK, and their world ranking</a:t>
            </a:r>
          </a:p>
        </p:txBody>
      </p:sp>
      <p:sp>
        <p:nvSpPr>
          <p:cNvPr id="6" name="Freeform 6"/>
          <p:cNvSpPr/>
          <p:nvPr/>
        </p:nvSpPr>
        <p:spPr>
          <a:xfrm>
            <a:off x="5433392" y="241250"/>
            <a:ext cx="6621537" cy="5882315"/>
          </a:xfrm>
          <a:custGeom>
            <a:avLst/>
            <a:gdLst/>
            <a:ahLst/>
            <a:cxnLst/>
            <a:rect l="l" t="t" r="r" b="b"/>
            <a:pathLst>
              <a:path w="9932305" h="8823473">
                <a:moveTo>
                  <a:pt x="0" y="0"/>
                </a:moveTo>
                <a:lnTo>
                  <a:pt x="9932305" y="0"/>
                </a:lnTo>
                <a:lnTo>
                  <a:pt x="9932305" y="8823473"/>
                </a:lnTo>
                <a:lnTo>
                  <a:pt x="0" y="8823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0736" y="3792220"/>
            <a:ext cx="12192000" cy="3065780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338" b="-6338"/>
            </a:stretch>
          </a:blipFill>
        </p:spPr>
      </p:sp>
      <p:sp>
        <p:nvSpPr>
          <p:cNvPr id="10" name="TextBox 9"/>
          <p:cNvSpPr txBox="1"/>
          <p:nvPr/>
        </p:nvSpPr>
        <p:spPr>
          <a:xfrm>
            <a:off x="725864" y="923827"/>
            <a:ext cx="3921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 of Universities in the UK</a:t>
            </a:r>
          </a:p>
        </p:txBody>
      </p:sp>
    </p:spTree>
    <p:extLst>
      <p:ext uri="{BB962C8B-B14F-4D97-AF65-F5344CB8AC3E}">
        <p14:creationId xmlns:p14="http://schemas.microsoft.com/office/powerpoint/2010/main" val="160158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36964" y="5909310"/>
            <a:ext cx="11212136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49"/>
              </a:lnSpc>
            </a:pPr>
            <a:r>
              <a:rPr lang="en-US" sz="1400" dirty="0">
                <a:latin typeface="Arimo"/>
              </a:rPr>
              <a:t>The data shows the average fees for Undergraduate and Postgraduate studies across 15 [paying between 2,000 – 10,000] universities in the 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627" y="117693"/>
            <a:ext cx="770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Fees of Universities</a:t>
            </a:r>
          </a:p>
        </p:txBody>
      </p:sp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D71A45B4-F338-56B8-F5C6-B096A950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7" y="1141935"/>
            <a:ext cx="6045200" cy="4767375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CDBC81BC-D26D-2707-97AA-AEFBEB8F8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1141935"/>
            <a:ext cx="6125328" cy="4767374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0" y="3724835"/>
            <a:ext cx="12192000" cy="3133165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338" b="-6338"/>
            </a:stretch>
          </a:blipFill>
        </p:spPr>
      </p:sp>
    </p:spTree>
    <p:extLst>
      <p:ext uri="{BB962C8B-B14F-4D97-AF65-F5344CB8AC3E}">
        <p14:creationId xmlns:p14="http://schemas.microsoft.com/office/powerpoint/2010/main" val="251199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C14A-2449-E310-8A0E-5701DDA6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21" y="254556"/>
            <a:ext cx="8618479" cy="1326321"/>
          </a:xfrm>
        </p:spPr>
        <p:txBody>
          <a:bodyPr anchor="ctr">
            <a:noAutofit/>
          </a:bodyPr>
          <a:lstStyle/>
          <a:p>
            <a:r>
              <a:rPr lang="en-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Satisfaction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Survey Across </a:t>
            </a:r>
            <a:r>
              <a:rPr lang="en-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UK Universities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9F113-08F0-BAC1-0A65-0524E55EA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7670" y="1875884"/>
            <a:ext cx="7850018" cy="4359815"/>
          </a:xfrm>
        </p:spPr>
      </p:pic>
      <p:sp>
        <p:nvSpPr>
          <p:cNvPr id="7" name="Freeform 7"/>
          <p:cNvSpPr/>
          <p:nvPr/>
        </p:nvSpPr>
        <p:spPr>
          <a:xfrm>
            <a:off x="-10736" y="4272676"/>
            <a:ext cx="12192000" cy="2585323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338" b="-6338"/>
            </a:stretch>
          </a:blipFill>
        </p:spPr>
      </p:sp>
      <p:sp>
        <p:nvSpPr>
          <p:cNvPr id="3" name="TextBox 2"/>
          <p:cNvSpPr txBox="1"/>
          <p:nvPr/>
        </p:nvSpPr>
        <p:spPr>
          <a:xfrm>
            <a:off x="690621" y="2086384"/>
            <a:ext cx="31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data provided, the table shows the distribution of student satisfaction rate across UK Universities.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621" y="3344813"/>
            <a:ext cx="314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Aberystwyth</a:t>
            </a:r>
            <a:r>
              <a:rPr lang="en-US" dirty="0"/>
              <a:t> University has a satisfactory rate of 86.10% despite being ranked 45</a:t>
            </a:r>
            <a:r>
              <a:rPr lang="en-US" baseline="30000" dirty="0"/>
              <a:t>th</a:t>
            </a:r>
            <a:r>
              <a:rPr lang="en-US" dirty="0"/>
              <a:t> &amp; 466</a:t>
            </a:r>
            <a:r>
              <a:rPr lang="en-US" baseline="30000" dirty="0"/>
              <a:t>th</a:t>
            </a:r>
            <a:r>
              <a:rPr lang="en-US" dirty="0"/>
              <a:t> in the UK and world ranking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must therefore be some advantage that speaks to the international community in the university</a:t>
            </a:r>
          </a:p>
        </p:txBody>
      </p:sp>
    </p:spTree>
    <p:extLst>
      <p:ext uri="{BB962C8B-B14F-4D97-AF65-F5344CB8AC3E}">
        <p14:creationId xmlns:p14="http://schemas.microsoft.com/office/powerpoint/2010/main" val="305116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C879-468C-5A19-F43C-FC190A26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96" y="313979"/>
            <a:ext cx="10652095" cy="1326321"/>
          </a:xfrm>
        </p:spPr>
        <p:txBody>
          <a:bodyPr anchor="ctr">
            <a:noAutofit/>
          </a:bodyPr>
          <a:lstStyle/>
          <a:p>
            <a:pPr algn="l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satisfaction by University Location</a:t>
            </a:r>
            <a:endParaRPr lang="en-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48D597-3305-6C39-AF1D-945A83055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894" y="1916884"/>
            <a:ext cx="4287847" cy="4052650"/>
          </a:xfrm>
        </p:spPr>
      </p:pic>
      <p:sp>
        <p:nvSpPr>
          <p:cNvPr id="7" name="Freeform 7"/>
          <p:cNvSpPr/>
          <p:nvPr/>
        </p:nvSpPr>
        <p:spPr>
          <a:xfrm>
            <a:off x="-10736" y="4155141"/>
            <a:ext cx="12192000" cy="2702859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338" b="-6338"/>
            </a:stretch>
          </a:blipFill>
        </p:spPr>
      </p:sp>
      <p:sp>
        <p:nvSpPr>
          <p:cNvPr id="3" name="Rectangle 2"/>
          <p:cNvSpPr/>
          <p:nvPr/>
        </p:nvSpPr>
        <p:spPr>
          <a:xfrm>
            <a:off x="6773260" y="3313425"/>
            <a:ext cx="3980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60% of students were satisfied with Universities located in the urban areas, showing a bias toward the urban environment [which may include the lifestyle and culture]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9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DB0E-2D8A-7EC4-2C30-9D82BC72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42" y="114880"/>
            <a:ext cx="9623520" cy="13557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Academic Strength</a:t>
            </a:r>
            <a:endParaRPr lang="en-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917D3-D586-603E-822C-24CA75F4114B}"/>
              </a:ext>
            </a:extLst>
          </p:cNvPr>
          <p:cNvSpPr txBox="1"/>
          <p:nvPr/>
        </p:nvSpPr>
        <p:spPr>
          <a:xfrm>
            <a:off x="6489700" y="3571501"/>
            <a:ext cx="4595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shows the academic strength of universities across UK. </a:t>
            </a:r>
          </a:p>
          <a:p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data, more than 25 Universities have an academic staff strength of between 1,000 – 1,500.</a:t>
            </a:r>
            <a:endParaRPr lang="en-NG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5E7430-0223-F200-3853-F796775E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26" y="1925764"/>
            <a:ext cx="5419573" cy="3890835"/>
          </a:xfrm>
          <a:prstGeom prst="rect">
            <a:avLst/>
          </a:prstGeom>
        </p:spPr>
      </p:pic>
      <p:sp>
        <p:nvSpPr>
          <p:cNvPr id="11" name="Freeform 7">
            <a:extLst>
              <a:ext uri="{FF2B5EF4-FFF2-40B4-BE49-F238E27FC236}">
                <a16:creationId xmlns:a16="http://schemas.microsoft.com/office/drawing/2014/main" id="{05B8E3BF-5A18-ECB2-9EA6-5656EAB1FDB2}"/>
              </a:ext>
            </a:extLst>
          </p:cNvPr>
          <p:cNvSpPr/>
          <p:nvPr/>
        </p:nvSpPr>
        <p:spPr>
          <a:xfrm>
            <a:off x="-10736" y="4941116"/>
            <a:ext cx="12192000" cy="1916884"/>
          </a:xfrm>
          <a:custGeom>
            <a:avLst/>
            <a:gdLst/>
            <a:ahLst/>
            <a:cxnLst/>
            <a:rect l="l" t="t" r="r" b="b"/>
            <a:pathLst>
              <a:path w="18288000" h="4598670">
                <a:moveTo>
                  <a:pt x="0" y="0"/>
                </a:moveTo>
                <a:lnTo>
                  <a:pt x="18288000" y="0"/>
                </a:lnTo>
                <a:lnTo>
                  <a:pt x="18288000" y="4598670"/>
                </a:lnTo>
                <a:lnTo>
                  <a:pt x="0" y="4598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338" b="-6338"/>
            </a:stretch>
          </a:blipFill>
        </p:spPr>
      </p:sp>
    </p:spTree>
    <p:extLst>
      <p:ext uri="{BB962C8B-B14F-4D97-AF65-F5344CB8AC3E}">
        <p14:creationId xmlns:p14="http://schemas.microsoft.com/office/powerpoint/2010/main" val="242080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4288</TotalTime>
  <Words>892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Arimo</vt:lpstr>
      <vt:lpstr>Calibri</vt:lpstr>
      <vt:lpstr>Calibri Light</vt:lpstr>
      <vt:lpstr>Tahoma</vt:lpstr>
      <vt:lpstr>Retrospect</vt:lpstr>
      <vt:lpstr>By Frank Moore</vt:lpstr>
      <vt:lpstr>TABLE OF CONTENTS</vt:lpstr>
      <vt:lpstr>Introduction</vt:lpstr>
      <vt:lpstr>Objectives</vt:lpstr>
      <vt:lpstr>PowerPoint Presentation</vt:lpstr>
      <vt:lpstr>PowerPoint Presentation</vt:lpstr>
      <vt:lpstr>Student Satisfaction Survey Across UK Universities</vt:lpstr>
      <vt:lpstr>Student satisfaction by University Location</vt:lpstr>
      <vt:lpstr>Academic Strength</vt:lpstr>
      <vt:lpstr>Percentage of International Students in UK Universities</vt:lpstr>
      <vt:lpstr>Student Enrolment Survey Across Universities in UK </vt:lpstr>
      <vt:lpstr>Student Enrolment By Universities’ Minimum IELTS score.</vt:lpstr>
      <vt:lpstr>Student Enrolment By Campus Location</vt:lpstr>
      <vt:lpstr>Estimated cost of living according to Campus Location</vt:lpstr>
      <vt:lpstr>Observations</vt:lpstr>
      <vt:lpstr>Observations</vt:lpstr>
      <vt:lpstr>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Universities in the United Kingdom</dc:title>
  <dc:creator>Frank Moore</dc:creator>
  <cp:lastModifiedBy>Frank Moore</cp:lastModifiedBy>
  <cp:revision>22</cp:revision>
  <dcterms:created xsi:type="dcterms:W3CDTF">2023-07-31T14:21:36Z</dcterms:created>
  <dcterms:modified xsi:type="dcterms:W3CDTF">2023-08-11T10:17:00Z</dcterms:modified>
</cp:coreProperties>
</file>