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60" r:id="rId4"/>
    <p:sldId id="261" r:id="rId5"/>
    <p:sldId id="273" r:id="rId6"/>
    <p:sldId id="274" r:id="rId7"/>
    <p:sldId id="275" r:id="rId8"/>
    <p:sldId id="276" r:id="rId9"/>
    <p:sldId id="277" r:id="rId10"/>
    <p:sldId id="278" r:id="rId11"/>
    <p:sldId id="279" r:id="rId12"/>
    <p:sldId id="280" r:id="rId13"/>
    <p:sldId id="281" r:id="rId14"/>
    <p:sldId id="282"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showGuides="1">
      <p:cViewPr varScale="1">
        <p:scale>
          <a:sx n="79" d="100"/>
          <a:sy n="79" d="100"/>
        </p:scale>
        <p:origin x="83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ochukwu Ndu" userId="d34c77c4f93ddfff" providerId="LiveId" clId="{87CE4776-386D-4CA8-AC71-FFAB89F15462}"/>
    <pc:docChg chg="custSel delSld modSld">
      <pc:chgData name="Ugochukwu Ndu" userId="d34c77c4f93ddfff" providerId="LiveId" clId="{87CE4776-386D-4CA8-AC71-FFAB89F15462}" dt="2024-06-26T00:26:17.850" v="30" actId="2710"/>
      <pc:docMkLst>
        <pc:docMk/>
      </pc:docMkLst>
      <pc:sldChg chg="del">
        <pc:chgData name="Ugochukwu Ndu" userId="d34c77c4f93ddfff" providerId="LiveId" clId="{87CE4776-386D-4CA8-AC71-FFAB89F15462}" dt="2024-06-26T00:23:18.479" v="0" actId="2696"/>
        <pc:sldMkLst>
          <pc:docMk/>
          <pc:sldMk cId="2011529108" sldId="262"/>
        </pc:sldMkLst>
      </pc:sldChg>
      <pc:sldChg chg="del">
        <pc:chgData name="Ugochukwu Ndu" userId="d34c77c4f93ddfff" providerId="LiveId" clId="{87CE4776-386D-4CA8-AC71-FFAB89F15462}" dt="2024-06-26T00:23:22.571" v="1" actId="2696"/>
        <pc:sldMkLst>
          <pc:docMk/>
          <pc:sldMk cId="3051092524" sldId="263"/>
        </pc:sldMkLst>
      </pc:sldChg>
      <pc:sldChg chg="del">
        <pc:chgData name="Ugochukwu Ndu" userId="d34c77c4f93ddfff" providerId="LiveId" clId="{87CE4776-386D-4CA8-AC71-FFAB89F15462}" dt="2024-06-26T00:23:26.049" v="2" actId="2696"/>
        <pc:sldMkLst>
          <pc:docMk/>
          <pc:sldMk cId="3477250467" sldId="264"/>
        </pc:sldMkLst>
      </pc:sldChg>
      <pc:sldChg chg="del">
        <pc:chgData name="Ugochukwu Ndu" userId="d34c77c4f93ddfff" providerId="LiveId" clId="{87CE4776-386D-4CA8-AC71-FFAB89F15462}" dt="2024-06-26T00:23:29.734" v="3" actId="2696"/>
        <pc:sldMkLst>
          <pc:docMk/>
          <pc:sldMk cId="382960107" sldId="265"/>
        </pc:sldMkLst>
      </pc:sldChg>
      <pc:sldChg chg="del">
        <pc:chgData name="Ugochukwu Ndu" userId="d34c77c4f93ddfff" providerId="LiveId" clId="{87CE4776-386D-4CA8-AC71-FFAB89F15462}" dt="2024-06-26T00:23:33.775" v="4" actId="2696"/>
        <pc:sldMkLst>
          <pc:docMk/>
          <pc:sldMk cId="3013277575" sldId="266"/>
        </pc:sldMkLst>
      </pc:sldChg>
      <pc:sldChg chg="del">
        <pc:chgData name="Ugochukwu Ndu" userId="d34c77c4f93ddfff" providerId="LiveId" clId="{87CE4776-386D-4CA8-AC71-FFAB89F15462}" dt="2024-06-26T00:23:40.192" v="5" actId="2696"/>
        <pc:sldMkLst>
          <pc:docMk/>
          <pc:sldMk cId="2331126568" sldId="267"/>
        </pc:sldMkLst>
      </pc:sldChg>
      <pc:sldChg chg="del">
        <pc:chgData name="Ugochukwu Ndu" userId="d34c77c4f93ddfff" providerId="LiveId" clId="{87CE4776-386D-4CA8-AC71-FFAB89F15462}" dt="2024-06-26T00:23:43.740" v="6" actId="2696"/>
        <pc:sldMkLst>
          <pc:docMk/>
          <pc:sldMk cId="1186683598" sldId="268"/>
        </pc:sldMkLst>
      </pc:sldChg>
      <pc:sldChg chg="del">
        <pc:chgData name="Ugochukwu Ndu" userId="d34c77c4f93ddfff" providerId="LiveId" clId="{87CE4776-386D-4CA8-AC71-FFAB89F15462}" dt="2024-06-26T00:23:46.899" v="7" actId="2696"/>
        <pc:sldMkLst>
          <pc:docMk/>
          <pc:sldMk cId="3099479203" sldId="269"/>
        </pc:sldMkLst>
      </pc:sldChg>
      <pc:sldChg chg="del">
        <pc:chgData name="Ugochukwu Ndu" userId="d34c77c4f93ddfff" providerId="LiveId" clId="{87CE4776-386D-4CA8-AC71-FFAB89F15462}" dt="2024-06-26T00:23:50.893" v="8" actId="2696"/>
        <pc:sldMkLst>
          <pc:docMk/>
          <pc:sldMk cId="1969940489" sldId="270"/>
        </pc:sldMkLst>
      </pc:sldChg>
      <pc:sldChg chg="del">
        <pc:chgData name="Ugochukwu Ndu" userId="d34c77c4f93ddfff" providerId="LiveId" clId="{87CE4776-386D-4CA8-AC71-FFAB89F15462}" dt="2024-06-26T00:23:54.131" v="9" actId="2696"/>
        <pc:sldMkLst>
          <pc:docMk/>
          <pc:sldMk cId="4226706615" sldId="271"/>
        </pc:sldMkLst>
      </pc:sldChg>
      <pc:sldChg chg="del">
        <pc:chgData name="Ugochukwu Ndu" userId="d34c77c4f93ddfff" providerId="LiveId" clId="{87CE4776-386D-4CA8-AC71-FFAB89F15462}" dt="2024-06-26T00:23:57.397" v="10" actId="2696"/>
        <pc:sldMkLst>
          <pc:docMk/>
          <pc:sldMk cId="3262054787" sldId="272"/>
        </pc:sldMkLst>
      </pc:sldChg>
      <pc:sldChg chg="addSp delSp modSp mod">
        <pc:chgData name="Ugochukwu Ndu" userId="d34c77c4f93ddfff" providerId="LiveId" clId="{87CE4776-386D-4CA8-AC71-FFAB89F15462}" dt="2024-06-26T00:26:17.850" v="30" actId="2710"/>
        <pc:sldMkLst>
          <pc:docMk/>
          <pc:sldMk cId="1313428813" sldId="279"/>
        </pc:sldMkLst>
        <pc:spChg chg="add del mod">
          <ac:chgData name="Ugochukwu Ndu" userId="d34c77c4f93ddfff" providerId="LiveId" clId="{87CE4776-386D-4CA8-AC71-FFAB89F15462}" dt="2024-06-26T00:25:13.239" v="19" actId="478"/>
          <ac:spMkLst>
            <pc:docMk/>
            <pc:sldMk cId="1313428813" sldId="279"/>
            <ac:spMk id="4" creationId="{0E60B4FC-1316-912D-848F-6C1F49718400}"/>
          </ac:spMkLst>
        </pc:spChg>
        <pc:spChg chg="add del mod">
          <ac:chgData name="Ugochukwu Ndu" userId="d34c77c4f93ddfff" providerId="LiveId" clId="{87CE4776-386D-4CA8-AC71-FFAB89F15462}" dt="2024-06-26T00:25:48.356" v="25" actId="478"/>
          <ac:spMkLst>
            <pc:docMk/>
            <pc:sldMk cId="1313428813" sldId="279"/>
            <ac:spMk id="7" creationId="{50C53154-3432-7892-0DDD-FF0643976515}"/>
          </ac:spMkLst>
        </pc:spChg>
        <pc:spChg chg="mod">
          <ac:chgData name="Ugochukwu Ndu" userId="d34c77c4f93ddfff" providerId="LiveId" clId="{87CE4776-386D-4CA8-AC71-FFAB89F15462}" dt="2024-06-26T00:26:17.850" v="30" actId="2710"/>
          <ac:spMkLst>
            <pc:docMk/>
            <pc:sldMk cId="1313428813" sldId="279"/>
            <ac:spMk id="15" creationId="{F28165FF-C118-F7F0-26FB-8C6E13144FEB}"/>
          </ac:spMkLst>
        </pc:spChg>
        <pc:picChg chg="del">
          <ac:chgData name="Ugochukwu Ndu" userId="d34c77c4f93ddfff" providerId="LiveId" clId="{87CE4776-386D-4CA8-AC71-FFAB89F15462}" dt="2024-06-26T00:24:49.347" v="11" actId="478"/>
          <ac:picMkLst>
            <pc:docMk/>
            <pc:sldMk cId="1313428813" sldId="279"/>
            <ac:picMk id="6" creationId="{B8B4C499-41D9-954B-DB46-217A9548E1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1527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8378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9456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377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21437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8690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3404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92927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0129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724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6/26/2024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5084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6/26/2024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4009698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1" r:id="rId6"/>
    <p:sldLayoutId id="2147483706" r:id="rId7"/>
    <p:sldLayoutId id="2147483702" r:id="rId8"/>
    <p:sldLayoutId id="2147483703" r:id="rId9"/>
    <p:sldLayoutId id="2147483704" r:id="rId10"/>
    <p:sldLayoutId id="2147483705"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21117CB-D197-45F3-B441-4AC4D215E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plattered paint&#10;&#10;Description automatically generated">
            <a:extLst>
              <a:ext uri="{FF2B5EF4-FFF2-40B4-BE49-F238E27FC236}">
                <a16:creationId xmlns:a16="http://schemas.microsoft.com/office/drawing/2014/main" id="{0A3CB018-0A69-B6B2-EC05-681BD1C12488}"/>
              </a:ext>
            </a:extLst>
          </p:cNvPr>
          <p:cNvPicPr>
            <a:picLocks noChangeAspect="1"/>
          </p:cNvPicPr>
          <p:nvPr/>
        </p:nvPicPr>
        <p:blipFill rotWithShape="1">
          <a:blip r:embed="rId2"/>
          <a:srcRect l="24293" r="3976" b="1"/>
          <a:stretch/>
        </p:blipFill>
        <p:spPr>
          <a:xfrm>
            <a:off x="4383315" y="406533"/>
            <a:ext cx="7311127" cy="5835063"/>
          </a:xfrm>
          <a:custGeom>
            <a:avLst/>
            <a:gdLst/>
            <a:ahLst/>
            <a:cxnLst/>
            <a:rect l="l" t="t" r="r" b="b"/>
            <a:pathLst>
              <a:path w="7441204" h="6013687">
                <a:moveTo>
                  <a:pt x="521773" y="33"/>
                </a:moveTo>
                <a:cubicBezTo>
                  <a:pt x="691085" y="398"/>
                  <a:pt x="903236" y="3814"/>
                  <a:pt x="1092688" y="8577"/>
                </a:cubicBezTo>
                <a:lnTo>
                  <a:pt x="6484220" y="37240"/>
                </a:lnTo>
                <a:lnTo>
                  <a:pt x="7441204" y="64264"/>
                </a:lnTo>
                <a:lnTo>
                  <a:pt x="7441204" y="5983295"/>
                </a:lnTo>
                <a:lnTo>
                  <a:pt x="7288194" y="5982896"/>
                </a:lnTo>
                <a:cubicBezTo>
                  <a:pt x="5457820" y="5980096"/>
                  <a:pt x="2920476" y="6013687"/>
                  <a:pt x="1210410" y="6013687"/>
                </a:cubicBezTo>
                <a:cubicBezTo>
                  <a:pt x="725939" y="5985023"/>
                  <a:pt x="379887" y="6013688"/>
                  <a:pt x="47679" y="5985023"/>
                </a:cubicBezTo>
                <a:cubicBezTo>
                  <a:pt x="-53829" y="4045425"/>
                  <a:pt x="24608" y="1346230"/>
                  <a:pt x="116889" y="123233"/>
                </a:cubicBezTo>
                <a:cubicBezTo>
                  <a:pt x="124824" y="-27018"/>
                  <a:pt x="118248" y="22145"/>
                  <a:pt x="277431" y="3036"/>
                </a:cubicBezTo>
                <a:cubicBezTo>
                  <a:pt x="334020" y="692"/>
                  <a:pt x="420186" y="-187"/>
                  <a:pt x="521773" y="33"/>
                </a:cubicBezTo>
                <a:close/>
              </a:path>
            </a:pathLst>
          </a:custGeom>
        </p:spPr>
      </p:pic>
      <p:sp>
        <p:nvSpPr>
          <p:cNvPr id="17" name="Freeform: Shape 16">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83313" y="406533"/>
            <a:ext cx="7311126" cy="5835062"/>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B69A980-D397-4383-991D-6DC2FB1C3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398432" y="839495"/>
            <a:ext cx="4504765"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6AFF5CE-B67C-4572-A244-872A4D90E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398431" y="868493"/>
            <a:ext cx="4504765"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solidFill>
            <a:schemeClr val="bg1"/>
          </a:solidFill>
          <a:ln w="1905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65ECCD1-CF5E-4EE6-837B-F9A6958B1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398433" y="839494"/>
            <a:ext cx="4504765"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3E621B6D-EF5A-4ADC-8CF1-EA59EEB1D409}"/>
              </a:ext>
            </a:extLst>
          </p:cNvPr>
          <p:cNvSpPr>
            <a:spLocks noGrp="1"/>
          </p:cNvSpPr>
          <p:nvPr>
            <p:ph type="ctrTitle"/>
          </p:nvPr>
        </p:nvSpPr>
        <p:spPr>
          <a:xfrm>
            <a:off x="810217" y="1349526"/>
            <a:ext cx="3419661" cy="2867911"/>
          </a:xfrm>
        </p:spPr>
        <p:txBody>
          <a:bodyPr anchor="ctr">
            <a:normAutofit/>
          </a:bodyPr>
          <a:lstStyle/>
          <a:p>
            <a:pPr>
              <a:lnSpc>
                <a:spcPct val="90000"/>
              </a:lnSpc>
            </a:pPr>
            <a:r>
              <a:rPr lang="en-GB" sz="2700" dirty="0">
                <a:latin typeface="Comic Sans MS" panose="030F0702030302020204" pitchFamily="66" charset="0"/>
                <a:cs typeface="Lao UI" panose="020F0502020204030204" pitchFamily="34" charset="0"/>
              </a:rPr>
              <a:t>Customer Sentiment Analysis.</a:t>
            </a:r>
            <a:br>
              <a:rPr lang="en-GB" sz="3400" dirty="0">
                <a:latin typeface="Comic Sans MS" panose="030F0702030302020204" pitchFamily="66" charset="0"/>
                <a:cs typeface="Lao UI" panose="020F0502020204030204" pitchFamily="34" charset="0"/>
              </a:rPr>
            </a:br>
            <a:r>
              <a:rPr lang="en-GB" sz="1600" dirty="0">
                <a:latin typeface="Comic Sans MS" panose="030F0702030302020204" pitchFamily="66" charset="0"/>
                <a:cs typeface="Lao UI" panose="020F0502020204030204" pitchFamily="34" charset="0"/>
              </a:rPr>
              <a:t>AliExpress Electrical Product Reviews</a:t>
            </a:r>
            <a:r>
              <a:rPr lang="en-GB" sz="3400" dirty="0">
                <a:latin typeface="Comic Sans MS" panose="030F0702030302020204" pitchFamily="66" charset="0"/>
                <a:cs typeface="Lao UI" panose="020F0502020204030204" pitchFamily="34" charset="0"/>
              </a:rPr>
              <a:t>.</a:t>
            </a:r>
          </a:p>
        </p:txBody>
      </p:sp>
    </p:spTree>
    <p:extLst>
      <p:ext uri="{BB962C8B-B14F-4D97-AF65-F5344CB8AC3E}">
        <p14:creationId xmlns:p14="http://schemas.microsoft.com/office/powerpoint/2010/main" val="351533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A8F4-67A9-7030-E456-FFFC3A0881FC}"/>
              </a:ext>
            </a:extLst>
          </p:cNvPr>
          <p:cNvSpPr>
            <a:spLocks noGrp="1"/>
          </p:cNvSpPr>
          <p:nvPr>
            <p:ph type="title"/>
          </p:nvPr>
        </p:nvSpPr>
        <p:spPr/>
        <p:txBody>
          <a:bodyPr>
            <a:normAutofit/>
          </a:bodyPr>
          <a:lstStyle/>
          <a:p>
            <a:r>
              <a:rPr lang="en-GB" sz="2000" dirty="0">
                <a:latin typeface="Comic Sans MS" panose="030F0702030302020204" pitchFamily="66" charset="0"/>
              </a:rPr>
              <a:t>Evaluation Metrics </a:t>
            </a:r>
          </a:p>
        </p:txBody>
      </p:sp>
      <p:graphicFrame>
        <p:nvGraphicFramePr>
          <p:cNvPr id="4" name="Content Placeholder 3">
            <a:extLst>
              <a:ext uri="{FF2B5EF4-FFF2-40B4-BE49-F238E27FC236}">
                <a16:creationId xmlns:a16="http://schemas.microsoft.com/office/drawing/2014/main" id="{B3F326B7-294E-A024-67BC-078F061443F9}"/>
              </a:ext>
            </a:extLst>
          </p:cNvPr>
          <p:cNvGraphicFramePr>
            <a:graphicFrameLocks noGrp="1"/>
          </p:cNvGraphicFramePr>
          <p:nvPr>
            <p:ph idx="1"/>
            <p:extLst>
              <p:ext uri="{D42A27DB-BD31-4B8C-83A1-F6EECF244321}">
                <p14:modId xmlns:p14="http://schemas.microsoft.com/office/powerpoint/2010/main" val="3907856911"/>
              </p:ext>
            </p:extLst>
          </p:nvPr>
        </p:nvGraphicFramePr>
        <p:xfrm>
          <a:off x="969963" y="1565910"/>
          <a:ext cx="10333035" cy="3580128"/>
        </p:xfrm>
        <a:graphic>
          <a:graphicData uri="http://schemas.openxmlformats.org/drawingml/2006/table">
            <a:tbl>
              <a:tblPr firstRow="1" bandRow="1">
                <a:tableStyleId>{5C22544A-7EE6-4342-B048-85BDC9FD1C3A}</a:tableStyleId>
              </a:tblPr>
              <a:tblGrid>
                <a:gridCol w="2066607">
                  <a:extLst>
                    <a:ext uri="{9D8B030D-6E8A-4147-A177-3AD203B41FA5}">
                      <a16:colId xmlns:a16="http://schemas.microsoft.com/office/drawing/2014/main" val="3780371206"/>
                    </a:ext>
                  </a:extLst>
                </a:gridCol>
                <a:gridCol w="2066607">
                  <a:extLst>
                    <a:ext uri="{9D8B030D-6E8A-4147-A177-3AD203B41FA5}">
                      <a16:colId xmlns:a16="http://schemas.microsoft.com/office/drawing/2014/main" val="2654982592"/>
                    </a:ext>
                  </a:extLst>
                </a:gridCol>
                <a:gridCol w="2066607">
                  <a:extLst>
                    <a:ext uri="{9D8B030D-6E8A-4147-A177-3AD203B41FA5}">
                      <a16:colId xmlns:a16="http://schemas.microsoft.com/office/drawing/2014/main" val="3443857411"/>
                    </a:ext>
                  </a:extLst>
                </a:gridCol>
                <a:gridCol w="2066607">
                  <a:extLst>
                    <a:ext uri="{9D8B030D-6E8A-4147-A177-3AD203B41FA5}">
                      <a16:colId xmlns:a16="http://schemas.microsoft.com/office/drawing/2014/main" val="1659729299"/>
                    </a:ext>
                  </a:extLst>
                </a:gridCol>
                <a:gridCol w="2066607">
                  <a:extLst>
                    <a:ext uri="{9D8B030D-6E8A-4147-A177-3AD203B41FA5}">
                      <a16:colId xmlns:a16="http://schemas.microsoft.com/office/drawing/2014/main" val="2401136153"/>
                    </a:ext>
                  </a:extLst>
                </a:gridCol>
              </a:tblGrid>
              <a:tr h="895032">
                <a:tc>
                  <a:txBody>
                    <a:bodyPr/>
                    <a:lstStyle/>
                    <a:p>
                      <a:endParaRPr lang="en-GB" dirty="0"/>
                    </a:p>
                  </a:txBody>
                  <a:tcPr/>
                </a:tc>
                <a:tc>
                  <a:txBody>
                    <a:bodyPr/>
                    <a:lstStyle/>
                    <a:p>
                      <a:r>
                        <a:rPr lang="en-GB" dirty="0">
                          <a:latin typeface="Comic Sans MS" panose="030F0702030302020204" pitchFamily="66" charset="0"/>
                        </a:rPr>
                        <a:t>Accuracy</a:t>
                      </a:r>
                    </a:p>
                  </a:txBody>
                  <a:tcPr/>
                </a:tc>
                <a:tc>
                  <a:txBody>
                    <a:bodyPr/>
                    <a:lstStyle/>
                    <a:p>
                      <a:r>
                        <a:rPr lang="en-GB" dirty="0">
                          <a:latin typeface="Comic Sans MS" panose="030F0702030302020204" pitchFamily="66" charset="0"/>
                        </a:rPr>
                        <a:t>Weighted avg. Precision</a:t>
                      </a:r>
                    </a:p>
                  </a:txBody>
                  <a:tcPr/>
                </a:tc>
                <a:tc>
                  <a:txBody>
                    <a:bodyPr/>
                    <a:lstStyle/>
                    <a:p>
                      <a:r>
                        <a:rPr lang="en-GB" dirty="0">
                          <a:latin typeface="Comic Sans MS" panose="030F0702030302020204" pitchFamily="66" charset="0"/>
                        </a:rPr>
                        <a:t>Weighted avg. recall</a:t>
                      </a:r>
                    </a:p>
                  </a:txBody>
                  <a:tcPr/>
                </a:tc>
                <a:tc>
                  <a:txBody>
                    <a:bodyPr/>
                    <a:lstStyle/>
                    <a:p>
                      <a:r>
                        <a:rPr lang="en-GB" dirty="0">
                          <a:latin typeface="Comic Sans MS" panose="030F0702030302020204" pitchFamily="66" charset="0"/>
                        </a:rPr>
                        <a:t>Weighted avg. F1-score</a:t>
                      </a:r>
                    </a:p>
                  </a:txBody>
                  <a:tcPr/>
                </a:tc>
                <a:extLst>
                  <a:ext uri="{0D108BD9-81ED-4DB2-BD59-A6C34878D82A}">
                    <a16:rowId xmlns:a16="http://schemas.microsoft.com/office/drawing/2014/main" val="3408627187"/>
                  </a:ext>
                </a:extLst>
              </a:tr>
              <a:tr h="895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Comic Sans MS" panose="030F0702030302020204" pitchFamily="66" charset="0"/>
                        </a:rPr>
                        <a:t>Naïve - Bayes</a:t>
                      </a:r>
                    </a:p>
                    <a:p>
                      <a:endParaRPr lang="en-GB" sz="1600" dirty="0">
                        <a:latin typeface="Comic Sans MS" panose="030F0702030302020204" pitchFamily="66" charset="0"/>
                      </a:endParaRPr>
                    </a:p>
                  </a:txBody>
                  <a:tcPr/>
                </a:tc>
                <a:tc>
                  <a:txBody>
                    <a:bodyPr/>
                    <a:lstStyle/>
                    <a:p>
                      <a:r>
                        <a:rPr lang="en-GB" sz="1600" dirty="0">
                          <a:latin typeface="Comic Sans MS" panose="030F0702030302020204" pitchFamily="66" charset="0"/>
                        </a:rPr>
                        <a:t>79%</a:t>
                      </a:r>
                    </a:p>
                  </a:txBody>
                  <a:tcPr/>
                </a:tc>
                <a:tc>
                  <a:txBody>
                    <a:bodyPr/>
                    <a:lstStyle/>
                    <a:p>
                      <a:r>
                        <a:rPr lang="en-GB" dirty="0">
                          <a:latin typeface="Comic Sans MS" panose="030F0702030302020204" pitchFamily="66" charset="0"/>
                        </a:rPr>
                        <a:t>84%</a:t>
                      </a:r>
                    </a:p>
                  </a:txBody>
                  <a:tcPr/>
                </a:tc>
                <a:tc>
                  <a:txBody>
                    <a:bodyPr/>
                    <a:lstStyle/>
                    <a:p>
                      <a:r>
                        <a:rPr lang="en-GB" dirty="0">
                          <a:latin typeface="Comic Sans MS" panose="030F0702030302020204" pitchFamily="66" charset="0"/>
                        </a:rPr>
                        <a:t>80%</a:t>
                      </a:r>
                    </a:p>
                  </a:txBody>
                  <a:tcPr/>
                </a:tc>
                <a:tc>
                  <a:txBody>
                    <a:bodyPr/>
                    <a:lstStyle/>
                    <a:p>
                      <a:r>
                        <a:rPr lang="en-GB" dirty="0">
                          <a:latin typeface="Comic Sans MS" panose="030F0702030302020204" pitchFamily="66" charset="0"/>
                        </a:rPr>
                        <a:t>80%</a:t>
                      </a:r>
                    </a:p>
                  </a:txBody>
                  <a:tcPr/>
                </a:tc>
                <a:extLst>
                  <a:ext uri="{0D108BD9-81ED-4DB2-BD59-A6C34878D82A}">
                    <a16:rowId xmlns:a16="http://schemas.microsoft.com/office/drawing/2014/main" val="3431018872"/>
                  </a:ext>
                </a:extLst>
              </a:tr>
              <a:tr h="895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Comic Sans MS" panose="030F0702030302020204" pitchFamily="66" charset="0"/>
                        </a:rPr>
                        <a:t>Logistic Regression</a:t>
                      </a:r>
                    </a:p>
                    <a:p>
                      <a:endParaRPr lang="en-GB" sz="1600" dirty="0">
                        <a:latin typeface="Comic Sans MS" panose="030F0702030302020204" pitchFamily="66" charset="0"/>
                      </a:endParaRPr>
                    </a:p>
                  </a:txBody>
                  <a:tcPr/>
                </a:tc>
                <a:tc>
                  <a:txBody>
                    <a:bodyPr/>
                    <a:lstStyle/>
                    <a:p>
                      <a:r>
                        <a:rPr lang="en-GB" sz="1600" dirty="0">
                          <a:latin typeface="Comic Sans MS" panose="030F0702030302020204" pitchFamily="66" charset="0"/>
                        </a:rPr>
                        <a:t>87%</a:t>
                      </a:r>
                    </a:p>
                  </a:txBody>
                  <a:tcPr/>
                </a:tc>
                <a:tc>
                  <a:txBody>
                    <a:bodyPr/>
                    <a:lstStyle/>
                    <a:p>
                      <a:r>
                        <a:rPr lang="en-GB" dirty="0">
                          <a:latin typeface="Comic Sans MS" panose="030F0702030302020204" pitchFamily="66" charset="0"/>
                        </a:rPr>
                        <a:t>90%</a:t>
                      </a:r>
                    </a:p>
                  </a:txBody>
                  <a:tcPr/>
                </a:tc>
                <a:tc>
                  <a:txBody>
                    <a:bodyPr/>
                    <a:lstStyle/>
                    <a:p>
                      <a:r>
                        <a:rPr lang="en-GB" dirty="0">
                          <a:latin typeface="Comic Sans MS" panose="030F0702030302020204" pitchFamily="66" charset="0"/>
                        </a:rPr>
                        <a:t>88%</a:t>
                      </a:r>
                    </a:p>
                  </a:txBody>
                  <a:tcPr/>
                </a:tc>
                <a:tc>
                  <a:txBody>
                    <a:bodyPr/>
                    <a:lstStyle/>
                    <a:p>
                      <a:r>
                        <a:rPr lang="en-GB" dirty="0">
                          <a:latin typeface="Comic Sans MS" panose="030F0702030302020204" pitchFamily="66" charset="0"/>
                        </a:rPr>
                        <a:t>89%</a:t>
                      </a:r>
                    </a:p>
                  </a:txBody>
                  <a:tcPr/>
                </a:tc>
                <a:extLst>
                  <a:ext uri="{0D108BD9-81ED-4DB2-BD59-A6C34878D82A}">
                    <a16:rowId xmlns:a16="http://schemas.microsoft.com/office/drawing/2014/main" val="328887038"/>
                  </a:ext>
                </a:extLst>
              </a:tr>
              <a:tr h="895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Comic Sans MS" panose="030F0702030302020204" pitchFamily="66" charset="0"/>
                        </a:rPr>
                        <a:t>Support Vector Classifier</a:t>
                      </a:r>
                    </a:p>
                    <a:p>
                      <a:endParaRPr lang="en-GB" sz="1600" dirty="0">
                        <a:latin typeface="Comic Sans MS" panose="030F0702030302020204" pitchFamily="66" charset="0"/>
                      </a:endParaRPr>
                    </a:p>
                  </a:txBody>
                  <a:tcPr/>
                </a:tc>
                <a:tc>
                  <a:txBody>
                    <a:bodyPr/>
                    <a:lstStyle/>
                    <a:p>
                      <a:r>
                        <a:rPr lang="en-GB" sz="1600" dirty="0">
                          <a:latin typeface="Comic Sans MS" panose="030F0702030302020204" pitchFamily="66" charset="0"/>
                        </a:rPr>
                        <a:t>90%</a:t>
                      </a:r>
                    </a:p>
                  </a:txBody>
                  <a:tcPr/>
                </a:tc>
                <a:tc>
                  <a:txBody>
                    <a:bodyPr/>
                    <a:lstStyle/>
                    <a:p>
                      <a:r>
                        <a:rPr lang="en-GB" dirty="0">
                          <a:latin typeface="Comic Sans MS" panose="030F0702030302020204" pitchFamily="66" charset="0"/>
                        </a:rPr>
                        <a:t>90%</a:t>
                      </a:r>
                    </a:p>
                  </a:txBody>
                  <a:tcPr/>
                </a:tc>
                <a:tc>
                  <a:txBody>
                    <a:bodyPr/>
                    <a:lstStyle/>
                    <a:p>
                      <a:r>
                        <a:rPr lang="en-GB" dirty="0">
                          <a:latin typeface="Comic Sans MS" panose="030F0702030302020204" pitchFamily="66" charset="0"/>
                        </a:rPr>
                        <a:t>89%</a:t>
                      </a:r>
                    </a:p>
                  </a:txBody>
                  <a:tcPr/>
                </a:tc>
                <a:tc>
                  <a:txBody>
                    <a:bodyPr/>
                    <a:lstStyle/>
                    <a:p>
                      <a:r>
                        <a:rPr lang="en-GB" dirty="0">
                          <a:latin typeface="Comic Sans MS" panose="030F0702030302020204" pitchFamily="66" charset="0"/>
                        </a:rPr>
                        <a:t>90%</a:t>
                      </a:r>
                    </a:p>
                  </a:txBody>
                  <a:tcPr/>
                </a:tc>
                <a:extLst>
                  <a:ext uri="{0D108BD9-81ED-4DB2-BD59-A6C34878D82A}">
                    <a16:rowId xmlns:a16="http://schemas.microsoft.com/office/drawing/2014/main" val="900479782"/>
                  </a:ext>
                </a:extLst>
              </a:tr>
            </a:tbl>
          </a:graphicData>
        </a:graphic>
      </p:graphicFrame>
      <p:sp>
        <p:nvSpPr>
          <p:cNvPr id="5" name="TextBox 4">
            <a:extLst>
              <a:ext uri="{FF2B5EF4-FFF2-40B4-BE49-F238E27FC236}">
                <a16:creationId xmlns:a16="http://schemas.microsoft.com/office/drawing/2014/main" id="{6065FFDC-4DC7-239D-3977-8CB7E511B169}"/>
              </a:ext>
            </a:extLst>
          </p:cNvPr>
          <p:cNvSpPr txBox="1"/>
          <p:nvPr/>
        </p:nvSpPr>
        <p:spPr>
          <a:xfrm>
            <a:off x="1127760" y="5496560"/>
            <a:ext cx="9062720" cy="523220"/>
          </a:xfrm>
          <a:prstGeom prst="rect">
            <a:avLst/>
          </a:prstGeom>
          <a:noFill/>
        </p:spPr>
        <p:txBody>
          <a:bodyPr wrap="square" rtlCol="0">
            <a:spAutoFit/>
          </a:bodyPr>
          <a:lstStyle/>
          <a:p>
            <a:r>
              <a:rPr lang="en-GB" sz="1400" dirty="0">
                <a:latin typeface="Comic Sans MS" panose="030F0702030302020204" pitchFamily="66" charset="0"/>
              </a:rPr>
              <a:t>Given the nature of the dataset, where there is a significant imbalance, we utilised weighted F1-Score to choose the best performing model which is SVC.</a:t>
            </a:r>
          </a:p>
        </p:txBody>
      </p:sp>
    </p:spTree>
    <p:extLst>
      <p:ext uri="{BB962C8B-B14F-4D97-AF65-F5344CB8AC3E}">
        <p14:creationId xmlns:p14="http://schemas.microsoft.com/office/powerpoint/2010/main" val="328149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C1B-80AC-DAD8-5967-B0012CFC473A}"/>
              </a:ext>
            </a:extLst>
          </p:cNvPr>
          <p:cNvSpPr>
            <a:spLocks noGrp="1"/>
          </p:cNvSpPr>
          <p:nvPr>
            <p:ph type="title"/>
          </p:nvPr>
        </p:nvSpPr>
        <p:spPr>
          <a:xfrm>
            <a:off x="1020724" y="558210"/>
            <a:ext cx="10333075" cy="486910"/>
          </a:xfrm>
        </p:spPr>
        <p:txBody>
          <a:bodyPr>
            <a:normAutofit/>
          </a:bodyPr>
          <a:lstStyle/>
          <a:p>
            <a:pPr algn="ctr"/>
            <a:r>
              <a:rPr lang="en-GB" sz="2400" dirty="0">
                <a:latin typeface="Comic Sans MS" panose="030F0702030302020204" pitchFamily="66" charset="0"/>
              </a:rPr>
              <a:t>Model deployment</a:t>
            </a:r>
          </a:p>
        </p:txBody>
      </p:sp>
      <p:pic>
        <p:nvPicPr>
          <p:cNvPr id="14" name="Content Placeholder 13" descr="A screenshot of a computer&#10;&#10;Description automatically generated">
            <a:extLst>
              <a:ext uri="{FF2B5EF4-FFF2-40B4-BE49-F238E27FC236}">
                <a16:creationId xmlns:a16="http://schemas.microsoft.com/office/drawing/2014/main" id="{9B070A07-A7C6-0BA5-3C75-FD15B76877B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1738" y="1875692"/>
            <a:ext cx="5072062" cy="3937189"/>
          </a:xfrm>
        </p:spPr>
      </p:pic>
      <p:sp>
        <p:nvSpPr>
          <p:cNvPr id="15" name="TextBox 14">
            <a:extLst>
              <a:ext uri="{FF2B5EF4-FFF2-40B4-BE49-F238E27FC236}">
                <a16:creationId xmlns:a16="http://schemas.microsoft.com/office/drawing/2014/main" id="{F28165FF-C118-F7F0-26FB-8C6E13144FEB}"/>
              </a:ext>
            </a:extLst>
          </p:cNvPr>
          <p:cNvSpPr txBox="1"/>
          <p:nvPr/>
        </p:nvSpPr>
        <p:spPr>
          <a:xfrm>
            <a:off x="1020724" y="2177144"/>
            <a:ext cx="4780152" cy="2105192"/>
          </a:xfrm>
          <a:prstGeom prst="rect">
            <a:avLst/>
          </a:prstGeom>
          <a:noFill/>
        </p:spPr>
        <p:txBody>
          <a:bodyPr wrap="square" rtlCol="0">
            <a:spAutoFit/>
          </a:bodyPr>
          <a:lstStyle/>
          <a:p>
            <a:pPr>
              <a:lnSpc>
                <a:spcPct val="200000"/>
              </a:lnSpc>
            </a:pPr>
            <a:r>
              <a:rPr lang="en-US" sz="1400" b="1" dirty="0">
                <a:latin typeface="Comic Sans MS" panose="030F0702030302020204" pitchFamily="66" charset="0"/>
              </a:rPr>
              <a:t>Streamlit interface</a:t>
            </a:r>
            <a:r>
              <a:rPr lang="en-US" sz="1200" b="1" dirty="0">
                <a:latin typeface="Comic Sans MS" panose="030F0702030302020204" pitchFamily="66" charset="0"/>
              </a:rPr>
              <a:t>: </a:t>
            </a:r>
            <a:r>
              <a:rPr lang="en-US" sz="1200" dirty="0">
                <a:latin typeface="Comic Sans MS" panose="030F0702030302020204" pitchFamily="66" charset="0"/>
              </a:rPr>
              <a:t>The Interface accepts single and multiple text input for analysis. </a:t>
            </a:r>
          </a:p>
          <a:p>
            <a:pPr>
              <a:lnSpc>
                <a:spcPct val="200000"/>
              </a:lnSpc>
            </a:pPr>
            <a:r>
              <a:rPr lang="en-US" sz="1200" dirty="0">
                <a:latin typeface="Comic Sans MS" panose="030F0702030302020204" pitchFamily="66" charset="0"/>
              </a:rPr>
              <a:t>Option to download results of multiple Texts and a visualization of the results of the Analysis. </a:t>
            </a:r>
          </a:p>
          <a:p>
            <a:pPr>
              <a:lnSpc>
                <a:spcPct val="200000"/>
              </a:lnSpc>
            </a:pPr>
            <a:endParaRPr lang="en-GB" dirty="0"/>
          </a:p>
        </p:txBody>
      </p:sp>
    </p:spTree>
    <p:extLst>
      <p:ext uri="{BB962C8B-B14F-4D97-AF65-F5344CB8AC3E}">
        <p14:creationId xmlns:p14="http://schemas.microsoft.com/office/powerpoint/2010/main" val="131342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833799-275E-67EF-6074-91A5710B13FE}"/>
              </a:ext>
            </a:extLst>
          </p:cNvPr>
          <p:cNvSpPr>
            <a:spLocks noGrp="1"/>
          </p:cNvSpPr>
          <p:nvPr>
            <p:ph type="title"/>
          </p:nvPr>
        </p:nvSpPr>
        <p:spPr>
          <a:xfrm>
            <a:off x="1020724" y="558209"/>
            <a:ext cx="10333075" cy="767671"/>
          </a:xfrm>
        </p:spPr>
        <p:txBody>
          <a:bodyPr>
            <a:normAutofit/>
          </a:bodyPr>
          <a:lstStyle/>
          <a:p>
            <a:pPr algn="ctr"/>
            <a:r>
              <a:rPr lang="en-GB" sz="2800" dirty="0">
                <a:latin typeface="Comic Sans MS" panose="030F0702030302020204" pitchFamily="66" charset="0"/>
              </a:rPr>
              <a:t>Business Impact</a:t>
            </a:r>
          </a:p>
        </p:txBody>
      </p:sp>
      <p:sp>
        <p:nvSpPr>
          <p:cNvPr id="6" name="Content Placeholder 5">
            <a:extLst>
              <a:ext uri="{FF2B5EF4-FFF2-40B4-BE49-F238E27FC236}">
                <a16:creationId xmlns:a16="http://schemas.microsoft.com/office/drawing/2014/main" id="{92919BA0-EC7E-F5A9-7DF7-202D08FE8CBE}"/>
              </a:ext>
            </a:extLst>
          </p:cNvPr>
          <p:cNvSpPr>
            <a:spLocks noGrp="1"/>
          </p:cNvSpPr>
          <p:nvPr>
            <p:ph idx="1"/>
          </p:nvPr>
        </p:nvSpPr>
        <p:spPr>
          <a:xfrm>
            <a:off x="1020726" y="1498600"/>
            <a:ext cx="10333074" cy="4418420"/>
          </a:xfrm>
        </p:spPr>
        <p:txBody>
          <a:bodyPr>
            <a:normAutofit/>
          </a:bodyPr>
          <a:lstStyle/>
          <a:p>
            <a:pPr marL="0" marR="0">
              <a:spcBef>
                <a:spcPts val="0"/>
              </a:spcBef>
              <a:spcAft>
                <a:spcPts val="800"/>
              </a:spcAft>
            </a:pPr>
            <a:r>
              <a:rPr lang="en-US" sz="1200" dirty="0">
                <a:effectLst/>
                <a:latin typeface="Comic Sans MS" panose="030F0702030302020204" pitchFamily="66" charset="0"/>
                <a:ea typeface="Times New Roman" panose="02020603050405020304" pitchFamily="18" charset="0"/>
                <a:cs typeface="Times New Roman" panose="02020603050405020304" pitchFamily="18" charset="0"/>
              </a:rPr>
              <a:t>Increased Customer Satisfaction and Retention:</a:t>
            </a:r>
            <a:endParaRPr lang="en-US" sz="120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spcBef>
                <a:spcPts val="0"/>
              </a:spcBef>
              <a:spcAft>
                <a:spcPts val="800"/>
              </a:spcAft>
            </a:pPr>
            <a:r>
              <a:rPr lang="en-US" sz="1200" b="0" dirty="0">
                <a:effectLst/>
                <a:latin typeface="Comic Sans MS" panose="030F0702030302020204" pitchFamily="66" charset="0"/>
                <a:ea typeface="Times New Roman" panose="02020603050405020304" pitchFamily="18" charset="0"/>
                <a:cs typeface="Times New Roman" panose="02020603050405020304" pitchFamily="18" charset="0"/>
              </a:rPr>
              <a:t>This project allows Ali Express to identify customer pain points and dissatisfaction expressed through reviews. By addressing these concerns promptly and effectively, the company can reduce churn rate and increase customer satisfaction score (CSAT)</a:t>
            </a:r>
            <a:endParaRPr lang="en-US" sz="1200" b="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spcBef>
                <a:spcPts val="0"/>
              </a:spcBef>
              <a:spcAft>
                <a:spcPts val="800"/>
              </a:spcAft>
            </a:pPr>
            <a:r>
              <a:rPr lang="en-US" sz="1200" dirty="0">
                <a:effectLst/>
                <a:latin typeface="Comic Sans MS" panose="030F0702030302020204" pitchFamily="66" charset="0"/>
                <a:ea typeface="Times New Roman" panose="02020603050405020304" pitchFamily="18" charset="0"/>
                <a:cs typeface="Times New Roman" panose="02020603050405020304" pitchFamily="18" charset="0"/>
              </a:rPr>
              <a:t>Enhanced Product Development and Innovation:</a:t>
            </a:r>
            <a:endParaRPr lang="en-US" sz="120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spcBef>
                <a:spcPts val="0"/>
              </a:spcBef>
              <a:spcAft>
                <a:spcPts val="800"/>
              </a:spcAft>
            </a:pPr>
            <a:r>
              <a:rPr lang="en-US" sz="1200" b="0" dirty="0">
                <a:effectLst/>
                <a:latin typeface="Comic Sans MS" panose="030F0702030302020204" pitchFamily="66" charset="0"/>
                <a:ea typeface="Times New Roman" panose="02020603050405020304" pitchFamily="18" charset="0"/>
                <a:cs typeface="Times New Roman" panose="02020603050405020304" pitchFamily="18" charset="0"/>
              </a:rPr>
              <a:t>Proactively analyzing customer sentiment regarding existing products and features will assist in identifying areas for improvement and gathering suggestions for new features. This can result in:</a:t>
            </a:r>
            <a:endParaRPr lang="en-US" sz="1200" b="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spcBef>
                <a:spcPts val="0"/>
              </a:spcBef>
              <a:spcAft>
                <a:spcPts val="800"/>
              </a:spcAft>
            </a:pPr>
            <a:r>
              <a:rPr lang="en-US" sz="1200" b="0" dirty="0">
                <a:effectLst/>
                <a:latin typeface="Comic Sans MS" panose="030F0702030302020204" pitchFamily="66" charset="0"/>
                <a:ea typeface="Times New Roman" panose="02020603050405020304" pitchFamily="18" charset="0"/>
                <a:cs typeface="Times New Roman" panose="02020603050405020304" pitchFamily="18" charset="0"/>
              </a:rPr>
              <a:t>-Reduced development costs: Prioritize development efforts based on actual customer needs, avoiding investment in features that might not be desired.</a:t>
            </a:r>
            <a:endParaRPr lang="en-US" sz="1200" b="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spcBef>
                <a:spcPts val="0"/>
              </a:spcBef>
              <a:spcAft>
                <a:spcPts val="800"/>
              </a:spcAft>
            </a:pPr>
            <a:r>
              <a:rPr lang="en-US" sz="1200" b="0" dirty="0">
                <a:effectLst/>
                <a:latin typeface="Comic Sans MS" panose="030F0702030302020204" pitchFamily="66" charset="0"/>
                <a:ea typeface="Times New Roman" panose="02020603050405020304" pitchFamily="18" charset="0"/>
                <a:cs typeface="Times New Roman" panose="02020603050405020304" pitchFamily="18" charset="0"/>
              </a:rPr>
              <a:t>-Increased product adoption: Develop products that cater to customer preferences, leading to higher adoption rates and market share.</a:t>
            </a:r>
            <a:endParaRPr lang="en-US" sz="1200" b="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spcBef>
                <a:spcPts val="0"/>
              </a:spcBef>
              <a:spcAft>
                <a:spcPts val="800"/>
              </a:spcAft>
            </a:pPr>
            <a:r>
              <a:rPr lang="en-US" sz="1200" dirty="0">
                <a:effectLst/>
                <a:latin typeface="Comic Sans MS" panose="030F0702030302020204" pitchFamily="66" charset="0"/>
                <a:ea typeface="Times New Roman" panose="02020603050405020304" pitchFamily="18" charset="0"/>
                <a:cs typeface="Times New Roman" panose="02020603050405020304" pitchFamily="18" charset="0"/>
              </a:rPr>
              <a:t>Streamlined Customer Service:</a:t>
            </a:r>
            <a:endParaRPr lang="en-US" sz="120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spcBef>
                <a:spcPts val="0"/>
              </a:spcBef>
              <a:spcAft>
                <a:spcPts val="800"/>
              </a:spcAft>
            </a:pPr>
            <a:r>
              <a:rPr lang="en-US" sz="1200" b="0" dirty="0">
                <a:effectLst/>
                <a:latin typeface="Comic Sans MS" panose="030F0702030302020204" pitchFamily="66" charset="0"/>
                <a:ea typeface="Times New Roman" panose="02020603050405020304" pitchFamily="18" charset="0"/>
                <a:cs typeface="Times New Roman" panose="02020603050405020304" pitchFamily="18" charset="0"/>
              </a:rPr>
              <a:t>This will help address frequently encountered customer issues proactively, streamlining customer service interactions. It also helps Identify areas where customer service agents need additional training based on the sentiment analysis.</a:t>
            </a:r>
            <a:endParaRPr lang="en-US" sz="1200" b="0" dirty="0">
              <a:effectLst/>
              <a:latin typeface="Comic Sans MS" panose="030F0702030302020204" pitchFamily="66" charset="0"/>
              <a:ea typeface="Aptos" panose="020B0004020202020204" pitchFamily="34" charset="0"/>
              <a:cs typeface="Times New Roman" panose="02020603050405020304" pitchFamily="18" charset="0"/>
            </a:endParaRPr>
          </a:p>
          <a:p>
            <a:endParaRPr lang="en-GB" sz="1800" dirty="0">
              <a:latin typeface="Comic Sans MS" panose="030F0702030302020204" pitchFamily="66" charset="0"/>
            </a:endParaRPr>
          </a:p>
        </p:txBody>
      </p:sp>
    </p:spTree>
    <p:extLst>
      <p:ext uri="{BB962C8B-B14F-4D97-AF65-F5344CB8AC3E}">
        <p14:creationId xmlns:p14="http://schemas.microsoft.com/office/powerpoint/2010/main" val="255313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0C2FAC9-4C59-7967-1AA5-018484410EF3}"/>
              </a:ext>
            </a:extLst>
          </p:cNvPr>
          <p:cNvSpPr>
            <a:spLocks noGrp="1"/>
          </p:cNvSpPr>
          <p:nvPr>
            <p:ph idx="1"/>
          </p:nvPr>
        </p:nvSpPr>
        <p:spPr>
          <a:xfrm>
            <a:off x="1020726" y="594360"/>
            <a:ext cx="10333074" cy="5322660"/>
          </a:xfrm>
        </p:spPr>
        <p:txBody>
          <a:bodyPr>
            <a:normAutofit/>
          </a:bodyPr>
          <a:lstStyle/>
          <a:p>
            <a:pPr marL="0" marR="0">
              <a:lnSpc>
                <a:spcPct val="107000"/>
              </a:lnSpc>
              <a:spcBef>
                <a:spcPts val="0"/>
              </a:spcBef>
              <a:spcAft>
                <a:spcPts val="800"/>
              </a:spcAft>
            </a:pPr>
            <a:r>
              <a:rPr lang="en-US" sz="1400" b="0" dirty="0">
                <a:effectLst/>
                <a:latin typeface="Comic Sans MS" panose="030F0702030302020204" pitchFamily="66" charset="0"/>
                <a:ea typeface="Times New Roman" panose="02020603050405020304" pitchFamily="18" charset="0"/>
                <a:cs typeface="Times New Roman" panose="02020603050405020304" pitchFamily="18" charset="0"/>
              </a:rPr>
              <a:t>Competitive Advantage:</a:t>
            </a:r>
            <a:endParaRPr lang="en-US" sz="1400" b="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400" b="0" dirty="0">
                <a:effectLst/>
                <a:latin typeface="Comic Sans MS" panose="030F0702030302020204" pitchFamily="66" charset="0"/>
                <a:ea typeface="Times New Roman" panose="02020603050405020304" pitchFamily="18" charset="0"/>
                <a:cs typeface="Times New Roman" panose="02020603050405020304" pitchFamily="18" charset="0"/>
              </a:rPr>
              <a:t>Proactively analyzing customer sentiment towards the company’s competitors helps identify areas where differences can be made to improve customer experience. </a:t>
            </a:r>
            <a:endParaRPr lang="en-US" sz="1400" b="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400" b="0" dirty="0">
                <a:effectLst/>
                <a:latin typeface="Comic Sans MS" panose="030F0702030302020204" pitchFamily="66" charset="0"/>
                <a:ea typeface="Times New Roman" panose="02020603050405020304" pitchFamily="18" charset="0"/>
                <a:cs typeface="Times New Roman" panose="02020603050405020304" pitchFamily="18" charset="0"/>
              </a:rPr>
              <a:t>-Developing unique selling propositions (USPs): Highlight aspects of the company’s product or service that customers value and competitors lack.</a:t>
            </a:r>
            <a:endParaRPr lang="en-US" sz="1400" b="0" dirty="0">
              <a:effectLst/>
              <a:latin typeface="Comic Sans MS" panose="030F0702030302020204" pitchFamily="66"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400" b="0" dirty="0">
                <a:effectLst/>
                <a:latin typeface="Comic Sans MS" panose="030F0702030302020204" pitchFamily="66" charset="0"/>
                <a:ea typeface="Times New Roman" panose="02020603050405020304" pitchFamily="18" charset="0"/>
                <a:cs typeface="Times New Roman" panose="02020603050405020304" pitchFamily="18" charset="0"/>
              </a:rPr>
              <a:t>-Gaining market share: Attract customers who are dissatisfied with competitors' offerings by showcasing Ali Express brand's strengths.</a:t>
            </a:r>
            <a:endParaRPr lang="en-US" sz="1400" b="0" dirty="0">
              <a:effectLst/>
              <a:latin typeface="Comic Sans MS" panose="030F0702030302020204" pitchFamily="66"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71253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8872-266B-0581-F94D-E555AB5B6893}"/>
              </a:ext>
            </a:extLst>
          </p:cNvPr>
          <p:cNvSpPr>
            <a:spLocks noGrp="1"/>
          </p:cNvSpPr>
          <p:nvPr>
            <p:ph type="title"/>
          </p:nvPr>
        </p:nvSpPr>
        <p:spPr>
          <a:xfrm>
            <a:off x="1020724" y="558209"/>
            <a:ext cx="10333075" cy="650831"/>
          </a:xfrm>
        </p:spPr>
        <p:txBody>
          <a:bodyPr>
            <a:normAutofit/>
          </a:bodyPr>
          <a:lstStyle/>
          <a:p>
            <a:pPr algn="ctr"/>
            <a:r>
              <a:rPr lang="en-US" sz="2400" dirty="0">
                <a:latin typeface="Comic Sans MS" panose="030F0702030302020204" pitchFamily="66" charset="0"/>
              </a:rPr>
              <a:t>Conclusion</a:t>
            </a:r>
            <a:endParaRPr lang="en-GB" sz="24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8C34401-09E0-0681-CA70-6CFB496146CE}"/>
              </a:ext>
            </a:extLst>
          </p:cNvPr>
          <p:cNvSpPr>
            <a:spLocks noGrp="1"/>
          </p:cNvSpPr>
          <p:nvPr>
            <p:ph idx="1"/>
          </p:nvPr>
        </p:nvSpPr>
        <p:spPr>
          <a:xfrm>
            <a:off x="1020726" y="1209040"/>
            <a:ext cx="10333074" cy="4707980"/>
          </a:xfrm>
        </p:spPr>
        <p:txBody>
          <a:bodyPr>
            <a:normAutofit/>
          </a:bodyPr>
          <a:lstStyle/>
          <a:p>
            <a:r>
              <a:rPr lang="en-US" sz="1400" b="0" dirty="0">
                <a:latin typeface="Comic Sans MS" panose="030F0702030302020204" pitchFamily="66" charset="0"/>
              </a:rPr>
              <a:t>By actively analyzing and utilizing customer sentiment data, Ali Express can make data-driven decisions that positively impact your business across various aspects. It is also important to track the below metrics over time.</a:t>
            </a:r>
          </a:p>
          <a:p>
            <a:endParaRPr lang="en-US" sz="1400" b="0" dirty="0">
              <a:latin typeface="Comic Sans MS" panose="030F0702030302020204" pitchFamily="66" charset="0"/>
            </a:endParaRPr>
          </a:p>
          <a:p>
            <a:pPr marL="285750" indent="-285750">
              <a:buFont typeface="Arial" panose="020B0604020202020204" pitchFamily="34" charset="0"/>
              <a:buChar char="•"/>
            </a:pPr>
            <a:r>
              <a:rPr lang="en-US" sz="1400" b="0" dirty="0">
                <a:latin typeface="Comic Sans MS" panose="030F0702030302020204" pitchFamily="66" charset="0"/>
              </a:rPr>
              <a:t>Customer Satisfaction Scores (CSAT): Monitor changes in CSAT after implementing improvements based on sentiment analysis.</a:t>
            </a:r>
          </a:p>
          <a:p>
            <a:endParaRPr lang="en-US" sz="1400" b="0" dirty="0">
              <a:latin typeface="Comic Sans MS" panose="030F0702030302020204" pitchFamily="66" charset="0"/>
            </a:endParaRPr>
          </a:p>
          <a:p>
            <a:pPr marL="285750" indent="-285750">
              <a:buFont typeface="Arial" panose="020B0604020202020204" pitchFamily="34" charset="0"/>
              <a:buChar char="•"/>
            </a:pPr>
            <a:r>
              <a:rPr lang="en-US" sz="1400" b="0" dirty="0">
                <a:latin typeface="Comic Sans MS" panose="030F0702030302020204" pitchFamily="66" charset="0"/>
              </a:rPr>
              <a:t>Customer Churn Rate: Track if the churn rate decreases after addressing customer concerns identified through sentiment analysis.</a:t>
            </a:r>
          </a:p>
          <a:p>
            <a:endParaRPr lang="en-US" sz="1400" b="0" dirty="0">
              <a:latin typeface="Comic Sans MS" panose="030F0702030302020204" pitchFamily="66" charset="0"/>
            </a:endParaRPr>
          </a:p>
          <a:p>
            <a:pPr marL="285750" indent="-285750">
              <a:buFont typeface="Arial" panose="020B0604020202020204" pitchFamily="34" charset="0"/>
              <a:buChar char="•"/>
            </a:pPr>
            <a:r>
              <a:rPr lang="en-US" sz="1400" b="0" dirty="0">
                <a:latin typeface="Comic Sans MS" panose="030F0702030302020204" pitchFamily="66" charset="0"/>
              </a:rPr>
              <a:t>Marketing Campaign Performance: Analyze changes in conversion rates or click-through rates after sentiment-based adjustments to marketing campaigns.</a:t>
            </a:r>
          </a:p>
          <a:p>
            <a:endParaRPr lang="en-US" sz="1400" b="0" dirty="0">
              <a:latin typeface="Comic Sans MS" panose="030F0702030302020204" pitchFamily="66" charset="0"/>
            </a:endParaRPr>
          </a:p>
          <a:p>
            <a:pPr marL="285750" indent="-285750">
              <a:buFont typeface="Arial" panose="020B0604020202020204" pitchFamily="34" charset="0"/>
              <a:buChar char="•"/>
            </a:pPr>
            <a:r>
              <a:rPr lang="en-US" sz="1400" b="0" dirty="0">
                <a:latin typeface="Comic Sans MS" panose="030F0702030302020204" pitchFamily="66" charset="0"/>
              </a:rPr>
              <a:t>Customer Service Resolution Time: Monitor if sentiment analysis helps identify and address customer issues quicker.</a:t>
            </a:r>
          </a:p>
          <a:p>
            <a:endParaRPr lang="en-GB" sz="1800" dirty="0">
              <a:latin typeface="Comic Sans MS" panose="030F0702030302020204" pitchFamily="66" charset="0"/>
            </a:endParaRPr>
          </a:p>
        </p:txBody>
      </p:sp>
    </p:spTree>
    <p:extLst>
      <p:ext uri="{BB962C8B-B14F-4D97-AF65-F5344CB8AC3E}">
        <p14:creationId xmlns:p14="http://schemas.microsoft.com/office/powerpoint/2010/main" val="196685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7AC38-22C4-5439-6D6A-454F2630AA50}"/>
              </a:ext>
            </a:extLst>
          </p:cNvPr>
          <p:cNvSpPr>
            <a:spLocks noGrp="1"/>
          </p:cNvSpPr>
          <p:nvPr>
            <p:ph idx="1"/>
          </p:nvPr>
        </p:nvSpPr>
        <p:spPr>
          <a:xfrm>
            <a:off x="1020726" y="548640"/>
            <a:ext cx="10333074" cy="5368380"/>
          </a:xfrm>
        </p:spPr>
        <p:txBody>
          <a:bodyPr anchor="ctr"/>
          <a:lstStyle/>
          <a:p>
            <a:pPr algn="ctr">
              <a:lnSpc>
                <a:spcPct val="200000"/>
              </a:lnSpc>
            </a:pPr>
            <a:r>
              <a:rPr lang="en-GB" dirty="0">
                <a:latin typeface="Comic Sans MS" panose="030F0702030302020204" pitchFamily="66" charset="0"/>
              </a:rPr>
              <a:t>Any Questions?</a:t>
            </a:r>
          </a:p>
        </p:txBody>
      </p:sp>
    </p:spTree>
    <p:extLst>
      <p:ext uri="{BB962C8B-B14F-4D97-AF65-F5344CB8AC3E}">
        <p14:creationId xmlns:p14="http://schemas.microsoft.com/office/powerpoint/2010/main" val="384141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AE4C-8AF9-F2E3-1F5F-83E94ABF2971}"/>
              </a:ext>
            </a:extLst>
          </p:cNvPr>
          <p:cNvSpPr>
            <a:spLocks noGrp="1"/>
          </p:cNvSpPr>
          <p:nvPr>
            <p:ph type="title"/>
          </p:nvPr>
        </p:nvSpPr>
        <p:spPr>
          <a:xfrm>
            <a:off x="1076960" y="558209"/>
            <a:ext cx="10276839" cy="645751"/>
          </a:xfrm>
        </p:spPr>
        <p:txBody>
          <a:bodyPr>
            <a:normAutofit fontScale="90000"/>
          </a:bodyPr>
          <a:lstStyle/>
          <a:p>
            <a:r>
              <a:rPr lang="en-GB" dirty="0">
                <a:latin typeface="Comic Sans MS" panose="030F0702030302020204" pitchFamily="66" charset="0"/>
              </a:rPr>
              <a:t>Problem statement</a:t>
            </a:r>
          </a:p>
        </p:txBody>
      </p:sp>
      <p:sp>
        <p:nvSpPr>
          <p:cNvPr id="3" name="Content Placeholder 2">
            <a:extLst>
              <a:ext uri="{FF2B5EF4-FFF2-40B4-BE49-F238E27FC236}">
                <a16:creationId xmlns:a16="http://schemas.microsoft.com/office/drawing/2014/main" id="{78D41A6B-E4FD-4107-6561-7FC6E6A7311F}"/>
              </a:ext>
            </a:extLst>
          </p:cNvPr>
          <p:cNvSpPr>
            <a:spLocks noGrp="1"/>
          </p:cNvSpPr>
          <p:nvPr>
            <p:ph idx="1"/>
          </p:nvPr>
        </p:nvSpPr>
        <p:spPr>
          <a:xfrm>
            <a:off x="964491" y="1276498"/>
            <a:ext cx="10333074" cy="3827722"/>
          </a:xfrm>
        </p:spPr>
        <p:txBody>
          <a:bodyPr>
            <a:normAutofit/>
          </a:bodyPr>
          <a:lstStyle/>
          <a:p>
            <a:pPr>
              <a:lnSpc>
                <a:spcPct val="200000"/>
              </a:lnSpc>
            </a:pPr>
            <a:r>
              <a:rPr lang="en-GB" sz="1600" dirty="0">
                <a:latin typeface="Comic Sans MS" panose="030F0702030302020204" pitchFamily="66" charset="0"/>
              </a:rPr>
              <a:t>In today’s digital age, e-commerce platforms must analyse large volumes of customer feedback to accurately understand product sentiment. This understanding is essential for making informed decisions about product improvements, marketing strategies, and customer satisfaction. Manual analysis of thousands of reviews is impractical and inefficient, highlighting the need for an automated analysis solution.</a:t>
            </a:r>
          </a:p>
          <a:p>
            <a:pPr>
              <a:lnSpc>
                <a:spcPct val="200000"/>
              </a:lnSpc>
            </a:pPr>
            <a:endParaRPr lang="en-GB" sz="1600" dirty="0">
              <a:latin typeface="Comic Sans MS" panose="030F0702030302020204" pitchFamily="66" charset="0"/>
            </a:endParaRPr>
          </a:p>
        </p:txBody>
      </p:sp>
    </p:spTree>
    <p:extLst>
      <p:ext uri="{BB962C8B-B14F-4D97-AF65-F5344CB8AC3E}">
        <p14:creationId xmlns:p14="http://schemas.microsoft.com/office/powerpoint/2010/main" val="180670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0042-0736-9538-AD45-47F2B306733D}"/>
              </a:ext>
            </a:extLst>
          </p:cNvPr>
          <p:cNvSpPr>
            <a:spLocks noGrp="1"/>
          </p:cNvSpPr>
          <p:nvPr>
            <p:ph type="title"/>
          </p:nvPr>
        </p:nvSpPr>
        <p:spPr/>
        <p:txBody>
          <a:bodyPr/>
          <a:lstStyle/>
          <a:p>
            <a:r>
              <a:rPr lang="en-GB" dirty="0">
                <a:latin typeface="Comic Sans MS" panose="030F0702030302020204" pitchFamily="66" charset="0"/>
              </a:rPr>
              <a:t>Objectives</a:t>
            </a:r>
            <a:endParaRPr lang="en-GB" dirty="0"/>
          </a:p>
        </p:txBody>
      </p:sp>
      <p:sp>
        <p:nvSpPr>
          <p:cNvPr id="3" name="Content Placeholder 2">
            <a:extLst>
              <a:ext uri="{FF2B5EF4-FFF2-40B4-BE49-F238E27FC236}">
                <a16:creationId xmlns:a16="http://schemas.microsoft.com/office/drawing/2014/main" id="{D1FAA8C1-95F3-DC8C-6A92-033657FB8A19}"/>
              </a:ext>
            </a:extLst>
          </p:cNvPr>
          <p:cNvSpPr>
            <a:spLocks noGrp="1"/>
          </p:cNvSpPr>
          <p:nvPr>
            <p:ph idx="1"/>
          </p:nvPr>
        </p:nvSpPr>
        <p:spPr/>
        <p:txBody>
          <a:bodyPr>
            <a:normAutofit/>
          </a:bodyPr>
          <a:lstStyle/>
          <a:p>
            <a:pPr>
              <a:lnSpc>
                <a:spcPct val="150000"/>
              </a:lnSpc>
            </a:pPr>
            <a:r>
              <a:rPr lang="en-GB" sz="2000" b="0" i="0" dirty="0">
                <a:solidFill>
                  <a:srgbClr val="000000"/>
                </a:solidFill>
                <a:effectLst/>
                <a:highlight>
                  <a:srgbClr val="FFFFFF"/>
                </a:highlight>
                <a:latin typeface="Comic Sans MS" panose="030F0702030302020204" pitchFamily="66" charset="0"/>
              </a:rPr>
              <a:t>The aim of this project is to perform sentiment analysis on the reviews to classify customer sentiments, which will assist the company in enhancing products features and customer experiences. </a:t>
            </a:r>
            <a:endParaRPr lang="en-GB" sz="2000" dirty="0">
              <a:latin typeface="Comic Sans MS" panose="030F0702030302020204" pitchFamily="66" charset="0"/>
            </a:endParaRPr>
          </a:p>
        </p:txBody>
      </p:sp>
    </p:spTree>
    <p:extLst>
      <p:ext uri="{BB962C8B-B14F-4D97-AF65-F5344CB8AC3E}">
        <p14:creationId xmlns:p14="http://schemas.microsoft.com/office/powerpoint/2010/main" val="59032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F31B-D07F-8A5F-D785-659A8BE9DEDC}"/>
              </a:ext>
            </a:extLst>
          </p:cNvPr>
          <p:cNvSpPr>
            <a:spLocks noGrp="1"/>
          </p:cNvSpPr>
          <p:nvPr>
            <p:ph type="title"/>
          </p:nvPr>
        </p:nvSpPr>
        <p:spPr/>
        <p:txBody>
          <a:bodyPr>
            <a:normAutofit/>
          </a:bodyPr>
          <a:lstStyle/>
          <a:p>
            <a:r>
              <a:rPr lang="en-GB" sz="3200" dirty="0">
                <a:latin typeface="Comic Sans MS" panose="030F0702030302020204" pitchFamily="66" charset="0"/>
              </a:rPr>
              <a:t>Dataset Story</a:t>
            </a:r>
          </a:p>
        </p:txBody>
      </p:sp>
      <p:sp>
        <p:nvSpPr>
          <p:cNvPr id="3" name="Content Placeholder 2">
            <a:extLst>
              <a:ext uri="{FF2B5EF4-FFF2-40B4-BE49-F238E27FC236}">
                <a16:creationId xmlns:a16="http://schemas.microsoft.com/office/drawing/2014/main" id="{FACDB930-AF04-D6D1-AC10-5D3BDB5C9C51}"/>
              </a:ext>
            </a:extLst>
          </p:cNvPr>
          <p:cNvSpPr>
            <a:spLocks noGrp="1"/>
          </p:cNvSpPr>
          <p:nvPr>
            <p:ph idx="1"/>
          </p:nvPr>
        </p:nvSpPr>
        <p:spPr/>
        <p:txBody>
          <a:bodyPr>
            <a:normAutofit/>
          </a:bodyPr>
          <a:lstStyle/>
          <a:p>
            <a:r>
              <a:rPr lang="en-GB" sz="2400" dirty="0">
                <a:latin typeface="Comic Sans MS" panose="030F0702030302020204" pitchFamily="66" charset="0"/>
              </a:rPr>
              <a:t>Origin; Data scrapped from the website by Data Engineers</a:t>
            </a:r>
          </a:p>
          <a:p>
            <a:r>
              <a:rPr lang="en-GB" sz="2400" dirty="0">
                <a:latin typeface="Comic Sans MS" panose="030F0702030302020204" pitchFamily="66" charset="0"/>
              </a:rPr>
              <a:t>Features;</a:t>
            </a:r>
          </a:p>
          <a:p>
            <a:pPr marL="285750" indent="-285750">
              <a:buFont typeface="Arial" panose="020B0604020202020204" pitchFamily="34" charset="0"/>
              <a:buChar char="•"/>
            </a:pPr>
            <a:r>
              <a:rPr lang="en-GB" sz="1400" dirty="0">
                <a:latin typeface="Comic Sans MS" panose="030F0702030302020204" pitchFamily="66" charset="0"/>
              </a:rPr>
              <a:t>Username- Unique identifier for each customer signed up to the company</a:t>
            </a:r>
          </a:p>
          <a:p>
            <a:pPr marL="285750" indent="-285750">
              <a:buFont typeface="Arial" panose="020B0604020202020204" pitchFamily="34" charset="0"/>
              <a:buChar char="•"/>
            </a:pPr>
            <a:r>
              <a:rPr lang="en-GB" sz="1400" dirty="0">
                <a:latin typeface="Comic Sans MS" panose="030F0702030302020204" pitchFamily="66" charset="0"/>
              </a:rPr>
              <a:t>Location – Geographical distribution of customers who gave reviews</a:t>
            </a:r>
          </a:p>
          <a:p>
            <a:pPr marL="285750" indent="-285750">
              <a:buFont typeface="Arial" panose="020B0604020202020204" pitchFamily="34" charset="0"/>
              <a:buChar char="•"/>
            </a:pPr>
            <a:r>
              <a:rPr lang="en-GB" sz="1400" dirty="0">
                <a:latin typeface="Comic Sans MS" panose="030F0702030302020204" pitchFamily="66" charset="0"/>
              </a:rPr>
              <a:t>Total Review – Total reviews by each customer</a:t>
            </a:r>
          </a:p>
          <a:p>
            <a:pPr marL="285750" indent="-285750">
              <a:buFont typeface="Arial" panose="020B0604020202020204" pitchFamily="34" charset="0"/>
              <a:buChar char="•"/>
            </a:pPr>
            <a:r>
              <a:rPr lang="en-GB" sz="1400" dirty="0">
                <a:latin typeface="Comic Sans MS" panose="030F0702030302020204" pitchFamily="66" charset="0"/>
              </a:rPr>
              <a:t>Date of experience – The date the customer made the review</a:t>
            </a:r>
          </a:p>
          <a:p>
            <a:pPr marL="285750" indent="-285750">
              <a:buFont typeface="Arial" panose="020B0604020202020204" pitchFamily="34" charset="0"/>
              <a:buChar char="•"/>
            </a:pPr>
            <a:r>
              <a:rPr lang="en-GB" sz="1400" dirty="0">
                <a:latin typeface="Comic Sans MS" panose="030F0702030302020204" pitchFamily="66" charset="0"/>
              </a:rPr>
              <a:t>Content – Full text of customer review, providing detailed feedback</a:t>
            </a:r>
          </a:p>
          <a:p>
            <a:pPr marL="285750" indent="-285750">
              <a:buFont typeface="Arial" panose="020B0604020202020204" pitchFamily="34" charset="0"/>
              <a:buChar char="•"/>
            </a:pPr>
            <a:r>
              <a:rPr lang="en-GB" sz="1400" dirty="0">
                <a:latin typeface="Comic Sans MS" panose="030F0702030302020204" pitchFamily="66" charset="0"/>
              </a:rPr>
              <a:t>Rating – Number of stars given by each customer.</a:t>
            </a:r>
            <a:endParaRPr lang="en-GB" sz="2400" dirty="0">
              <a:latin typeface="Comic Sans MS" panose="030F0702030302020204" pitchFamily="66" charset="0"/>
            </a:endParaRPr>
          </a:p>
        </p:txBody>
      </p:sp>
    </p:spTree>
    <p:extLst>
      <p:ext uri="{BB962C8B-B14F-4D97-AF65-F5344CB8AC3E}">
        <p14:creationId xmlns:p14="http://schemas.microsoft.com/office/powerpoint/2010/main" val="175174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E139-0629-8302-DF76-815260B62A21}"/>
              </a:ext>
            </a:extLst>
          </p:cNvPr>
          <p:cNvSpPr>
            <a:spLocks noGrp="1"/>
          </p:cNvSpPr>
          <p:nvPr>
            <p:ph type="title"/>
          </p:nvPr>
        </p:nvSpPr>
        <p:spPr>
          <a:xfrm>
            <a:off x="502564" y="466769"/>
            <a:ext cx="10333075" cy="676231"/>
          </a:xfrm>
        </p:spPr>
        <p:txBody>
          <a:bodyPr>
            <a:normAutofit/>
          </a:bodyPr>
          <a:lstStyle/>
          <a:p>
            <a:r>
              <a:rPr lang="en-GB" sz="2400" dirty="0">
                <a:latin typeface="Comic Sans MS" panose="030F0702030302020204" pitchFamily="66" charset="0"/>
              </a:rPr>
              <a:t>Data Cleaning</a:t>
            </a:r>
          </a:p>
        </p:txBody>
      </p:sp>
      <p:sp>
        <p:nvSpPr>
          <p:cNvPr id="3" name="Content Placeholder 2">
            <a:extLst>
              <a:ext uri="{FF2B5EF4-FFF2-40B4-BE49-F238E27FC236}">
                <a16:creationId xmlns:a16="http://schemas.microsoft.com/office/drawing/2014/main" id="{0276D5B6-1AA8-9EE5-0956-2F7741D7382D}"/>
              </a:ext>
            </a:extLst>
          </p:cNvPr>
          <p:cNvSpPr>
            <a:spLocks noGrp="1"/>
          </p:cNvSpPr>
          <p:nvPr>
            <p:ph idx="1"/>
          </p:nvPr>
        </p:nvSpPr>
        <p:spPr>
          <a:xfrm>
            <a:off x="619406" y="1143000"/>
            <a:ext cx="10333074" cy="4770120"/>
          </a:xfrm>
        </p:spPr>
        <p:txBody>
          <a:bodyPr/>
          <a:lstStyle/>
          <a:p>
            <a:r>
              <a:rPr lang="en-US" sz="1400" b="0" dirty="0">
                <a:solidFill>
                  <a:schemeClr val="tx1"/>
                </a:solidFill>
                <a:latin typeface="Comic Sans MS" panose="030F0702030302020204" pitchFamily="66" charset="0"/>
              </a:rPr>
              <a:t>The dataset consists of 46,100 rows and 7 columns. Below rows with missing information were removed</a:t>
            </a:r>
            <a:r>
              <a:rPr lang="en-US" dirty="0">
                <a:solidFill>
                  <a:schemeClr val="tx1"/>
                </a:solidFill>
              </a:rPr>
              <a:t>. </a:t>
            </a:r>
          </a:p>
          <a:p>
            <a:r>
              <a:rPr lang="en-GB" dirty="0"/>
              <a:t>                                                                                                                                                     </a:t>
            </a:r>
          </a:p>
        </p:txBody>
      </p:sp>
      <p:pic>
        <p:nvPicPr>
          <p:cNvPr id="5" name="Picture 4">
            <a:extLst>
              <a:ext uri="{FF2B5EF4-FFF2-40B4-BE49-F238E27FC236}">
                <a16:creationId xmlns:a16="http://schemas.microsoft.com/office/drawing/2014/main" id="{D3528C96-BD36-AA1D-367C-663D6D5AB614}"/>
              </a:ext>
            </a:extLst>
          </p:cNvPr>
          <p:cNvPicPr>
            <a:picLocks noChangeAspect="1"/>
          </p:cNvPicPr>
          <p:nvPr/>
        </p:nvPicPr>
        <p:blipFill>
          <a:blip r:embed="rId2"/>
          <a:stretch>
            <a:fillRect/>
          </a:stretch>
        </p:blipFill>
        <p:spPr>
          <a:xfrm>
            <a:off x="672921" y="1819231"/>
            <a:ext cx="4335959" cy="1367194"/>
          </a:xfrm>
          <a:prstGeom prst="rect">
            <a:avLst/>
          </a:prstGeom>
        </p:spPr>
      </p:pic>
      <p:sp>
        <p:nvSpPr>
          <p:cNvPr id="6" name="TextBox 5">
            <a:extLst>
              <a:ext uri="{FF2B5EF4-FFF2-40B4-BE49-F238E27FC236}">
                <a16:creationId xmlns:a16="http://schemas.microsoft.com/office/drawing/2014/main" id="{0FC45FA4-4110-E3A3-D092-8221B2FDA765}"/>
              </a:ext>
            </a:extLst>
          </p:cNvPr>
          <p:cNvSpPr txBox="1"/>
          <p:nvPr/>
        </p:nvSpPr>
        <p:spPr>
          <a:xfrm>
            <a:off x="619406" y="3325614"/>
            <a:ext cx="7183474" cy="369332"/>
          </a:xfrm>
          <a:prstGeom prst="rect">
            <a:avLst/>
          </a:prstGeom>
          <a:noFill/>
        </p:spPr>
        <p:txBody>
          <a:bodyPr wrap="square" rtlCol="0">
            <a:spAutoFit/>
          </a:bodyPr>
          <a:lstStyle/>
          <a:p>
            <a:r>
              <a:rPr lang="en-GB" dirty="0">
                <a:latin typeface="Comic Sans MS" panose="030F0702030302020204" pitchFamily="66" charset="0"/>
              </a:rPr>
              <a:t>Dataset after missing values are removed</a:t>
            </a:r>
          </a:p>
        </p:txBody>
      </p:sp>
      <p:pic>
        <p:nvPicPr>
          <p:cNvPr id="8" name="Picture 7">
            <a:extLst>
              <a:ext uri="{FF2B5EF4-FFF2-40B4-BE49-F238E27FC236}">
                <a16:creationId xmlns:a16="http://schemas.microsoft.com/office/drawing/2014/main" id="{2ACFA429-15F3-EED3-D0D4-93F7F04A30D7}"/>
              </a:ext>
            </a:extLst>
          </p:cNvPr>
          <p:cNvPicPr>
            <a:picLocks noChangeAspect="1"/>
          </p:cNvPicPr>
          <p:nvPr/>
        </p:nvPicPr>
        <p:blipFill>
          <a:blip r:embed="rId3"/>
          <a:stretch>
            <a:fillRect/>
          </a:stretch>
        </p:blipFill>
        <p:spPr>
          <a:xfrm>
            <a:off x="615569" y="3785740"/>
            <a:ext cx="8786621" cy="2127380"/>
          </a:xfrm>
          <a:prstGeom prst="rect">
            <a:avLst/>
          </a:prstGeom>
        </p:spPr>
      </p:pic>
    </p:spTree>
    <p:extLst>
      <p:ext uri="{BB962C8B-B14F-4D97-AF65-F5344CB8AC3E}">
        <p14:creationId xmlns:p14="http://schemas.microsoft.com/office/powerpoint/2010/main" val="117193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553A-9F46-B98A-5AAC-6A8DC03FFD25}"/>
              </a:ext>
            </a:extLst>
          </p:cNvPr>
          <p:cNvSpPr>
            <a:spLocks noGrp="1"/>
          </p:cNvSpPr>
          <p:nvPr>
            <p:ph type="title"/>
          </p:nvPr>
        </p:nvSpPr>
        <p:spPr>
          <a:xfrm>
            <a:off x="1020724" y="558209"/>
            <a:ext cx="10333075" cy="955631"/>
          </a:xfrm>
        </p:spPr>
        <p:txBody>
          <a:bodyPr>
            <a:normAutofit/>
          </a:bodyPr>
          <a:lstStyle/>
          <a:p>
            <a:pPr algn="ctr"/>
            <a:r>
              <a:rPr lang="en-GB" sz="1800" dirty="0">
                <a:latin typeface="Comic Sans MS" panose="030F0702030302020204" pitchFamily="66" charset="0"/>
              </a:rPr>
              <a:t>Exploratory Data Analysis</a:t>
            </a:r>
          </a:p>
        </p:txBody>
      </p:sp>
      <p:pic>
        <p:nvPicPr>
          <p:cNvPr id="6" name="Content Placeholder 5">
            <a:extLst>
              <a:ext uri="{FF2B5EF4-FFF2-40B4-BE49-F238E27FC236}">
                <a16:creationId xmlns:a16="http://schemas.microsoft.com/office/drawing/2014/main" id="{EC6F95BF-7D3A-70E6-07F9-618F9D3BAA1C}"/>
              </a:ext>
            </a:extLst>
          </p:cNvPr>
          <p:cNvPicPr>
            <a:picLocks noGrp="1" noChangeAspect="1"/>
          </p:cNvPicPr>
          <p:nvPr>
            <p:ph sz="half" idx="1"/>
          </p:nvPr>
        </p:nvPicPr>
        <p:blipFill>
          <a:blip r:embed="rId2"/>
          <a:stretch>
            <a:fillRect/>
          </a:stretch>
        </p:blipFill>
        <p:spPr>
          <a:xfrm>
            <a:off x="1020763" y="1762760"/>
            <a:ext cx="4999037" cy="3923878"/>
          </a:xfrm>
        </p:spPr>
      </p:pic>
      <p:pic>
        <p:nvPicPr>
          <p:cNvPr id="9" name="Content Placeholder 8">
            <a:extLst>
              <a:ext uri="{FF2B5EF4-FFF2-40B4-BE49-F238E27FC236}">
                <a16:creationId xmlns:a16="http://schemas.microsoft.com/office/drawing/2014/main" id="{56B65B91-0635-2FB4-0E88-EC84B694EDAA}"/>
              </a:ext>
            </a:extLst>
          </p:cNvPr>
          <p:cNvPicPr>
            <a:picLocks noGrp="1" noChangeAspect="1"/>
          </p:cNvPicPr>
          <p:nvPr>
            <p:ph sz="half" idx="2"/>
          </p:nvPr>
        </p:nvPicPr>
        <p:blipFill>
          <a:blip r:embed="rId3"/>
          <a:stretch>
            <a:fillRect/>
          </a:stretch>
        </p:blipFill>
        <p:spPr>
          <a:xfrm>
            <a:off x="6281738" y="1701800"/>
            <a:ext cx="5072062" cy="4008275"/>
          </a:xfrm>
        </p:spPr>
      </p:pic>
    </p:spTree>
    <p:extLst>
      <p:ext uri="{BB962C8B-B14F-4D97-AF65-F5344CB8AC3E}">
        <p14:creationId xmlns:p14="http://schemas.microsoft.com/office/powerpoint/2010/main" val="415326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DEFD-34C4-043B-AFEA-6779452B7C22}"/>
              </a:ext>
            </a:extLst>
          </p:cNvPr>
          <p:cNvSpPr>
            <a:spLocks noGrp="1"/>
          </p:cNvSpPr>
          <p:nvPr>
            <p:ph type="title"/>
          </p:nvPr>
        </p:nvSpPr>
        <p:spPr>
          <a:xfrm>
            <a:off x="1020724" y="558209"/>
            <a:ext cx="10333075" cy="871161"/>
          </a:xfrm>
        </p:spPr>
        <p:txBody>
          <a:bodyPr>
            <a:normAutofit/>
          </a:bodyPr>
          <a:lstStyle/>
          <a:p>
            <a:pPr algn="ctr"/>
            <a:r>
              <a:rPr lang="en-GB" sz="2800" dirty="0">
                <a:latin typeface="Comic Sans MS" panose="030F0702030302020204" pitchFamily="66" charset="0"/>
              </a:rPr>
              <a:t>Word distribution</a:t>
            </a:r>
          </a:p>
        </p:txBody>
      </p:sp>
      <p:pic>
        <p:nvPicPr>
          <p:cNvPr id="5" name="Content Placeholder 4">
            <a:extLst>
              <a:ext uri="{FF2B5EF4-FFF2-40B4-BE49-F238E27FC236}">
                <a16:creationId xmlns:a16="http://schemas.microsoft.com/office/drawing/2014/main" id="{52CF7F74-183A-855E-F429-087BC906A9EC}"/>
              </a:ext>
            </a:extLst>
          </p:cNvPr>
          <p:cNvPicPr>
            <a:picLocks noGrp="1" noChangeAspect="1"/>
          </p:cNvPicPr>
          <p:nvPr>
            <p:ph sz="half" idx="1"/>
          </p:nvPr>
        </p:nvPicPr>
        <p:blipFill>
          <a:blip r:embed="rId2"/>
          <a:stretch>
            <a:fillRect/>
          </a:stretch>
        </p:blipFill>
        <p:spPr>
          <a:xfrm>
            <a:off x="1020763" y="2735883"/>
            <a:ext cx="4999037" cy="2692747"/>
          </a:xfrm>
          <a:prstGeom prst="rect">
            <a:avLst/>
          </a:prstGeom>
        </p:spPr>
      </p:pic>
      <p:pic>
        <p:nvPicPr>
          <p:cNvPr id="6" name="Content Placeholder 5">
            <a:extLst>
              <a:ext uri="{FF2B5EF4-FFF2-40B4-BE49-F238E27FC236}">
                <a16:creationId xmlns:a16="http://schemas.microsoft.com/office/drawing/2014/main" id="{D9194B03-91EC-CAAE-2ED8-3AB891597D4F}"/>
              </a:ext>
            </a:extLst>
          </p:cNvPr>
          <p:cNvPicPr>
            <a:picLocks noGrp="1" noChangeAspect="1"/>
          </p:cNvPicPr>
          <p:nvPr>
            <p:ph sz="half" idx="2"/>
          </p:nvPr>
        </p:nvPicPr>
        <p:blipFill>
          <a:blip r:embed="rId3"/>
          <a:stretch>
            <a:fillRect/>
          </a:stretch>
        </p:blipFill>
        <p:spPr>
          <a:xfrm>
            <a:off x="6281738" y="2814241"/>
            <a:ext cx="5072062" cy="2536031"/>
          </a:xfrm>
          <a:prstGeom prst="rect">
            <a:avLst/>
          </a:prstGeom>
        </p:spPr>
      </p:pic>
      <p:sp>
        <p:nvSpPr>
          <p:cNvPr id="7" name="TextBox 6">
            <a:extLst>
              <a:ext uri="{FF2B5EF4-FFF2-40B4-BE49-F238E27FC236}">
                <a16:creationId xmlns:a16="http://schemas.microsoft.com/office/drawing/2014/main" id="{923E9490-B5C0-8451-D157-A907EF60A485}"/>
              </a:ext>
            </a:extLst>
          </p:cNvPr>
          <p:cNvSpPr txBox="1"/>
          <p:nvPr/>
        </p:nvSpPr>
        <p:spPr>
          <a:xfrm>
            <a:off x="1915001" y="2098040"/>
            <a:ext cx="3210560" cy="369332"/>
          </a:xfrm>
          <a:prstGeom prst="rect">
            <a:avLst/>
          </a:prstGeom>
          <a:noFill/>
        </p:spPr>
        <p:txBody>
          <a:bodyPr wrap="square" rtlCol="0">
            <a:spAutoFit/>
          </a:bodyPr>
          <a:lstStyle/>
          <a:p>
            <a:pPr algn="ctr"/>
            <a:r>
              <a:rPr lang="en-GB" b="1" dirty="0">
                <a:latin typeface="Comic Sans MS" panose="030F0702030302020204" pitchFamily="66" charset="0"/>
              </a:rPr>
              <a:t>Negative Reviews</a:t>
            </a:r>
          </a:p>
        </p:txBody>
      </p:sp>
      <p:sp>
        <p:nvSpPr>
          <p:cNvPr id="8" name="TextBox 7">
            <a:extLst>
              <a:ext uri="{FF2B5EF4-FFF2-40B4-BE49-F238E27FC236}">
                <a16:creationId xmlns:a16="http://schemas.microsoft.com/office/drawing/2014/main" id="{6DCB2740-792C-4EFB-8EC2-85F17797579C}"/>
              </a:ext>
            </a:extLst>
          </p:cNvPr>
          <p:cNvSpPr txBox="1"/>
          <p:nvPr/>
        </p:nvSpPr>
        <p:spPr>
          <a:xfrm>
            <a:off x="6456521" y="2199640"/>
            <a:ext cx="3210560" cy="369332"/>
          </a:xfrm>
          <a:prstGeom prst="rect">
            <a:avLst/>
          </a:prstGeom>
          <a:noFill/>
        </p:spPr>
        <p:txBody>
          <a:bodyPr wrap="square" rtlCol="0">
            <a:spAutoFit/>
          </a:bodyPr>
          <a:lstStyle/>
          <a:p>
            <a:pPr algn="ctr"/>
            <a:r>
              <a:rPr lang="en-GB" b="1" dirty="0">
                <a:latin typeface="Comic Sans MS" panose="030F0702030302020204" pitchFamily="66" charset="0"/>
              </a:rPr>
              <a:t>Positive Reviews</a:t>
            </a:r>
          </a:p>
        </p:txBody>
      </p:sp>
    </p:spTree>
    <p:extLst>
      <p:ext uri="{BB962C8B-B14F-4D97-AF65-F5344CB8AC3E}">
        <p14:creationId xmlns:p14="http://schemas.microsoft.com/office/powerpoint/2010/main" val="312120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9871-73FF-41CE-9B88-29AF37AF84D2}"/>
              </a:ext>
            </a:extLst>
          </p:cNvPr>
          <p:cNvSpPr>
            <a:spLocks noGrp="1"/>
          </p:cNvSpPr>
          <p:nvPr>
            <p:ph type="title"/>
          </p:nvPr>
        </p:nvSpPr>
        <p:spPr>
          <a:xfrm>
            <a:off x="1020724" y="558209"/>
            <a:ext cx="10333075" cy="579711"/>
          </a:xfrm>
        </p:spPr>
        <p:txBody>
          <a:bodyPr>
            <a:normAutofit/>
          </a:bodyPr>
          <a:lstStyle/>
          <a:p>
            <a:r>
              <a:rPr lang="en-GB" sz="3200" dirty="0">
                <a:latin typeface="Comic Sans MS" panose="030F0702030302020204" pitchFamily="66" charset="0"/>
              </a:rPr>
              <a:t>Text Preprocessing</a:t>
            </a:r>
          </a:p>
        </p:txBody>
      </p:sp>
      <p:sp>
        <p:nvSpPr>
          <p:cNvPr id="5" name="Content Placeholder 4">
            <a:extLst>
              <a:ext uri="{FF2B5EF4-FFF2-40B4-BE49-F238E27FC236}">
                <a16:creationId xmlns:a16="http://schemas.microsoft.com/office/drawing/2014/main" id="{24442D97-6574-DAF0-5DC2-303EF6A01232}"/>
              </a:ext>
            </a:extLst>
          </p:cNvPr>
          <p:cNvSpPr>
            <a:spLocks noGrp="1"/>
          </p:cNvSpPr>
          <p:nvPr>
            <p:ph idx="1"/>
          </p:nvPr>
        </p:nvSpPr>
        <p:spPr>
          <a:xfrm>
            <a:off x="1183286" y="1388258"/>
            <a:ext cx="10333074" cy="3827722"/>
          </a:xfrm>
        </p:spPr>
        <p:txBody>
          <a:bodyPr>
            <a:normAutofit/>
          </a:bodyPr>
          <a:lstStyle/>
          <a:p>
            <a:r>
              <a:rPr lang="en-GB" sz="1400" dirty="0">
                <a:latin typeface="Comic Sans MS" panose="030F0702030302020204" pitchFamily="66" charset="0"/>
              </a:rPr>
              <a:t>This is essentially, preparing text input to be machine-readable, removing all unnecessary words and converting words to the root base(lemmatization).</a:t>
            </a:r>
          </a:p>
          <a:p>
            <a:pPr marL="285750" indent="-285750">
              <a:buFont typeface="Arial" panose="020B0604020202020204" pitchFamily="34" charset="0"/>
              <a:buChar char="•"/>
            </a:pPr>
            <a:r>
              <a:rPr lang="en-GB" sz="1400" b="0" dirty="0">
                <a:latin typeface="Comic Sans MS" panose="030F0702030302020204" pitchFamily="66" charset="0"/>
              </a:rPr>
              <a:t>Converting to lowercase</a:t>
            </a:r>
          </a:p>
          <a:p>
            <a:pPr marL="285750" indent="-285750">
              <a:buFont typeface="Arial" panose="020B0604020202020204" pitchFamily="34" charset="0"/>
              <a:buChar char="•"/>
            </a:pPr>
            <a:r>
              <a:rPr lang="en-GB" sz="1400" b="0" dirty="0">
                <a:latin typeface="Comic Sans MS" panose="030F0702030302020204" pitchFamily="66" charset="0"/>
              </a:rPr>
              <a:t>Removing URL links</a:t>
            </a:r>
          </a:p>
          <a:p>
            <a:pPr marL="285750" indent="-285750">
              <a:buFont typeface="Arial" panose="020B0604020202020204" pitchFamily="34" charset="0"/>
              <a:buChar char="•"/>
            </a:pPr>
            <a:r>
              <a:rPr lang="en-GB" sz="1400" b="0" dirty="0">
                <a:latin typeface="Comic Sans MS" panose="030F0702030302020204" pitchFamily="66" charset="0"/>
              </a:rPr>
              <a:t>Removing special characters</a:t>
            </a:r>
          </a:p>
          <a:p>
            <a:pPr marL="285750" indent="-285750">
              <a:buFont typeface="Arial" panose="020B0604020202020204" pitchFamily="34" charset="0"/>
              <a:buChar char="•"/>
            </a:pPr>
            <a:r>
              <a:rPr lang="en-GB" sz="1400" b="0" dirty="0">
                <a:latin typeface="Comic Sans MS" panose="030F0702030302020204" pitchFamily="66" charset="0"/>
              </a:rPr>
              <a:t>Stop words removal</a:t>
            </a:r>
          </a:p>
          <a:p>
            <a:pPr marL="285750" indent="-285750">
              <a:buFont typeface="Arial" panose="020B0604020202020204" pitchFamily="34" charset="0"/>
              <a:buChar char="•"/>
            </a:pPr>
            <a:r>
              <a:rPr lang="en-GB" sz="1400" b="0" dirty="0">
                <a:latin typeface="Comic Sans MS" panose="030F0702030302020204" pitchFamily="66" charset="0"/>
              </a:rPr>
              <a:t>Tokenization ( breaking sentences into single units of words)</a:t>
            </a:r>
          </a:p>
          <a:p>
            <a:pPr marL="285750" indent="-285750">
              <a:buFont typeface="Arial" panose="020B0604020202020204" pitchFamily="34" charset="0"/>
              <a:buChar char="•"/>
            </a:pPr>
            <a:r>
              <a:rPr lang="en-GB" sz="1400" b="0" dirty="0">
                <a:latin typeface="Comic Sans MS" panose="030F0702030302020204" pitchFamily="66" charset="0"/>
              </a:rPr>
              <a:t>Lemmatization (converting words to its root base e.g. “running to run”)</a:t>
            </a:r>
          </a:p>
          <a:p>
            <a:endParaRPr lang="en-GB" sz="1800" b="0" dirty="0">
              <a:latin typeface="Comic Sans MS" panose="030F0702030302020204" pitchFamily="66" charset="0"/>
            </a:endParaRPr>
          </a:p>
          <a:p>
            <a:pPr marL="285750" indent="-285750">
              <a:buFont typeface="Arial" panose="020B0604020202020204" pitchFamily="34" charset="0"/>
              <a:buChar char="•"/>
            </a:pPr>
            <a:endParaRPr lang="en-GB" sz="1800" b="0" dirty="0">
              <a:latin typeface="Comic Sans MS" panose="030F0702030302020204" pitchFamily="66" charset="0"/>
            </a:endParaRPr>
          </a:p>
        </p:txBody>
      </p:sp>
    </p:spTree>
    <p:extLst>
      <p:ext uri="{BB962C8B-B14F-4D97-AF65-F5344CB8AC3E}">
        <p14:creationId xmlns:p14="http://schemas.microsoft.com/office/powerpoint/2010/main" val="35857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CBA0-8FF2-C91C-F7DF-D08182D12212}"/>
              </a:ext>
            </a:extLst>
          </p:cNvPr>
          <p:cNvSpPr>
            <a:spLocks noGrp="1"/>
          </p:cNvSpPr>
          <p:nvPr>
            <p:ph type="title"/>
          </p:nvPr>
        </p:nvSpPr>
        <p:spPr>
          <a:xfrm>
            <a:off x="512724" y="558209"/>
            <a:ext cx="10333075" cy="716871"/>
          </a:xfrm>
        </p:spPr>
        <p:txBody>
          <a:bodyPr>
            <a:normAutofit/>
          </a:bodyPr>
          <a:lstStyle/>
          <a:p>
            <a:r>
              <a:rPr lang="en-GB" sz="2000" dirty="0">
                <a:latin typeface="Comic Sans MS" panose="030F0702030302020204" pitchFamily="66" charset="0"/>
              </a:rPr>
              <a:t>Model Selection</a:t>
            </a:r>
          </a:p>
        </p:txBody>
      </p:sp>
      <p:sp>
        <p:nvSpPr>
          <p:cNvPr id="3" name="Content Placeholder 2">
            <a:extLst>
              <a:ext uri="{FF2B5EF4-FFF2-40B4-BE49-F238E27FC236}">
                <a16:creationId xmlns:a16="http://schemas.microsoft.com/office/drawing/2014/main" id="{6F2F2D46-9205-A8C4-5858-2C2C6417E816}"/>
              </a:ext>
            </a:extLst>
          </p:cNvPr>
          <p:cNvSpPr>
            <a:spLocks noGrp="1"/>
          </p:cNvSpPr>
          <p:nvPr>
            <p:ph idx="1"/>
          </p:nvPr>
        </p:nvSpPr>
        <p:spPr>
          <a:xfrm>
            <a:off x="665126" y="1312058"/>
            <a:ext cx="10333074" cy="3864462"/>
          </a:xfrm>
        </p:spPr>
        <p:txBody>
          <a:bodyPr>
            <a:normAutofit/>
          </a:bodyPr>
          <a:lstStyle/>
          <a:p>
            <a:pPr>
              <a:lnSpc>
                <a:spcPct val="170000"/>
              </a:lnSpc>
            </a:pPr>
            <a:r>
              <a:rPr lang="en-US" sz="1200" b="0" dirty="0">
                <a:latin typeface="Comic Sans MS" panose="030F0702030302020204" pitchFamily="66" charset="0"/>
              </a:rPr>
              <a:t>This section details the training and selection process for sentiment analysis models in this project. The goal is to identify the model that best classifies text data as </a:t>
            </a:r>
            <a:r>
              <a:rPr lang="en-US" sz="1200" dirty="0">
                <a:latin typeface="Comic Sans MS" panose="030F0702030302020204" pitchFamily="66" charset="0"/>
              </a:rPr>
              <a:t>positive</a:t>
            </a:r>
            <a:r>
              <a:rPr lang="en-US" sz="1200" b="0" dirty="0">
                <a:latin typeface="Comic Sans MS" panose="030F0702030302020204" pitchFamily="66" charset="0"/>
              </a:rPr>
              <a:t>, </a:t>
            </a:r>
            <a:r>
              <a:rPr lang="en-US" sz="1200" dirty="0">
                <a:latin typeface="Comic Sans MS" panose="030F0702030302020204" pitchFamily="66" charset="0"/>
              </a:rPr>
              <a:t>negative</a:t>
            </a:r>
            <a:r>
              <a:rPr lang="en-US" sz="1200" b="0" dirty="0">
                <a:latin typeface="Comic Sans MS" panose="030F0702030302020204" pitchFamily="66" charset="0"/>
              </a:rPr>
              <a:t>, or </a:t>
            </a:r>
            <a:r>
              <a:rPr lang="en-US" sz="1200" dirty="0">
                <a:latin typeface="Comic Sans MS" panose="030F0702030302020204" pitchFamily="66" charset="0"/>
              </a:rPr>
              <a:t>neutral</a:t>
            </a:r>
            <a:r>
              <a:rPr lang="en-US" sz="1200" b="0" dirty="0">
                <a:latin typeface="Comic Sans MS" panose="030F0702030302020204" pitchFamily="66" charset="0"/>
              </a:rPr>
              <a:t>.</a:t>
            </a:r>
          </a:p>
          <a:p>
            <a:pPr>
              <a:lnSpc>
                <a:spcPct val="170000"/>
              </a:lnSpc>
            </a:pPr>
            <a:r>
              <a:rPr lang="en-US" sz="1200" b="0" dirty="0">
                <a:latin typeface="Comic Sans MS" panose="030F0702030302020204" pitchFamily="66" charset="0"/>
              </a:rPr>
              <a:t>Evaluated Models:</a:t>
            </a:r>
          </a:p>
          <a:p>
            <a:pPr>
              <a:lnSpc>
                <a:spcPct val="170000"/>
              </a:lnSpc>
              <a:buFont typeface="Arial" panose="020B0604020202020204" pitchFamily="34" charset="0"/>
              <a:buChar char="•"/>
            </a:pPr>
            <a:r>
              <a:rPr lang="en-US" sz="1200" b="0" dirty="0">
                <a:latin typeface="Comic Sans MS" panose="030F0702030302020204" pitchFamily="66" charset="0"/>
              </a:rPr>
              <a:t>Lexicon-Based Model: Vader Sentiment Analyzer (Vader)</a:t>
            </a:r>
          </a:p>
          <a:p>
            <a:pPr>
              <a:lnSpc>
                <a:spcPct val="170000"/>
              </a:lnSpc>
              <a:buFont typeface="Arial" panose="020B0604020202020204" pitchFamily="34" charset="0"/>
              <a:buChar char="•"/>
            </a:pPr>
            <a:r>
              <a:rPr lang="en-US" sz="1200" b="0" dirty="0">
                <a:latin typeface="Comic Sans MS" panose="030F0702030302020204" pitchFamily="66" charset="0"/>
              </a:rPr>
              <a:t>Machine Learning Models:</a:t>
            </a:r>
          </a:p>
          <a:p>
            <a:pPr marL="742950" lvl="1" indent="-285750">
              <a:lnSpc>
                <a:spcPct val="170000"/>
              </a:lnSpc>
              <a:buFont typeface="Arial" panose="020B0604020202020204" pitchFamily="34" charset="0"/>
              <a:buChar char="•"/>
            </a:pPr>
            <a:r>
              <a:rPr lang="en-US" sz="1200" b="0" dirty="0">
                <a:latin typeface="Comic Sans MS" panose="030F0702030302020204" pitchFamily="66" charset="0"/>
              </a:rPr>
              <a:t>Logistic Regression (LR)</a:t>
            </a:r>
          </a:p>
          <a:p>
            <a:pPr marL="742950" lvl="1" indent="-285750">
              <a:lnSpc>
                <a:spcPct val="170000"/>
              </a:lnSpc>
              <a:buFont typeface="Arial" panose="020B0604020202020204" pitchFamily="34" charset="0"/>
              <a:buChar char="•"/>
            </a:pPr>
            <a:r>
              <a:rPr lang="en-US" sz="1200" b="0" dirty="0">
                <a:latin typeface="Comic Sans MS" panose="030F0702030302020204" pitchFamily="66" charset="0"/>
              </a:rPr>
              <a:t>Support Vector Classifier (SVC)</a:t>
            </a:r>
          </a:p>
          <a:p>
            <a:pPr marL="742950" lvl="1" indent="-285750">
              <a:lnSpc>
                <a:spcPct val="170000"/>
              </a:lnSpc>
              <a:buFont typeface="Arial" panose="020B0604020202020204" pitchFamily="34" charset="0"/>
              <a:buChar char="•"/>
            </a:pPr>
            <a:r>
              <a:rPr lang="en-US" sz="1200" b="0" dirty="0">
                <a:latin typeface="Comic Sans MS" panose="030F0702030302020204" pitchFamily="66" charset="0"/>
              </a:rPr>
              <a:t>Naive Bayes (NB)</a:t>
            </a:r>
          </a:p>
          <a:p>
            <a:endParaRPr lang="en-GB" dirty="0"/>
          </a:p>
        </p:txBody>
      </p:sp>
    </p:spTree>
    <p:extLst>
      <p:ext uri="{BB962C8B-B14F-4D97-AF65-F5344CB8AC3E}">
        <p14:creationId xmlns:p14="http://schemas.microsoft.com/office/powerpoint/2010/main" val="171119344"/>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1289</TotalTime>
  <Words>801</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Comic Sans MS</vt:lpstr>
      <vt:lpstr>The Hand</vt:lpstr>
      <vt:lpstr>The Serif Hand</vt:lpstr>
      <vt:lpstr>ChitchatVTI</vt:lpstr>
      <vt:lpstr>Customer Sentiment Analysis. AliExpress Electrical Product Reviews.</vt:lpstr>
      <vt:lpstr>Problem statement</vt:lpstr>
      <vt:lpstr>Objectives</vt:lpstr>
      <vt:lpstr>Dataset Story</vt:lpstr>
      <vt:lpstr>Data Cleaning</vt:lpstr>
      <vt:lpstr>Exploratory Data Analysis</vt:lpstr>
      <vt:lpstr>Word distribution</vt:lpstr>
      <vt:lpstr>Text Preprocessing</vt:lpstr>
      <vt:lpstr>Model Selection</vt:lpstr>
      <vt:lpstr>Evaluation Metrics </vt:lpstr>
      <vt:lpstr>Model deployment</vt:lpstr>
      <vt:lpstr>Business Impact</vt:lpstr>
      <vt:lpstr>PowerPoint Presentation</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PRODUCT REVIEW SENTIMENT ANALYSER</dc:title>
  <dc:creator>UGO</dc:creator>
  <cp:lastModifiedBy>UGO</cp:lastModifiedBy>
  <cp:revision>3</cp:revision>
  <dcterms:created xsi:type="dcterms:W3CDTF">2024-05-16T13:19:45Z</dcterms:created>
  <dcterms:modified xsi:type="dcterms:W3CDTF">2024-06-26T00:26:23Z</dcterms:modified>
</cp:coreProperties>
</file>