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079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6319599" y="2562886"/>
            <a:ext cx="7477601" cy="1654146"/>
          </a:xfrm>
          <a:prstGeom prst="rect">
            <a:avLst/>
          </a:prstGeom>
          <a:noFill/>
          <a:ln/>
        </p:spPr>
        <p:txBody>
          <a:bodyPr wrap="squar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CRM for Education Industry</a:t>
            </a:r>
            <a:endParaRPr lang="en-US" sz="5249" dirty="0"/>
          </a:p>
        </p:txBody>
      </p:sp>
      <p:sp>
        <p:nvSpPr>
          <p:cNvPr id="5" name="Text 3"/>
          <p:cNvSpPr/>
          <p:nvPr/>
        </p:nvSpPr>
        <p:spPr>
          <a:xfrm>
            <a:off x="6319599" y="4547837"/>
            <a:ext cx="7477601" cy="105836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In today's world, Customer Relationship Management (CRM) is not only for businesses, but also for the education industry. CRM can help institutions effectively manage their student and alumni relationships.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169088"/>
          </a:xfrm>
          <a:prstGeom prst="rect">
            <a:avLst/>
          </a:prstGeom>
        </p:spPr>
      </p:pic>
      <p:sp>
        <p:nvSpPr>
          <p:cNvPr id="8" name="TextBox 7">
            <a:extLst>
              <a:ext uri="{FF2B5EF4-FFF2-40B4-BE49-F238E27FC236}">
                <a16:creationId xmlns:a16="http://schemas.microsoft.com/office/drawing/2014/main" id="{9221CAE9-9ACB-07C4-3963-E3C0E6B8390F}"/>
              </a:ext>
            </a:extLst>
          </p:cNvPr>
          <p:cNvSpPr txBox="1"/>
          <p:nvPr/>
        </p:nvSpPr>
        <p:spPr>
          <a:xfrm>
            <a:off x="9455972" y="6583680"/>
            <a:ext cx="2915322" cy="646331"/>
          </a:xfrm>
          <a:prstGeom prst="rect">
            <a:avLst/>
          </a:prstGeom>
          <a:noFill/>
        </p:spPr>
        <p:txBody>
          <a:bodyPr wrap="square" rtlCol="0">
            <a:spAutoFit/>
          </a:bodyPr>
          <a:lstStyle/>
          <a:p>
            <a:r>
              <a:rPr lang="en-IN" dirty="0">
                <a:solidFill>
                  <a:schemeClr val="bg2"/>
                </a:solidFill>
              </a:rPr>
              <a:t>M.BINDU SWARNA SAI</a:t>
            </a:r>
          </a:p>
          <a:p>
            <a:r>
              <a:rPr lang="en-IN" dirty="0">
                <a:solidFill>
                  <a:schemeClr val="bg2"/>
                </a:solidFill>
              </a:rPr>
              <a:t>21L65A0424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833199" y="2268718"/>
            <a:ext cx="4579620" cy="689267"/>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Overview of CRM</a:t>
            </a:r>
            <a:endParaRPr lang="en-US" sz="4374" dirty="0"/>
          </a:p>
        </p:txBody>
      </p:sp>
      <p:sp>
        <p:nvSpPr>
          <p:cNvPr id="5" name="Shape 3"/>
          <p:cNvSpPr/>
          <p:nvPr/>
        </p:nvSpPr>
        <p:spPr>
          <a:xfrm>
            <a:off x="833199" y="3399059"/>
            <a:ext cx="4173260" cy="2501311"/>
          </a:xfrm>
          <a:prstGeom prst="roundRect">
            <a:avLst>
              <a:gd name="adj" fmla="val 2193"/>
            </a:avLst>
          </a:prstGeom>
          <a:solidFill>
            <a:srgbClr val="3D3D42"/>
          </a:solidFill>
          <a:ln w="7620">
            <a:solidFill>
              <a:srgbClr val="494950"/>
            </a:solidFill>
            <a:prstDash val="solid"/>
          </a:ln>
        </p:spPr>
      </p:sp>
      <p:sp>
        <p:nvSpPr>
          <p:cNvPr id="6" name="Text 4"/>
          <p:cNvSpPr/>
          <p:nvPr/>
        </p:nvSpPr>
        <p:spPr>
          <a:xfrm>
            <a:off x="1062990" y="3627160"/>
            <a:ext cx="2666286" cy="413418"/>
          </a:xfrm>
          <a:prstGeom prst="rect">
            <a:avLst/>
          </a:prstGeom>
          <a:noFill/>
          <a:ln/>
        </p:spPr>
        <p:txBody>
          <a:bodyPr wrap="non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Definition</a:t>
            </a:r>
            <a:endParaRPr lang="en-US" sz="2624" dirty="0"/>
          </a:p>
        </p:txBody>
      </p:sp>
      <p:sp>
        <p:nvSpPr>
          <p:cNvPr id="7" name="Text 5"/>
          <p:cNvSpPr/>
          <p:nvPr/>
        </p:nvSpPr>
        <p:spPr>
          <a:xfrm>
            <a:off x="1062990" y="4261116"/>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is a software that helps organizations manage their interactions with customers, including students, staff, parents, and alumni.</a:t>
            </a:r>
            <a:endParaRPr lang="en-US" sz="1750" dirty="0"/>
          </a:p>
        </p:txBody>
      </p:sp>
      <p:sp>
        <p:nvSpPr>
          <p:cNvPr id="8" name="Shape 6"/>
          <p:cNvSpPr/>
          <p:nvPr/>
        </p:nvSpPr>
        <p:spPr>
          <a:xfrm>
            <a:off x="5228630" y="3399059"/>
            <a:ext cx="4173260" cy="2501311"/>
          </a:xfrm>
          <a:prstGeom prst="roundRect">
            <a:avLst>
              <a:gd name="adj" fmla="val 2193"/>
            </a:avLst>
          </a:prstGeom>
          <a:solidFill>
            <a:srgbClr val="3D3D42"/>
          </a:solidFill>
          <a:ln w="7620">
            <a:solidFill>
              <a:srgbClr val="494950"/>
            </a:solidFill>
            <a:prstDash val="solid"/>
          </a:ln>
        </p:spPr>
      </p:sp>
      <p:sp>
        <p:nvSpPr>
          <p:cNvPr id="9" name="Text 7"/>
          <p:cNvSpPr/>
          <p:nvPr/>
        </p:nvSpPr>
        <p:spPr>
          <a:xfrm>
            <a:off x="5458420" y="3627160"/>
            <a:ext cx="2666286" cy="413418"/>
          </a:xfrm>
          <a:prstGeom prst="rect">
            <a:avLst/>
          </a:prstGeom>
          <a:noFill/>
          <a:ln/>
        </p:spPr>
        <p:txBody>
          <a:bodyPr wrap="non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Importance</a:t>
            </a:r>
            <a:endParaRPr lang="en-US" sz="2624" dirty="0"/>
          </a:p>
        </p:txBody>
      </p:sp>
      <p:sp>
        <p:nvSpPr>
          <p:cNvPr id="10" name="Text 8"/>
          <p:cNvSpPr/>
          <p:nvPr/>
        </p:nvSpPr>
        <p:spPr>
          <a:xfrm>
            <a:off x="5458420" y="4261116"/>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can help improve communication, streamline operations, and increase efficiency in the education industry.</a:t>
            </a:r>
            <a:endParaRPr lang="en-US" sz="1750" dirty="0"/>
          </a:p>
        </p:txBody>
      </p:sp>
      <p:sp>
        <p:nvSpPr>
          <p:cNvPr id="11" name="Shape 9"/>
          <p:cNvSpPr/>
          <p:nvPr/>
        </p:nvSpPr>
        <p:spPr>
          <a:xfrm>
            <a:off x="9624060" y="3399059"/>
            <a:ext cx="4173260" cy="2501311"/>
          </a:xfrm>
          <a:prstGeom prst="roundRect">
            <a:avLst>
              <a:gd name="adj" fmla="val 2193"/>
            </a:avLst>
          </a:prstGeom>
          <a:solidFill>
            <a:srgbClr val="3D3D42"/>
          </a:solidFill>
          <a:ln w="7620">
            <a:solidFill>
              <a:srgbClr val="494950"/>
            </a:solidFill>
            <a:prstDash val="solid"/>
          </a:ln>
        </p:spPr>
      </p:sp>
      <p:sp>
        <p:nvSpPr>
          <p:cNvPr id="12" name="Text 10"/>
          <p:cNvSpPr/>
          <p:nvPr/>
        </p:nvSpPr>
        <p:spPr>
          <a:xfrm>
            <a:off x="9853851" y="3627160"/>
            <a:ext cx="2666286" cy="413418"/>
          </a:xfrm>
          <a:prstGeom prst="rect">
            <a:avLst/>
          </a:prstGeom>
          <a:noFill/>
          <a:ln/>
        </p:spPr>
        <p:txBody>
          <a:bodyPr wrap="non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Components</a:t>
            </a:r>
            <a:endParaRPr lang="en-US" sz="2624" dirty="0"/>
          </a:p>
        </p:txBody>
      </p:sp>
      <p:sp>
        <p:nvSpPr>
          <p:cNvPr id="13" name="Text 11"/>
          <p:cNvSpPr/>
          <p:nvPr/>
        </p:nvSpPr>
        <p:spPr>
          <a:xfrm>
            <a:off x="9853851" y="4261116"/>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consists of contact management, sales management, marketing automation, and analytics features.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833199" y="903304"/>
            <a:ext cx="8862060" cy="689267"/>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Importance of CRM in Education</a:t>
            </a:r>
            <a:endParaRPr lang="en-US" sz="4374" dirty="0"/>
          </a:p>
        </p:txBody>
      </p:sp>
      <p:sp>
        <p:nvSpPr>
          <p:cNvPr id="5" name="Shape 3"/>
          <p:cNvSpPr/>
          <p:nvPr/>
        </p:nvSpPr>
        <p:spPr>
          <a:xfrm>
            <a:off x="833199" y="4649715"/>
            <a:ext cx="12964001" cy="44084"/>
          </a:xfrm>
          <a:prstGeom prst="rect">
            <a:avLst/>
          </a:prstGeom>
          <a:solidFill>
            <a:srgbClr val="494950"/>
          </a:solidFill>
          <a:ln/>
        </p:spPr>
      </p:sp>
      <p:sp>
        <p:nvSpPr>
          <p:cNvPr id="6" name="Shape 4"/>
          <p:cNvSpPr/>
          <p:nvPr/>
        </p:nvSpPr>
        <p:spPr>
          <a:xfrm>
            <a:off x="3996392" y="4649715"/>
            <a:ext cx="44410" cy="771880"/>
          </a:xfrm>
          <a:prstGeom prst="rect">
            <a:avLst/>
          </a:prstGeom>
          <a:solidFill>
            <a:srgbClr val="494950"/>
          </a:solidFill>
          <a:ln/>
        </p:spPr>
      </p:sp>
      <p:sp>
        <p:nvSpPr>
          <p:cNvPr id="7" name="Shape 5"/>
          <p:cNvSpPr/>
          <p:nvPr/>
        </p:nvSpPr>
        <p:spPr>
          <a:xfrm>
            <a:off x="3768685" y="4401640"/>
            <a:ext cx="499943" cy="496267"/>
          </a:xfrm>
          <a:prstGeom prst="roundRect">
            <a:avLst>
              <a:gd name="adj" fmla="val 11055"/>
            </a:avLst>
          </a:prstGeom>
          <a:solidFill>
            <a:srgbClr val="3D3D42"/>
          </a:solidFill>
          <a:ln w="7620">
            <a:solidFill>
              <a:srgbClr val="494950"/>
            </a:solidFill>
            <a:prstDash val="solid"/>
          </a:ln>
        </p:spPr>
      </p:sp>
      <p:sp>
        <p:nvSpPr>
          <p:cNvPr id="8" name="Text 6"/>
          <p:cNvSpPr/>
          <p:nvPr/>
        </p:nvSpPr>
        <p:spPr>
          <a:xfrm>
            <a:off x="3969068" y="4443005"/>
            <a:ext cx="9906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2787968" y="5642249"/>
            <a:ext cx="2461260" cy="344633"/>
          </a:xfrm>
          <a:prstGeom prst="rect">
            <a:avLst/>
          </a:prstGeom>
          <a:noFill/>
          <a:ln/>
        </p:spPr>
        <p:txBody>
          <a:bodyPr wrap="non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Student Retention</a:t>
            </a:r>
            <a:endParaRPr lang="en-US" sz="2187" dirty="0"/>
          </a:p>
        </p:txBody>
      </p:sp>
      <p:sp>
        <p:nvSpPr>
          <p:cNvPr id="10" name="Text 8"/>
          <p:cNvSpPr/>
          <p:nvPr/>
        </p:nvSpPr>
        <p:spPr>
          <a:xfrm>
            <a:off x="1055370" y="6207420"/>
            <a:ext cx="5926574" cy="705577"/>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CRM enables institutions to monitor student engagement and support them throughout their academic journey.</a:t>
            </a:r>
            <a:endParaRPr lang="en-US" sz="1750" dirty="0"/>
          </a:p>
        </p:txBody>
      </p:sp>
      <p:sp>
        <p:nvSpPr>
          <p:cNvPr id="11" name="Shape 9"/>
          <p:cNvSpPr/>
          <p:nvPr/>
        </p:nvSpPr>
        <p:spPr>
          <a:xfrm>
            <a:off x="7292876" y="3877835"/>
            <a:ext cx="44410" cy="771880"/>
          </a:xfrm>
          <a:prstGeom prst="rect">
            <a:avLst/>
          </a:prstGeom>
          <a:solidFill>
            <a:srgbClr val="494950"/>
          </a:solidFill>
          <a:ln/>
        </p:spPr>
      </p:sp>
      <p:sp>
        <p:nvSpPr>
          <p:cNvPr id="12" name="Shape 10"/>
          <p:cNvSpPr/>
          <p:nvPr/>
        </p:nvSpPr>
        <p:spPr>
          <a:xfrm>
            <a:off x="7065169" y="4401640"/>
            <a:ext cx="499943" cy="496267"/>
          </a:xfrm>
          <a:prstGeom prst="roundRect">
            <a:avLst>
              <a:gd name="adj" fmla="val 11055"/>
            </a:avLst>
          </a:prstGeom>
          <a:solidFill>
            <a:srgbClr val="3D3D42"/>
          </a:solidFill>
          <a:ln w="7620">
            <a:solidFill>
              <a:srgbClr val="494950"/>
            </a:solidFill>
            <a:prstDash val="solid"/>
          </a:ln>
        </p:spPr>
      </p:sp>
      <p:sp>
        <p:nvSpPr>
          <p:cNvPr id="13" name="Text 11"/>
          <p:cNvSpPr/>
          <p:nvPr/>
        </p:nvSpPr>
        <p:spPr>
          <a:xfrm>
            <a:off x="7219831" y="4443005"/>
            <a:ext cx="19050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6204109" y="2033644"/>
            <a:ext cx="2221944" cy="344633"/>
          </a:xfrm>
          <a:prstGeom prst="rect">
            <a:avLst/>
          </a:prstGeom>
          <a:noFill/>
          <a:ln/>
        </p:spPr>
        <p:txBody>
          <a:bodyPr wrap="non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Recruitment</a:t>
            </a:r>
            <a:endParaRPr lang="en-US" sz="2187" dirty="0"/>
          </a:p>
        </p:txBody>
      </p:sp>
      <p:sp>
        <p:nvSpPr>
          <p:cNvPr id="15" name="Text 13"/>
          <p:cNvSpPr/>
          <p:nvPr/>
        </p:nvSpPr>
        <p:spPr>
          <a:xfrm>
            <a:off x="4351853" y="2598815"/>
            <a:ext cx="5926574" cy="1058365"/>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CRM can help institutions find prospective students, track leads, and personalize communication to increase enrollment.</a:t>
            </a:r>
            <a:endParaRPr lang="en-US" sz="1750" dirty="0"/>
          </a:p>
        </p:txBody>
      </p:sp>
      <p:sp>
        <p:nvSpPr>
          <p:cNvPr id="16" name="Shape 14"/>
          <p:cNvSpPr/>
          <p:nvPr/>
        </p:nvSpPr>
        <p:spPr>
          <a:xfrm>
            <a:off x="10589478" y="4649715"/>
            <a:ext cx="44410" cy="771880"/>
          </a:xfrm>
          <a:prstGeom prst="rect">
            <a:avLst/>
          </a:prstGeom>
          <a:solidFill>
            <a:srgbClr val="494950"/>
          </a:solidFill>
          <a:ln/>
        </p:spPr>
      </p:sp>
      <p:sp>
        <p:nvSpPr>
          <p:cNvPr id="17" name="Shape 15"/>
          <p:cNvSpPr/>
          <p:nvPr/>
        </p:nvSpPr>
        <p:spPr>
          <a:xfrm>
            <a:off x="10361771" y="4401640"/>
            <a:ext cx="499943" cy="496267"/>
          </a:xfrm>
          <a:prstGeom prst="roundRect">
            <a:avLst>
              <a:gd name="adj" fmla="val 11055"/>
            </a:avLst>
          </a:prstGeom>
          <a:solidFill>
            <a:srgbClr val="3D3D42"/>
          </a:solidFill>
          <a:ln w="7620">
            <a:solidFill>
              <a:srgbClr val="494950"/>
            </a:solidFill>
            <a:prstDash val="solid"/>
          </a:ln>
        </p:spPr>
      </p:sp>
      <p:sp>
        <p:nvSpPr>
          <p:cNvPr id="18" name="Text 16"/>
          <p:cNvSpPr/>
          <p:nvPr/>
        </p:nvSpPr>
        <p:spPr>
          <a:xfrm>
            <a:off x="10512623" y="4443005"/>
            <a:ext cx="19812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9" name="Text 17"/>
          <p:cNvSpPr/>
          <p:nvPr/>
        </p:nvSpPr>
        <p:spPr>
          <a:xfrm>
            <a:off x="9480113" y="5642249"/>
            <a:ext cx="2263140" cy="344633"/>
          </a:xfrm>
          <a:prstGeom prst="rect">
            <a:avLst/>
          </a:prstGeom>
          <a:noFill/>
          <a:ln/>
        </p:spPr>
        <p:txBody>
          <a:bodyPr wrap="none" rtlCol="0" anchor="t"/>
          <a:lstStyle/>
          <a:p>
            <a:pPr marL="0" indent="0" algn="ctr">
              <a:lnSpc>
                <a:spcPts val="2734"/>
              </a:lnSpc>
              <a:buNone/>
            </a:pPr>
            <a:r>
              <a:rPr lang="en-US" sz="2187" dirty="0">
                <a:solidFill>
                  <a:srgbClr val="E5E0DF"/>
                </a:solidFill>
                <a:latin typeface="Poppins" pitchFamily="34" charset="0"/>
                <a:ea typeface="Poppins" pitchFamily="34" charset="-122"/>
                <a:cs typeface="Poppins" pitchFamily="34" charset="-120"/>
              </a:rPr>
              <a:t>Alumni Relations</a:t>
            </a:r>
            <a:endParaRPr lang="en-US" sz="2187" dirty="0"/>
          </a:p>
        </p:txBody>
      </p:sp>
      <p:sp>
        <p:nvSpPr>
          <p:cNvPr id="20" name="Text 18"/>
          <p:cNvSpPr/>
          <p:nvPr/>
        </p:nvSpPr>
        <p:spPr>
          <a:xfrm>
            <a:off x="7648456" y="6207420"/>
            <a:ext cx="5926574" cy="1058365"/>
          </a:xfrm>
          <a:prstGeom prst="rect">
            <a:avLst/>
          </a:prstGeom>
          <a:noFill/>
          <a:ln/>
        </p:spPr>
        <p:txBody>
          <a:bodyPr wrap="square" rtlCol="0" anchor="t"/>
          <a:lstStyle/>
          <a:p>
            <a:pPr marL="0" indent="0" algn="ctr">
              <a:lnSpc>
                <a:spcPts val="2799"/>
              </a:lnSpc>
              <a:buNone/>
            </a:pPr>
            <a:r>
              <a:rPr lang="en-US" sz="1750" dirty="0">
                <a:solidFill>
                  <a:srgbClr val="E5E0DF"/>
                </a:solidFill>
                <a:latin typeface="Roboto" pitchFamily="34" charset="0"/>
                <a:ea typeface="Roboto" pitchFamily="34" charset="-122"/>
                <a:cs typeface="Roboto" pitchFamily="34" charset="-120"/>
              </a:rPr>
              <a:t>CRM can help institutions keep track of alumni engagement and communication, and encourage giving back to the institution.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583168" y="2168969"/>
            <a:ext cx="8496300" cy="482439"/>
          </a:xfrm>
          <a:prstGeom prst="rect">
            <a:avLst/>
          </a:prstGeom>
          <a:noFill/>
          <a:ln/>
        </p:spPr>
        <p:txBody>
          <a:bodyPr wrap="none" rtlCol="0" anchor="t"/>
          <a:lstStyle/>
          <a:p>
            <a:pPr marL="0" indent="0">
              <a:lnSpc>
                <a:spcPts val="3827"/>
              </a:lnSpc>
              <a:buNone/>
            </a:pPr>
            <a:r>
              <a:rPr lang="en-US" sz="3062" dirty="0">
                <a:solidFill>
                  <a:srgbClr val="F2F2F3"/>
                </a:solidFill>
                <a:latin typeface="Poppins" pitchFamily="34" charset="0"/>
                <a:ea typeface="Poppins" pitchFamily="34" charset="-122"/>
                <a:cs typeface="Poppins" pitchFamily="34" charset="-120"/>
              </a:rPr>
              <a:t>Key Features of a CRM for Education Industry</a:t>
            </a:r>
            <a:endParaRPr lang="en-US" sz="3062" dirty="0"/>
          </a:p>
        </p:txBody>
      </p:sp>
      <p:pic>
        <p:nvPicPr>
          <p:cNvPr id="5" name="Image 0" descr="preencoded.png"/>
          <p:cNvPicPr>
            <a:picLocks noChangeAspect="1"/>
          </p:cNvPicPr>
          <p:nvPr/>
        </p:nvPicPr>
        <p:blipFill>
          <a:blip r:embed="rId3"/>
          <a:stretch>
            <a:fillRect/>
          </a:stretch>
        </p:blipFill>
        <p:spPr>
          <a:xfrm>
            <a:off x="583168" y="2960113"/>
            <a:ext cx="3190994" cy="1957650"/>
          </a:xfrm>
          <a:prstGeom prst="rect">
            <a:avLst/>
          </a:prstGeom>
        </p:spPr>
      </p:pic>
      <p:sp>
        <p:nvSpPr>
          <p:cNvPr id="6" name="Text 3"/>
          <p:cNvSpPr/>
          <p:nvPr/>
        </p:nvSpPr>
        <p:spPr>
          <a:xfrm>
            <a:off x="583168" y="5110644"/>
            <a:ext cx="1555313" cy="241220"/>
          </a:xfrm>
          <a:prstGeom prst="rect">
            <a:avLst/>
          </a:prstGeom>
          <a:noFill/>
          <a:ln/>
        </p:spPr>
        <p:txBody>
          <a:bodyPr wrap="none" rtlCol="0" anchor="t"/>
          <a:lstStyle/>
          <a:p>
            <a:pPr marL="0" indent="0" algn="l">
              <a:lnSpc>
                <a:spcPts val="1914"/>
              </a:lnSpc>
              <a:buNone/>
            </a:pPr>
            <a:r>
              <a:rPr lang="en-US" sz="1531" dirty="0">
                <a:solidFill>
                  <a:srgbClr val="F2F2F3"/>
                </a:solidFill>
                <a:latin typeface="Poppins" pitchFamily="34" charset="0"/>
                <a:ea typeface="Poppins" pitchFamily="34" charset="-122"/>
                <a:cs typeface="Poppins" pitchFamily="34" charset="-120"/>
              </a:rPr>
              <a:t>Dashboard</a:t>
            </a:r>
            <a:endParaRPr lang="en-US" sz="1531" dirty="0"/>
          </a:p>
        </p:txBody>
      </p:sp>
      <p:sp>
        <p:nvSpPr>
          <p:cNvPr id="7" name="Text 4"/>
          <p:cNvSpPr/>
          <p:nvPr/>
        </p:nvSpPr>
        <p:spPr>
          <a:xfrm>
            <a:off x="583168" y="5506216"/>
            <a:ext cx="3190994" cy="493785"/>
          </a:xfrm>
          <a:prstGeom prst="rect">
            <a:avLst/>
          </a:prstGeom>
          <a:noFill/>
          <a:ln/>
        </p:spPr>
        <p:txBody>
          <a:bodyPr wrap="square" rtlCol="0" anchor="t"/>
          <a:lstStyle/>
          <a:p>
            <a:pPr marL="0" indent="0" algn="l">
              <a:lnSpc>
                <a:spcPts val="1960"/>
              </a:lnSpc>
              <a:buNone/>
            </a:pPr>
            <a:r>
              <a:rPr lang="en-US" sz="1225" dirty="0">
                <a:solidFill>
                  <a:srgbClr val="E5E0DF"/>
                </a:solidFill>
                <a:latin typeface="Roboto" pitchFamily="34" charset="0"/>
                <a:ea typeface="Roboto" pitchFamily="34" charset="-122"/>
                <a:cs typeface="Roboto" pitchFamily="34" charset="-120"/>
              </a:rPr>
              <a:t>Real-time data and visualization of student engagement and institutional performance.</a:t>
            </a:r>
            <a:endParaRPr lang="en-US" sz="1225" dirty="0"/>
          </a:p>
        </p:txBody>
      </p:sp>
      <p:pic>
        <p:nvPicPr>
          <p:cNvPr id="8" name="Image 1" descr="preencoded.png"/>
          <p:cNvPicPr>
            <a:picLocks noChangeAspect="1"/>
          </p:cNvPicPr>
          <p:nvPr/>
        </p:nvPicPr>
        <p:blipFill>
          <a:blip r:embed="rId4"/>
          <a:stretch>
            <a:fillRect/>
          </a:stretch>
        </p:blipFill>
        <p:spPr>
          <a:xfrm>
            <a:off x="4007406" y="2960113"/>
            <a:ext cx="3191113" cy="1957650"/>
          </a:xfrm>
          <a:prstGeom prst="rect">
            <a:avLst/>
          </a:prstGeom>
        </p:spPr>
      </p:pic>
      <p:sp>
        <p:nvSpPr>
          <p:cNvPr id="9" name="Text 5"/>
          <p:cNvSpPr/>
          <p:nvPr/>
        </p:nvSpPr>
        <p:spPr>
          <a:xfrm>
            <a:off x="4007406" y="5110644"/>
            <a:ext cx="2148840" cy="241220"/>
          </a:xfrm>
          <a:prstGeom prst="rect">
            <a:avLst/>
          </a:prstGeom>
          <a:noFill/>
          <a:ln/>
        </p:spPr>
        <p:txBody>
          <a:bodyPr wrap="none" rtlCol="0" anchor="t"/>
          <a:lstStyle/>
          <a:p>
            <a:pPr marL="0" indent="0" algn="l">
              <a:lnSpc>
                <a:spcPts val="1914"/>
              </a:lnSpc>
              <a:buNone/>
            </a:pPr>
            <a:r>
              <a:rPr lang="en-US" sz="1531" dirty="0">
                <a:solidFill>
                  <a:srgbClr val="F2F2F3"/>
                </a:solidFill>
                <a:latin typeface="Poppins" pitchFamily="34" charset="0"/>
                <a:ea typeface="Poppins" pitchFamily="34" charset="-122"/>
                <a:cs typeface="Poppins" pitchFamily="34" charset="-120"/>
              </a:rPr>
              <a:t>Email &amp; SMS Marketing</a:t>
            </a:r>
            <a:endParaRPr lang="en-US" sz="1531" dirty="0"/>
          </a:p>
        </p:txBody>
      </p:sp>
      <p:sp>
        <p:nvSpPr>
          <p:cNvPr id="10" name="Text 6"/>
          <p:cNvSpPr/>
          <p:nvPr/>
        </p:nvSpPr>
        <p:spPr>
          <a:xfrm>
            <a:off x="4007406" y="5506216"/>
            <a:ext cx="3191113" cy="493785"/>
          </a:xfrm>
          <a:prstGeom prst="rect">
            <a:avLst/>
          </a:prstGeom>
          <a:noFill/>
          <a:ln/>
        </p:spPr>
        <p:txBody>
          <a:bodyPr wrap="square" rtlCol="0" anchor="t"/>
          <a:lstStyle/>
          <a:p>
            <a:pPr marL="0" indent="0" algn="l">
              <a:lnSpc>
                <a:spcPts val="1960"/>
              </a:lnSpc>
              <a:buNone/>
            </a:pPr>
            <a:r>
              <a:rPr lang="en-US" sz="1225" dirty="0">
                <a:solidFill>
                  <a:srgbClr val="E5E0DF"/>
                </a:solidFill>
                <a:latin typeface="Roboto" pitchFamily="34" charset="0"/>
                <a:ea typeface="Roboto" pitchFamily="34" charset="-122"/>
                <a:cs typeface="Roboto" pitchFamily="34" charset="-120"/>
              </a:rPr>
              <a:t>Automated and personalized messaging to reach students, staff, and alumni.</a:t>
            </a:r>
            <a:endParaRPr lang="en-US" sz="1225" dirty="0"/>
          </a:p>
        </p:txBody>
      </p:sp>
      <p:pic>
        <p:nvPicPr>
          <p:cNvPr id="11" name="Image 2" descr="preencoded.png"/>
          <p:cNvPicPr>
            <a:picLocks noChangeAspect="1"/>
          </p:cNvPicPr>
          <p:nvPr/>
        </p:nvPicPr>
        <p:blipFill>
          <a:blip r:embed="rId5"/>
          <a:stretch>
            <a:fillRect/>
          </a:stretch>
        </p:blipFill>
        <p:spPr>
          <a:xfrm>
            <a:off x="7431762" y="2960113"/>
            <a:ext cx="3191113" cy="1957650"/>
          </a:xfrm>
          <a:prstGeom prst="rect">
            <a:avLst/>
          </a:prstGeom>
        </p:spPr>
      </p:pic>
      <p:sp>
        <p:nvSpPr>
          <p:cNvPr id="12" name="Text 7"/>
          <p:cNvSpPr/>
          <p:nvPr/>
        </p:nvSpPr>
        <p:spPr>
          <a:xfrm>
            <a:off x="7431762" y="5110644"/>
            <a:ext cx="1555313" cy="241220"/>
          </a:xfrm>
          <a:prstGeom prst="rect">
            <a:avLst/>
          </a:prstGeom>
          <a:noFill/>
          <a:ln/>
        </p:spPr>
        <p:txBody>
          <a:bodyPr wrap="none" rtlCol="0" anchor="t"/>
          <a:lstStyle/>
          <a:p>
            <a:pPr marL="0" indent="0" algn="l">
              <a:lnSpc>
                <a:spcPts val="1914"/>
              </a:lnSpc>
              <a:buNone/>
            </a:pPr>
            <a:r>
              <a:rPr lang="en-US" sz="1531" dirty="0">
                <a:solidFill>
                  <a:srgbClr val="F2F2F3"/>
                </a:solidFill>
                <a:latin typeface="Poppins" pitchFamily="34" charset="0"/>
                <a:ea typeface="Poppins" pitchFamily="34" charset="-122"/>
                <a:cs typeface="Poppins" pitchFamily="34" charset="-120"/>
              </a:rPr>
              <a:t>Lead Tracking</a:t>
            </a:r>
            <a:endParaRPr lang="en-US" sz="1531" dirty="0"/>
          </a:p>
        </p:txBody>
      </p:sp>
      <p:sp>
        <p:nvSpPr>
          <p:cNvPr id="13" name="Text 8"/>
          <p:cNvSpPr/>
          <p:nvPr/>
        </p:nvSpPr>
        <p:spPr>
          <a:xfrm>
            <a:off x="7431762" y="5506216"/>
            <a:ext cx="3191113" cy="493785"/>
          </a:xfrm>
          <a:prstGeom prst="rect">
            <a:avLst/>
          </a:prstGeom>
          <a:noFill/>
          <a:ln/>
        </p:spPr>
        <p:txBody>
          <a:bodyPr wrap="square" rtlCol="0" anchor="t"/>
          <a:lstStyle/>
          <a:p>
            <a:pPr marL="0" indent="0" algn="l">
              <a:lnSpc>
                <a:spcPts val="1960"/>
              </a:lnSpc>
              <a:buNone/>
            </a:pPr>
            <a:r>
              <a:rPr lang="en-US" sz="1225" dirty="0">
                <a:solidFill>
                  <a:srgbClr val="E5E0DF"/>
                </a:solidFill>
                <a:latin typeface="Roboto" pitchFamily="34" charset="0"/>
                <a:ea typeface="Roboto" pitchFamily="34" charset="-122"/>
                <a:cs typeface="Roboto" pitchFamily="34" charset="-120"/>
              </a:rPr>
              <a:t>Track prospective students and their communication history with the institution.</a:t>
            </a:r>
            <a:endParaRPr lang="en-US" sz="1225" dirty="0"/>
          </a:p>
        </p:txBody>
      </p:sp>
      <p:pic>
        <p:nvPicPr>
          <p:cNvPr id="14" name="Image 3" descr="preencoded.png"/>
          <p:cNvPicPr>
            <a:picLocks noChangeAspect="1"/>
          </p:cNvPicPr>
          <p:nvPr/>
        </p:nvPicPr>
        <p:blipFill>
          <a:blip r:embed="rId6"/>
          <a:stretch>
            <a:fillRect/>
          </a:stretch>
        </p:blipFill>
        <p:spPr>
          <a:xfrm>
            <a:off x="10856119" y="2960113"/>
            <a:ext cx="3191113" cy="1957650"/>
          </a:xfrm>
          <a:prstGeom prst="rect">
            <a:avLst/>
          </a:prstGeom>
        </p:spPr>
      </p:pic>
      <p:sp>
        <p:nvSpPr>
          <p:cNvPr id="15" name="Text 9"/>
          <p:cNvSpPr/>
          <p:nvPr/>
        </p:nvSpPr>
        <p:spPr>
          <a:xfrm>
            <a:off x="10856119" y="5110644"/>
            <a:ext cx="1897380" cy="241220"/>
          </a:xfrm>
          <a:prstGeom prst="rect">
            <a:avLst/>
          </a:prstGeom>
          <a:noFill/>
          <a:ln/>
        </p:spPr>
        <p:txBody>
          <a:bodyPr wrap="none" rtlCol="0" anchor="t"/>
          <a:lstStyle/>
          <a:p>
            <a:pPr marL="0" indent="0" algn="l">
              <a:lnSpc>
                <a:spcPts val="1914"/>
              </a:lnSpc>
              <a:buNone/>
            </a:pPr>
            <a:r>
              <a:rPr lang="en-US" sz="1531" dirty="0">
                <a:solidFill>
                  <a:srgbClr val="F2F2F3"/>
                </a:solidFill>
                <a:latin typeface="Poppins" pitchFamily="34" charset="0"/>
                <a:ea typeface="Poppins" pitchFamily="34" charset="-122"/>
                <a:cs typeface="Poppins" pitchFamily="34" charset="-120"/>
              </a:rPr>
              <a:t>Event Management</a:t>
            </a:r>
            <a:endParaRPr lang="en-US" sz="1531" dirty="0"/>
          </a:p>
        </p:txBody>
      </p:sp>
      <p:sp>
        <p:nvSpPr>
          <p:cNvPr id="16" name="Text 10"/>
          <p:cNvSpPr/>
          <p:nvPr/>
        </p:nvSpPr>
        <p:spPr>
          <a:xfrm>
            <a:off x="10856119" y="5506216"/>
            <a:ext cx="3191113" cy="493785"/>
          </a:xfrm>
          <a:prstGeom prst="rect">
            <a:avLst/>
          </a:prstGeom>
          <a:noFill/>
          <a:ln/>
        </p:spPr>
        <p:txBody>
          <a:bodyPr wrap="square" rtlCol="0" anchor="t"/>
          <a:lstStyle/>
          <a:p>
            <a:pPr marL="0" indent="0" algn="l">
              <a:lnSpc>
                <a:spcPts val="1960"/>
              </a:lnSpc>
              <a:buNone/>
            </a:pPr>
            <a:r>
              <a:rPr lang="en-US" sz="1225" dirty="0">
                <a:solidFill>
                  <a:srgbClr val="E5E0DF"/>
                </a:solidFill>
                <a:latin typeface="Roboto" pitchFamily="34" charset="0"/>
                <a:ea typeface="Roboto" pitchFamily="34" charset="-122"/>
                <a:cs typeface="Roboto" pitchFamily="34" charset="-120"/>
              </a:rPr>
              <a:t>Coordinate events such as recruiting fairs, open houses, and alumni gatherings.</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pic>
        <p:nvPicPr>
          <p:cNvPr id="4"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050505">
              <a:alpha val="80000"/>
            </a:srgbClr>
          </a:solidFill>
          <a:ln/>
        </p:spPr>
      </p:sp>
      <p:sp>
        <p:nvSpPr>
          <p:cNvPr id="6" name="Text 3"/>
          <p:cNvSpPr/>
          <p:nvPr/>
        </p:nvSpPr>
        <p:spPr>
          <a:xfrm>
            <a:off x="833199" y="2285856"/>
            <a:ext cx="9448800" cy="689267"/>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Benefits of Using CRM in Education</a:t>
            </a:r>
            <a:endParaRPr lang="en-US" sz="4374" dirty="0"/>
          </a:p>
        </p:txBody>
      </p:sp>
      <p:sp>
        <p:nvSpPr>
          <p:cNvPr id="7" name="Shape 4"/>
          <p:cNvSpPr/>
          <p:nvPr/>
        </p:nvSpPr>
        <p:spPr>
          <a:xfrm>
            <a:off x="833199" y="3478245"/>
            <a:ext cx="499943" cy="496267"/>
          </a:xfrm>
          <a:prstGeom prst="roundRect">
            <a:avLst>
              <a:gd name="adj" fmla="val 11055"/>
            </a:avLst>
          </a:prstGeom>
          <a:solidFill>
            <a:srgbClr val="3D3D42"/>
          </a:solidFill>
          <a:ln w="7620">
            <a:solidFill>
              <a:srgbClr val="494950"/>
            </a:solidFill>
            <a:prstDash val="solid"/>
          </a:ln>
        </p:spPr>
      </p:sp>
      <p:sp>
        <p:nvSpPr>
          <p:cNvPr id="8" name="Text 5"/>
          <p:cNvSpPr/>
          <p:nvPr/>
        </p:nvSpPr>
        <p:spPr>
          <a:xfrm>
            <a:off x="1033582" y="3519610"/>
            <a:ext cx="9906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6"/>
          <p:cNvSpPr/>
          <p:nvPr/>
        </p:nvSpPr>
        <p:spPr>
          <a:xfrm>
            <a:off x="1555313" y="3554002"/>
            <a:ext cx="3070860" cy="344633"/>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Predictive Analytics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0" name="Text 7"/>
          <p:cNvSpPr/>
          <p:nvPr/>
        </p:nvSpPr>
        <p:spPr>
          <a:xfrm>
            <a:off x="1555313" y="4119173"/>
            <a:ext cx="3451146"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can analyze institutional data to predict student behavior, such as the likelihood to drop out or succeed academically.</a:t>
            </a:r>
            <a:endParaRPr lang="en-US" sz="1750" dirty="0"/>
          </a:p>
        </p:txBody>
      </p:sp>
      <p:sp>
        <p:nvSpPr>
          <p:cNvPr id="11" name="Shape 8"/>
          <p:cNvSpPr/>
          <p:nvPr/>
        </p:nvSpPr>
        <p:spPr>
          <a:xfrm>
            <a:off x="5228630" y="3478245"/>
            <a:ext cx="499943" cy="496267"/>
          </a:xfrm>
          <a:prstGeom prst="roundRect">
            <a:avLst>
              <a:gd name="adj" fmla="val 11055"/>
            </a:avLst>
          </a:prstGeom>
          <a:solidFill>
            <a:srgbClr val="3D3D42"/>
          </a:solidFill>
          <a:ln w="7620">
            <a:solidFill>
              <a:srgbClr val="494950"/>
            </a:solidFill>
            <a:prstDash val="solid"/>
          </a:ln>
        </p:spPr>
      </p:sp>
      <p:sp>
        <p:nvSpPr>
          <p:cNvPr id="12" name="Text 9"/>
          <p:cNvSpPr/>
          <p:nvPr/>
        </p:nvSpPr>
        <p:spPr>
          <a:xfrm>
            <a:off x="5383292" y="3519610"/>
            <a:ext cx="19050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3" name="Text 10"/>
          <p:cNvSpPr/>
          <p:nvPr/>
        </p:nvSpPr>
        <p:spPr>
          <a:xfrm>
            <a:off x="5950744" y="3554002"/>
            <a:ext cx="2476500" cy="344633"/>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Personalization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4" name="Text 11"/>
          <p:cNvSpPr/>
          <p:nvPr/>
        </p:nvSpPr>
        <p:spPr>
          <a:xfrm>
            <a:off x="5950744" y="4119173"/>
            <a:ext cx="3451146" cy="1763942"/>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can personalize communication with students, staff, and alumni to increase engagement and improve overall satisfaction.</a:t>
            </a:r>
            <a:endParaRPr lang="en-US" sz="1750" dirty="0"/>
          </a:p>
        </p:txBody>
      </p:sp>
      <p:sp>
        <p:nvSpPr>
          <p:cNvPr id="15" name="Shape 12"/>
          <p:cNvSpPr/>
          <p:nvPr/>
        </p:nvSpPr>
        <p:spPr>
          <a:xfrm>
            <a:off x="9624060" y="3478245"/>
            <a:ext cx="499943" cy="496267"/>
          </a:xfrm>
          <a:prstGeom prst="roundRect">
            <a:avLst>
              <a:gd name="adj" fmla="val 11055"/>
            </a:avLst>
          </a:prstGeom>
          <a:solidFill>
            <a:srgbClr val="3D3D42"/>
          </a:solidFill>
          <a:ln w="7620">
            <a:solidFill>
              <a:srgbClr val="494950"/>
            </a:solidFill>
            <a:prstDash val="solid"/>
          </a:ln>
        </p:spPr>
      </p:sp>
      <p:sp>
        <p:nvSpPr>
          <p:cNvPr id="16" name="Text 13"/>
          <p:cNvSpPr/>
          <p:nvPr/>
        </p:nvSpPr>
        <p:spPr>
          <a:xfrm>
            <a:off x="9774912" y="3519610"/>
            <a:ext cx="19812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7" name="Text 14"/>
          <p:cNvSpPr/>
          <p:nvPr/>
        </p:nvSpPr>
        <p:spPr>
          <a:xfrm>
            <a:off x="10346174" y="3554002"/>
            <a:ext cx="2308860" cy="344633"/>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Collaboration </a:t>
            </a:r>
            <a:r>
              <a:rPr lang="en-US" sz="2187" dirty="0">
                <a:solidFill>
                  <a:srgbClr val="000000"/>
                </a:solidFill>
                <a:latin typeface="Poppins" pitchFamily="34" charset="0"/>
                <a:ea typeface="Poppins" pitchFamily="34" charset="-122"/>
                <a:cs typeface="Poppins" pitchFamily="34" charset="-120"/>
              </a:rPr>
              <a:t>🤝</a:t>
            </a:r>
            <a:endParaRPr lang="en-US" sz="2187" dirty="0"/>
          </a:p>
        </p:txBody>
      </p:sp>
      <p:sp>
        <p:nvSpPr>
          <p:cNvPr id="18" name="Text 15"/>
          <p:cNvSpPr/>
          <p:nvPr/>
        </p:nvSpPr>
        <p:spPr>
          <a:xfrm>
            <a:off x="10346174" y="4119173"/>
            <a:ext cx="3451146"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can help different departments in an institution work together effectively, by sharing data and communication history.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833199" y="1589498"/>
            <a:ext cx="9326880" cy="689267"/>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Implementing a CRM in Education</a:t>
            </a:r>
            <a:endParaRPr lang="en-US" sz="4374" dirty="0"/>
          </a:p>
        </p:txBody>
      </p:sp>
      <p:sp>
        <p:nvSpPr>
          <p:cNvPr id="5" name="Shape 3"/>
          <p:cNvSpPr/>
          <p:nvPr/>
        </p:nvSpPr>
        <p:spPr>
          <a:xfrm>
            <a:off x="7293054" y="2719838"/>
            <a:ext cx="44410" cy="3859634"/>
          </a:xfrm>
          <a:prstGeom prst="rect">
            <a:avLst/>
          </a:prstGeom>
          <a:solidFill>
            <a:srgbClr val="494950"/>
          </a:solidFill>
          <a:ln/>
        </p:spPr>
      </p:sp>
      <p:sp>
        <p:nvSpPr>
          <p:cNvPr id="6" name="Shape 4"/>
          <p:cNvSpPr/>
          <p:nvPr/>
        </p:nvSpPr>
        <p:spPr>
          <a:xfrm>
            <a:off x="7565172" y="3118188"/>
            <a:ext cx="777597" cy="44084"/>
          </a:xfrm>
          <a:prstGeom prst="rect">
            <a:avLst/>
          </a:prstGeom>
          <a:solidFill>
            <a:srgbClr val="494950"/>
          </a:solidFill>
          <a:ln/>
        </p:spPr>
      </p:sp>
      <p:sp>
        <p:nvSpPr>
          <p:cNvPr id="7" name="Shape 5"/>
          <p:cNvSpPr/>
          <p:nvPr/>
        </p:nvSpPr>
        <p:spPr>
          <a:xfrm>
            <a:off x="7065228" y="2892155"/>
            <a:ext cx="499943" cy="496267"/>
          </a:xfrm>
          <a:prstGeom prst="roundRect">
            <a:avLst>
              <a:gd name="adj" fmla="val 11055"/>
            </a:avLst>
          </a:prstGeom>
          <a:solidFill>
            <a:srgbClr val="3D3D42"/>
          </a:solidFill>
          <a:ln w="7620">
            <a:solidFill>
              <a:srgbClr val="494950"/>
            </a:solidFill>
            <a:prstDash val="solid"/>
          </a:ln>
        </p:spPr>
      </p:sp>
      <p:sp>
        <p:nvSpPr>
          <p:cNvPr id="8" name="Text 6"/>
          <p:cNvSpPr/>
          <p:nvPr/>
        </p:nvSpPr>
        <p:spPr>
          <a:xfrm>
            <a:off x="7265610" y="2933521"/>
            <a:ext cx="9906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8537258" y="2940375"/>
            <a:ext cx="3169920" cy="344633"/>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Assessment &amp; Planning</a:t>
            </a:r>
            <a:endParaRPr lang="en-US" sz="2187" dirty="0"/>
          </a:p>
        </p:txBody>
      </p:sp>
      <p:sp>
        <p:nvSpPr>
          <p:cNvPr id="10" name="Text 8"/>
          <p:cNvSpPr/>
          <p:nvPr/>
        </p:nvSpPr>
        <p:spPr>
          <a:xfrm>
            <a:off x="8537258" y="3505546"/>
            <a:ext cx="5259943" cy="705577"/>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Identify goals, stakeholders, and resources needed to implement a CRM in an institution.</a:t>
            </a:r>
            <a:endParaRPr lang="en-US" sz="1750" dirty="0"/>
          </a:p>
        </p:txBody>
      </p:sp>
      <p:sp>
        <p:nvSpPr>
          <p:cNvPr id="11" name="Shape 9"/>
          <p:cNvSpPr/>
          <p:nvPr/>
        </p:nvSpPr>
        <p:spPr>
          <a:xfrm>
            <a:off x="6287631" y="4220873"/>
            <a:ext cx="777597" cy="44084"/>
          </a:xfrm>
          <a:prstGeom prst="rect">
            <a:avLst/>
          </a:prstGeom>
          <a:solidFill>
            <a:srgbClr val="494950"/>
          </a:solidFill>
          <a:ln/>
        </p:spPr>
      </p:sp>
      <p:sp>
        <p:nvSpPr>
          <p:cNvPr id="12" name="Shape 10"/>
          <p:cNvSpPr/>
          <p:nvPr/>
        </p:nvSpPr>
        <p:spPr>
          <a:xfrm>
            <a:off x="7065228" y="3994840"/>
            <a:ext cx="499943" cy="496267"/>
          </a:xfrm>
          <a:prstGeom prst="roundRect">
            <a:avLst>
              <a:gd name="adj" fmla="val 11055"/>
            </a:avLst>
          </a:prstGeom>
          <a:solidFill>
            <a:srgbClr val="3D3D42"/>
          </a:solidFill>
          <a:ln w="7620">
            <a:solidFill>
              <a:srgbClr val="494950"/>
            </a:solidFill>
            <a:prstDash val="solid"/>
          </a:ln>
        </p:spPr>
      </p:sp>
      <p:sp>
        <p:nvSpPr>
          <p:cNvPr id="13" name="Text 11"/>
          <p:cNvSpPr/>
          <p:nvPr/>
        </p:nvSpPr>
        <p:spPr>
          <a:xfrm>
            <a:off x="7219890" y="4036206"/>
            <a:ext cx="19050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1886903" y="4043060"/>
            <a:ext cx="4206240" cy="344633"/>
          </a:xfrm>
          <a:prstGeom prst="rect">
            <a:avLst/>
          </a:prstGeom>
          <a:noFill/>
          <a:ln/>
        </p:spPr>
        <p:txBody>
          <a:bodyPr wrap="none" rtlCol="0" anchor="t"/>
          <a:lstStyle/>
          <a:p>
            <a:pPr marL="0" indent="0" algn="r">
              <a:lnSpc>
                <a:spcPts val="2734"/>
              </a:lnSpc>
              <a:buNone/>
            </a:pPr>
            <a:r>
              <a:rPr lang="en-US" sz="2187" dirty="0">
                <a:solidFill>
                  <a:srgbClr val="E5E0DF"/>
                </a:solidFill>
                <a:latin typeface="Poppins" pitchFamily="34" charset="0"/>
                <a:ea typeface="Poppins" pitchFamily="34" charset="-122"/>
                <a:cs typeface="Poppins" pitchFamily="34" charset="-120"/>
              </a:rPr>
              <a:t>Vendor Selection &amp; Integration</a:t>
            </a:r>
            <a:endParaRPr lang="en-US" sz="2187" dirty="0"/>
          </a:p>
        </p:txBody>
      </p:sp>
      <p:sp>
        <p:nvSpPr>
          <p:cNvPr id="15" name="Text 13"/>
          <p:cNvSpPr/>
          <p:nvPr/>
        </p:nvSpPr>
        <p:spPr>
          <a:xfrm>
            <a:off x="833199" y="4608231"/>
            <a:ext cx="5259943" cy="705577"/>
          </a:xfrm>
          <a:prstGeom prst="rect">
            <a:avLst/>
          </a:prstGeom>
          <a:noFill/>
          <a:ln/>
        </p:spPr>
        <p:txBody>
          <a:bodyPr wrap="square" rtlCol="0" anchor="t"/>
          <a:lstStyle/>
          <a:p>
            <a:pPr marL="0" indent="0" algn="r">
              <a:lnSpc>
                <a:spcPts val="2799"/>
              </a:lnSpc>
              <a:buNone/>
            </a:pPr>
            <a:r>
              <a:rPr lang="en-US" sz="1750" dirty="0">
                <a:solidFill>
                  <a:srgbClr val="E5E0DF"/>
                </a:solidFill>
                <a:latin typeface="Roboto" pitchFamily="34" charset="0"/>
                <a:ea typeface="Roboto" pitchFamily="34" charset="-122"/>
                <a:cs typeface="Roboto" pitchFamily="34" charset="-120"/>
              </a:rPr>
              <a:t>Select a CRM vendor that fits the institution's needs, and integrate the CRM with existing systems.</a:t>
            </a:r>
            <a:endParaRPr lang="en-US" sz="1750" dirty="0"/>
          </a:p>
        </p:txBody>
      </p:sp>
      <p:sp>
        <p:nvSpPr>
          <p:cNvPr id="16" name="Shape 14"/>
          <p:cNvSpPr/>
          <p:nvPr/>
        </p:nvSpPr>
        <p:spPr>
          <a:xfrm>
            <a:off x="7565172" y="5213289"/>
            <a:ext cx="777597" cy="44084"/>
          </a:xfrm>
          <a:prstGeom prst="rect">
            <a:avLst/>
          </a:prstGeom>
          <a:solidFill>
            <a:srgbClr val="494950"/>
          </a:solidFill>
          <a:ln/>
        </p:spPr>
      </p:sp>
      <p:sp>
        <p:nvSpPr>
          <p:cNvPr id="17" name="Shape 15"/>
          <p:cNvSpPr/>
          <p:nvPr/>
        </p:nvSpPr>
        <p:spPr>
          <a:xfrm>
            <a:off x="7065228" y="4987257"/>
            <a:ext cx="499943" cy="496267"/>
          </a:xfrm>
          <a:prstGeom prst="roundRect">
            <a:avLst>
              <a:gd name="adj" fmla="val 11055"/>
            </a:avLst>
          </a:prstGeom>
          <a:solidFill>
            <a:srgbClr val="3D3D42"/>
          </a:solidFill>
          <a:ln w="7620">
            <a:solidFill>
              <a:srgbClr val="494950"/>
            </a:solidFill>
            <a:prstDash val="solid"/>
          </a:ln>
        </p:spPr>
      </p:sp>
      <p:sp>
        <p:nvSpPr>
          <p:cNvPr id="18" name="Text 16"/>
          <p:cNvSpPr/>
          <p:nvPr/>
        </p:nvSpPr>
        <p:spPr>
          <a:xfrm>
            <a:off x="7216080" y="5028622"/>
            <a:ext cx="198120" cy="413418"/>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9" name="Text 17"/>
          <p:cNvSpPr/>
          <p:nvPr/>
        </p:nvSpPr>
        <p:spPr>
          <a:xfrm>
            <a:off x="8537258" y="5035477"/>
            <a:ext cx="2712720" cy="344633"/>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Training &amp; Adoption</a:t>
            </a:r>
            <a:endParaRPr lang="en-US" sz="2187" dirty="0"/>
          </a:p>
        </p:txBody>
      </p:sp>
      <p:sp>
        <p:nvSpPr>
          <p:cNvPr id="20" name="Text 18"/>
          <p:cNvSpPr/>
          <p:nvPr/>
        </p:nvSpPr>
        <p:spPr>
          <a:xfrm>
            <a:off x="8537258" y="5600647"/>
            <a:ext cx="5259943" cy="705577"/>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Train staff and faculty on using the CRM, and encourage adoption through incentives and support.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833199" y="1717376"/>
            <a:ext cx="12964001" cy="1378534"/>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Challenges in Implementing CRM for Education Industry</a:t>
            </a:r>
            <a:endParaRPr lang="en-US" sz="4374" dirty="0"/>
          </a:p>
        </p:txBody>
      </p:sp>
      <p:sp>
        <p:nvSpPr>
          <p:cNvPr id="5" name="Shape 3"/>
          <p:cNvSpPr/>
          <p:nvPr/>
        </p:nvSpPr>
        <p:spPr>
          <a:xfrm>
            <a:off x="833199" y="3536984"/>
            <a:ext cx="4173260" cy="2914729"/>
          </a:xfrm>
          <a:prstGeom prst="roundRect">
            <a:avLst>
              <a:gd name="adj" fmla="val 1882"/>
            </a:avLst>
          </a:prstGeom>
          <a:solidFill>
            <a:srgbClr val="3D3D42"/>
          </a:solidFill>
          <a:ln w="7620">
            <a:solidFill>
              <a:srgbClr val="494950"/>
            </a:solidFill>
            <a:prstDash val="solid"/>
          </a:ln>
        </p:spPr>
      </p:sp>
      <p:sp>
        <p:nvSpPr>
          <p:cNvPr id="6" name="Text 4"/>
          <p:cNvSpPr/>
          <p:nvPr/>
        </p:nvSpPr>
        <p:spPr>
          <a:xfrm>
            <a:off x="1062990" y="3765085"/>
            <a:ext cx="3147060" cy="413418"/>
          </a:xfrm>
          <a:prstGeom prst="rect">
            <a:avLst/>
          </a:prstGeom>
          <a:noFill/>
          <a:ln/>
        </p:spPr>
        <p:txBody>
          <a:bodyPr wrap="non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Data Management</a:t>
            </a:r>
            <a:endParaRPr lang="en-US" sz="2624" dirty="0"/>
          </a:p>
        </p:txBody>
      </p:sp>
      <p:sp>
        <p:nvSpPr>
          <p:cNvPr id="7" name="Text 5"/>
          <p:cNvSpPr/>
          <p:nvPr/>
        </p:nvSpPr>
        <p:spPr>
          <a:xfrm>
            <a:off x="1062990" y="4399040"/>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Managing large amounts of student data can be complex and time-consuming, and requires clear policies and procedures.</a:t>
            </a:r>
            <a:endParaRPr lang="en-US" sz="1750" dirty="0"/>
          </a:p>
        </p:txBody>
      </p:sp>
      <p:sp>
        <p:nvSpPr>
          <p:cNvPr id="8" name="Shape 6"/>
          <p:cNvSpPr/>
          <p:nvPr/>
        </p:nvSpPr>
        <p:spPr>
          <a:xfrm>
            <a:off x="5228630" y="3536984"/>
            <a:ext cx="4173260" cy="2914729"/>
          </a:xfrm>
          <a:prstGeom prst="roundRect">
            <a:avLst>
              <a:gd name="adj" fmla="val 1882"/>
            </a:avLst>
          </a:prstGeom>
          <a:solidFill>
            <a:srgbClr val="3D3D42"/>
          </a:solidFill>
          <a:ln w="7620">
            <a:solidFill>
              <a:srgbClr val="494950"/>
            </a:solidFill>
            <a:prstDash val="solid"/>
          </a:ln>
        </p:spPr>
      </p:sp>
      <p:sp>
        <p:nvSpPr>
          <p:cNvPr id="9" name="Text 7"/>
          <p:cNvSpPr/>
          <p:nvPr/>
        </p:nvSpPr>
        <p:spPr>
          <a:xfrm>
            <a:off x="5458420" y="3765085"/>
            <a:ext cx="3634740" cy="413418"/>
          </a:xfrm>
          <a:prstGeom prst="rect">
            <a:avLst/>
          </a:prstGeom>
          <a:noFill/>
          <a:ln/>
        </p:spPr>
        <p:txBody>
          <a:bodyPr wrap="non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Resistance to Change</a:t>
            </a:r>
            <a:endParaRPr lang="en-US" sz="2624" dirty="0"/>
          </a:p>
        </p:txBody>
      </p:sp>
      <p:sp>
        <p:nvSpPr>
          <p:cNvPr id="10" name="Text 8"/>
          <p:cNvSpPr/>
          <p:nvPr/>
        </p:nvSpPr>
        <p:spPr>
          <a:xfrm>
            <a:off x="5458420" y="4399040"/>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Faculty and staff may be resistant to adopting new technologies, and require strong leadership and training to overcome this challenge.</a:t>
            </a:r>
            <a:endParaRPr lang="en-US" sz="1750" dirty="0"/>
          </a:p>
        </p:txBody>
      </p:sp>
      <p:sp>
        <p:nvSpPr>
          <p:cNvPr id="11" name="Shape 9"/>
          <p:cNvSpPr/>
          <p:nvPr/>
        </p:nvSpPr>
        <p:spPr>
          <a:xfrm>
            <a:off x="9624060" y="3536984"/>
            <a:ext cx="4173260" cy="2914729"/>
          </a:xfrm>
          <a:prstGeom prst="roundRect">
            <a:avLst>
              <a:gd name="adj" fmla="val 1882"/>
            </a:avLst>
          </a:prstGeom>
          <a:solidFill>
            <a:srgbClr val="3D3D42"/>
          </a:solidFill>
          <a:ln w="7620">
            <a:solidFill>
              <a:srgbClr val="494950"/>
            </a:solidFill>
            <a:prstDash val="solid"/>
          </a:ln>
        </p:spPr>
      </p:sp>
      <p:sp>
        <p:nvSpPr>
          <p:cNvPr id="12" name="Text 10"/>
          <p:cNvSpPr/>
          <p:nvPr/>
        </p:nvSpPr>
        <p:spPr>
          <a:xfrm>
            <a:off x="9853851" y="3765085"/>
            <a:ext cx="3713678" cy="826837"/>
          </a:xfrm>
          <a:prstGeom prst="rect">
            <a:avLst/>
          </a:prstGeom>
          <a:noFill/>
          <a:ln/>
        </p:spPr>
        <p:txBody>
          <a:bodyPr wrap="square" rtlCol="0" anchor="t"/>
          <a:lstStyle/>
          <a:p>
            <a:pPr marL="0" indent="0">
              <a:lnSpc>
                <a:spcPts val="3281"/>
              </a:lnSpc>
              <a:buNone/>
            </a:pPr>
            <a:r>
              <a:rPr lang="en-US" sz="2624" dirty="0">
                <a:solidFill>
                  <a:srgbClr val="E5E0DF"/>
                </a:solidFill>
                <a:latin typeface="Poppins" pitchFamily="34" charset="0"/>
                <a:ea typeface="Poppins" pitchFamily="34" charset="-122"/>
                <a:cs typeface="Poppins" pitchFamily="34" charset="-120"/>
              </a:rPr>
              <a:t>Integration with Legacy Systems</a:t>
            </a:r>
            <a:endParaRPr lang="en-US" sz="2624" dirty="0"/>
          </a:p>
        </p:txBody>
      </p:sp>
      <p:sp>
        <p:nvSpPr>
          <p:cNvPr id="13" name="Text 11"/>
          <p:cNvSpPr/>
          <p:nvPr/>
        </p:nvSpPr>
        <p:spPr>
          <a:xfrm>
            <a:off x="9853851" y="4812458"/>
            <a:ext cx="3713678" cy="141115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Integrating a CRM with existing systems, such as registration and financial aid, can be a challenging and costly task.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w="7620">
            <a:solidFill>
              <a:srgbClr val="565151"/>
            </a:solidFill>
            <a:prstDash val="solid"/>
          </a:ln>
        </p:spPr>
      </p:sp>
      <p:sp>
        <p:nvSpPr>
          <p:cNvPr id="4" name="Text 2"/>
          <p:cNvSpPr/>
          <p:nvPr/>
        </p:nvSpPr>
        <p:spPr>
          <a:xfrm>
            <a:off x="833199" y="2171450"/>
            <a:ext cx="7477601" cy="1378534"/>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and Future Directions</a:t>
            </a:r>
            <a:endParaRPr lang="en-US" sz="4374" dirty="0"/>
          </a:p>
        </p:txBody>
      </p:sp>
      <p:sp>
        <p:nvSpPr>
          <p:cNvPr id="5" name="Text 3"/>
          <p:cNvSpPr/>
          <p:nvPr/>
        </p:nvSpPr>
        <p:spPr>
          <a:xfrm>
            <a:off x="833199" y="3880790"/>
            <a:ext cx="7477601" cy="2116730"/>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CRM is an important tool for institutions in the education industry to improve communication, streamline operations, and increase efficiency. However, successful implementation requires careful planning, training, and collaboration. In the future, CRM is likely to become even more important as institutions focus on higher levels of personalization and data-driven decision making for improved student outcomes.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538</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2023-07-28T17:28:01Z</dcterms:created>
  <dcterms:modified xsi:type="dcterms:W3CDTF">2023-07-28T17:33:02Z</dcterms:modified>
</cp:coreProperties>
</file>