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7/30/2023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chtarget.com/whatis/definition/Linked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chtarget.com/searchcustomerexperience/definition/voice-recognition-speaker-recognition" TargetMode="External"/><Relationship Id="rId2" Type="http://schemas.openxmlformats.org/officeDocument/2006/relationships/hyperlink" Target="https://www.techtarget.com/searchcustomerexperience/definition/mobile-CRM-mobile-customer-relationship-manage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echtarget.com/searchcustomerexperience/definition/sales-funnel" TargetMode="External"/><Relationship Id="rId2" Type="http://schemas.openxmlformats.org/officeDocument/2006/relationships/hyperlink" Target="https://www.techtarget.com/searchcio/definition/B2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alesforce.org/highered/student-success/" TargetMode="External"/><Relationship Id="rId2" Type="http://schemas.openxmlformats.org/officeDocument/2006/relationships/hyperlink" Target="https://www.salesforce.org/highered/recruiting/" TargetMode="External"/><Relationship Id="rId1" Type="http://schemas.openxmlformats.org/officeDocument/2006/relationships/slideLayout" Target="../slideLayouts/slideLayout2.xml"/><Relationship Id="rId5" Type="http://schemas.openxmlformats.org/officeDocument/2006/relationships/hyperlink" Target="https://www.salesforce.org/highered/marketing/" TargetMode="External"/><Relationship Id="rId4" Type="http://schemas.openxmlformats.org/officeDocument/2006/relationships/hyperlink" Target="https://www.salesforce.org/highered/advanceme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alesforce.com/form/sfdo/edu/total-economic-impact-education-cloud/?_ga=2.189388779.1311469145.1647271723-864298121.1624677092&amp;_gac=1.57553368.1647271723.Cj0KCQjwz7uRBhDRARIsAFqjullAA_mMLBnQ8exkpATXoQDiqdSoKWHcpZN7_bbGM1CCDvizpDahwLsaAhpaEALw_wc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alesforce.org/stories/central-new-mexico-community-college/" TargetMode="External"/><Relationship Id="rId2" Type="http://schemas.openxmlformats.org/officeDocument/2006/relationships/hyperlink" Target="https://www.salesforce.com/form/sfdo/edu/total-economic-impact-education-cloud/?_ga=2.189388779.1311469145.1647271723-864298121.1624677092&amp;_gac=1.57553368.1647271723.Cj0KCQjwz7uRBhDRARIsAFqjullAA_mMLBnQ8exkpATXoQDiqdSoKWHcpZN7_bbGM1CCDvizpDahwLsaAhpaEALw_wc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target.com/searchcloudcomputing/definition/Software-as-a-Servi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target.com/searchapparchitecture/definition/source-code" TargetMode="External"/><Relationship Id="rId2" Type="http://schemas.openxmlformats.org/officeDocument/2006/relationships/hyperlink" Target="https://www.techtarget.com/whatis/definition/open-source" TargetMode="External"/><Relationship Id="rId1" Type="http://schemas.openxmlformats.org/officeDocument/2006/relationships/slideLayout" Target="../slideLayouts/slideLayout2.xml"/><Relationship Id="rId4" Type="http://schemas.openxmlformats.org/officeDocument/2006/relationships/hyperlink" Target="https://www.techtarget.com/searchcustomerexperience/definition/social-C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C02D-EF42-4CFA-4B96-6663FA78290C}"/>
              </a:ext>
            </a:extLst>
          </p:cNvPr>
          <p:cNvSpPr>
            <a:spLocks noGrp="1"/>
          </p:cNvSpPr>
          <p:nvPr>
            <p:ph type="ctrTitle"/>
          </p:nvPr>
        </p:nvSpPr>
        <p:spPr/>
        <p:txBody>
          <a:bodyPr/>
          <a:lstStyle/>
          <a:p>
            <a:r>
              <a:rPr lang="en-IN" sz="4800" dirty="0"/>
              <a:t>CRM OF EDUCATION INDUSTRY</a:t>
            </a:r>
          </a:p>
        </p:txBody>
      </p:sp>
      <p:sp>
        <p:nvSpPr>
          <p:cNvPr id="3" name="Subtitle 2">
            <a:extLst>
              <a:ext uri="{FF2B5EF4-FFF2-40B4-BE49-F238E27FC236}">
                <a16:creationId xmlns:a16="http://schemas.microsoft.com/office/drawing/2014/main" id="{5621AD19-00EA-29A4-5EAA-9AD595114890}"/>
              </a:ext>
            </a:extLst>
          </p:cNvPr>
          <p:cNvSpPr>
            <a:spLocks noGrp="1"/>
          </p:cNvSpPr>
          <p:nvPr>
            <p:ph type="subTitle" idx="1"/>
          </p:nvPr>
        </p:nvSpPr>
        <p:spPr/>
        <p:txBody>
          <a:bodyPr>
            <a:normAutofit fontScale="77500" lnSpcReduction="20000"/>
          </a:bodyPr>
          <a:lstStyle/>
          <a:p>
            <a:r>
              <a:rPr lang="en-IN" dirty="0"/>
              <a:t>Neelapu Uhasri</a:t>
            </a:r>
          </a:p>
          <a:p>
            <a:r>
              <a:rPr lang="en-IN" dirty="0"/>
              <a:t>Mudivinchi Krishnaveni</a:t>
            </a:r>
          </a:p>
          <a:p>
            <a:r>
              <a:rPr lang="en-IN" dirty="0"/>
              <a:t>Mummina Binduswarnasai</a:t>
            </a:r>
          </a:p>
          <a:p>
            <a:r>
              <a:rPr lang="en-IN" dirty="0"/>
              <a:t>Seshapu Anil Kumar</a:t>
            </a:r>
          </a:p>
        </p:txBody>
      </p:sp>
    </p:spTree>
    <p:extLst>
      <p:ext uri="{BB962C8B-B14F-4D97-AF65-F5344CB8AC3E}">
        <p14:creationId xmlns:p14="http://schemas.microsoft.com/office/powerpoint/2010/main" val="4163801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4A09-21CB-499B-5A88-F85133A602B3}"/>
              </a:ext>
            </a:extLst>
          </p:cNvPr>
          <p:cNvSpPr>
            <a:spLocks noGrp="1"/>
          </p:cNvSpPr>
          <p:nvPr>
            <p:ph type="title"/>
          </p:nvPr>
        </p:nvSpPr>
        <p:spPr/>
        <p:txBody>
          <a:bodyPr>
            <a:normAutofit fontScale="90000"/>
          </a:bodyPr>
          <a:lstStyle/>
          <a:p>
            <a:r>
              <a:rPr lang="en-IN" b="1" i="0" dirty="0">
                <a:solidFill>
                  <a:srgbClr val="323232"/>
                </a:solidFill>
                <a:effectLst/>
                <a:latin typeface="Arial" panose="020B0604020202020204" pitchFamily="34" charset="0"/>
              </a:rPr>
              <a:t>CRM examples in practice</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0417E7B-447A-D8C1-BE4D-E834FE4903F8}"/>
              </a:ext>
            </a:extLst>
          </p:cNvPr>
          <p:cNvSpPr>
            <a:spLocks noGrp="1"/>
          </p:cNvSpPr>
          <p:nvPr>
            <p:ph idx="1"/>
          </p:nvPr>
        </p:nvSpPr>
        <p:spPr/>
        <p:txBody>
          <a:bodyPr/>
          <a:lstStyle/>
          <a:p>
            <a:pPr algn="l"/>
            <a:r>
              <a:rPr lang="en-US" b="1" i="0" dirty="0">
                <a:solidFill>
                  <a:srgbClr val="323232"/>
                </a:solidFill>
                <a:effectLst/>
                <a:latin typeface="Arial" panose="020B0604020202020204" pitchFamily="34" charset="0"/>
              </a:rPr>
              <a:t>Contact center: </a:t>
            </a:r>
            <a:r>
              <a:rPr lang="en-US" b="0" i="0" dirty="0">
                <a:solidFill>
                  <a:srgbClr val="666666"/>
                </a:solidFill>
                <a:effectLst/>
                <a:latin typeface="Arial" panose="020B0604020202020204" pitchFamily="34" charset="0"/>
              </a:rPr>
              <a:t>Traditionally, data intake practices for CRM systems have been the responsibility of sales and marketing departments, as well as contact center agents. Sales and marketing teams procure leads and update the system with information throughout the customer lifecycle, and contact centers gather data and revise customer history records through service calls and technical support interactions.</a:t>
            </a:r>
          </a:p>
          <a:p>
            <a:endParaRPr lang="en-IN" dirty="0"/>
          </a:p>
        </p:txBody>
      </p:sp>
    </p:spTree>
    <p:extLst>
      <p:ext uri="{BB962C8B-B14F-4D97-AF65-F5344CB8AC3E}">
        <p14:creationId xmlns:p14="http://schemas.microsoft.com/office/powerpoint/2010/main" val="250914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B1C4-9562-BCA3-AD4E-EAD832A670BC}"/>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C57150F2-7437-AFBA-9B5A-55E3FA2B52D4}"/>
              </a:ext>
            </a:extLst>
          </p:cNvPr>
          <p:cNvSpPr>
            <a:spLocks noGrp="1"/>
          </p:cNvSpPr>
          <p:nvPr>
            <p:ph idx="1"/>
          </p:nvPr>
        </p:nvSpPr>
        <p:spPr/>
        <p:txBody>
          <a:bodyPr/>
          <a:lstStyle/>
          <a:p>
            <a:pPr algn="l"/>
            <a:r>
              <a:rPr lang="en-US" b="1" i="0" dirty="0">
                <a:solidFill>
                  <a:srgbClr val="323232"/>
                </a:solidFill>
                <a:effectLst/>
                <a:latin typeface="Arial" panose="020B0604020202020204" pitchFamily="34" charset="0"/>
              </a:rPr>
              <a:t>Social CRM: </a:t>
            </a:r>
            <a:r>
              <a:rPr lang="en-US" b="0" i="0" dirty="0">
                <a:solidFill>
                  <a:srgbClr val="666666"/>
                </a:solidFill>
                <a:effectLst/>
                <a:latin typeface="Arial" panose="020B0604020202020204" pitchFamily="34" charset="0"/>
              </a:rPr>
              <a:t>Social media in CRM involves businesses engaging with customers directly through social media platforms, such as Facebook, Twitter and </a:t>
            </a:r>
            <a:r>
              <a:rPr lang="en-US" b="0" i="0" u="sng" dirty="0">
                <a:solidFill>
                  <a:srgbClr val="007CAD"/>
                </a:solidFill>
                <a:effectLst/>
                <a:latin typeface="Arial" panose="020B0604020202020204" pitchFamily="34" charset="0"/>
                <a:hlinkClick r:id="rId2"/>
              </a:rPr>
              <a:t>LinkedIn</a:t>
            </a:r>
            <a:r>
              <a:rPr lang="en-US" b="0" i="0" dirty="0">
                <a:solidFill>
                  <a:srgbClr val="666666"/>
                </a:solidFill>
                <a:effectLst/>
                <a:latin typeface="Arial" panose="020B0604020202020204" pitchFamily="34" charset="0"/>
              </a:rPr>
              <a:t>. Social media presents an open forum for customers to share experiences with a brand, whether they are airing grievances or promoting products.</a:t>
            </a:r>
          </a:p>
          <a:p>
            <a:endParaRPr lang="en-IN" dirty="0"/>
          </a:p>
        </p:txBody>
      </p:sp>
    </p:spTree>
    <p:extLst>
      <p:ext uri="{BB962C8B-B14F-4D97-AF65-F5344CB8AC3E}">
        <p14:creationId xmlns:p14="http://schemas.microsoft.com/office/powerpoint/2010/main" val="95283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82F0-D072-1856-A347-A5A4FE86503F}"/>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457BF30B-D089-5662-8E60-FCD15EAABB1A}"/>
              </a:ext>
            </a:extLst>
          </p:cNvPr>
          <p:cNvSpPr>
            <a:spLocks noGrp="1"/>
          </p:cNvSpPr>
          <p:nvPr>
            <p:ph idx="1"/>
          </p:nvPr>
        </p:nvSpPr>
        <p:spPr/>
        <p:txBody>
          <a:bodyPr/>
          <a:lstStyle/>
          <a:p>
            <a:pPr algn="l"/>
            <a:r>
              <a:rPr lang="en-US" b="1" i="0" dirty="0">
                <a:solidFill>
                  <a:srgbClr val="323232"/>
                </a:solidFill>
                <a:effectLst/>
                <a:latin typeface="Arial" panose="020B0604020202020204" pitchFamily="34" charset="0"/>
              </a:rPr>
              <a:t>Mobile CRM:</a:t>
            </a:r>
            <a:r>
              <a:rPr lang="en-US" b="0" i="0" dirty="0">
                <a:solidFill>
                  <a:srgbClr val="666666"/>
                </a:solidFill>
                <a:effectLst/>
                <a:latin typeface="Arial" panose="020B0604020202020204" pitchFamily="34" charset="0"/>
              </a:rPr>
              <a:t>CRM applications built for smartphones and tablets have become a must-have for sales representatives and marketing professionals who want to access customer information and perform tasks when they are not physically in their offices. </a:t>
            </a:r>
            <a:r>
              <a:rPr lang="en-US" b="0" i="0" u="sng" dirty="0">
                <a:solidFill>
                  <a:srgbClr val="007CAD"/>
                </a:solidFill>
                <a:effectLst/>
                <a:latin typeface="Arial" panose="020B0604020202020204" pitchFamily="34" charset="0"/>
                <a:hlinkClick r:id="rId2"/>
              </a:rPr>
              <a:t>Mobile CRM</a:t>
            </a:r>
            <a:r>
              <a:rPr lang="en-US" b="0" i="0" dirty="0">
                <a:solidFill>
                  <a:srgbClr val="666666"/>
                </a:solidFill>
                <a:effectLst/>
                <a:latin typeface="Arial" panose="020B0604020202020204" pitchFamily="34" charset="0"/>
              </a:rPr>
              <a:t> apps take advantage of features that are unique to mobile devices, such as GPS and </a:t>
            </a:r>
            <a:r>
              <a:rPr lang="en-US" b="0" i="0" u="sng" dirty="0">
                <a:solidFill>
                  <a:srgbClr val="007CAD"/>
                </a:solidFill>
                <a:effectLst/>
                <a:latin typeface="Arial" panose="020B0604020202020204" pitchFamily="34" charset="0"/>
                <a:hlinkClick r:id="rId3"/>
              </a:rPr>
              <a:t>voice recognition</a:t>
            </a:r>
            <a:r>
              <a:rPr lang="en-US" b="0" i="0" dirty="0">
                <a:solidFill>
                  <a:srgbClr val="666666"/>
                </a:solidFill>
                <a:effectLst/>
                <a:latin typeface="Arial" panose="020B0604020202020204" pitchFamily="34" charset="0"/>
              </a:rPr>
              <a:t> capabilities, to give sales and marketing employees access to customer information from anywhere.</a:t>
            </a:r>
          </a:p>
          <a:p>
            <a:endParaRPr lang="en-IN" dirty="0"/>
          </a:p>
        </p:txBody>
      </p:sp>
    </p:spTree>
    <p:extLst>
      <p:ext uri="{BB962C8B-B14F-4D97-AF65-F5344CB8AC3E}">
        <p14:creationId xmlns:p14="http://schemas.microsoft.com/office/powerpoint/2010/main" val="249735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AE9C-396E-5572-E13D-1781E994F177}"/>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1813743B-8C9E-BC9E-B3A5-47B44698ADFB}"/>
              </a:ext>
            </a:extLst>
          </p:cNvPr>
          <p:cNvSpPr>
            <a:spLocks noGrp="1"/>
          </p:cNvSpPr>
          <p:nvPr>
            <p:ph idx="1"/>
          </p:nvPr>
        </p:nvSpPr>
        <p:spPr/>
        <p:txBody>
          <a:bodyPr/>
          <a:lstStyle/>
          <a:p>
            <a:pPr algn="l"/>
            <a:r>
              <a:rPr lang="en-US" b="1" i="0" dirty="0">
                <a:solidFill>
                  <a:srgbClr val="323232"/>
                </a:solidFill>
                <a:effectLst/>
                <a:latin typeface="Arial" panose="020B0604020202020204" pitchFamily="34" charset="0"/>
              </a:rPr>
              <a:t>Business-to-business (B2B) practices: </a:t>
            </a:r>
            <a:r>
              <a:rPr lang="en-US" b="0" i="0" dirty="0">
                <a:solidFill>
                  <a:srgbClr val="666666"/>
                </a:solidFill>
                <a:effectLst/>
                <a:latin typeface="Arial" panose="020B0604020202020204" pitchFamily="34" charset="0"/>
              </a:rPr>
              <a:t>A CRM system in a </a:t>
            </a:r>
            <a:r>
              <a:rPr lang="en-US" b="0" i="0" u="sng" dirty="0">
                <a:solidFill>
                  <a:srgbClr val="007CAD"/>
                </a:solidFill>
                <a:effectLst/>
                <a:latin typeface="Arial" panose="020B0604020202020204" pitchFamily="34" charset="0"/>
                <a:hlinkClick r:id="rId2"/>
              </a:rPr>
              <a:t>B2B</a:t>
            </a:r>
            <a:r>
              <a:rPr lang="en-US" b="0" i="0" dirty="0">
                <a:solidFill>
                  <a:srgbClr val="666666"/>
                </a:solidFill>
                <a:effectLst/>
                <a:latin typeface="Arial" panose="020B0604020202020204" pitchFamily="34" charset="0"/>
              </a:rPr>
              <a:t> environment helps monitor sales as they move through the </a:t>
            </a:r>
            <a:r>
              <a:rPr lang="en-US" b="0" i="0" u="sng" dirty="0">
                <a:solidFill>
                  <a:srgbClr val="007CAD"/>
                </a:solidFill>
                <a:effectLst/>
                <a:latin typeface="Arial" panose="020B0604020202020204" pitchFamily="34" charset="0"/>
                <a:hlinkClick r:id="rId3"/>
              </a:rPr>
              <a:t>sales funnel</a:t>
            </a:r>
            <a:r>
              <a:rPr lang="en-US" b="0" i="0" dirty="0">
                <a:solidFill>
                  <a:srgbClr val="666666"/>
                </a:solidFill>
                <a:effectLst/>
                <a:latin typeface="Arial" panose="020B0604020202020204" pitchFamily="34" charset="0"/>
              </a:rPr>
              <a:t>, enabling a business to address any issues that might come up during the process. CRM systems in the B2B market help create more visibility into leads and, therefore, increase efficiency throughout the sales process.</a:t>
            </a:r>
          </a:p>
          <a:p>
            <a:endParaRPr lang="en-IN" dirty="0"/>
          </a:p>
        </p:txBody>
      </p:sp>
    </p:spTree>
    <p:extLst>
      <p:ext uri="{BB962C8B-B14F-4D97-AF65-F5344CB8AC3E}">
        <p14:creationId xmlns:p14="http://schemas.microsoft.com/office/powerpoint/2010/main" val="285616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F71E-693B-891F-E7D2-9D358E490399}"/>
              </a:ext>
            </a:extLst>
          </p:cNvPr>
          <p:cNvSpPr>
            <a:spLocks noGrp="1"/>
          </p:cNvSpPr>
          <p:nvPr>
            <p:ph type="title"/>
          </p:nvPr>
        </p:nvSpPr>
        <p:spPr/>
        <p:txBody>
          <a:bodyPr/>
          <a:lstStyle/>
          <a:p>
            <a:r>
              <a:rPr lang="en-IN" dirty="0"/>
              <a:t>CRM for education industry </a:t>
            </a:r>
          </a:p>
        </p:txBody>
      </p:sp>
      <p:sp>
        <p:nvSpPr>
          <p:cNvPr id="3" name="Content Placeholder 2">
            <a:extLst>
              <a:ext uri="{FF2B5EF4-FFF2-40B4-BE49-F238E27FC236}">
                <a16:creationId xmlns:a16="http://schemas.microsoft.com/office/drawing/2014/main" id="{BA6D0BFF-CC66-9E82-F8DD-3C6B09C34875}"/>
              </a:ext>
            </a:extLst>
          </p:cNvPr>
          <p:cNvSpPr>
            <a:spLocks noGrp="1"/>
          </p:cNvSpPr>
          <p:nvPr>
            <p:ph idx="1"/>
          </p:nvPr>
        </p:nvSpPr>
        <p:spPr/>
        <p:txBody>
          <a:bodyPr/>
          <a:lstStyle/>
          <a:p>
            <a:r>
              <a:rPr lang="en-US" b="0" i="0" dirty="0">
                <a:solidFill>
                  <a:srgbClr val="040C28"/>
                </a:solidFill>
                <a:effectLst/>
                <a:latin typeface="Google Sans"/>
              </a:rPr>
              <a:t>customer relationship management</a:t>
            </a:r>
            <a:r>
              <a:rPr lang="en-US" b="0" i="0" dirty="0">
                <a:solidFill>
                  <a:srgbClr val="202124"/>
                </a:solidFill>
                <a:effectLst/>
                <a:latin typeface="Google Sans"/>
              </a:rPr>
              <a:t>. CRM higher education technology enables institutions to manage relationships with all of their customers (including students, alumni, faculty, staff, and corporate partners) and connect insights from those interactions in a unified view.</a:t>
            </a:r>
            <a:endParaRPr lang="en-IN" dirty="0"/>
          </a:p>
        </p:txBody>
      </p:sp>
    </p:spTree>
    <p:extLst>
      <p:ext uri="{BB962C8B-B14F-4D97-AF65-F5344CB8AC3E}">
        <p14:creationId xmlns:p14="http://schemas.microsoft.com/office/powerpoint/2010/main" val="3802961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4878-6EF5-FEF0-1F33-899F52B59C27}"/>
              </a:ext>
            </a:extLst>
          </p:cNvPr>
          <p:cNvSpPr>
            <a:spLocks noGrp="1"/>
          </p:cNvSpPr>
          <p:nvPr>
            <p:ph type="title"/>
          </p:nvPr>
        </p:nvSpPr>
        <p:spPr/>
        <p:txBody>
          <a:bodyPr>
            <a:normAutofit fontScale="90000"/>
          </a:bodyPr>
          <a:lstStyle/>
          <a:p>
            <a:br>
              <a:rPr lang="en-US" dirty="0">
                <a:solidFill>
                  <a:srgbClr val="032D60"/>
                </a:solidFill>
                <a:latin typeface="SFAvantGardePro"/>
              </a:rPr>
            </a:br>
            <a:br>
              <a:rPr lang="en-US" dirty="0">
                <a:solidFill>
                  <a:srgbClr val="032D60"/>
                </a:solidFill>
                <a:latin typeface="SFAvantGardePro"/>
              </a:rPr>
            </a:br>
            <a:r>
              <a:rPr lang="en-US" dirty="0">
                <a:solidFill>
                  <a:srgbClr val="032D60"/>
                </a:solidFill>
                <a:latin typeface="SFAvantGardePro"/>
              </a:rPr>
              <a:t>CRM FOR HIGHER EDUCATION IMPORTANCE</a:t>
            </a:r>
            <a:br>
              <a:rPr lang="en-US" b="0" i="0" dirty="0">
                <a:solidFill>
                  <a:srgbClr val="032D60"/>
                </a:solidFill>
                <a:effectLst/>
                <a:latin typeface="SFAvantGardePro"/>
              </a:rPr>
            </a:br>
            <a:br>
              <a:rPr lang="en-US" b="0" i="0" dirty="0">
                <a:solidFill>
                  <a:srgbClr val="181818"/>
                </a:solidFill>
                <a:effectLst/>
                <a:latin typeface="SalesforceSansRegular"/>
              </a:rPr>
            </a:br>
            <a:endParaRPr lang="en-IN" dirty="0"/>
          </a:p>
        </p:txBody>
      </p:sp>
      <p:sp>
        <p:nvSpPr>
          <p:cNvPr id="3" name="Content Placeholder 2">
            <a:extLst>
              <a:ext uri="{FF2B5EF4-FFF2-40B4-BE49-F238E27FC236}">
                <a16:creationId xmlns:a16="http://schemas.microsoft.com/office/drawing/2014/main" id="{E12BA54C-602C-C382-8932-7C18BE061E27}"/>
              </a:ext>
            </a:extLst>
          </p:cNvPr>
          <p:cNvSpPr>
            <a:spLocks noGrp="1"/>
          </p:cNvSpPr>
          <p:nvPr>
            <p:ph idx="1"/>
          </p:nvPr>
        </p:nvSpPr>
        <p:spPr/>
        <p:txBody>
          <a:bodyPr/>
          <a:lstStyle/>
          <a:p>
            <a:r>
              <a:rPr lang="en-US" b="0" i="0" dirty="0">
                <a:solidFill>
                  <a:srgbClr val="181818"/>
                </a:solidFill>
                <a:effectLst/>
                <a:latin typeface="SalesforceSansRegular"/>
              </a:rPr>
              <a:t>CRM higher education technology enables institutions to manage relationships with all of their customers (including students, alumni, faculty, staff, and corporate partners) and connect insights from those interactions in a unified view.</a:t>
            </a:r>
            <a:endParaRPr lang="en-IN" dirty="0"/>
          </a:p>
        </p:txBody>
      </p:sp>
    </p:spTree>
    <p:extLst>
      <p:ext uri="{BB962C8B-B14F-4D97-AF65-F5344CB8AC3E}">
        <p14:creationId xmlns:p14="http://schemas.microsoft.com/office/powerpoint/2010/main" val="2754214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027F-509D-2B05-7957-B457D31EF3DF}"/>
              </a:ext>
            </a:extLst>
          </p:cNvPr>
          <p:cNvSpPr>
            <a:spLocks noGrp="1"/>
          </p:cNvSpPr>
          <p:nvPr>
            <p:ph type="title"/>
          </p:nvPr>
        </p:nvSpPr>
        <p:spPr/>
        <p:txBody>
          <a:bodyPr>
            <a:normAutofit fontScale="90000"/>
          </a:bodyPr>
          <a:lstStyle/>
          <a:p>
            <a:br>
              <a:rPr lang="en-IN" b="0" i="0" dirty="0">
                <a:solidFill>
                  <a:srgbClr val="032D60"/>
                </a:solidFill>
                <a:effectLst/>
                <a:latin typeface="SFAvantGardePro"/>
              </a:rPr>
            </a:br>
            <a:r>
              <a:rPr lang="en-IN" b="0" i="0" dirty="0">
                <a:solidFill>
                  <a:srgbClr val="032D60"/>
                </a:solidFill>
                <a:effectLst/>
                <a:latin typeface="SFAvantGardePro"/>
              </a:rPr>
              <a:t>CRM Important</a:t>
            </a:r>
            <a:br>
              <a:rPr lang="en-IN" b="0" i="0" dirty="0">
                <a:solidFill>
                  <a:srgbClr val="032D60"/>
                </a:solidFill>
                <a:effectLst/>
                <a:latin typeface="SFAvantGardePro"/>
              </a:rPr>
            </a:br>
            <a:endParaRPr lang="en-IN" dirty="0"/>
          </a:p>
        </p:txBody>
      </p:sp>
      <p:sp>
        <p:nvSpPr>
          <p:cNvPr id="3" name="Content Placeholder 2">
            <a:extLst>
              <a:ext uri="{FF2B5EF4-FFF2-40B4-BE49-F238E27FC236}">
                <a16:creationId xmlns:a16="http://schemas.microsoft.com/office/drawing/2014/main" id="{318A325A-8988-5D9B-8126-77331C522442}"/>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181818"/>
                </a:solidFill>
                <a:effectLst/>
                <a:latin typeface="SalesforceSansRegular"/>
              </a:rPr>
              <a:t>Quickly support new business models and personalized experiences without the pain of updating legacy systems: with CRM, faculty and staff can collaborate from anywhere and track critical metrics such as retention, enrollment, and engagement rates across a variety of channels. </a:t>
            </a:r>
          </a:p>
          <a:p>
            <a:pPr algn="l">
              <a:buFont typeface="Arial" panose="020B0604020202020204" pitchFamily="34" charset="0"/>
              <a:buChar char="•"/>
            </a:pPr>
            <a:r>
              <a:rPr lang="en-US" b="0" i="0" dirty="0">
                <a:solidFill>
                  <a:srgbClr val="181818"/>
                </a:solidFill>
                <a:effectLst/>
                <a:latin typeface="SalesforceSansRegular"/>
              </a:rPr>
              <a:t>Connect insights across </a:t>
            </a:r>
            <a:r>
              <a:rPr lang="en-US" b="0" i="0" u="none" strike="noStrike" dirty="0">
                <a:solidFill>
                  <a:srgbClr val="0176D3"/>
                </a:solidFill>
                <a:effectLst/>
                <a:latin typeface="SalesforceSansRegular"/>
                <a:hlinkClick r:id="rId2"/>
              </a:rPr>
              <a:t>recruitment &amp; admissions</a:t>
            </a:r>
            <a:r>
              <a:rPr lang="en-US" b="0" i="0" dirty="0">
                <a:solidFill>
                  <a:srgbClr val="181818"/>
                </a:solidFill>
                <a:effectLst/>
                <a:latin typeface="SalesforceSansRegular"/>
              </a:rPr>
              <a:t>, </a:t>
            </a:r>
            <a:r>
              <a:rPr lang="en-US" b="0" i="0" u="none" strike="noStrike" dirty="0">
                <a:solidFill>
                  <a:srgbClr val="0176D3"/>
                </a:solidFill>
                <a:effectLst/>
                <a:latin typeface="SalesforceSansRegular"/>
                <a:hlinkClick r:id="rId3"/>
              </a:rPr>
              <a:t>student experience</a:t>
            </a:r>
            <a:r>
              <a:rPr lang="en-US" b="0" i="0" dirty="0">
                <a:solidFill>
                  <a:srgbClr val="181818"/>
                </a:solidFill>
                <a:effectLst/>
                <a:latin typeface="SalesforceSansRegular"/>
              </a:rPr>
              <a:t>, </a:t>
            </a:r>
            <a:r>
              <a:rPr lang="en-US" b="0" i="0" u="none" strike="noStrike" dirty="0">
                <a:solidFill>
                  <a:srgbClr val="0176D3"/>
                </a:solidFill>
                <a:effectLst/>
                <a:latin typeface="SalesforceSansRegular"/>
                <a:hlinkClick r:id="rId4"/>
              </a:rPr>
              <a:t>advancement</a:t>
            </a:r>
            <a:r>
              <a:rPr lang="en-US" b="0" i="0" dirty="0">
                <a:solidFill>
                  <a:srgbClr val="181818"/>
                </a:solidFill>
                <a:effectLst/>
                <a:latin typeface="SalesforceSansRegular"/>
              </a:rPr>
              <a:t>, and </a:t>
            </a:r>
            <a:r>
              <a:rPr lang="en-US" b="0" i="0" u="none" strike="noStrike" dirty="0">
                <a:solidFill>
                  <a:srgbClr val="0176D3"/>
                </a:solidFill>
                <a:effectLst/>
                <a:latin typeface="SalesforceSansRegular"/>
                <a:hlinkClick r:id="rId5"/>
              </a:rPr>
              <a:t>marketing</a:t>
            </a:r>
            <a:r>
              <a:rPr lang="en-US" b="0" i="0" dirty="0">
                <a:solidFill>
                  <a:srgbClr val="181818"/>
                </a:solidFill>
                <a:effectLst/>
                <a:latin typeface="SalesforceSansRegular"/>
              </a:rPr>
              <a:t> for a 360-degree view of every constituent: Unlike individual point solutions, which only address a single-use case or challenge, an integrated CRM platform eliminates the pain of having disparate data spread across a variety of systems.</a:t>
            </a:r>
          </a:p>
          <a:p>
            <a:pPr marL="0" indent="0">
              <a:buNone/>
            </a:pPr>
            <a:endParaRPr lang="en-US" b="0" dirty="0">
              <a:effectLst/>
              <a:latin typeface="SalesforceSansRegular"/>
            </a:endParaRPr>
          </a:p>
        </p:txBody>
      </p:sp>
    </p:spTree>
    <p:extLst>
      <p:ext uri="{BB962C8B-B14F-4D97-AF65-F5344CB8AC3E}">
        <p14:creationId xmlns:p14="http://schemas.microsoft.com/office/powerpoint/2010/main" val="291068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A7F0A5-2B5A-DDE7-A968-ABACC6CCB5CA}"/>
              </a:ext>
            </a:extLst>
          </p:cNvPr>
          <p:cNvSpPr txBox="1"/>
          <p:nvPr/>
        </p:nvSpPr>
        <p:spPr>
          <a:xfrm>
            <a:off x="1183341" y="1720840"/>
            <a:ext cx="7969623" cy="2585323"/>
          </a:xfrm>
          <a:prstGeom prst="rect">
            <a:avLst/>
          </a:prstGeom>
          <a:noFill/>
        </p:spPr>
        <p:txBody>
          <a:bodyPr wrap="square">
            <a:spAutoFit/>
          </a:bodyPr>
          <a:lstStyle/>
          <a:p>
            <a:pPr>
              <a:buFont typeface="Arial" panose="020B0604020202020204" pitchFamily="34" charset="0"/>
              <a:buChar char="•"/>
            </a:pPr>
            <a:r>
              <a:rPr lang="en-US" b="0" dirty="0">
                <a:effectLst/>
                <a:latin typeface="SalesforceSansRegular"/>
              </a:rPr>
              <a:t>More time for faculty and staff to do what they do best – ensuring students have the support and resources they need to thrive: With CRM for higher education, institutions can provide more tailored outreach to prospective students, automate self-service, and increase alumni engagement and fundraising efforts and spend less time spent searching for data across multiple point solutions means.  </a:t>
            </a:r>
          </a:p>
          <a:p>
            <a:r>
              <a:rPr lang="en-US" b="0" dirty="0">
                <a:effectLst/>
                <a:latin typeface="SalesforceSansRegular"/>
              </a:rPr>
              <a:t>With an integrated platform for the entire education journey, institutions of all sizes can use CRM to create engaged learner relationships for life.</a:t>
            </a:r>
          </a:p>
          <a:p>
            <a:br>
              <a:rPr lang="en-US" dirty="0"/>
            </a:br>
            <a:endParaRPr lang="en-IN" dirty="0"/>
          </a:p>
        </p:txBody>
      </p:sp>
    </p:spTree>
    <p:extLst>
      <p:ext uri="{BB962C8B-B14F-4D97-AF65-F5344CB8AC3E}">
        <p14:creationId xmlns:p14="http://schemas.microsoft.com/office/powerpoint/2010/main" val="3632966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4D02-97DC-7836-2CED-96D121155D2F}"/>
              </a:ext>
            </a:extLst>
          </p:cNvPr>
          <p:cNvSpPr>
            <a:spLocks noGrp="1"/>
          </p:cNvSpPr>
          <p:nvPr>
            <p:ph type="title"/>
          </p:nvPr>
        </p:nvSpPr>
        <p:spPr/>
        <p:txBody>
          <a:bodyPr>
            <a:normAutofit fontScale="90000"/>
          </a:bodyPr>
          <a:lstStyle/>
          <a:p>
            <a:br>
              <a:rPr lang="en-US" b="0" i="0" dirty="0">
                <a:solidFill>
                  <a:srgbClr val="032D60"/>
                </a:solidFill>
                <a:effectLst/>
                <a:latin typeface="SFAvantGardePro"/>
              </a:rPr>
            </a:br>
            <a:br>
              <a:rPr lang="en-US" b="0" i="0" dirty="0">
                <a:solidFill>
                  <a:srgbClr val="032D60"/>
                </a:solidFill>
                <a:effectLst/>
                <a:latin typeface="SFAvantGardePro"/>
              </a:rPr>
            </a:br>
            <a:r>
              <a:rPr lang="en-US" b="0" i="0" dirty="0">
                <a:solidFill>
                  <a:srgbClr val="032D60"/>
                </a:solidFill>
                <a:effectLst/>
                <a:latin typeface="SFAvantGardePro"/>
              </a:rPr>
              <a:t>Benefits of CRM for Higher Education</a:t>
            </a:r>
            <a:br>
              <a:rPr lang="en-US" b="0" i="0" dirty="0">
                <a:solidFill>
                  <a:srgbClr val="032D60"/>
                </a:solidFill>
                <a:effectLst/>
                <a:latin typeface="SFAvantGardePro"/>
              </a:rPr>
            </a:br>
            <a:br>
              <a:rPr lang="en-US" b="0" i="0" dirty="0">
                <a:solidFill>
                  <a:srgbClr val="181818"/>
                </a:solidFill>
                <a:effectLst/>
                <a:latin typeface="SalesforceSansRegular"/>
              </a:rPr>
            </a:br>
            <a:endParaRPr lang="en-IN" dirty="0"/>
          </a:p>
        </p:txBody>
      </p:sp>
      <p:sp>
        <p:nvSpPr>
          <p:cNvPr id="3" name="Content Placeholder 2">
            <a:extLst>
              <a:ext uri="{FF2B5EF4-FFF2-40B4-BE49-F238E27FC236}">
                <a16:creationId xmlns:a16="http://schemas.microsoft.com/office/drawing/2014/main" id="{6B780631-7CCA-D302-F293-9B1F08928B93}"/>
              </a:ext>
            </a:extLst>
          </p:cNvPr>
          <p:cNvSpPr>
            <a:spLocks noGrp="1"/>
          </p:cNvSpPr>
          <p:nvPr>
            <p:ph idx="1"/>
          </p:nvPr>
        </p:nvSpPr>
        <p:spPr/>
        <p:txBody>
          <a:bodyPr>
            <a:normAutofit fontScale="92500" lnSpcReduction="20000"/>
          </a:bodyPr>
          <a:lstStyle/>
          <a:p>
            <a:pPr algn="l"/>
            <a:r>
              <a:rPr lang="en-US" b="0" i="0" dirty="0">
                <a:solidFill>
                  <a:srgbClr val="181818"/>
                </a:solidFill>
                <a:effectLst/>
                <a:latin typeface="SalesforceSansRegular"/>
              </a:rPr>
              <a:t>Institutions can benefit from CRM higher education technology in a variety of ways: </a:t>
            </a:r>
          </a:p>
          <a:p>
            <a:pPr algn="l">
              <a:buFont typeface="Arial" panose="020B0604020202020204" pitchFamily="34" charset="0"/>
              <a:buChar char="•"/>
            </a:pPr>
            <a:r>
              <a:rPr lang="en-US" b="0" i="0" dirty="0">
                <a:solidFill>
                  <a:srgbClr val="181818"/>
                </a:solidFill>
                <a:effectLst/>
                <a:latin typeface="SalesforceSansRegular"/>
              </a:rPr>
              <a:t>A unified view of constituent information</a:t>
            </a:r>
          </a:p>
          <a:p>
            <a:pPr algn="l">
              <a:buFont typeface="Arial" panose="020B0604020202020204" pitchFamily="34" charset="0"/>
              <a:buChar char="•"/>
            </a:pPr>
            <a:r>
              <a:rPr lang="en-US" b="0" i="0" dirty="0">
                <a:solidFill>
                  <a:srgbClr val="181818"/>
                </a:solidFill>
                <a:effectLst/>
                <a:latin typeface="SalesforceSansRegular"/>
              </a:rPr>
              <a:t>$2.4 million in total legacy cost savings</a:t>
            </a:r>
          </a:p>
          <a:p>
            <a:pPr algn="l">
              <a:buFont typeface="Arial" panose="020B0604020202020204" pitchFamily="34" charset="0"/>
              <a:buChar char="•"/>
            </a:pPr>
            <a:r>
              <a:rPr lang="en-US" b="0" i="0" dirty="0">
                <a:solidFill>
                  <a:srgbClr val="181818"/>
                </a:solidFill>
                <a:effectLst/>
                <a:latin typeface="SalesforceSansRegular"/>
              </a:rPr>
              <a:t>An improved student experience</a:t>
            </a:r>
          </a:p>
          <a:p>
            <a:pPr algn="l">
              <a:buFont typeface="Arial" panose="020B0604020202020204" pitchFamily="34" charset="0"/>
              <a:buChar char="•"/>
            </a:pPr>
            <a:r>
              <a:rPr lang="en-US" b="0" i="0" dirty="0">
                <a:solidFill>
                  <a:srgbClr val="181818"/>
                </a:solidFill>
                <a:effectLst/>
                <a:latin typeface="SalesforceSansRegular"/>
              </a:rPr>
              <a:t>Empowered faculty and staff</a:t>
            </a:r>
          </a:p>
          <a:p>
            <a:pPr algn="l">
              <a:buFont typeface="Arial" panose="020B0604020202020204" pitchFamily="34" charset="0"/>
              <a:buChar char="•"/>
            </a:pPr>
            <a:r>
              <a:rPr lang="en-US" b="0" i="0" dirty="0">
                <a:solidFill>
                  <a:srgbClr val="181818"/>
                </a:solidFill>
                <a:effectLst/>
                <a:latin typeface="SalesforceSansRegular"/>
              </a:rPr>
              <a:t>The flexibility needed to pivot quickly</a:t>
            </a:r>
          </a:p>
          <a:p>
            <a:pPr algn="l"/>
            <a:r>
              <a:rPr lang="en-US" b="0" i="0" dirty="0">
                <a:solidFill>
                  <a:srgbClr val="181818"/>
                </a:solidFill>
                <a:effectLst/>
                <a:latin typeface="SalesforceSansRegular"/>
              </a:rPr>
              <a:t>Let’s take a look at each one in detail</a:t>
            </a:r>
          </a:p>
          <a:p>
            <a:endParaRPr lang="en-IN" dirty="0"/>
          </a:p>
        </p:txBody>
      </p:sp>
    </p:spTree>
    <p:extLst>
      <p:ext uri="{BB962C8B-B14F-4D97-AF65-F5344CB8AC3E}">
        <p14:creationId xmlns:p14="http://schemas.microsoft.com/office/powerpoint/2010/main" val="1314755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DECF-B971-B58E-6BC2-87E03D957D25}"/>
              </a:ext>
            </a:extLst>
          </p:cNvPr>
          <p:cNvSpPr>
            <a:spLocks noGrp="1"/>
          </p:cNvSpPr>
          <p:nvPr>
            <p:ph type="title"/>
          </p:nvPr>
        </p:nvSpPr>
        <p:spPr/>
        <p:txBody>
          <a:bodyPr>
            <a:normAutofit fontScale="90000"/>
          </a:bodyPr>
          <a:lstStyle/>
          <a:p>
            <a:br>
              <a:rPr lang="en-US" b="0" i="0" dirty="0">
                <a:solidFill>
                  <a:srgbClr val="032D60"/>
                </a:solidFill>
                <a:effectLst/>
                <a:latin typeface="SFAvantGardePro"/>
              </a:rPr>
            </a:br>
            <a:br>
              <a:rPr lang="en-US" b="0" i="0" dirty="0">
                <a:solidFill>
                  <a:srgbClr val="032D60"/>
                </a:solidFill>
                <a:effectLst/>
                <a:latin typeface="SFAvantGardePro"/>
              </a:rPr>
            </a:br>
            <a:r>
              <a:rPr lang="en-US" b="0" i="0" dirty="0">
                <a:solidFill>
                  <a:srgbClr val="032D60"/>
                </a:solidFill>
                <a:effectLst/>
                <a:latin typeface="SFAvantGardePro"/>
              </a:rPr>
              <a:t>CRM Lowers Total Cost of Ownership</a:t>
            </a:r>
            <a:br>
              <a:rPr lang="en-US" b="0" i="0" dirty="0">
                <a:solidFill>
                  <a:srgbClr val="032D60"/>
                </a:solidFill>
                <a:effectLst/>
                <a:latin typeface="SFAvantGardePro"/>
              </a:rPr>
            </a:br>
            <a:br>
              <a:rPr lang="en-US" dirty="0"/>
            </a:br>
            <a:endParaRPr lang="en-IN" dirty="0"/>
          </a:p>
        </p:txBody>
      </p:sp>
      <p:sp>
        <p:nvSpPr>
          <p:cNvPr id="3" name="Content Placeholder 2">
            <a:extLst>
              <a:ext uri="{FF2B5EF4-FFF2-40B4-BE49-F238E27FC236}">
                <a16:creationId xmlns:a16="http://schemas.microsoft.com/office/drawing/2014/main" id="{E99269CB-0508-300E-9508-0993F6062B93}"/>
              </a:ext>
            </a:extLst>
          </p:cNvPr>
          <p:cNvSpPr>
            <a:spLocks noGrp="1"/>
          </p:cNvSpPr>
          <p:nvPr>
            <p:ph idx="1"/>
          </p:nvPr>
        </p:nvSpPr>
        <p:spPr/>
        <p:txBody>
          <a:bodyPr>
            <a:normAutofit fontScale="70000" lnSpcReduction="20000"/>
          </a:bodyPr>
          <a:lstStyle/>
          <a:p>
            <a:pPr algn="l"/>
            <a:r>
              <a:rPr lang="en-US" b="0" i="0" dirty="0">
                <a:solidFill>
                  <a:srgbClr val="181818"/>
                </a:solidFill>
                <a:effectLst/>
                <a:latin typeface="SalesforceSansRegular"/>
              </a:rPr>
              <a:t>Using an integrated platform instead of multiple point solutions not only simplifies data complexity for higher education institutions; it also saves money. </a:t>
            </a:r>
          </a:p>
          <a:p>
            <a:pPr algn="l"/>
            <a:r>
              <a:rPr lang="en-US" b="0" i="0" dirty="0">
                <a:solidFill>
                  <a:srgbClr val="181818"/>
                </a:solidFill>
                <a:effectLst/>
                <a:latin typeface="SalesforceSansRegular"/>
              </a:rPr>
              <a:t>In fact, CRM higher education technology averages $2.4 million in total legacy cost savings, according to a </a:t>
            </a:r>
            <a:r>
              <a:rPr lang="en-US" b="0" i="0" u="none" strike="noStrike" dirty="0">
                <a:solidFill>
                  <a:srgbClr val="0176D3"/>
                </a:solidFill>
                <a:effectLst/>
                <a:latin typeface="SalesforceSansRegular"/>
                <a:hlinkClick r:id="rId2"/>
              </a:rPr>
              <a:t>Forrester Total Impact Study.</a:t>
            </a:r>
            <a:r>
              <a:rPr lang="en-US" b="0" i="0" dirty="0">
                <a:solidFill>
                  <a:srgbClr val="181818"/>
                </a:solidFill>
                <a:effectLst/>
                <a:latin typeface="SalesforceSansRegular"/>
              </a:rPr>
              <a:t> The study found that higher education institutions using </a:t>
            </a:r>
            <a:r>
              <a:rPr lang="en-US" b="0" i="0" dirty="0" err="1">
                <a:solidFill>
                  <a:srgbClr val="181818"/>
                </a:solidFill>
                <a:effectLst/>
                <a:latin typeface="SalesforceSansRegular"/>
              </a:rPr>
              <a:t>Salesforceare</a:t>
            </a:r>
            <a:r>
              <a:rPr lang="en-US" b="0" i="0" dirty="0">
                <a:solidFill>
                  <a:srgbClr val="181818"/>
                </a:solidFill>
                <a:effectLst/>
                <a:latin typeface="SalesforceSansRegular"/>
              </a:rPr>
              <a:t> driving 195% in ROI over three years, with a 7-month payback period. They’re also seeing significant increases in revenue and cost savings.</a:t>
            </a:r>
          </a:p>
          <a:p>
            <a:pPr algn="l"/>
            <a:r>
              <a:rPr lang="en-US" b="0" i="0" dirty="0">
                <a:solidFill>
                  <a:srgbClr val="181818"/>
                </a:solidFill>
                <a:effectLst/>
                <a:latin typeface="SalesforceSansRegular"/>
              </a:rPr>
              <a:t>This is because institutions eliminate the expenses associated with more training, the adoption of outdated processes, and the time spent updating legacy systems when using multiple point solutions to manage the student journey. </a:t>
            </a:r>
          </a:p>
          <a:p>
            <a:pPr algn="l"/>
            <a:r>
              <a:rPr lang="en-US" b="0" i="0" dirty="0">
                <a:solidFill>
                  <a:srgbClr val="181818"/>
                </a:solidFill>
                <a:effectLst/>
                <a:latin typeface="SalesforceSansRegular"/>
              </a:rPr>
              <a:t>CRM evolves as an institution does: It’s a flexible, integrated platform.</a:t>
            </a:r>
          </a:p>
          <a:p>
            <a:pPr marL="0" indent="0">
              <a:buNone/>
            </a:pPr>
            <a:br>
              <a:rPr lang="en-US" dirty="0"/>
            </a:br>
            <a:endParaRPr lang="en-IN" dirty="0"/>
          </a:p>
        </p:txBody>
      </p:sp>
    </p:spTree>
    <p:extLst>
      <p:ext uri="{BB962C8B-B14F-4D97-AF65-F5344CB8AC3E}">
        <p14:creationId xmlns:p14="http://schemas.microsoft.com/office/powerpoint/2010/main" val="276171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1A31-EB7C-8BF6-AAD6-F1BC2386038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88279DE-3DB0-8662-791D-5E4B91C1776B}"/>
              </a:ext>
            </a:extLst>
          </p:cNvPr>
          <p:cNvSpPr>
            <a:spLocks noGrp="1"/>
          </p:cNvSpPr>
          <p:nvPr>
            <p:ph idx="1"/>
          </p:nvPr>
        </p:nvSpPr>
        <p:spPr/>
        <p:txBody>
          <a:bodyPr>
            <a:normAutofit fontScale="92500" lnSpcReduction="20000"/>
          </a:bodyPr>
          <a:lstStyle/>
          <a:p>
            <a:r>
              <a:rPr lang="en-US" b="0" i="0" dirty="0">
                <a:solidFill>
                  <a:srgbClr val="666666"/>
                </a:solidFill>
                <a:effectLst/>
                <a:latin typeface="Arial" panose="020B0604020202020204" pitchFamily="34" charset="0"/>
              </a:rPr>
              <a:t>Customer relationship management (CRM) is the combination of practices, strategies and technologies that companies use to manage and analyze customer interactions and data throughout the custome</a:t>
            </a:r>
            <a:r>
              <a:rPr lang="en-US" dirty="0">
                <a:solidFill>
                  <a:srgbClr val="666666"/>
                </a:solidFill>
                <a:latin typeface="Arial" panose="020B0604020202020204" pitchFamily="34" charset="0"/>
              </a:rPr>
              <a:t>r lifecycle. </a:t>
            </a:r>
            <a:r>
              <a:rPr lang="en-US" b="0" i="0" dirty="0">
                <a:solidFill>
                  <a:srgbClr val="666666"/>
                </a:solidFill>
                <a:effectLst/>
                <a:latin typeface="Arial" panose="020B0604020202020204" pitchFamily="34" charset="0"/>
              </a:rPr>
              <a:t>The goal is to improve customer service relationships and assist in customer retention and drive sales growth. CRM systems compile customer data across different channels, or points of contact, between the customer and the company, which could include the company's website, telephone, live chat, direct mail, marketing materials and social networks.  CRM systems can also give customer-facing staff members detailed information on customers' personal information, purchase history, buying preferences and concerns.</a:t>
            </a:r>
            <a:endParaRPr lang="en-IN" dirty="0"/>
          </a:p>
        </p:txBody>
      </p:sp>
    </p:spTree>
    <p:extLst>
      <p:ext uri="{BB962C8B-B14F-4D97-AF65-F5344CB8AC3E}">
        <p14:creationId xmlns:p14="http://schemas.microsoft.com/office/powerpoint/2010/main" val="387483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9D5F-0186-1EB6-023A-2CCD69FEBF65}"/>
              </a:ext>
            </a:extLst>
          </p:cNvPr>
          <p:cNvSpPr>
            <a:spLocks noGrp="1"/>
          </p:cNvSpPr>
          <p:nvPr>
            <p:ph type="title"/>
          </p:nvPr>
        </p:nvSpPr>
        <p:spPr/>
        <p:txBody>
          <a:bodyPr>
            <a:normAutofit fontScale="90000"/>
          </a:bodyPr>
          <a:lstStyle/>
          <a:p>
            <a:br>
              <a:rPr lang="en-US" b="0" i="0" dirty="0">
                <a:solidFill>
                  <a:srgbClr val="032D60"/>
                </a:solidFill>
                <a:effectLst/>
                <a:latin typeface="SFAvantGardePro"/>
              </a:rPr>
            </a:br>
            <a:r>
              <a:rPr lang="en-US" b="0" i="0" dirty="0">
                <a:solidFill>
                  <a:srgbClr val="032D60"/>
                </a:solidFill>
                <a:effectLst/>
                <a:latin typeface="SFAvantGardePro"/>
              </a:rPr>
              <a:t>CRM Improves the Student Experience. </a:t>
            </a:r>
            <a:br>
              <a:rPr lang="en-US" b="0" i="0" dirty="0">
                <a:solidFill>
                  <a:srgbClr val="032D60"/>
                </a:solidFill>
                <a:effectLst/>
                <a:latin typeface="SFAvantGardePro"/>
              </a:rPr>
            </a:br>
            <a:endParaRPr lang="en-IN" dirty="0"/>
          </a:p>
        </p:txBody>
      </p:sp>
      <p:sp>
        <p:nvSpPr>
          <p:cNvPr id="3" name="Content Placeholder 2">
            <a:extLst>
              <a:ext uri="{FF2B5EF4-FFF2-40B4-BE49-F238E27FC236}">
                <a16:creationId xmlns:a16="http://schemas.microsoft.com/office/drawing/2014/main" id="{78A57C61-DEC8-25D8-FE9B-3753467F2D9E}"/>
              </a:ext>
            </a:extLst>
          </p:cNvPr>
          <p:cNvSpPr>
            <a:spLocks noGrp="1"/>
          </p:cNvSpPr>
          <p:nvPr>
            <p:ph idx="1"/>
          </p:nvPr>
        </p:nvSpPr>
        <p:spPr/>
        <p:txBody>
          <a:bodyPr>
            <a:normAutofit fontScale="70000" lnSpcReduction="20000"/>
          </a:bodyPr>
          <a:lstStyle/>
          <a:p>
            <a:pPr algn="l"/>
            <a:r>
              <a:rPr lang="en-US" b="0" i="0" dirty="0">
                <a:solidFill>
                  <a:srgbClr val="181818"/>
                </a:solidFill>
                <a:effectLst/>
                <a:latin typeface="SalesforceSansRegular"/>
              </a:rPr>
              <a:t>CRM enables higher education institutions to stay ahead of student needs with tools such as proactive alerts and conversational chat bots. According to </a:t>
            </a:r>
            <a:r>
              <a:rPr lang="en-US" b="0" i="0" u="none" strike="noStrike" dirty="0">
                <a:solidFill>
                  <a:srgbClr val="0176D3"/>
                </a:solidFill>
                <a:effectLst/>
                <a:latin typeface="SalesforceSansRegular"/>
                <a:hlinkClick r:id="rId2"/>
              </a:rPr>
              <a:t>Forrester</a:t>
            </a:r>
            <a:r>
              <a:rPr lang="en-US" b="0" i="0" dirty="0">
                <a:solidFill>
                  <a:srgbClr val="181818"/>
                </a:solidFill>
                <a:effectLst/>
                <a:latin typeface="SalesforceSansRegular"/>
              </a:rPr>
              <a:t>, students are more likely to enroll in a college, and stay there, when a single platform is used to provide more effective communications, remove barriers to information, and streamline support services. </a:t>
            </a:r>
          </a:p>
          <a:p>
            <a:pPr algn="l"/>
            <a:r>
              <a:rPr lang="en-US" b="0" i="0" u="none" strike="noStrike" dirty="0">
                <a:solidFill>
                  <a:srgbClr val="0176D3"/>
                </a:solidFill>
                <a:effectLst/>
                <a:latin typeface="SalesforceSansRegular"/>
                <a:hlinkClick r:id="rId3"/>
              </a:rPr>
              <a:t>Central New Mexico Community College</a:t>
            </a:r>
            <a:r>
              <a:rPr lang="en-US" b="0" i="0" dirty="0">
                <a:solidFill>
                  <a:srgbClr val="181818"/>
                </a:solidFill>
                <a:effectLst/>
                <a:latin typeface="SalesforceSansRegular"/>
              </a:rPr>
              <a:t> was looking for a single, consolidated view of all of the customers they serve —from students, alumni, parents and donors to employers that hire students. CRM for higher education provided the ideal solution to create a 360-degree view of every engagement, in one place. </a:t>
            </a:r>
          </a:p>
          <a:p>
            <a:pPr algn="l"/>
            <a:r>
              <a:rPr lang="en-US" b="0" i="0" dirty="0">
                <a:solidFill>
                  <a:srgbClr val="181818"/>
                </a:solidFill>
                <a:effectLst/>
                <a:latin typeface="SalesforceSansRegular"/>
              </a:rPr>
              <a:t>“In our old system, when I needed data about our department, I had to go to our institutional research office and ask them to run a report, and it might take a couple of weeks to get the data back,” said Ann Lyn Hall, Executive Director of CNM Connect Services. “Now, I have access to data and reports myself – I don’t need someone else to help me run those numbers, which is a big time saver.”</a:t>
            </a:r>
            <a:br>
              <a:rPr lang="en-US" dirty="0"/>
            </a:br>
            <a:endParaRPr lang="en-IN" dirty="0"/>
          </a:p>
        </p:txBody>
      </p:sp>
    </p:spTree>
    <p:extLst>
      <p:ext uri="{BB962C8B-B14F-4D97-AF65-F5344CB8AC3E}">
        <p14:creationId xmlns:p14="http://schemas.microsoft.com/office/powerpoint/2010/main" val="236452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0580-289A-0B10-1715-67B650F5F8F5}"/>
              </a:ext>
            </a:extLst>
          </p:cNvPr>
          <p:cNvSpPr>
            <a:spLocks noGrp="1"/>
          </p:cNvSpPr>
          <p:nvPr>
            <p:ph type="title"/>
          </p:nvPr>
        </p:nvSpPr>
        <p:spPr/>
        <p:txBody>
          <a:bodyPr>
            <a:normAutofit fontScale="90000"/>
          </a:bodyPr>
          <a:lstStyle/>
          <a:p>
            <a:r>
              <a:rPr lang="en-US" b="1" i="0" dirty="0">
                <a:solidFill>
                  <a:srgbClr val="323338"/>
                </a:solidFill>
                <a:effectLst/>
                <a:latin typeface="Poppins" panose="00000500000000000000" pitchFamily="2" charset="0"/>
              </a:rPr>
              <a:t> BENEFITS OF USING A CRM FOR EDUCATION </a:t>
            </a:r>
            <a:br>
              <a:rPr lang="en-US" b="1" i="0" dirty="0">
                <a:solidFill>
                  <a:srgbClr val="323338"/>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D5DE534E-36C8-6840-7CE2-AF04CFD2CFC1}"/>
              </a:ext>
            </a:extLst>
          </p:cNvPr>
          <p:cNvSpPr>
            <a:spLocks noGrp="1"/>
          </p:cNvSpPr>
          <p:nvPr>
            <p:ph idx="1"/>
          </p:nvPr>
        </p:nvSpPr>
        <p:spPr/>
        <p:txBody>
          <a:bodyPr>
            <a:normAutofit fontScale="92500" lnSpcReduction="10000"/>
          </a:bodyPr>
          <a:lstStyle/>
          <a:p>
            <a:pPr marL="0" indent="0">
              <a:buNone/>
            </a:pPr>
            <a:endParaRPr lang="en-IN" b="1" i="0" dirty="0">
              <a:solidFill>
                <a:srgbClr val="323338"/>
              </a:solidFill>
              <a:effectLst/>
              <a:latin typeface="Poppins" panose="00000500000000000000" pitchFamily="2" charset="0"/>
            </a:endParaRPr>
          </a:p>
          <a:p>
            <a:pPr algn="l"/>
            <a:r>
              <a:rPr lang="en-IN" b="1" i="0" dirty="0">
                <a:solidFill>
                  <a:srgbClr val="323338"/>
                </a:solidFill>
                <a:effectLst/>
                <a:latin typeface="Poppins" panose="00000500000000000000" pitchFamily="2" charset="0"/>
              </a:rPr>
              <a:t>Personalized outreach:</a:t>
            </a:r>
            <a:r>
              <a:rPr lang="en-US" b="0" i="0" dirty="0">
                <a:solidFill>
                  <a:srgbClr val="212529"/>
                </a:solidFill>
                <a:effectLst/>
                <a:latin typeface="Poppins" panose="00000500000000000000" pitchFamily="2" charset="0"/>
              </a:rPr>
              <a:t>Tracking student interactions with your website, social media, or other online platforms enables you to deliver the right information to them at the right time. For example, suppose current or potential students express interest in specific courses or majors. A CRM like </a:t>
            </a:r>
            <a:r>
              <a:rPr lang="en-US" b="0" i="0" dirty="0" err="1">
                <a:solidFill>
                  <a:srgbClr val="212529"/>
                </a:solidFill>
                <a:effectLst/>
                <a:latin typeface="Poppins" panose="00000500000000000000" pitchFamily="2" charset="0"/>
              </a:rPr>
              <a:t>monday</a:t>
            </a:r>
            <a:r>
              <a:rPr lang="en-US" b="0" i="0" dirty="0">
                <a:solidFill>
                  <a:srgbClr val="212529"/>
                </a:solidFill>
                <a:effectLst/>
                <a:latin typeface="Poppins" panose="00000500000000000000" pitchFamily="2" charset="0"/>
              </a:rPr>
              <a:t> sales CRM simplifies direct communication with departments, creating personalized content for outreach and providing the course-relevant information they seek.</a:t>
            </a:r>
            <a:endParaRPr lang="en-IN" b="1" i="0" dirty="0">
              <a:solidFill>
                <a:srgbClr val="323338"/>
              </a:solidFill>
              <a:effectLst/>
              <a:latin typeface="Poppins" panose="00000500000000000000" pitchFamily="2" charset="0"/>
            </a:endParaRPr>
          </a:p>
          <a:p>
            <a:endParaRPr lang="en-IN" dirty="0"/>
          </a:p>
        </p:txBody>
      </p:sp>
    </p:spTree>
    <p:extLst>
      <p:ext uri="{BB962C8B-B14F-4D97-AF65-F5344CB8AC3E}">
        <p14:creationId xmlns:p14="http://schemas.microsoft.com/office/powerpoint/2010/main" val="1564751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D56E1-508E-CC7C-C737-994BC9BFA825}"/>
              </a:ext>
            </a:extLst>
          </p:cNvPr>
          <p:cNvSpPr>
            <a:spLocks noGrp="1"/>
          </p:cNvSpPr>
          <p:nvPr>
            <p:ph idx="1"/>
          </p:nvPr>
        </p:nvSpPr>
        <p:spPr>
          <a:xfrm>
            <a:off x="1295401" y="2574862"/>
            <a:ext cx="9601196" cy="3318936"/>
          </a:xfrm>
        </p:spPr>
        <p:txBody>
          <a:bodyPr>
            <a:normAutofit fontScale="70000" lnSpcReduction="20000"/>
          </a:bodyPr>
          <a:lstStyle/>
          <a:p>
            <a:pPr marL="0" indent="0" algn="l">
              <a:buNone/>
            </a:pPr>
            <a:endParaRPr lang="en-IN" b="1" i="0" dirty="0">
              <a:solidFill>
                <a:srgbClr val="323338"/>
              </a:solidFill>
              <a:effectLst/>
              <a:latin typeface="Poppins" panose="00000500000000000000" pitchFamily="2" charset="0"/>
            </a:endParaRPr>
          </a:p>
          <a:p>
            <a:r>
              <a:rPr lang="en-IN" b="1" i="0" dirty="0">
                <a:solidFill>
                  <a:srgbClr val="323338"/>
                </a:solidFill>
                <a:effectLst/>
                <a:latin typeface="Poppins" panose="00000500000000000000" pitchFamily="2" charset="0"/>
              </a:rPr>
              <a:t>Fast responses:</a:t>
            </a:r>
            <a:r>
              <a:rPr lang="en-US" b="0" i="0" dirty="0">
                <a:solidFill>
                  <a:srgbClr val="212529"/>
                </a:solidFill>
                <a:effectLst/>
                <a:latin typeface="Poppins" panose="00000500000000000000" pitchFamily="2" charset="0"/>
              </a:rPr>
              <a:t>When a prospective student sends a message via the college website contact page or on social media, the CRM platform makes it easy for staff members to respond immediately. For example, </a:t>
            </a:r>
            <a:r>
              <a:rPr lang="en-US" b="0" i="0" dirty="0" err="1">
                <a:solidFill>
                  <a:srgbClr val="212529"/>
                </a:solidFill>
                <a:effectLst/>
                <a:latin typeface="Poppins" panose="00000500000000000000" pitchFamily="2" charset="0"/>
              </a:rPr>
              <a:t>monday</a:t>
            </a:r>
            <a:r>
              <a:rPr lang="en-US" b="0" i="0" dirty="0">
                <a:solidFill>
                  <a:srgbClr val="212529"/>
                </a:solidFill>
                <a:effectLst/>
                <a:latin typeface="Poppins" panose="00000500000000000000" pitchFamily="2" charset="0"/>
              </a:rPr>
              <a:t> sales CRM enables 72+ integrations with email software, live chatbots and other essential tools making it easy to automate messages, and set up reminders, all of which help recruiters stay in touch with interested applicants.</a:t>
            </a:r>
          </a:p>
          <a:p>
            <a:pPr algn="l"/>
            <a:r>
              <a:rPr lang="en-IN" b="1" i="0" dirty="0">
                <a:solidFill>
                  <a:srgbClr val="323338"/>
                </a:solidFill>
                <a:effectLst/>
                <a:latin typeface="Poppins" panose="00000500000000000000" pitchFamily="2" charset="0"/>
              </a:rPr>
              <a:t>Streamlined admissions process:</a:t>
            </a:r>
            <a:r>
              <a:rPr lang="en-US" b="0" i="0" dirty="0">
                <a:solidFill>
                  <a:srgbClr val="212529"/>
                </a:solidFill>
                <a:effectLst/>
                <a:latin typeface="Poppins" panose="00000500000000000000" pitchFamily="2" charset="0"/>
              </a:rPr>
              <a:t>Your CRM platform will improve the admission process, reducing the need for paperwork, spreadsheets, and extra staff to sort through traditional applications. Individuals complete their applications on the platform and upload the required documents, resulting in a positive user experience. At the back end of your CRM, store all documents in a central location for staff to access and update applicants.</a:t>
            </a:r>
          </a:p>
        </p:txBody>
      </p:sp>
    </p:spTree>
    <p:extLst>
      <p:ext uri="{BB962C8B-B14F-4D97-AF65-F5344CB8AC3E}">
        <p14:creationId xmlns:p14="http://schemas.microsoft.com/office/powerpoint/2010/main" val="2364993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C8C64-8C6F-67FE-FB33-E29A6596D7ED}"/>
              </a:ext>
            </a:extLst>
          </p:cNvPr>
          <p:cNvSpPr>
            <a:spLocks noGrp="1"/>
          </p:cNvSpPr>
          <p:nvPr>
            <p:ph idx="1"/>
          </p:nvPr>
        </p:nvSpPr>
        <p:spPr/>
        <p:txBody>
          <a:bodyPr>
            <a:normAutofit fontScale="62500" lnSpcReduction="20000"/>
          </a:bodyPr>
          <a:lstStyle/>
          <a:p>
            <a:pPr algn="l"/>
            <a:r>
              <a:rPr lang="en-IN" b="1" i="0" dirty="0">
                <a:solidFill>
                  <a:srgbClr val="323338"/>
                </a:solidFill>
                <a:effectLst/>
                <a:latin typeface="Poppins" panose="00000500000000000000" pitchFamily="2" charset="0"/>
              </a:rPr>
              <a:t> Improved donor engagement:</a:t>
            </a:r>
            <a:r>
              <a:rPr lang="en-US" b="0" i="0" dirty="0">
                <a:solidFill>
                  <a:srgbClr val="212529"/>
                </a:solidFill>
                <a:effectLst/>
                <a:latin typeface="Poppins" panose="00000500000000000000" pitchFamily="2" charset="0"/>
              </a:rPr>
              <a:t>A CRM manages your relationships with donors, alumni, and other stakeholders. By tracking donations and pledges, you can ensure you’ll always acknowledge and promptly thank your donors. Managing donor information also allows you to track fundraising goals and progress so you can produce reports that will help you secure more funding. With </a:t>
            </a:r>
            <a:r>
              <a:rPr lang="en-US" b="0" i="0" dirty="0" err="1">
                <a:solidFill>
                  <a:srgbClr val="212529"/>
                </a:solidFill>
                <a:effectLst/>
                <a:latin typeface="Poppins" panose="00000500000000000000" pitchFamily="2" charset="0"/>
              </a:rPr>
              <a:t>monday</a:t>
            </a:r>
            <a:r>
              <a:rPr lang="en-US" b="0" i="0" dirty="0">
                <a:solidFill>
                  <a:srgbClr val="212529"/>
                </a:solidFill>
                <a:effectLst/>
                <a:latin typeface="Poppins" panose="00000500000000000000" pitchFamily="2" charset="0"/>
              </a:rPr>
              <a:t> sales CRM, you can easily store contact details for each donor, integrate with your preferred email and meeting software, and set up templates to streamline communication with your audience.</a:t>
            </a:r>
            <a:endParaRPr lang="en-US" b="1" i="0" dirty="0">
              <a:solidFill>
                <a:srgbClr val="323338"/>
              </a:solidFill>
              <a:effectLst/>
              <a:latin typeface="Poppins" panose="00000500000000000000" pitchFamily="2" charset="0"/>
            </a:endParaRPr>
          </a:p>
          <a:p>
            <a:pPr algn="l"/>
            <a:r>
              <a:rPr lang="en-US" b="1" i="0" dirty="0">
                <a:solidFill>
                  <a:srgbClr val="323338"/>
                </a:solidFill>
                <a:effectLst/>
                <a:latin typeface="Poppins" panose="00000500000000000000" pitchFamily="2" charset="0"/>
              </a:rPr>
              <a:t>Enhanced student lifecycle </a:t>
            </a:r>
            <a:r>
              <a:rPr lang="en-US" b="1" i="0" dirty="0" err="1">
                <a:solidFill>
                  <a:srgbClr val="323338"/>
                </a:solidFill>
                <a:effectLst/>
                <a:latin typeface="Poppins" panose="00000500000000000000" pitchFamily="2" charset="0"/>
              </a:rPr>
              <a:t>experience:</a:t>
            </a:r>
            <a:r>
              <a:rPr lang="en-US" b="0" i="0" dirty="0" err="1">
                <a:solidFill>
                  <a:srgbClr val="212529"/>
                </a:solidFill>
                <a:effectLst/>
                <a:latin typeface="Poppins" panose="00000500000000000000" pitchFamily="2" charset="0"/>
              </a:rPr>
              <a:t>CRM</a:t>
            </a:r>
            <a:r>
              <a:rPr lang="en-US" b="0" i="0" dirty="0">
                <a:solidFill>
                  <a:srgbClr val="212529"/>
                </a:solidFill>
                <a:effectLst/>
                <a:latin typeface="Poppins" panose="00000500000000000000" pitchFamily="2" charset="0"/>
              </a:rPr>
              <a:t> software provides benefits throughout the entire student journey — from the first class through graduation, career planning, and placement. Monitor data such as contact information, demographics, and academic progress to identify at-risk students and intervene before they drop </a:t>
            </a:r>
            <a:r>
              <a:rPr lang="en-US" b="0" i="0" dirty="0" err="1">
                <a:solidFill>
                  <a:srgbClr val="212529"/>
                </a:solidFill>
                <a:effectLst/>
                <a:latin typeface="Poppins" panose="00000500000000000000" pitchFamily="2" charset="0"/>
              </a:rPr>
              <a:t>out.Engaging</a:t>
            </a:r>
            <a:r>
              <a:rPr lang="en-US" b="0" i="0" dirty="0">
                <a:solidFill>
                  <a:srgbClr val="212529"/>
                </a:solidFill>
                <a:effectLst/>
                <a:latin typeface="Poppins" panose="00000500000000000000" pitchFamily="2" charset="0"/>
              </a:rPr>
              <a:t> with former students also builds the donor base so you can invite those with undergraduate degrees back to graduate school or university-sponsored events. Maintaining contact with former students may also boost recruitment by encouraging them to reach out to prospective college applicants in their areas.</a:t>
            </a:r>
            <a:br>
              <a:rPr lang="en-US" dirty="0"/>
            </a:br>
            <a:endParaRPr lang="en-IN" dirty="0"/>
          </a:p>
        </p:txBody>
      </p:sp>
    </p:spTree>
    <p:extLst>
      <p:ext uri="{BB962C8B-B14F-4D97-AF65-F5344CB8AC3E}">
        <p14:creationId xmlns:p14="http://schemas.microsoft.com/office/powerpoint/2010/main" val="4157285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1B937-E94A-4587-1ACE-708D31592A96}"/>
              </a:ext>
            </a:extLst>
          </p:cNvPr>
          <p:cNvSpPr>
            <a:spLocks noGrp="1"/>
          </p:cNvSpPr>
          <p:nvPr>
            <p:ph idx="1"/>
          </p:nvPr>
        </p:nvSpPr>
        <p:spPr/>
        <p:txBody>
          <a:bodyPr/>
          <a:lstStyle/>
          <a:p>
            <a:r>
              <a:rPr lang="en-US" b="1" i="0" dirty="0">
                <a:solidFill>
                  <a:srgbClr val="323338"/>
                </a:solidFill>
                <a:effectLst/>
                <a:latin typeface="Poppins" panose="00000500000000000000" pitchFamily="2" charset="0"/>
              </a:rPr>
              <a:t>Greater understanding of pain points: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Arial" panose="020B0604020202020204" pitchFamily="34" charset="0"/>
              </a:rPr>
              <a:t>An integrated CRM platform delivers a complete overview of the educational organization by combining data from admissions, student experience, advancement, and marketing.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529"/>
                </a:solidFill>
                <a:effectLst/>
                <a:latin typeface="Poppins" panose="00000500000000000000" pitchFamily="2" charset="0"/>
                <a:cs typeface="Poppins" panose="00000500000000000000" pitchFamily="2" charset="0"/>
              </a:rPr>
              <a:t>Rather than focusing on individual pain points, your CRM will import data from multiple integrated systems to improve your understanding of your entire operations.</a:t>
            </a:r>
            <a:endParaRPr kumimoji="0" lang="en-US" altLang="en-US" sz="1000" b="0" i="0" u="none" strike="noStrike" cap="none" normalizeH="0" baseline="0" dirty="0">
              <a:ln>
                <a:noFill/>
              </a:ln>
              <a:solidFill>
                <a:schemeClr val="tx1"/>
              </a:solidFill>
              <a:effectLst/>
            </a:endParaRPr>
          </a:p>
          <a:p>
            <a:endParaRPr lang="en-US" b="1" i="0" dirty="0">
              <a:solidFill>
                <a:srgbClr val="323338"/>
              </a:solidFill>
              <a:effectLst/>
              <a:latin typeface="Poppins" panose="00000500000000000000" pitchFamily="2" charset="0"/>
            </a:endParaRPr>
          </a:p>
          <a:p>
            <a:endParaRPr lang="en-IN" dirty="0"/>
          </a:p>
        </p:txBody>
      </p:sp>
      <p:sp>
        <p:nvSpPr>
          <p:cNvPr id="4" name="Rectangle 1">
            <a:extLst>
              <a:ext uri="{FF2B5EF4-FFF2-40B4-BE49-F238E27FC236}">
                <a16:creationId xmlns:a16="http://schemas.microsoft.com/office/drawing/2014/main" id="{7F21E76D-7595-5AFE-8341-41BE1545278C}"/>
              </a:ext>
            </a:extLst>
          </p:cNvPr>
          <p:cNvSpPr>
            <a:spLocks noChangeArrowheads="1"/>
          </p:cNvSpPr>
          <p:nvPr/>
        </p:nvSpPr>
        <p:spPr bwMode="auto">
          <a:xfrm>
            <a:off x="0" y="-156121"/>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C0444CD-B41E-3C41-3A3D-0077A3FA39D5}"/>
              </a:ext>
            </a:extLst>
          </p:cNvPr>
          <p:cNvSpPr>
            <a:spLocks noChangeArrowheads="1"/>
          </p:cNvSpPr>
          <p:nvPr/>
        </p:nvSpPr>
        <p:spPr bwMode="auto">
          <a:xfrm>
            <a:off x="152400" y="-3721"/>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E294D57-3528-F262-ABA7-F4113BB7F892}"/>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D10B149-D870-6FBE-CC3A-7D4391C2651E}"/>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9223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A4B7-75B2-8BAA-D833-5CF923147AE0}"/>
              </a:ext>
            </a:extLst>
          </p:cNvPr>
          <p:cNvSpPr>
            <a:spLocks noGrp="1"/>
          </p:cNvSpPr>
          <p:nvPr>
            <p:ph type="title"/>
          </p:nvPr>
        </p:nvSpPr>
        <p:spPr/>
        <p:txBody>
          <a:bodyPr/>
          <a:lstStyle/>
          <a:p>
            <a:r>
              <a:rPr lang="en-IN" dirty="0"/>
              <a:t>Advantages of </a:t>
            </a:r>
            <a:r>
              <a:rPr lang="en-IN" dirty="0" err="1"/>
              <a:t>crm</a:t>
            </a:r>
            <a:endParaRPr lang="en-IN" dirty="0"/>
          </a:p>
        </p:txBody>
      </p:sp>
      <p:pic>
        <p:nvPicPr>
          <p:cNvPr id="5" name="Content Placeholder 4">
            <a:extLst>
              <a:ext uri="{FF2B5EF4-FFF2-40B4-BE49-F238E27FC236}">
                <a16:creationId xmlns:a16="http://schemas.microsoft.com/office/drawing/2014/main" id="{BE8EC234-87A4-979A-202A-207414A29109}"/>
              </a:ext>
            </a:extLst>
          </p:cNvPr>
          <p:cNvPicPr>
            <a:picLocks noGrp="1" noChangeAspect="1"/>
          </p:cNvPicPr>
          <p:nvPr>
            <p:ph idx="1"/>
          </p:nvPr>
        </p:nvPicPr>
        <p:blipFill>
          <a:blip r:embed="rId2"/>
          <a:stretch>
            <a:fillRect/>
          </a:stretch>
        </p:blipFill>
        <p:spPr>
          <a:xfrm>
            <a:off x="3801035" y="2557463"/>
            <a:ext cx="4867836" cy="3547502"/>
          </a:xfrm>
        </p:spPr>
      </p:pic>
    </p:spTree>
    <p:extLst>
      <p:ext uri="{BB962C8B-B14F-4D97-AF65-F5344CB8AC3E}">
        <p14:creationId xmlns:p14="http://schemas.microsoft.com/office/powerpoint/2010/main" val="2037719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5F920-530B-E325-6FB2-5CE7EEB96131}"/>
              </a:ext>
            </a:extLst>
          </p:cNvPr>
          <p:cNvSpPr>
            <a:spLocks noGrp="1"/>
          </p:cNvSpPr>
          <p:nvPr>
            <p:ph idx="1"/>
          </p:nvPr>
        </p:nvSpPr>
        <p:spPr/>
        <p:txBody>
          <a:bodyPr/>
          <a:lstStyle/>
          <a:p>
            <a:pPr algn="just"/>
            <a:r>
              <a:rPr lang="en-US" b="1" i="0" dirty="0">
                <a:solidFill>
                  <a:srgbClr val="333333"/>
                </a:solidFill>
                <a:effectLst/>
                <a:latin typeface="inter-bold"/>
              </a:rPr>
              <a:t>1. Beneficial for the different departments or teams of the business:</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Customer relationship management automation systems can benefit small and large businesses and their teams, such as marketing, sales, customer service, field service, and project service automation teams in different aspects. Together they raise the business's growth chart by increasing the product's productivity. With this, CRM is capable of improving and simplifying complex customer engagement.</a:t>
            </a:r>
          </a:p>
          <a:p>
            <a:endParaRPr lang="en-IN" dirty="0"/>
          </a:p>
        </p:txBody>
      </p:sp>
    </p:spTree>
    <p:extLst>
      <p:ext uri="{BB962C8B-B14F-4D97-AF65-F5344CB8AC3E}">
        <p14:creationId xmlns:p14="http://schemas.microsoft.com/office/powerpoint/2010/main" val="360654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0E8FD-ECC9-2B47-6CF3-2ED286EAABF1}"/>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2. Customers are engaged across multiple channel:</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There are various advantages of using a CRM system for a business as it provides the best possible customer service by improving customer service, customer retention, tracking customer data, streamlining operations, reducing costs, and taking the business to the next level. The CRM can engage the user with its customer across multiple channels like email, social media, live chat, and phone. You can connect with your customer on any platform and track customer interaction in one place, which helps get a complete picture of each customer.</a:t>
            </a:r>
          </a:p>
          <a:p>
            <a:endParaRPr lang="en-IN" dirty="0"/>
          </a:p>
        </p:txBody>
      </p:sp>
    </p:spTree>
    <p:extLst>
      <p:ext uri="{BB962C8B-B14F-4D97-AF65-F5344CB8AC3E}">
        <p14:creationId xmlns:p14="http://schemas.microsoft.com/office/powerpoint/2010/main" val="3783456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59546C-7203-B70D-CDF6-7BD94D1A3D67}"/>
              </a:ext>
            </a:extLst>
          </p:cNvPr>
          <p:cNvSpPr>
            <a:spLocks noGrp="1"/>
          </p:cNvSpPr>
          <p:nvPr>
            <p:ph idx="1"/>
          </p:nvPr>
        </p:nvSpPr>
        <p:spPr/>
        <p:txBody>
          <a:bodyPr>
            <a:normAutofit fontScale="85000" lnSpcReduction="20000"/>
          </a:bodyPr>
          <a:lstStyle/>
          <a:p>
            <a:pPr algn="just"/>
            <a:r>
              <a:rPr lang="en-US" b="1" i="0" dirty="0">
                <a:solidFill>
                  <a:srgbClr val="333333"/>
                </a:solidFill>
                <a:effectLst/>
                <a:latin typeface="inter-bold"/>
              </a:rPr>
              <a:t>3. Provide streamline operations:</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A properly implemented CRM in business provides streamlined operations by automating tasks such as order fulfillment, customer contact management, and lead tracking. Streamlining the functioning of CRM operations helps focus on more strategic activities for the business and saves money and time.</a:t>
            </a:r>
          </a:p>
          <a:p>
            <a:pPr algn="just"/>
            <a:r>
              <a:rPr lang="en-US" b="1" i="0" dirty="0">
                <a:solidFill>
                  <a:srgbClr val="333333"/>
                </a:solidFill>
                <a:effectLst/>
                <a:latin typeface="inter-bold"/>
              </a:rPr>
              <a:t>4. Improve customer service:</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Customer relationship service is designed to interact with customers and store their data in one place. It helps in maintaining good customer relationships and gives customer satisfaction. With the help of CRM, the customer service team can listen to customers' problems and resolve them quickly and efficiently. With this, teams can contact every customer to offer assistance before problems arise.</a:t>
            </a:r>
          </a:p>
          <a:p>
            <a:endParaRPr lang="en-IN" dirty="0"/>
          </a:p>
        </p:txBody>
      </p:sp>
    </p:spTree>
    <p:extLst>
      <p:ext uri="{BB962C8B-B14F-4D97-AF65-F5344CB8AC3E}">
        <p14:creationId xmlns:p14="http://schemas.microsoft.com/office/powerpoint/2010/main" val="3053148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DC427-32CE-2A1F-4604-E62095D2D4F3}"/>
              </a:ext>
            </a:extLst>
          </p:cNvPr>
          <p:cNvSpPr>
            <a:spLocks noGrp="1"/>
          </p:cNvSpPr>
          <p:nvPr>
            <p:ph idx="1"/>
          </p:nvPr>
        </p:nvSpPr>
        <p:spPr/>
        <p:txBody>
          <a:bodyPr>
            <a:normAutofit fontScale="85000" lnSpcReduction="20000"/>
          </a:bodyPr>
          <a:lstStyle/>
          <a:p>
            <a:r>
              <a:rPr lang="en-IN" b="1" i="0" dirty="0">
                <a:solidFill>
                  <a:srgbClr val="333333"/>
                </a:solidFill>
                <a:effectLst/>
                <a:latin typeface="inter-bold"/>
              </a:rPr>
              <a:t>5. Data mining:</a:t>
            </a:r>
          </a:p>
          <a:p>
            <a:pPr marL="0" indent="0">
              <a:buNone/>
            </a:pPr>
            <a:r>
              <a:rPr lang="en-US" b="0" i="0" dirty="0">
                <a:solidFill>
                  <a:srgbClr val="333333"/>
                </a:solidFill>
                <a:effectLst/>
                <a:latin typeface="inter-regular"/>
              </a:rPr>
              <a:t>CRM (customer relationship management) software stores customer data in one place and allows people to discover progress areas, creating a real-time business environment where the user can make instant changes. With this, we can analyze the CRM or business performance.</a:t>
            </a:r>
            <a:endParaRPr lang="en-IN" b="1" dirty="0">
              <a:solidFill>
                <a:srgbClr val="333333"/>
              </a:solidFill>
              <a:latin typeface="inter-bold"/>
            </a:endParaRPr>
          </a:p>
          <a:p>
            <a:pPr algn="just"/>
            <a:r>
              <a:rPr lang="en-US" b="1" i="0" dirty="0">
                <a:solidFill>
                  <a:srgbClr val="333333"/>
                </a:solidFill>
                <a:effectLst/>
                <a:latin typeface="inter-bold"/>
              </a:rPr>
              <a:t>6. Helps in increasing sales:</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As with CRM, the customer service team can reach every customer that increases the sale of every business and track the progress of each sale opportunity. This information will be used to tweak the sales process and apply ways to increase the chances of sales. It is a lead management tool with which we can keep an eye on what works well or is not.</a:t>
            </a:r>
          </a:p>
          <a:p>
            <a:pPr marL="0" indent="0">
              <a:buNone/>
            </a:pPr>
            <a:endParaRPr lang="en-IN" dirty="0"/>
          </a:p>
        </p:txBody>
      </p:sp>
    </p:spTree>
    <p:extLst>
      <p:ext uri="{BB962C8B-B14F-4D97-AF65-F5344CB8AC3E}">
        <p14:creationId xmlns:p14="http://schemas.microsoft.com/office/powerpoint/2010/main" val="140735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B93C-192C-728D-6B71-DC874DF49469}"/>
              </a:ext>
            </a:extLst>
          </p:cNvPr>
          <p:cNvSpPr>
            <a:spLocks noGrp="1"/>
          </p:cNvSpPr>
          <p:nvPr>
            <p:ph type="title"/>
          </p:nvPr>
        </p:nvSpPr>
        <p:spPr/>
        <p:txBody>
          <a:bodyPr>
            <a:normAutofit fontScale="90000"/>
          </a:bodyPr>
          <a:lstStyle/>
          <a:p>
            <a:r>
              <a:rPr lang="en-IN" b="1" i="0" dirty="0">
                <a:solidFill>
                  <a:srgbClr val="323232"/>
                </a:solidFill>
                <a:effectLst/>
                <a:latin typeface="Arial" panose="020B0604020202020204" pitchFamily="34" charset="0"/>
              </a:rPr>
              <a:t>Components of CRM</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A7A3167-9960-2395-53E1-1DF1B9979556}"/>
              </a:ext>
            </a:extLst>
          </p:cNvPr>
          <p:cNvSpPr>
            <a:spLocks noGrp="1"/>
          </p:cNvSpPr>
          <p:nvPr>
            <p:ph idx="1"/>
          </p:nvPr>
        </p:nvSpPr>
        <p:spPr/>
        <p:txBody>
          <a:bodyPr>
            <a:normAutofit fontScale="92500" lnSpcReduction="20000"/>
          </a:bodyPr>
          <a:lstStyle/>
          <a:p>
            <a:r>
              <a:rPr lang="en-US" b="1" i="0" dirty="0">
                <a:solidFill>
                  <a:srgbClr val="666666"/>
                </a:solidFill>
                <a:effectLst/>
                <a:latin typeface="Arial" panose="020B0604020202020204" pitchFamily="34" charset="0"/>
              </a:rPr>
              <a:t>Marketing </a:t>
            </a:r>
            <a:r>
              <a:rPr lang="en-US" b="1" i="0" dirty="0" err="1">
                <a:solidFill>
                  <a:srgbClr val="666666"/>
                </a:solidFill>
                <a:effectLst/>
                <a:latin typeface="Arial" panose="020B0604020202020204" pitchFamily="34" charset="0"/>
              </a:rPr>
              <a:t>automation:</a:t>
            </a:r>
            <a:r>
              <a:rPr lang="en-US" b="0" i="0" dirty="0" err="1">
                <a:solidFill>
                  <a:srgbClr val="666666"/>
                </a:solidFill>
                <a:effectLst/>
                <a:latin typeface="Arial" panose="020B0604020202020204" pitchFamily="34" charset="0"/>
              </a:rPr>
              <a:t>CRM</a:t>
            </a:r>
            <a:r>
              <a:rPr lang="en-US" b="0" i="0" dirty="0">
                <a:solidFill>
                  <a:srgbClr val="666666"/>
                </a:solidFill>
                <a:effectLst/>
                <a:latin typeface="Arial" panose="020B0604020202020204" pitchFamily="34" charset="0"/>
              </a:rPr>
              <a:t> tools with marketing automation</a:t>
            </a:r>
            <a:r>
              <a:rPr lang="en-US" u="sng" dirty="0">
                <a:solidFill>
                  <a:srgbClr val="007CAD"/>
                </a:solidFill>
                <a:latin typeface="Arial" panose="020B0604020202020204" pitchFamily="34" charset="0"/>
              </a:rPr>
              <a:t> </a:t>
            </a:r>
            <a:r>
              <a:rPr lang="en-US" b="0" i="0" dirty="0">
                <a:solidFill>
                  <a:srgbClr val="666666"/>
                </a:solidFill>
                <a:effectLst/>
                <a:latin typeface="Arial" panose="020B0604020202020204" pitchFamily="34" charset="0"/>
              </a:rPr>
              <a:t>capabilities can automate repetitive tasks to enhance marketing efforts at different points in the lifecycle for lead generation. For example, as sales prospects come into the system, it might automatically send email marketing content, with the goal of turning a sales lead  into a full-fledged customer.</a:t>
            </a:r>
          </a:p>
          <a:p>
            <a:r>
              <a:rPr lang="en-US" b="1" i="0" dirty="0">
                <a:solidFill>
                  <a:srgbClr val="666666"/>
                </a:solidFill>
                <a:effectLst/>
                <a:latin typeface="Arial" panose="020B0604020202020204" pitchFamily="34" charset="0"/>
              </a:rPr>
              <a:t>Sales force automation: </a:t>
            </a:r>
            <a:r>
              <a:rPr lang="en-US" i="0" dirty="0">
                <a:solidFill>
                  <a:srgbClr val="666666"/>
                </a:solidFill>
                <a:effectLst/>
                <a:latin typeface="Arial" panose="020B0604020202020204" pitchFamily="34" charset="0"/>
              </a:rPr>
              <a:t>sales force automation tools </a:t>
            </a:r>
            <a:r>
              <a:rPr lang="en-US" b="0" i="0" dirty="0">
                <a:solidFill>
                  <a:srgbClr val="666666"/>
                </a:solidFill>
                <a:effectLst/>
                <a:latin typeface="Arial" panose="020B0604020202020204" pitchFamily="34" charset="0"/>
              </a:rPr>
              <a:t>track customer interactions and automate certain business functions of the sales cycle that are necessary to follow leads, obtain new customers and build customer loyalty.</a:t>
            </a:r>
          </a:p>
          <a:p>
            <a:endParaRPr lang="en-US" b="0" i="0" dirty="0">
              <a:solidFill>
                <a:srgbClr val="666666"/>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267243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12B8-D7E9-DE18-0A8D-DB206FB96EF6}"/>
              </a:ext>
            </a:extLst>
          </p:cNvPr>
          <p:cNvSpPr>
            <a:spLocks noGrp="1"/>
          </p:cNvSpPr>
          <p:nvPr>
            <p:ph type="title"/>
          </p:nvPr>
        </p:nvSpPr>
        <p:spPr/>
        <p:txBody>
          <a:bodyPr/>
          <a:lstStyle/>
          <a:p>
            <a:r>
              <a:rPr lang="en-IN" dirty="0"/>
              <a:t>Disadvantage of </a:t>
            </a:r>
            <a:r>
              <a:rPr lang="en-IN" dirty="0" err="1"/>
              <a:t>crm</a:t>
            </a:r>
            <a:endParaRPr lang="en-IN" dirty="0"/>
          </a:p>
        </p:txBody>
      </p:sp>
      <p:pic>
        <p:nvPicPr>
          <p:cNvPr id="5" name="Content Placeholder 4">
            <a:extLst>
              <a:ext uri="{FF2B5EF4-FFF2-40B4-BE49-F238E27FC236}">
                <a16:creationId xmlns:a16="http://schemas.microsoft.com/office/drawing/2014/main" id="{64E09591-92CD-CB9D-77F5-5C435EEE9C40}"/>
              </a:ext>
            </a:extLst>
          </p:cNvPr>
          <p:cNvPicPr>
            <a:picLocks noGrp="1" noChangeAspect="1"/>
          </p:cNvPicPr>
          <p:nvPr>
            <p:ph idx="1"/>
          </p:nvPr>
        </p:nvPicPr>
        <p:blipFill>
          <a:blip r:embed="rId2"/>
          <a:stretch>
            <a:fillRect/>
          </a:stretch>
        </p:blipFill>
        <p:spPr>
          <a:xfrm>
            <a:off x="4141605" y="2557463"/>
            <a:ext cx="3908789" cy="3317875"/>
          </a:xfrm>
        </p:spPr>
      </p:pic>
    </p:spTree>
    <p:extLst>
      <p:ext uri="{BB962C8B-B14F-4D97-AF65-F5344CB8AC3E}">
        <p14:creationId xmlns:p14="http://schemas.microsoft.com/office/powerpoint/2010/main" val="1241170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7A25F-FA05-929A-1B73-362AF6E226A7}"/>
              </a:ext>
            </a:extLst>
          </p:cNvPr>
          <p:cNvSpPr>
            <a:spLocks noGrp="1"/>
          </p:cNvSpPr>
          <p:nvPr>
            <p:ph idx="1"/>
          </p:nvPr>
        </p:nvSpPr>
        <p:spPr/>
        <p:txBody>
          <a:bodyPr>
            <a:normAutofit fontScale="77500" lnSpcReduction="20000"/>
          </a:bodyPr>
          <a:lstStyle/>
          <a:p>
            <a:pPr algn="just"/>
            <a:r>
              <a:rPr lang="en-US" b="1" i="0" dirty="0">
                <a:solidFill>
                  <a:srgbClr val="333333"/>
                </a:solidFill>
                <a:effectLst/>
                <a:latin typeface="inter-bold"/>
              </a:rPr>
              <a:t>1. A costly project:</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CRM software tool is an expensive investment that some businesses can only afford, and if they do invest, it doesn't guarantee the return on investment is worth it. It is a huge investment that factors like data mitigation, integration cost, training, and support also affect.</a:t>
            </a:r>
          </a:p>
          <a:p>
            <a:pPr algn="just"/>
            <a:r>
              <a:rPr lang="en-US" b="1" i="0" dirty="0">
                <a:solidFill>
                  <a:srgbClr val="333333"/>
                </a:solidFill>
                <a:effectLst/>
                <a:latin typeface="inter-bold"/>
              </a:rPr>
              <a:t>2. Loss of collected information or records:</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CRM (customer relationship management) tools can be responsible for losing the customer's information as some CRM software keeps track of customers' information using remote internet connections. Due to this, sometimes organization needs to have control over the customer's information (detailed), especially when a system failure event happens. An unstable CRM can result in the loss of money in revenue for the company in the future.</a:t>
            </a:r>
          </a:p>
          <a:p>
            <a:pPr marL="0" indent="0" algn="just">
              <a:buNone/>
            </a:pP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445249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72D33-C879-B8B9-1BA0-B135C2E21342}"/>
              </a:ext>
            </a:extLst>
          </p:cNvPr>
          <p:cNvSpPr>
            <a:spLocks noGrp="1"/>
          </p:cNvSpPr>
          <p:nvPr>
            <p:ph idx="1"/>
          </p:nvPr>
        </p:nvSpPr>
        <p:spPr/>
        <p:txBody>
          <a:bodyPr>
            <a:normAutofit fontScale="85000" lnSpcReduction="20000"/>
          </a:bodyPr>
          <a:lstStyle/>
          <a:p>
            <a:pPr algn="just"/>
            <a:r>
              <a:rPr lang="en-US" b="1" i="0" dirty="0">
                <a:solidFill>
                  <a:srgbClr val="333333"/>
                </a:solidFill>
                <a:effectLst/>
                <a:latin typeface="inter-bold"/>
              </a:rPr>
              <a:t>3. Not suitable for every business:</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Every business can't afford CRM for data collection and connecting with customers. Some businesses can't correct to the customers directly therefore, they don't need a CRM tool. Forming CRM to make it function properly company or business has to spend a lot of money, including various phases.</a:t>
            </a:r>
          </a:p>
          <a:p>
            <a:pPr algn="just"/>
            <a:r>
              <a:rPr lang="en-US" b="1" i="0" dirty="0">
                <a:solidFill>
                  <a:srgbClr val="333333"/>
                </a:solidFill>
                <a:effectLst/>
                <a:latin typeface="inter-bold"/>
              </a:rPr>
              <a:t>4. It eliminates the human element:</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CRM is a fully automated tool that has prevented human intervention. It automatically collects all the data and processes it. CRM efficiently manages the relationship between the company and customers as it directly interacts between people and its staff. Customers can shift anywhere due to the loss of human touch, reducing sales and revenue.</a:t>
            </a:r>
          </a:p>
          <a:p>
            <a:endParaRPr lang="en-IN" dirty="0"/>
          </a:p>
        </p:txBody>
      </p:sp>
    </p:spTree>
    <p:extLst>
      <p:ext uri="{BB962C8B-B14F-4D97-AF65-F5344CB8AC3E}">
        <p14:creationId xmlns:p14="http://schemas.microsoft.com/office/powerpoint/2010/main" val="4262306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D79E7-197F-8D6F-3223-0614A407B3AC}"/>
              </a:ext>
            </a:extLst>
          </p:cNvPr>
          <p:cNvSpPr>
            <a:spLocks noGrp="1"/>
          </p:cNvSpPr>
          <p:nvPr>
            <p:ph idx="1"/>
          </p:nvPr>
        </p:nvSpPr>
        <p:spPr/>
        <p:txBody>
          <a:bodyPr>
            <a:normAutofit fontScale="92500"/>
          </a:bodyPr>
          <a:lstStyle/>
          <a:p>
            <a:pPr algn="just"/>
            <a:r>
              <a:rPr lang="en-US" b="1" i="0" dirty="0">
                <a:solidFill>
                  <a:srgbClr val="333333"/>
                </a:solidFill>
                <a:effectLst/>
                <a:latin typeface="inter-bold"/>
              </a:rPr>
              <a:t>5. Can be accessed by the third party:</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As we know, CRM collects customers' sensitive information and stores it, which other parties can misuse. For example, web hosting companies take and sell collected data to a third party that misuses the data and causes loss to people.</a:t>
            </a:r>
          </a:p>
          <a:p>
            <a:pPr algn="just"/>
            <a:r>
              <a:rPr lang="en-US" b="1" i="0" dirty="0">
                <a:solidFill>
                  <a:srgbClr val="333333"/>
                </a:solidFill>
                <a:effectLst/>
                <a:latin typeface="inter-bold"/>
              </a:rPr>
              <a:t>6. CRM is not fully customized:</a:t>
            </a: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A business can only customize a CRM system and make CRM fit their specific needs and requirements. It can create problems for CRM users; they get frustrated and need help to make the system work according to their requirements.</a:t>
            </a:r>
          </a:p>
          <a:p>
            <a:endParaRPr lang="en-IN" dirty="0"/>
          </a:p>
        </p:txBody>
      </p:sp>
    </p:spTree>
    <p:extLst>
      <p:ext uri="{BB962C8B-B14F-4D97-AF65-F5344CB8AC3E}">
        <p14:creationId xmlns:p14="http://schemas.microsoft.com/office/powerpoint/2010/main" val="3755868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3FF9-7A6A-D93A-E9F4-1A7CEC9259F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B41EF92-D50E-205B-67BB-82D37E34EBDC}"/>
              </a:ext>
            </a:extLst>
          </p:cNvPr>
          <p:cNvSpPr>
            <a:spLocks noGrp="1"/>
          </p:cNvSpPr>
          <p:nvPr>
            <p:ph idx="1"/>
          </p:nvPr>
        </p:nvSpPr>
        <p:spPr/>
        <p:txBody>
          <a:bodyPr>
            <a:normAutofit lnSpcReduction="10000"/>
          </a:bodyPr>
          <a:lstStyle/>
          <a:p>
            <a:r>
              <a:rPr lang="en-US" b="0" i="0" dirty="0">
                <a:solidFill>
                  <a:srgbClr val="202124"/>
                </a:solidFill>
                <a:effectLst/>
                <a:latin typeface="Google Sans"/>
              </a:rPr>
              <a:t> </a:t>
            </a:r>
            <a:r>
              <a:rPr lang="en-US" b="0" i="0" dirty="0">
                <a:solidFill>
                  <a:srgbClr val="040C28"/>
                </a:solidFill>
                <a:effectLst/>
                <a:latin typeface="Google Sans"/>
              </a:rPr>
              <a:t>CRM for higher education plays an important role in the automation of the institute's communication and processes</a:t>
            </a:r>
            <a:r>
              <a:rPr lang="en-US" b="0" i="0" dirty="0">
                <a:solidFill>
                  <a:srgbClr val="202124"/>
                </a:solidFill>
                <a:effectLst/>
                <a:latin typeface="Google Sans"/>
              </a:rPr>
              <a:t>. It helps them to connect with the interested and talented students who are seeking courses and programs based on their interests, affordability, and other parameters</a:t>
            </a:r>
          </a:p>
          <a:p>
            <a:r>
              <a:rPr lang="en-US" b="0" i="0" dirty="0">
                <a:solidFill>
                  <a:srgbClr val="333333"/>
                </a:solidFill>
                <a:effectLst/>
                <a:latin typeface="inter-regular"/>
              </a:rPr>
              <a:t>Business is an ongoing process that has to update itself with time (adopt new technologies) to remain in the competition. Before technology, customer data or CRM was based on papers, but slowly, companies started tracking customer-related data with spreadsheets, emails, address books, and other ways.</a:t>
            </a:r>
            <a:endParaRPr lang="en-IN" dirty="0"/>
          </a:p>
        </p:txBody>
      </p:sp>
    </p:spTree>
    <p:extLst>
      <p:ext uri="{BB962C8B-B14F-4D97-AF65-F5344CB8AC3E}">
        <p14:creationId xmlns:p14="http://schemas.microsoft.com/office/powerpoint/2010/main" val="2004680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66F302-B659-06B8-F661-F4EE42EDF593}"/>
              </a:ext>
            </a:extLst>
          </p:cNvPr>
          <p:cNvSpPr>
            <a:spLocks noGrp="1"/>
          </p:cNvSpPr>
          <p:nvPr>
            <p:ph idx="1"/>
          </p:nvPr>
        </p:nvSpPr>
        <p:spPr>
          <a:xfrm>
            <a:off x="1295401" y="2321858"/>
            <a:ext cx="9601196" cy="3554009"/>
          </a:xfrm>
        </p:spPr>
        <p:txBody>
          <a:bodyPr/>
          <a:lstStyle/>
          <a:p>
            <a:r>
              <a:rPr lang="en-US" b="0" i="0" dirty="0">
                <a:solidFill>
                  <a:srgbClr val="333333"/>
                </a:solidFill>
                <a:effectLst/>
                <a:latin typeface="inter-regular"/>
              </a:rPr>
              <a:t>CRM is a powerful tool that automatically collects information about existing and prospective customers (their personal or professional information, including social media posts, phone numbers, email addresses, phone numbers, service, purchase history, and support tickets). Further, the whole information is integrated by the system and generates consolidated profiles that can be shared with appropriate teams. One of the best features of CRM is that it can connect with other business tools, such as document-sharing apps and online chat.</a:t>
            </a:r>
            <a:endParaRPr lang="en-IN" dirty="0"/>
          </a:p>
        </p:txBody>
      </p:sp>
    </p:spTree>
    <p:extLst>
      <p:ext uri="{BB962C8B-B14F-4D97-AF65-F5344CB8AC3E}">
        <p14:creationId xmlns:p14="http://schemas.microsoft.com/office/powerpoint/2010/main" val="206950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D9E9D9-B31A-89EE-34E0-78232AACFF32}"/>
              </a:ext>
            </a:extLst>
          </p:cNvPr>
          <p:cNvSpPr txBox="1"/>
          <p:nvPr/>
        </p:nvSpPr>
        <p:spPr>
          <a:xfrm>
            <a:off x="4437529" y="2952092"/>
            <a:ext cx="3801036" cy="646331"/>
          </a:xfrm>
          <a:prstGeom prst="rect">
            <a:avLst/>
          </a:prstGeom>
          <a:noFill/>
        </p:spPr>
        <p:txBody>
          <a:bodyPr wrap="square" rtlCol="0">
            <a:spAutoFit/>
          </a:bodyPr>
          <a:lstStyle/>
          <a:p>
            <a:pPr algn="ctr"/>
            <a:r>
              <a:rPr lang="en-IN" sz="3600" u="sng" dirty="0"/>
              <a:t>THANK YOU</a:t>
            </a:r>
          </a:p>
        </p:txBody>
      </p:sp>
    </p:spTree>
    <p:extLst>
      <p:ext uri="{BB962C8B-B14F-4D97-AF65-F5344CB8AC3E}">
        <p14:creationId xmlns:p14="http://schemas.microsoft.com/office/powerpoint/2010/main" val="129055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562D-D830-F5CA-19BC-B83577A14176}"/>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BDF2BCD9-F9FC-FD4A-E305-7FCA9B0513CA}"/>
              </a:ext>
            </a:extLst>
          </p:cNvPr>
          <p:cNvSpPr>
            <a:spLocks noGrp="1"/>
          </p:cNvSpPr>
          <p:nvPr>
            <p:ph idx="1"/>
          </p:nvPr>
        </p:nvSpPr>
        <p:spPr/>
        <p:txBody>
          <a:bodyPr>
            <a:normAutofit fontScale="77500" lnSpcReduction="20000"/>
          </a:bodyPr>
          <a:lstStyle/>
          <a:p>
            <a:r>
              <a:rPr lang="en-US" b="1" i="0" dirty="0">
                <a:solidFill>
                  <a:srgbClr val="666666"/>
                </a:solidFill>
                <a:effectLst/>
                <a:latin typeface="Arial" panose="020B0604020202020204" pitchFamily="34" charset="0"/>
              </a:rPr>
              <a:t>Contact center automation:</a:t>
            </a:r>
            <a:r>
              <a:rPr lang="en-US" b="0" i="0" dirty="0">
                <a:solidFill>
                  <a:srgbClr val="666666"/>
                </a:solidFill>
                <a:effectLst/>
                <a:latin typeface="Arial" panose="020B0604020202020204" pitchFamily="34" charset="0"/>
              </a:rPr>
              <a:t> Designed to reduce tedious aspects of a contact center agent's job, contact center automation might include prerecorded audio that assists in customer problem-solving and information dissemination. Various software tools that integrate with the agent's desktop tools can handle customer requests in order to cut down on the length of calls and to simplify customer service processes. Automated contact center tools, such as chatbots, can improve customer user experiences.</a:t>
            </a:r>
          </a:p>
          <a:p>
            <a:r>
              <a:rPr lang="en-US" b="1" i="0" dirty="0">
                <a:solidFill>
                  <a:srgbClr val="666666"/>
                </a:solidFill>
                <a:effectLst/>
                <a:latin typeface="Arial" panose="020B0604020202020204" pitchFamily="34" charset="0"/>
              </a:rPr>
              <a:t>Geolocation technology, or location-based services: </a:t>
            </a:r>
            <a:r>
              <a:rPr lang="en-US" b="0" i="0" dirty="0">
                <a:solidFill>
                  <a:srgbClr val="666666"/>
                </a:solidFill>
                <a:effectLst/>
                <a:latin typeface="Arial" panose="020B0604020202020204" pitchFamily="34" charset="0"/>
              </a:rPr>
              <a:t>Some CRM systems include technology that can create geographic marketing campaigns based on customers' physical locations, sometimes integrating with popular location-based GPS (global positioning system) apps. Geolocation  technology can also be used as a networking or contact management tool in order to find sales prospects based on a location.</a:t>
            </a:r>
          </a:p>
          <a:p>
            <a:endParaRPr lang="en-US" b="0" i="0" dirty="0">
              <a:solidFill>
                <a:srgbClr val="666666"/>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41175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45EB-42A2-DF06-A280-353260D6B118}"/>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67247B16-8B7B-D951-6C0B-7CC5C410773B}"/>
              </a:ext>
            </a:extLst>
          </p:cNvPr>
          <p:cNvSpPr>
            <a:spLocks noGrp="1"/>
          </p:cNvSpPr>
          <p:nvPr>
            <p:ph idx="1"/>
          </p:nvPr>
        </p:nvSpPr>
        <p:spPr/>
        <p:txBody>
          <a:bodyPr>
            <a:normAutofit fontScale="92500" lnSpcReduction="10000"/>
          </a:bodyPr>
          <a:lstStyle/>
          <a:p>
            <a:r>
              <a:rPr lang="en-US" b="1" i="0" dirty="0">
                <a:solidFill>
                  <a:srgbClr val="666666"/>
                </a:solidFill>
                <a:effectLst/>
                <a:latin typeface="Arial" panose="020B0604020202020204" pitchFamily="34" charset="0"/>
              </a:rPr>
              <a:t>Workflow automation: </a:t>
            </a:r>
            <a:r>
              <a:rPr lang="en-US" b="0" i="0" dirty="0">
                <a:solidFill>
                  <a:srgbClr val="666666"/>
                </a:solidFill>
                <a:effectLst/>
                <a:latin typeface="Arial" panose="020B0604020202020204" pitchFamily="34" charset="0"/>
              </a:rPr>
              <a:t>CRM systems help businesses optimize processes by streamlining mundane workloads, enabling employees to focus on creative and more high-level tasks.</a:t>
            </a:r>
          </a:p>
          <a:p>
            <a:r>
              <a:rPr lang="en-US" b="1" i="0" dirty="0">
                <a:solidFill>
                  <a:srgbClr val="666666"/>
                </a:solidFill>
                <a:effectLst/>
                <a:latin typeface="Arial" panose="020B0604020202020204" pitchFamily="34" charset="0"/>
              </a:rPr>
              <a:t>Lead management: </a:t>
            </a:r>
            <a:r>
              <a:rPr lang="en-US" b="0" i="0" dirty="0">
                <a:solidFill>
                  <a:srgbClr val="666666"/>
                </a:solidFill>
                <a:effectLst/>
                <a:latin typeface="Arial" panose="020B0604020202020204" pitchFamily="34" charset="0"/>
              </a:rPr>
              <a:t>Sales leads can be tracked through CRM, enabling sales teams to input, track and analyze data for leads in one place.</a:t>
            </a:r>
          </a:p>
          <a:p>
            <a:r>
              <a:rPr lang="en-US" b="1" i="0" dirty="0">
                <a:solidFill>
                  <a:srgbClr val="666666"/>
                </a:solidFill>
                <a:effectLst/>
                <a:latin typeface="Arial" panose="020B0604020202020204" pitchFamily="34" charset="0"/>
              </a:rPr>
              <a:t>Human resource management:</a:t>
            </a:r>
            <a:r>
              <a:rPr lang="en-US" b="0" i="0" dirty="0">
                <a:solidFill>
                  <a:srgbClr val="666666"/>
                </a:solidFill>
                <a:effectLst/>
                <a:latin typeface="Arial" panose="020B0604020202020204" pitchFamily="34" charset="0"/>
              </a:rPr>
              <a:t> CRM systems help track employee information, such as contact information, performance reviews and benefits within a company. This enables the HR department to more effectively manage the internal workforce.</a:t>
            </a:r>
          </a:p>
          <a:p>
            <a:endParaRPr lang="en-US" b="0" i="0" dirty="0">
              <a:solidFill>
                <a:srgbClr val="666666"/>
              </a:solidFill>
              <a:effectLst/>
              <a:latin typeface="Arial" panose="020B0604020202020204" pitchFamily="34" charset="0"/>
            </a:endParaRPr>
          </a:p>
          <a:p>
            <a:endParaRPr lang="en-US" b="0" i="0" dirty="0">
              <a:solidFill>
                <a:srgbClr val="666666"/>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60772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C47A-DB9E-F888-A870-722E7CE8946B}"/>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7156A8B8-A6A2-98E6-EE96-0FA5500D3EF5}"/>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666666"/>
                </a:solidFill>
                <a:effectLst/>
                <a:latin typeface="Arial" panose="020B0604020202020204" pitchFamily="34" charset="0"/>
              </a:rPr>
              <a:t>Analytics:</a:t>
            </a:r>
            <a:r>
              <a:rPr lang="en-US" b="0" i="0" dirty="0">
                <a:solidFill>
                  <a:srgbClr val="666666"/>
                </a:solidFill>
                <a:effectLst/>
                <a:latin typeface="Arial" panose="020B0604020202020204" pitchFamily="34" charset="0"/>
              </a:rPr>
              <a:t> Analytics in CRM help create better customer satisfaction rates by analyzing user data and helping create targeted marketing campaigns.</a:t>
            </a:r>
          </a:p>
          <a:p>
            <a:pPr algn="l">
              <a:buFont typeface="Arial" panose="020B0604020202020204" pitchFamily="34" charset="0"/>
              <a:buChar char="•"/>
            </a:pPr>
            <a:r>
              <a:rPr lang="en-US" b="1" i="0" dirty="0">
                <a:solidFill>
                  <a:srgbClr val="666666"/>
                </a:solidFill>
                <a:effectLst/>
                <a:latin typeface="Arial" panose="020B0604020202020204" pitchFamily="34" charset="0"/>
              </a:rPr>
              <a:t>Artificial intelligence: </a:t>
            </a:r>
            <a:r>
              <a:rPr lang="en-US" i="0" dirty="0">
                <a:solidFill>
                  <a:srgbClr val="666666"/>
                </a:solidFill>
                <a:effectLst/>
                <a:latin typeface="Arial" panose="020B0604020202020204" pitchFamily="34" charset="0"/>
              </a:rPr>
              <a:t>AI</a:t>
            </a:r>
            <a:r>
              <a:rPr lang="en-US" b="1" i="0" dirty="0">
                <a:solidFill>
                  <a:srgbClr val="666666"/>
                </a:solidFill>
                <a:effectLst/>
                <a:latin typeface="Arial" panose="020B0604020202020204" pitchFamily="34" charset="0"/>
              </a:rPr>
              <a:t> </a:t>
            </a:r>
            <a:r>
              <a:rPr lang="en-US" b="0" i="0" dirty="0">
                <a:solidFill>
                  <a:srgbClr val="666666"/>
                </a:solidFill>
                <a:effectLst/>
                <a:latin typeface="Arial" panose="020B0604020202020204" pitchFamily="34" charset="0"/>
              </a:rPr>
              <a:t>technologies, such as salesforce </a:t>
            </a:r>
            <a:r>
              <a:rPr lang="en-US" dirty="0">
                <a:solidFill>
                  <a:srgbClr val="666666"/>
                </a:solidFill>
                <a:latin typeface="Arial" panose="020B0604020202020204" pitchFamily="34" charset="0"/>
              </a:rPr>
              <a:t>E</a:t>
            </a:r>
            <a:r>
              <a:rPr lang="en-US" b="0" i="0" dirty="0">
                <a:solidFill>
                  <a:srgbClr val="666666"/>
                </a:solidFill>
                <a:effectLst/>
                <a:latin typeface="Arial" panose="020B0604020202020204" pitchFamily="34" charset="0"/>
              </a:rPr>
              <a:t>instein , have been built into CRM platforms  to automate repetitive tasks, identify customer-buying patterns to predict future customer behaviors and more.</a:t>
            </a:r>
          </a:p>
          <a:p>
            <a:pPr algn="l">
              <a:buFont typeface="Arial" panose="020B0604020202020204" pitchFamily="34" charset="0"/>
              <a:buChar char="•"/>
            </a:pPr>
            <a:r>
              <a:rPr lang="en-US" b="1" i="0" dirty="0">
                <a:solidFill>
                  <a:srgbClr val="666666"/>
                </a:solidFill>
                <a:effectLst/>
                <a:latin typeface="Arial" panose="020B0604020202020204" pitchFamily="34" charset="0"/>
              </a:rPr>
              <a:t>Project management.</a:t>
            </a:r>
            <a:r>
              <a:rPr lang="en-US" b="0" i="0" dirty="0">
                <a:solidFill>
                  <a:srgbClr val="666666"/>
                </a:solidFill>
                <a:effectLst/>
                <a:latin typeface="Arial" panose="020B0604020202020204" pitchFamily="34" charset="0"/>
              </a:rPr>
              <a:t> Some CRM systems include features to help users keep track of client project details such as objectives, strategic alignment, processes, risk management and progress.</a:t>
            </a:r>
          </a:p>
          <a:p>
            <a:pPr algn="l">
              <a:buFont typeface="Arial" panose="020B0604020202020204" pitchFamily="34" charset="0"/>
              <a:buChar char="•"/>
            </a:pPr>
            <a:r>
              <a:rPr lang="en-US" b="1" i="0" dirty="0">
                <a:solidFill>
                  <a:srgbClr val="666666"/>
                </a:solidFill>
                <a:effectLst/>
                <a:latin typeface="Arial" panose="020B0604020202020204" pitchFamily="34" charset="0"/>
              </a:rPr>
              <a:t>Integration with other software.</a:t>
            </a:r>
            <a:r>
              <a:rPr lang="en-US" b="0" i="0" dirty="0">
                <a:solidFill>
                  <a:srgbClr val="666666"/>
                </a:solidFill>
                <a:effectLst/>
                <a:latin typeface="Arial" panose="020B0604020202020204" pitchFamily="34" charset="0"/>
              </a:rPr>
              <a:t> Many CRM systems can integrate with other software, such as call center and enterprise resource planning (ERP) systems.</a:t>
            </a:r>
          </a:p>
          <a:p>
            <a:endParaRPr lang="en-IN" dirty="0"/>
          </a:p>
        </p:txBody>
      </p:sp>
    </p:spTree>
    <p:extLst>
      <p:ext uri="{BB962C8B-B14F-4D97-AF65-F5344CB8AC3E}">
        <p14:creationId xmlns:p14="http://schemas.microsoft.com/office/powerpoint/2010/main" val="289967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DD79-58DA-E344-7581-D7E3182749EE}"/>
              </a:ext>
            </a:extLst>
          </p:cNvPr>
          <p:cNvSpPr>
            <a:spLocks noGrp="1"/>
          </p:cNvSpPr>
          <p:nvPr>
            <p:ph type="title"/>
          </p:nvPr>
        </p:nvSpPr>
        <p:spPr/>
        <p:txBody>
          <a:bodyPr>
            <a:normAutofit fontScale="90000"/>
          </a:bodyPr>
          <a:lstStyle/>
          <a:p>
            <a:r>
              <a:rPr lang="en-IN" b="1" i="0" dirty="0">
                <a:solidFill>
                  <a:srgbClr val="323232"/>
                </a:solidFill>
                <a:effectLst/>
                <a:latin typeface="Arial" panose="020B0604020202020204" pitchFamily="34" charset="0"/>
              </a:rPr>
              <a:t>Types of CRM technology</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D50233C-43D5-EAF0-F4C4-733286D10522}"/>
              </a:ext>
            </a:extLst>
          </p:cNvPr>
          <p:cNvSpPr>
            <a:spLocks noGrp="1"/>
          </p:cNvSpPr>
          <p:nvPr>
            <p:ph idx="1"/>
          </p:nvPr>
        </p:nvSpPr>
        <p:spPr/>
        <p:txBody>
          <a:bodyPr/>
          <a:lstStyle/>
          <a:p>
            <a:r>
              <a:rPr lang="en-IN" b="1" i="0" dirty="0">
                <a:solidFill>
                  <a:srgbClr val="323232"/>
                </a:solidFill>
                <a:effectLst/>
                <a:latin typeface="Arial" panose="020B0604020202020204" pitchFamily="34" charset="0"/>
              </a:rPr>
              <a:t>Cloud-based CRM: </a:t>
            </a:r>
            <a:r>
              <a:rPr lang="en-US" b="0" i="0" dirty="0">
                <a:solidFill>
                  <a:srgbClr val="666666"/>
                </a:solidFill>
                <a:effectLst/>
                <a:latin typeface="Arial" panose="020B0604020202020204" pitchFamily="34" charset="0"/>
              </a:rPr>
              <a:t>With CRM that uses cloud computing, also known as </a:t>
            </a:r>
            <a:r>
              <a:rPr lang="en-US" b="0" i="0" u="sng" dirty="0">
                <a:solidFill>
                  <a:srgbClr val="007CAD"/>
                </a:solidFill>
                <a:effectLst/>
                <a:latin typeface="Arial" panose="020B0604020202020204" pitchFamily="34" charset="0"/>
                <a:hlinkClick r:id="rId2"/>
              </a:rPr>
              <a:t>SaaS</a:t>
            </a:r>
            <a:r>
              <a:rPr lang="en-US" b="0" i="0" dirty="0">
                <a:solidFill>
                  <a:srgbClr val="666666"/>
                </a:solidFill>
                <a:effectLst/>
                <a:latin typeface="Arial" panose="020B0604020202020204" pitchFamily="34" charset="0"/>
              </a:rPr>
              <a:t> (software as a service) or on-demand CRM, data is stored on an external, remote network that employees can access anytime, anywhere there is an internet connection, sometimes with a third-party service provider overseeing installation and maintenance. The cloud's quick, relatively easy deployment capabilities appeal to companies with limited technological expertise or resources.</a:t>
            </a:r>
            <a:endParaRPr lang="en-IN" b="1" i="0" dirty="0">
              <a:solidFill>
                <a:srgbClr val="323232"/>
              </a:solidFill>
              <a:effectLst/>
              <a:latin typeface="Arial" panose="020B0604020202020204" pitchFamily="34" charset="0"/>
            </a:endParaRPr>
          </a:p>
        </p:txBody>
      </p:sp>
    </p:spTree>
    <p:extLst>
      <p:ext uri="{BB962C8B-B14F-4D97-AF65-F5344CB8AC3E}">
        <p14:creationId xmlns:p14="http://schemas.microsoft.com/office/powerpoint/2010/main" val="129420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A2F3-4E8E-9FCD-1FC6-BBDD7C3B2453}"/>
              </a:ext>
            </a:extLst>
          </p:cNvPr>
          <p:cNvSpPr>
            <a:spLocks noGrp="1"/>
          </p:cNvSpPr>
          <p:nvPr>
            <p:ph type="title"/>
          </p:nvPr>
        </p:nvSpPr>
        <p:spPr/>
        <p:txBody>
          <a:bodyPr/>
          <a:lstStyle/>
          <a:p>
            <a:r>
              <a:rPr lang="en-IN" dirty="0"/>
              <a:t>TYPES</a:t>
            </a:r>
          </a:p>
        </p:txBody>
      </p:sp>
      <p:sp>
        <p:nvSpPr>
          <p:cNvPr id="3" name="Content Placeholder 2">
            <a:extLst>
              <a:ext uri="{FF2B5EF4-FFF2-40B4-BE49-F238E27FC236}">
                <a16:creationId xmlns:a16="http://schemas.microsoft.com/office/drawing/2014/main" id="{6833E4C6-ECC9-904E-DB54-69CB71A76456}"/>
              </a:ext>
            </a:extLst>
          </p:cNvPr>
          <p:cNvSpPr>
            <a:spLocks noGrp="1"/>
          </p:cNvSpPr>
          <p:nvPr>
            <p:ph idx="1"/>
          </p:nvPr>
        </p:nvSpPr>
        <p:spPr/>
        <p:txBody>
          <a:bodyPr>
            <a:normAutofit lnSpcReduction="10000"/>
          </a:bodyPr>
          <a:lstStyle/>
          <a:p>
            <a:r>
              <a:rPr lang="en-IN" b="1" i="0" dirty="0">
                <a:solidFill>
                  <a:srgbClr val="323232"/>
                </a:solidFill>
                <a:effectLst/>
                <a:latin typeface="Arial" panose="020B0604020202020204" pitchFamily="34" charset="0"/>
              </a:rPr>
              <a:t>On-premises CRM: </a:t>
            </a:r>
            <a:r>
              <a:rPr lang="en-US" b="0" i="0" dirty="0">
                <a:solidFill>
                  <a:srgbClr val="666666"/>
                </a:solidFill>
                <a:effectLst/>
                <a:latin typeface="Arial" panose="020B0604020202020204" pitchFamily="34" charset="0"/>
              </a:rPr>
              <a:t>This system puts the onus of administration, control, security and maintenance of the database and information on the company using the CRM software. With this approach, the company purchases licenses upfront, instead of buying yearly subscriptions from a cloud CRM provider. The software resides on the company's own servers and the user assumes the cost of any upgrades. It also usually requires a prolonged installation process to fully integrate a company's data. Companies with complex CRM needs might benefit from an on-premises deployment.</a:t>
            </a:r>
            <a:endParaRPr lang="en-IN" b="1" i="0" dirty="0">
              <a:solidFill>
                <a:srgbClr val="323232"/>
              </a:solidFill>
              <a:effectLst/>
              <a:latin typeface="Arial" panose="020B0604020202020204" pitchFamily="34" charset="0"/>
            </a:endParaRPr>
          </a:p>
        </p:txBody>
      </p:sp>
    </p:spTree>
    <p:extLst>
      <p:ext uri="{BB962C8B-B14F-4D97-AF65-F5344CB8AC3E}">
        <p14:creationId xmlns:p14="http://schemas.microsoft.com/office/powerpoint/2010/main" val="138146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0893-5D56-EFA2-8195-F320415116A3}"/>
              </a:ext>
            </a:extLst>
          </p:cNvPr>
          <p:cNvSpPr>
            <a:spLocks noGrp="1"/>
          </p:cNvSpPr>
          <p:nvPr>
            <p:ph type="title"/>
          </p:nvPr>
        </p:nvSpPr>
        <p:spPr/>
        <p:txBody>
          <a:bodyPr/>
          <a:lstStyle/>
          <a:p>
            <a:r>
              <a:rPr lang="en-IN" dirty="0"/>
              <a:t>TYPES</a:t>
            </a:r>
          </a:p>
        </p:txBody>
      </p:sp>
      <p:sp>
        <p:nvSpPr>
          <p:cNvPr id="3" name="Content Placeholder 2">
            <a:extLst>
              <a:ext uri="{FF2B5EF4-FFF2-40B4-BE49-F238E27FC236}">
                <a16:creationId xmlns:a16="http://schemas.microsoft.com/office/drawing/2014/main" id="{042A76B7-1589-F9BE-F392-15DD136FBAE1}"/>
              </a:ext>
            </a:extLst>
          </p:cNvPr>
          <p:cNvSpPr>
            <a:spLocks noGrp="1"/>
          </p:cNvSpPr>
          <p:nvPr>
            <p:ph idx="1"/>
          </p:nvPr>
        </p:nvSpPr>
        <p:spPr/>
        <p:txBody>
          <a:bodyPr>
            <a:normAutofit fontScale="85000" lnSpcReduction="20000"/>
          </a:bodyPr>
          <a:lstStyle/>
          <a:p>
            <a:pPr algn="l"/>
            <a:r>
              <a:rPr lang="en-IN" b="1" i="0" dirty="0">
                <a:solidFill>
                  <a:srgbClr val="323232"/>
                </a:solidFill>
                <a:effectLst/>
                <a:latin typeface="Arial" panose="020B0604020202020204" pitchFamily="34" charset="0"/>
              </a:rPr>
              <a:t>Open source CRM: </a:t>
            </a:r>
            <a:r>
              <a:rPr lang="en-US" b="0" i="0" dirty="0">
                <a:solidFill>
                  <a:srgbClr val="666666"/>
                </a:solidFill>
                <a:effectLst/>
                <a:latin typeface="Arial" panose="020B0604020202020204" pitchFamily="34" charset="0"/>
              </a:rPr>
              <a:t>An</a:t>
            </a:r>
            <a:r>
              <a:rPr lang="en-US" b="1" i="0" dirty="0">
                <a:solidFill>
                  <a:srgbClr val="666666"/>
                </a:solidFill>
                <a:effectLst/>
                <a:latin typeface="Arial" panose="020B0604020202020204" pitchFamily="34" charset="0"/>
              </a:rPr>
              <a:t> </a:t>
            </a:r>
            <a:r>
              <a:rPr lang="en-US" b="0" i="0" u="sng" dirty="0">
                <a:solidFill>
                  <a:srgbClr val="007CAD"/>
                </a:solidFill>
                <a:effectLst/>
                <a:latin typeface="Arial" panose="020B0604020202020204" pitchFamily="34" charset="0"/>
                <a:hlinkClick r:id="rId2"/>
              </a:rPr>
              <a:t>open source</a:t>
            </a:r>
            <a:r>
              <a:rPr lang="en-US" b="0" i="0" dirty="0">
                <a:solidFill>
                  <a:srgbClr val="666666"/>
                </a:solidFill>
                <a:effectLst/>
                <a:latin typeface="Arial" panose="020B0604020202020204" pitchFamily="34" charset="0"/>
              </a:rPr>
              <a:t> CRM system makes </a:t>
            </a:r>
            <a:r>
              <a:rPr lang="en-US" b="0" i="0" u="sng" dirty="0">
                <a:solidFill>
                  <a:srgbClr val="007CAD"/>
                </a:solidFill>
                <a:effectLst/>
                <a:latin typeface="Arial" panose="020B0604020202020204" pitchFamily="34" charset="0"/>
                <a:hlinkClick r:id="rId3"/>
              </a:rPr>
              <a:t>source code</a:t>
            </a:r>
            <a:r>
              <a:rPr lang="en-US" b="0" i="0" dirty="0">
                <a:solidFill>
                  <a:srgbClr val="666666"/>
                </a:solidFill>
                <a:effectLst/>
                <a:latin typeface="Arial" panose="020B0604020202020204" pitchFamily="34" charset="0"/>
              </a:rPr>
              <a:t> available to the public, enabling companies to make alterations at no cost to the company employing the system. Open source CRM systems also enable the addition and customization of data links on social media channels, assisting companies looking to improve </a:t>
            </a:r>
            <a:r>
              <a:rPr lang="en-US" b="0" i="0" u="sng" dirty="0">
                <a:solidFill>
                  <a:srgbClr val="007CAD"/>
                </a:solidFill>
                <a:effectLst/>
                <a:latin typeface="Arial" panose="020B0604020202020204" pitchFamily="34" charset="0"/>
                <a:hlinkClick r:id="rId4"/>
              </a:rPr>
              <a:t>social CRM</a:t>
            </a:r>
            <a:r>
              <a:rPr lang="en-US" b="0" i="0" dirty="0">
                <a:solidFill>
                  <a:srgbClr val="666666"/>
                </a:solidFill>
                <a:effectLst/>
                <a:latin typeface="Arial" panose="020B0604020202020204" pitchFamily="34" charset="0"/>
              </a:rPr>
              <a:t> practices.</a:t>
            </a:r>
          </a:p>
          <a:p>
            <a:pPr algn="l"/>
            <a:r>
              <a:rPr lang="en-US" b="0" i="0" dirty="0">
                <a:solidFill>
                  <a:srgbClr val="666666"/>
                </a:solidFill>
                <a:effectLst/>
                <a:latin typeface="Arial" panose="020B0604020202020204" pitchFamily="34" charset="0"/>
              </a:rPr>
              <a:t>Open Source CRM platforms such as </a:t>
            </a:r>
            <a:r>
              <a:rPr lang="en-US" b="0" i="0" dirty="0" err="1">
                <a:solidFill>
                  <a:srgbClr val="666666"/>
                </a:solidFill>
                <a:effectLst/>
                <a:latin typeface="Arial" panose="020B0604020202020204" pitchFamily="34" charset="0"/>
              </a:rPr>
              <a:t>OroCRM</a:t>
            </a:r>
            <a:r>
              <a:rPr lang="en-US" b="0" i="0" dirty="0">
                <a:solidFill>
                  <a:srgbClr val="666666"/>
                </a:solidFill>
                <a:effectLst/>
                <a:latin typeface="Arial" panose="020B0604020202020204" pitchFamily="34" charset="0"/>
              </a:rPr>
              <a:t>, Bitrix24, </a:t>
            </a:r>
            <a:r>
              <a:rPr lang="en-US" b="0" i="0" dirty="0" err="1">
                <a:solidFill>
                  <a:srgbClr val="666666"/>
                </a:solidFill>
                <a:effectLst/>
                <a:latin typeface="Arial" panose="020B0604020202020204" pitchFamily="34" charset="0"/>
              </a:rPr>
              <a:t>SuiteCRM</a:t>
            </a:r>
            <a:r>
              <a:rPr lang="en-US" b="0" i="0" dirty="0">
                <a:solidFill>
                  <a:srgbClr val="666666"/>
                </a:solidFill>
                <a:effectLst/>
                <a:latin typeface="Arial" panose="020B0604020202020204" pitchFamily="34" charset="0"/>
              </a:rPr>
              <a:t> and SugarCRM offer alternatives to the proprietary platforms from Salesforce, Microsoft and other vendors.</a:t>
            </a:r>
          </a:p>
          <a:p>
            <a:pPr algn="l"/>
            <a:r>
              <a:rPr lang="en-US" b="0" i="0" dirty="0">
                <a:solidFill>
                  <a:srgbClr val="666666"/>
                </a:solidFill>
                <a:effectLst/>
                <a:latin typeface="Arial" panose="020B0604020202020204" pitchFamily="34" charset="0"/>
              </a:rPr>
              <a:t>Adoption of any of these CRM deployment methods depends on a company's business needs, resources and goals, as each has different costs associated with it.</a:t>
            </a:r>
          </a:p>
          <a:p>
            <a:endParaRPr lang="en-IN" b="1" i="0" dirty="0">
              <a:solidFill>
                <a:srgbClr val="323232"/>
              </a:solidFill>
              <a:effectLst/>
              <a:latin typeface="Arial" panose="020B0604020202020204" pitchFamily="34" charset="0"/>
            </a:endParaRPr>
          </a:p>
        </p:txBody>
      </p:sp>
    </p:spTree>
    <p:extLst>
      <p:ext uri="{BB962C8B-B14F-4D97-AF65-F5344CB8AC3E}">
        <p14:creationId xmlns:p14="http://schemas.microsoft.com/office/powerpoint/2010/main" val="12835819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75</TotalTime>
  <Words>3329</Words>
  <Application>Microsoft Office PowerPoint</Application>
  <PresentationFormat>Widescreen</PresentationFormat>
  <Paragraphs>115</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Garamond</vt:lpstr>
      <vt:lpstr>Google Sans</vt:lpstr>
      <vt:lpstr>inter-bold</vt:lpstr>
      <vt:lpstr>inter-regular</vt:lpstr>
      <vt:lpstr>Poppins</vt:lpstr>
      <vt:lpstr>SalesforceSansRegular</vt:lpstr>
      <vt:lpstr>SFAvantGardePro</vt:lpstr>
      <vt:lpstr>Organic</vt:lpstr>
      <vt:lpstr>CRM OF EDUCATION INDUSTRY</vt:lpstr>
      <vt:lpstr>INTRODUCTION</vt:lpstr>
      <vt:lpstr>Components of CRM </vt:lpstr>
      <vt:lpstr>COMPONENTS</vt:lpstr>
      <vt:lpstr>COMPONENTS</vt:lpstr>
      <vt:lpstr>COMPONENTS</vt:lpstr>
      <vt:lpstr>Types of CRM technology </vt:lpstr>
      <vt:lpstr>TYPES</vt:lpstr>
      <vt:lpstr>TYPES</vt:lpstr>
      <vt:lpstr>CRM examples in practice </vt:lpstr>
      <vt:lpstr>EXAMPLES</vt:lpstr>
      <vt:lpstr>EXAMPLES</vt:lpstr>
      <vt:lpstr>EXAMPLES</vt:lpstr>
      <vt:lpstr>CRM for education industry </vt:lpstr>
      <vt:lpstr>  CRM FOR HIGHER EDUCATION IMPORTANCE  </vt:lpstr>
      <vt:lpstr> CRM Important </vt:lpstr>
      <vt:lpstr>PowerPoint Presentation</vt:lpstr>
      <vt:lpstr>  Benefits of CRM for Higher Education  </vt:lpstr>
      <vt:lpstr>  CRM Lowers Total Cost of Ownership  </vt:lpstr>
      <vt:lpstr> CRM Improves the Student Experience.  </vt:lpstr>
      <vt:lpstr> BENEFITS OF USING A CRM FOR EDUCATION  </vt:lpstr>
      <vt:lpstr>PowerPoint Presentation</vt:lpstr>
      <vt:lpstr>PowerPoint Presentation</vt:lpstr>
      <vt:lpstr>PowerPoint Presentation</vt:lpstr>
      <vt:lpstr>Advantages of crm</vt:lpstr>
      <vt:lpstr>PowerPoint Presentation</vt:lpstr>
      <vt:lpstr>PowerPoint Presentation</vt:lpstr>
      <vt:lpstr>PowerPoint Presentation</vt:lpstr>
      <vt:lpstr>PowerPoint Presentation</vt:lpstr>
      <vt:lpstr>Disadvantage of crm</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cp:revision>
  <dcterms:created xsi:type="dcterms:W3CDTF">2023-07-29T18:03:03Z</dcterms:created>
  <dcterms:modified xsi:type="dcterms:W3CDTF">2023-07-30T16:53:33Z</dcterms:modified>
</cp:coreProperties>
</file>