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3" r:id="rId5"/>
  </p:sldMasterIdLst>
  <p:notesMasterIdLst>
    <p:notesMasterId r:id="rId97"/>
  </p:notesMasterIdLst>
  <p:handoutMasterIdLst>
    <p:handoutMasterId r:id="rId98"/>
  </p:handoutMasterIdLst>
  <p:sldIdLst>
    <p:sldId id="527" r:id="rId6"/>
    <p:sldId id="538" r:id="rId7"/>
    <p:sldId id="532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6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576" r:id="rId45"/>
    <p:sldId id="577" r:id="rId46"/>
    <p:sldId id="578" r:id="rId47"/>
    <p:sldId id="579" r:id="rId48"/>
    <p:sldId id="582" r:id="rId49"/>
    <p:sldId id="580" r:id="rId50"/>
    <p:sldId id="581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591" r:id="rId60"/>
    <p:sldId id="592" r:id="rId61"/>
    <p:sldId id="593" r:id="rId62"/>
    <p:sldId id="594" r:id="rId63"/>
    <p:sldId id="595" r:id="rId64"/>
    <p:sldId id="596" r:id="rId65"/>
    <p:sldId id="597" r:id="rId66"/>
    <p:sldId id="600" r:id="rId67"/>
    <p:sldId id="598" r:id="rId68"/>
    <p:sldId id="599" r:id="rId69"/>
    <p:sldId id="601" r:id="rId70"/>
    <p:sldId id="602" r:id="rId71"/>
    <p:sldId id="603" r:id="rId72"/>
    <p:sldId id="604" r:id="rId73"/>
    <p:sldId id="605" r:id="rId74"/>
    <p:sldId id="606" r:id="rId75"/>
    <p:sldId id="607" r:id="rId76"/>
    <p:sldId id="608" r:id="rId77"/>
    <p:sldId id="609" r:id="rId78"/>
    <p:sldId id="610" r:id="rId79"/>
    <p:sldId id="611" r:id="rId80"/>
    <p:sldId id="612" r:id="rId81"/>
    <p:sldId id="613" r:id="rId82"/>
    <p:sldId id="614" r:id="rId83"/>
    <p:sldId id="615" r:id="rId84"/>
    <p:sldId id="618" r:id="rId85"/>
    <p:sldId id="616" r:id="rId86"/>
    <p:sldId id="617" r:id="rId87"/>
    <p:sldId id="619" r:id="rId88"/>
    <p:sldId id="620" r:id="rId89"/>
    <p:sldId id="621" r:id="rId90"/>
    <p:sldId id="622" r:id="rId91"/>
    <p:sldId id="623" r:id="rId92"/>
    <p:sldId id="624" r:id="rId93"/>
    <p:sldId id="625" r:id="rId94"/>
    <p:sldId id="626" r:id="rId95"/>
    <p:sldId id="484" r:id="rId9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5324" autoAdjust="0"/>
  </p:normalViewPr>
  <p:slideViewPr>
    <p:cSldViewPr snapToGrid="0">
      <p:cViewPr>
        <p:scale>
          <a:sx n="130" d="100"/>
          <a:sy n="130" d="100"/>
        </p:scale>
        <p:origin x="-8" y="44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viewProps" Target="viewProps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4"/>
            <a:ext cx="6910388" cy="44781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1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3375">
                <a:latin typeface="Arial Black"/>
                <a:cs typeface="Arial Black"/>
              </a:defRPr>
            </a:lvl2pPr>
            <a:lvl3pPr>
              <a:defRPr sz="3375">
                <a:latin typeface="Arial Black"/>
                <a:cs typeface="Arial Black"/>
              </a:defRPr>
            </a:lvl3pPr>
            <a:lvl4pPr>
              <a:defRPr sz="3375">
                <a:latin typeface="Arial Black"/>
                <a:cs typeface="Arial Black"/>
              </a:defRPr>
            </a:lvl4pPr>
            <a:lvl5pPr>
              <a:defRPr sz="337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2" y="3340102"/>
            <a:ext cx="6488113" cy="23083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5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7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7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0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1"/>
            <a:ext cx="8493760" cy="108577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None/>
              <a:defRPr sz="90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7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6" y="4047508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no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439725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no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4036041" cy="50090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0" y="2457128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noAutofit/>
          </a:bodyPr>
          <a:lstStyle>
            <a:lvl1pPr marL="0" indent="0">
              <a:buNone/>
              <a:defRPr sz="105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6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noAutofit/>
          </a:bodyPr>
          <a:lstStyle>
            <a:lvl1pPr marL="0" indent="0">
              <a:buNone/>
              <a:defRPr sz="285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noAutofit/>
          </a:bodyPr>
          <a:lstStyle>
            <a:lvl1pPr marL="0" indent="0">
              <a:buNone/>
              <a:defRPr sz="285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60" tIns="27432" rIns="137160" bIns="34290" anchor="t">
            <a:noAutofit/>
          </a:bodyPr>
          <a:lstStyle>
            <a:lvl1pPr algn="l">
              <a:defRPr sz="2850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070392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80" tIns="34290" rIns="182880" bIns="34290">
            <a:spAutoFit/>
          </a:bodyPr>
          <a:lstStyle>
            <a:lvl1pPr marL="0" indent="0">
              <a:buNone/>
              <a:defRPr sz="105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5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3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3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3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7" y="2948417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7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7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5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7" y="173694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4" y="173694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7" y="173694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39" y="379688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1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50" cap="all"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7" y="2805208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3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3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9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2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0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4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6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1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5" y="376131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3" y="376131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28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28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5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1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6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4" y="8885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1" y="8885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5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3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9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1050">
                <a:latin typeface="Arial Black"/>
                <a:cs typeface="Arial Black"/>
              </a:defRPr>
            </a:lvl2pPr>
            <a:lvl3pPr marL="685800" indent="0">
              <a:buNone/>
              <a:defRPr sz="1050">
                <a:latin typeface="Arial Black"/>
                <a:cs typeface="Arial Black"/>
              </a:defRPr>
            </a:lvl3pPr>
            <a:lvl4pPr marL="1028700" indent="0">
              <a:buNone/>
              <a:defRPr sz="1050">
                <a:latin typeface="Arial Black"/>
                <a:cs typeface="Arial Black"/>
              </a:defRPr>
            </a:lvl4pPr>
            <a:lvl5pPr marL="1371600" indent="0">
              <a:buNone/>
              <a:defRPr sz="105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6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05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6" y="1921137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6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05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6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6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05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6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6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05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13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7" marR="0" indent="-97727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>
                <a:solidFill>
                  <a:schemeClr val="tx1"/>
                </a:solidFill>
              </a:defRPr>
            </a:lvl1pPr>
            <a:lvl2pPr marL="417910" indent="-160735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9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825" baseline="0">
                <a:solidFill>
                  <a:schemeClr val="tx1"/>
                </a:solidFill>
              </a:defRPr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8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4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4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4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4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4"/>
            <a:ext cx="6910388" cy="3785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8" y="3340101"/>
            <a:ext cx="6488113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3"/>
            <a:ext cx="3649662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3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9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9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192881" indent="-19288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900" smtClean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9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9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192881" indent="-19288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900" smtClean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9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9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192881" indent="-19288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900" smtClean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3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9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9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192881" indent="-19288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900" smtClean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9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9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192881" indent="-19288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900" smtClean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5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0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1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1" y="1476449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0" y="1476449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1" y="3588255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1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399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4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1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5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4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1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5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/>
            </a:lvl1pPr>
          </a:lstStyle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69656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39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39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39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39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3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0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198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198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198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198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2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7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7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7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7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2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00" smtClean="0"/>
            </a:lvl1pPr>
            <a:lvl2pPr marL="257175" indent="0">
              <a:buNone/>
              <a:defRPr sz="1050">
                <a:solidFill>
                  <a:schemeClr val="tx1"/>
                </a:solidFill>
              </a:defRPr>
            </a:lvl2pPr>
            <a:lvl3pPr marL="514350" indent="0">
              <a:buNone/>
              <a:defRPr sz="1050">
                <a:solidFill>
                  <a:schemeClr val="tx1"/>
                </a:solidFill>
              </a:defRPr>
            </a:lvl3pPr>
            <a:lvl4pPr marL="771525" indent="0">
              <a:buNone/>
              <a:defRPr sz="1050">
                <a:solidFill>
                  <a:schemeClr val="tx1"/>
                </a:solidFill>
              </a:defRPr>
            </a:lvl4pPr>
            <a:lvl5pPr marL="10287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" y="704274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1" y="704274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89" y="704274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39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39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5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8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39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39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4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1" y="3128430"/>
            <a:ext cx="2719917" cy="448733"/>
          </a:xfrm>
        </p:spPr>
        <p:txBody>
          <a:bodyPr>
            <a:normAutofit/>
          </a:bodyPr>
          <a:lstStyle>
            <a:lvl1pPr>
              <a:defRPr sz="9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2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6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5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3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68"/>
            <a:ext cx="2719917" cy="448733"/>
          </a:xfrm>
        </p:spPr>
        <p:txBody>
          <a:bodyPr>
            <a:normAutofit/>
          </a:bodyPr>
          <a:lstStyle>
            <a:lvl1pPr>
              <a:defRPr sz="9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2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6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5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3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4" y="3132668"/>
            <a:ext cx="2719917" cy="448733"/>
          </a:xfrm>
        </p:spPr>
        <p:txBody>
          <a:bodyPr>
            <a:normAutofit/>
          </a:bodyPr>
          <a:lstStyle>
            <a:lvl1pPr>
              <a:defRPr sz="9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1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4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7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48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1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8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05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05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05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4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05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72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171450" marR="0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0" y="868364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2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3"/>
            <a:ext cx="2769306" cy="3712927"/>
          </a:xfrm>
        </p:spPr>
        <p:txBody>
          <a:bodyPr numCol="1"/>
          <a:lstStyle>
            <a:lvl2pPr marL="171450" marR="0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6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Key facts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8" y="2137767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5280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38" y="1355237"/>
            <a:ext cx="701386" cy="5280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7" y="1355237"/>
            <a:ext cx="701386" cy="5280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6" y="1355237"/>
            <a:ext cx="701386" cy="5280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1" y="2435219"/>
            <a:ext cx="962518" cy="536577"/>
          </a:xfrm>
        </p:spPr>
        <p:txBody>
          <a:bodyPr lIns="91440" rIns="91440">
            <a:noAutofit/>
          </a:bodyPr>
          <a:lstStyle>
            <a:lvl1pPr algn="ctr">
              <a:defRPr sz="75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0" y="1355237"/>
            <a:ext cx="701386" cy="5280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1" y="2137767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4" y="2435219"/>
            <a:ext cx="962518" cy="536577"/>
          </a:xfrm>
        </p:spPr>
        <p:txBody>
          <a:bodyPr lIns="91440" rIns="91440">
            <a:noAutofit/>
          </a:bodyPr>
          <a:lstStyle>
            <a:lvl1pPr algn="ctr">
              <a:defRPr sz="75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4" y="2137767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40" rIns="91440">
            <a:noAutofit/>
          </a:bodyPr>
          <a:lstStyle>
            <a:lvl1pPr algn="ctr">
              <a:defRPr sz="75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7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40" rIns="91440">
            <a:noAutofit/>
          </a:bodyPr>
          <a:lstStyle>
            <a:lvl1pPr algn="ctr">
              <a:defRPr sz="75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7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40" rIns="91440">
            <a:noAutofit/>
          </a:bodyPr>
          <a:lstStyle>
            <a:lvl1pPr algn="ctr">
              <a:defRPr sz="75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7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4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3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39" y="896704"/>
            <a:ext cx="4073407" cy="1605667"/>
          </a:xfrm>
        </p:spPr>
        <p:txBody>
          <a:bodyPr numCol="1"/>
          <a:lstStyle>
            <a:lvl2pPr marL="171450" marR="0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6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4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4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6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50" b="0" i="0" cap="all" baseline="0">
                <a:solidFill>
                  <a:schemeClr val="bg1"/>
                </a:solidFill>
                <a:latin typeface="Arial Black"/>
              </a:defRPr>
            </a:lvl1pPr>
            <a:lvl2pPr marL="25717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2pPr>
            <a:lvl3pPr marL="514350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3pPr>
            <a:lvl4pPr marL="771525" indent="0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4pPr>
            <a:lvl5pPr marL="1028700" indent="0" algn="ctr">
              <a:buFontTx/>
              <a:buNone/>
              <a:defRPr sz="9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Key facts</a:t>
            </a:r>
            <a:endParaRPr lang="en-US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2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171450" indent="0">
              <a:buNone/>
              <a:defRPr/>
            </a:lvl3pPr>
            <a:lvl4pPr marL="358331" indent="0">
              <a:buNone/>
              <a:defRPr/>
            </a:lvl4pPr>
            <a:lvl5pPr marL="481775" indent="0">
              <a:buNone/>
              <a:defRPr/>
            </a:lvl5pPr>
          </a:lstStyle>
          <a:p>
            <a:pPr lvl="0"/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08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5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6" y="2834637"/>
            <a:ext cx="4073407" cy="1210556"/>
          </a:xfrm>
        </p:spPr>
        <p:txBody>
          <a:bodyPr numCol="2">
            <a:normAutofit/>
          </a:bodyPr>
          <a:lstStyle>
            <a:lvl2pPr marL="171450" marR="0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750"/>
            </a:lvl2pPr>
            <a:lvl3pPr marL="342900" indent="-171450">
              <a:buSzPct val="120000"/>
              <a:buFontTx/>
              <a:buBlip>
                <a:blip r:embed="rId2"/>
              </a:buBlip>
              <a:defRPr sz="750"/>
            </a:lvl3pPr>
            <a:lvl4pPr marL="486918" indent="-128588">
              <a:buSzPct val="120000"/>
              <a:buFontTx/>
              <a:buBlip>
                <a:blip r:embed="rId2"/>
              </a:buBlip>
              <a:defRPr sz="750"/>
            </a:lvl4pPr>
            <a:lvl5pPr marL="610362" indent="-128588">
              <a:buSzPct val="120000"/>
              <a:buFontTx/>
              <a:buBlip>
                <a:blip r:embed="rId2"/>
              </a:buBlip>
              <a:defRPr sz="750"/>
            </a:lvl5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171450" marR="0" lvl="1" indent="-17145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897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2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5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8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the picture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3" y="3947727"/>
            <a:ext cx="5045292" cy="66018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37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750" b="0" i="0" cap="all">
                <a:latin typeface="Arial Black"/>
                <a:cs typeface="Arial Black"/>
              </a:defRPr>
            </a:lvl2pPr>
            <a:lvl3pPr marL="685800" indent="0">
              <a:buNone/>
              <a:defRPr sz="3750" b="0" i="0" cap="all">
                <a:latin typeface="Arial Black"/>
                <a:cs typeface="Arial Black"/>
              </a:defRPr>
            </a:lvl3pPr>
            <a:lvl4pPr marL="1028700" indent="0">
              <a:buNone/>
              <a:defRPr sz="3750" b="0" i="0" cap="all">
                <a:latin typeface="Arial Black"/>
                <a:cs typeface="Arial Black"/>
              </a:defRPr>
            </a:lvl4pPr>
            <a:lvl5pPr marL="1371600" indent="0">
              <a:buNone/>
              <a:defRPr sz="37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737242" cy="66018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37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750" b="0" i="0" cap="all">
                <a:latin typeface="Arial Black"/>
                <a:cs typeface="Arial Black"/>
              </a:defRPr>
            </a:lvl2pPr>
            <a:lvl3pPr marL="685800" indent="0">
              <a:buNone/>
              <a:defRPr sz="3750" b="0" i="0" cap="all">
                <a:latin typeface="Arial Black"/>
                <a:cs typeface="Arial Black"/>
              </a:defRPr>
            </a:lvl3pPr>
            <a:lvl4pPr marL="1028700" indent="0">
              <a:buNone/>
              <a:defRPr sz="3750" b="0" i="0" cap="all">
                <a:latin typeface="Arial Black"/>
                <a:cs typeface="Arial Black"/>
              </a:defRPr>
            </a:lvl4pPr>
            <a:lvl5pPr marL="1371600" indent="0">
              <a:buNone/>
              <a:defRPr sz="37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3788538" cy="66018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80" tIns="36576" rIns="182880" anchor="t">
            <a:spAutoFit/>
          </a:bodyPr>
          <a:lstStyle>
            <a:lvl1pPr algn="l">
              <a:defRPr sz="37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3178434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1417372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75" kern="0" cap="all" spc="-56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8" y="2879525"/>
            <a:ext cx="2009204" cy="223907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5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5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7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3" y="504826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1.xml"/><Relationship Id="rId24" Type="http://schemas.openxmlformats.org/officeDocument/2006/relationships/theme" Target="../theme/theme2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67" r:id="rId6"/>
    <p:sldLayoutId id="2147483769" r:id="rId7"/>
    <p:sldLayoutId id="214748379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1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4427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r"/>
            <a:fld id="{C2C0EDAD-27A0-9447-9004-E733B36B95C3}" type="slidenum">
              <a:rPr lang="en-US" sz="600" smtClean="0">
                <a:solidFill>
                  <a:srgbClr val="CCCCCC"/>
                </a:solidFill>
                <a:cs typeface="Trebuchet MS"/>
              </a:rPr>
              <a:pPr algn="r"/>
              <a:t>‹#›</a:t>
            </a:fld>
            <a:endParaRPr lang="en-US" sz="6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33645"/>
            <a:ext cx="2316480" cy="121188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450" kern="0" spc="11" dirty="0" smtClean="0">
                <a:solidFill>
                  <a:srgbClr val="CCCCCC"/>
                </a:solidFill>
                <a:cs typeface="Trebuchet MS"/>
              </a:rPr>
              <a:t>CONFIDENTIAL</a:t>
            </a:r>
            <a:endParaRPr lang="en-US" sz="450" kern="0" spc="11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32515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2228"/>
            <a:ext cx="476250" cy="1280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2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1" y="946728"/>
            <a:ext cx="8555182" cy="364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7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</p:sldLayoutIdLst>
  <p:timing>
    <p:tnLst>
      <p:par>
        <p:cTn id="1" dur="indefinite" restart="never" nodeType="tmRoot"/>
      </p:par>
    </p:tnLst>
  </p:timing>
  <p:txStyles>
    <p:titleStyle>
      <a:lvl1pPr algn="l" defTabSz="25717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257175" rtl="0" eaLnBrk="1" latinLnBrk="0" hangingPunct="1">
        <a:spcBef>
          <a:spcPct val="20000"/>
        </a:spcBef>
        <a:spcAft>
          <a:spcPts val="225"/>
        </a:spcAft>
        <a:buFont typeface="Arial"/>
        <a:buNone/>
        <a:defRPr sz="9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171450" indent="-171450" algn="l" defTabSz="257175" rtl="0" eaLnBrk="1" latinLnBrk="0" hangingPunct="1">
        <a:spcBef>
          <a:spcPct val="20000"/>
        </a:spcBef>
        <a:spcAft>
          <a:spcPts val="225"/>
        </a:spcAft>
        <a:buClr>
          <a:schemeClr val="accent2"/>
        </a:buClr>
        <a:buSzPct val="120000"/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257175" rtl="0" eaLnBrk="1" latinLnBrk="0" hangingPunct="1">
        <a:spcBef>
          <a:spcPct val="20000"/>
        </a:spcBef>
        <a:spcAft>
          <a:spcPts val="225"/>
        </a:spcAft>
        <a:buClr>
          <a:schemeClr val="accent2"/>
        </a:buClr>
        <a:buSzPct val="120000"/>
        <a:buFont typeface="Arial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486918" indent="-128588" algn="l" defTabSz="257175" rtl="0" eaLnBrk="1" latinLnBrk="0" hangingPunct="1">
        <a:spcBef>
          <a:spcPct val="20000"/>
        </a:spcBef>
        <a:spcAft>
          <a:spcPts val="225"/>
        </a:spcAft>
        <a:buClr>
          <a:schemeClr val="accent2"/>
        </a:buClr>
        <a:buSzPct val="120000"/>
        <a:buFont typeface="Arial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610362" indent="-128588" algn="l" defTabSz="257175" rtl="0" eaLnBrk="1" latinLnBrk="0" hangingPunct="1">
        <a:spcBef>
          <a:spcPct val="20000"/>
        </a:spcBef>
        <a:spcAft>
          <a:spcPts val="225"/>
        </a:spcAft>
        <a:buClr>
          <a:schemeClr val="accent2"/>
        </a:buClr>
        <a:buSzPct val="120000"/>
        <a:buFont typeface="Arial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gif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hyperlink" Target="http://epa.ms/git-puzzl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://pcottle.github.io/learnGitBranching/?NODEMO" TargetMode="External"/><Relationship Id="rId5" Type="http://schemas.openxmlformats.org/officeDocument/2006/relationships/hyperlink" Target="https://www.codeschool.com/paths/git" TargetMode="External"/><Relationship Id="rId6" Type="http://schemas.openxmlformats.org/officeDocument/2006/relationships/hyperlink" Target="https://try.github.io/levels/1/challenges/4" TargetMode="External"/><Relationship Id="rId7" Type="http://schemas.openxmlformats.org/officeDocument/2006/relationships/hyperlink" Target="http://think-like-a-git.net/" TargetMode="External"/><Relationship Id="rId8" Type="http://schemas.openxmlformats.org/officeDocument/2006/relationships/hyperlink" Target="https://kb.epam.com/display/DHLEWF/Gerrit+Set+U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en/v2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27880" y="2573843"/>
            <a:ext cx="6910388" cy="463204"/>
          </a:xfrm>
        </p:spPr>
        <p:txBody>
          <a:bodyPr/>
          <a:lstStyle/>
          <a:p>
            <a:r>
              <a:rPr lang="en-US" sz="3200" dirty="0" smtClean="0"/>
              <a:t>ADVANCED GIT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7880" y="3983810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+mj-lt"/>
              </a:rPr>
              <a:t>2015, November</a:t>
            </a:r>
            <a:endParaRPr lang="en-US" b="1" dirty="0">
              <a:latin typeface="+mj-lt"/>
            </a:endParaRPr>
          </a:p>
        </p:txBody>
      </p:sp>
      <p:pic>
        <p:nvPicPr>
          <p:cNvPr id="13" name="Picture Placeholder 12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" b="2978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6" y="1259288"/>
            <a:ext cx="661505" cy="661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9631" y="1174542"/>
            <a:ext cx="28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ENGINEERING EXCELLENCE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CENTER</a:t>
            </a: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960" y="901700"/>
            <a:ext cx="8412480" cy="3771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distributed revision control and </a:t>
            </a:r>
            <a:endParaRPr lang="hu-HU" sz="2600" dirty="0" smtClean="0"/>
          </a:p>
          <a:p>
            <a:pPr marL="0" indent="0">
              <a:buFont typeface="Arial"/>
              <a:buNone/>
            </a:pPr>
            <a:r>
              <a:rPr lang="hu-HU" sz="2600" dirty="0" smtClean="0"/>
              <a:t>   </a:t>
            </a:r>
            <a:r>
              <a:rPr lang="en-US" sz="2600" dirty="0" smtClean="0"/>
              <a:t>source code management system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git != SVN + Magic</a:t>
            </a:r>
          </a:p>
          <a:p>
            <a:r>
              <a:rPr lang="en-US" sz="2600" dirty="0" smtClean="0"/>
              <a:t>Stupid content tracker</a:t>
            </a:r>
          </a:p>
          <a:p>
            <a:pPr lvl="1"/>
            <a:r>
              <a:rPr lang="en-US" sz="2600" dirty="0" smtClean="0"/>
              <a:t>Content-addressable</a:t>
            </a:r>
          </a:p>
          <a:p>
            <a:pPr lvl="1"/>
            <a:r>
              <a:rPr lang="en-US" sz="2600" dirty="0" smtClean="0"/>
              <a:t>Snapshots</a:t>
            </a:r>
          </a:p>
          <a:p>
            <a:pPr lvl="2"/>
            <a:r>
              <a:rPr lang="en-US" sz="2600" dirty="0" smtClean="0"/>
              <a:t>New tree</a:t>
            </a:r>
          </a:p>
          <a:p>
            <a:pPr lvl="2"/>
            <a:r>
              <a:rPr lang="en-US" sz="2600" dirty="0" smtClean="0"/>
              <a:t>Blobs</a:t>
            </a:r>
          </a:p>
          <a:p>
            <a:pPr lvl="2"/>
            <a:r>
              <a:rPr lang="en-US" sz="2600" dirty="0" smtClean="0"/>
              <a:t>Pointers</a:t>
            </a:r>
          </a:p>
          <a:p>
            <a:pPr lvl="2"/>
            <a:r>
              <a:rPr lang="en-US" sz="2600" i="1" dirty="0" smtClean="0"/>
              <a:t>No diff! (like SVN)</a:t>
            </a:r>
            <a:endParaRPr lang="en-US" sz="2600" dirty="0" smtClean="0"/>
          </a:p>
          <a:p>
            <a:r>
              <a:rPr lang="hu-HU" dirty="0" smtClean="0"/>
              <a:t>„</a:t>
            </a:r>
            <a:r>
              <a:rPr lang="en-US" sz="2600" i="1" dirty="0" smtClean="0"/>
              <a:t>There may be a lot of things that Git is not good at, but these things are what Git is very good at</a:t>
            </a:r>
            <a:r>
              <a:rPr lang="en-US" sz="2600" dirty="0" smtClean="0"/>
              <a:t>.</a:t>
            </a:r>
            <a:r>
              <a:rPr lang="hu-HU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44" y="901700"/>
            <a:ext cx="1615312" cy="16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9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5258491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1756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</p:spTree>
    <p:extLst>
      <p:ext uri="{BB962C8B-B14F-4D97-AF65-F5344CB8AC3E}">
        <p14:creationId xmlns:p14="http://schemas.microsoft.com/office/powerpoint/2010/main" val="288134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760" y="914400"/>
            <a:ext cx="8412480" cy="36703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Git </a:t>
            </a:r>
            <a:r>
              <a:rPr lang="en-US" b="1" smtClean="0"/>
              <a:t>Object Database</a:t>
            </a:r>
            <a:r>
              <a:rPr lang="en-US" smtClean="0"/>
              <a:t>, which is kept in the </a:t>
            </a:r>
            <a:r>
              <a:rPr lang="en-US" b="1" smtClean="0"/>
              <a:t>Git Directory</a:t>
            </a:r>
          </a:p>
          <a:p>
            <a:r>
              <a:rPr lang="en-US" smtClean="0"/>
              <a:t>Each object is compressed (with Zlib) and referenced by the SHA-1 value (40 chars) of its contents plus a small header.</a:t>
            </a:r>
          </a:p>
          <a:p>
            <a:r>
              <a:rPr lang="en-US" smtClean="0"/>
              <a:t>Types</a:t>
            </a:r>
          </a:p>
          <a:p>
            <a:pPr lvl="1"/>
            <a:r>
              <a:rPr lang="en-US" smtClean="0"/>
              <a:t>Blob</a:t>
            </a:r>
          </a:p>
          <a:p>
            <a:pPr lvl="1"/>
            <a:r>
              <a:rPr lang="en-US" smtClean="0"/>
              <a:t>Tree</a:t>
            </a:r>
          </a:p>
          <a:p>
            <a:pPr lvl="1"/>
            <a:r>
              <a:rPr lang="en-US" smtClean="0"/>
              <a:t>Commit</a:t>
            </a:r>
          </a:p>
          <a:p>
            <a:pPr lvl="1"/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3" name="Shape 107"/>
          <p:cNvSpPr/>
          <p:nvPr/>
        </p:nvSpPr>
        <p:spPr>
          <a:xfrm>
            <a:off x="744974" y="2710186"/>
            <a:ext cx="1380899" cy="4677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108"/>
          <p:cNvSpPr/>
          <p:nvPr/>
        </p:nvSpPr>
        <p:spPr>
          <a:xfrm>
            <a:off x="5678912" y="2698085"/>
            <a:ext cx="1196700" cy="39656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5" name="Shape 109"/>
          <p:cNvCxnSpPr>
            <a:stCxn id="24" idx="2"/>
            <a:endCxn id="23" idx="6"/>
          </p:cNvCxnSpPr>
          <p:nvPr/>
        </p:nvCxnSpPr>
        <p:spPr>
          <a:xfrm flipH="1">
            <a:off x="2125873" y="2896367"/>
            <a:ext cx="3553039" cy="476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6965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3" name="Shape 107"/>
          <p:cNvSpPr/>
          <p:nvPr/>
        </p:nvSpPr>
        <p:spPr>
          <a:xfrm>
            <a:off x="744974" y="2710186"/>
            <a:ext cx="1380899" cy="4677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108"/>
          <p:cNvSpPr/>
          <p:nvPr/>
        </p:nvSpPr>
        <p:spPr>
          <a:xfrm>
            <a:off x="5678912" y="2698085"/>
            <a:ext cx="1196700" cy="39656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5" name="Shape 109"/>
          <p:cNvCxnSpPr>
            <a:stCxn id="24" idx="2"/>
            <a:endCxn id="23" idx="6"/>
          </p:cNvCxnSpPr>
          <p:nvPr/>
        </p:nvCxnSpPr>
        <p:spPr>
          <a:xfrm flipH="1">
            <a:off x="2125873" y="2896367"/>
            <a:ext cx="3553039" cy="476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" name="Shape 107"/>
          <p:cNvSpPr/>
          <p:nvPr/>
        </p:nvSpPr>
        <p:spPr>
          <a:xfrm>
            <a:off x="189555" y="3243047"/>
            <a:ext cx="1245869" cy="4677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108"/>
          <p:cNvSpPr/>
          <p:nvPr/>
        </p:nvSpPr>
        <p:spPr>
          <a:xfrm>
            <a:off x="5867918" y="3227310"/>
            <a:ext cx="1196700" cy="39656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8" name="Shape 109"/>
          <p:cNvCxnSpPr>
            <a:stCxn id="27" idx="2"/>
            <a:endCxn id="26" idx="6"/>
          </p:cNvCxnSpPr>
          <p:nvPr/>
        </p:nvCxnSpPr>
        <p:spPr>
          <a:xfrm flipH="1">
            <a:off x="1435424" y="3425592"/>
            <a:ext cx="4432494" cy="513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78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3" name="Shape 107"/>
          <p:cNvSpPr/>
          <p:nvPr/>
        </p:nvSpPr>
        <p:spPr>
          <a:xfrm>
            <a:off x="744974" y="2710186"/>
            <a:ext cx="1380899" cy="4677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108"/>
          <p:cNvSpPr/>
          <p:nvPr/>
        </p:nvSpPr>
        <p:spPr>
          <a:xfrm>
            <a:off x="5678912" y="2698085"/>
            <a:ext cx="1196700" cy="39656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5" name="Shape 109"/>
          <p:cNvCxnSpPr>
            <a:stCxn id="24" idx="2"/>
            <a:endCxn id="23" idx="6"/>
          </p:cNvCxnSpPr>
          <p:nvPr/>
        </p:nvCxnSpPr>
        <p:spPr>
          <a:xfrm flipH="1">
            <a:off x="2125873" y="2896367"/>
            <a:ext cx="3553039" cy="476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" name="Shape 107"/>
          <p:cNvSpPr/>
          <p:nvPr/>
        </p:nvSpPr>
        <p:spPr>
          <a:xfrm>
            <a:off x="231109" y="3734931"/>
            <a:ext cx="1245869" cy="4677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108"/>
          <p:cNvSpPr/>
          <p:nvPr/>
        </p:nvSpPr>
        <p:spPr>
          <a:xfrm>
            <a:off x="6112874" y="3522549"/>
            <a:ext cx="1196700" cy="39656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8" name="Shape 109"/>
          <p:cNvCxnSpPr>
            <a:stCxn id="27" idx="2"/>
            <a:endCxn id="26" idx="6"/>
          </p:cNvCxnSpPr>
          <p:nvPr/>
        </p:nvCxnSpPr>
        <p:spPr>
          <a:xfrm flipH="1">
            <a:off x="1476978" y="3720831"/>
            <a:ext cx="4635896" cy="247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679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9" name="Shape 182"/>
          <p:cNvSpPr/>
          <p:nvPr/>
        </p:nvSpPr>
        <p:spPr>
          <a:xfrm>
            <a:off x="1447880" y="3298908"/>
            <a:ext cx="1320476" cy="43493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183"/>
          <p:cNvSpPr/>
          <p:nvPr/>
        </p:nvSpPr>
        <p:spPr>
          <a:xfrm>
            <a:off x="5989098" y="2970599"/>
            <a:ext cx="1320476" cy="346213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1" name="Shape 184"/>
          <p:cNvCxnSpPr>
            <a:stCxn id="30" idx="2"/>
            <a:endCxn id="29" idx="6"/>
          </p:cNvCxnSpPr>
          <p:nvPr/>
        </p:nvCxnSpPr>
        <p:spPr>
          <a:xfrm flipH="1">
            <a:off x="2768356" y="3143706"/>
            <a:ext cx="3220742" cy="372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2036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9" name="Shape 182"/>
          <p:cNvSpPr/>
          <p:nvPr/>
        </p:nvSpPr>
        <p:spPr>
          <a:xfrm>
            <a:off x="1475993" y="3778630"/>
            <a:ext cx="1320476" cy="43493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183"/>
          <p:cNvSpPr/>
          <p:nvPr/>
        </p:nvSpPr>
        <p:spPr>
          <a:xfrm>
            <a:off x="5949815" y="4094946"/>
            <a:ext cx="1763080" cy="346213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1" name="Shape 184"/>
          <p:cNvCxnSpPr>
            <a:stCxn id="30" idx="2"/>
            <a:endCxn id="29" idx="6"/>
          </p:cNvCxnSpPr>
          <p:nvPr/>
        </p:nvCxnSpPr>
        <p:spPr>
          <a:xfrm flipH="1" flipV="1">
            <a:off x="2796469" y="3996095"/>
            <a:ext cx="3153346" cy="271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268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" name="Shape 67"/>
          <p:cNvSpPr/>
          <p:nvPr/>
        </p:nvSpPr>
        <p:spPr>
          <a:xfrm>
            <a:off x="962475" y="11026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6" name="Shape 68"/>
          <p:cNvSpPr/>
          <p:nvPr/>
        </p:nvSpPr>
        <p:spPr>
          <a:xfrm>
            <a:off x="962475" y="16682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69"/>
          <p:cNvSpPr/>
          <p:nvPr/>
        </p:nvSpPr>
        <p:spPr>
          <a:xfrm>
            <a:off x="973350" y="23423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" name="Shape 70"/>
          <p:cNvSpPr/>
          <p:nvPr/>
        </p:nvSpPr>
        <p:spPr>
          <a:xfrm>
            <a:off x="973350" y="28643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9" name="Shape 71"/>
          <p:cNvSpPr/>
          <p:nvPr/>
        </p:nvSpPr>
        <p:spPr>
          <a:xfrm>
            <a:off x="398075" y="339361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0" name="Shape 72"/>
          <p:cNvSpPr/>
          <p:nvPr/>
        </p:nvSpPr>
        <p:spPr>
          <a:xfrm>
            <a:off x="398075" y="3880967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1" name="Shape 73"/>
          <p:cNvSpPr/>
          <p:nvPr/>
        </p:nvSpPr>
        <p:spPr>
          <a:xfrm>
            <a:off x="398075" y="43607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2" name="Shape 74"/>
          <p:cNvSpPr/>
          <p:nvPr/>
        </p:nvSpPr>
        <p:spPr>
          <a:xfrm>
            <a:off x="1649100" y="33936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13" name="Shape 75"/>
          <p:cNvSpPr/>
          <p:nvPr/>
        </p:nvSpPr>
        <p:spPr>
          <a:xfrm>
            <a:off x="1649100" y="38809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4" name="Shape 76"/>
          <p:cNvCxnSpPr>
            <a:stCxn id="5" idx="2"/>
            <a:endCxn id="6" idx="0"/>
          </p:cNvCxnSpPr>
          <p:nvPr/>
        </p:nvCxnSpPr>
        <p:spPr>
          <a:xfrm>
            <a:off x="1435424" y="14506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7"/>
          <p:cNvCxnSpPr>
            <a:stCxn id="6" idx="2"/>
            <a:endCxn id="7" idx="0"/>
          </p:cNvCxnSpPr>
          <p:nvPr/>
        </p:nvCxnSpPr>
        <p:spPr>
          <a:xfrm>
            <a:off x="1435424" y="2016274"/>
            <a:ext cx="54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8"/>
          <p:cNvCxnSpPr>
            <a:stCxn id="7" idx="2"/>
            <a:endCxn id="8" idx="0"/>
          </p:cNvCxnSpPr>
          <p:nvPr/>
        </p:nvCxnSpPr>
        <p:spPr>
          <a:xfrm>
            <a:off x="1440855" y="2626037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0"/>
          <p:cNvCxnSpPr>
            <a:stCxn id="8" idx="2"/>
            <a:endCxn id="9" idx="0"/>
          </p:cNvCxnSpPr>
          <p:nvPr/>
        </p:nvCxnSpPr>
        <p:spPr>
          <a:xfrm flipH="1">
            <a:off x="865455" y="30946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81"/>
          <p:cNvCxnSpPr>
            <a:stCxn id="8" idx="2"/>
            <a:endCxn id="12" idx="0"/>
          </p:cNvCxnSpPr>
          <p:nvPr/>
        </p:nvCxnSpPr>
        <p:spPr>
          <a:xfrm>
            <a:off x="1440855" y="30946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2"/>
          <p:cNvCxnSpPr>
            <a:stCxn id="9" idx="2"/>
            <a:endCxn id="10" idx="0"/>
          </p:cNvCxnSpPr>
          <p:nvPr/>
        </p:nvCxnSpPr>
        <p:spPr>
          <a:xfrm>
            <a:off x="865580" y="36238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83"/>
          <p:cNvCxnSpPr>
            <a:stCxn id="10" idx="2"/>
            <a:endCxn id="11" idx="0"/>
          </p:cNvCxnSpPr>
          <p:nvPr/>
        </p:nvCxnSpPr>
        <p:spPr>
          <a:xfrm>
            <a:off x="865580" y="41112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84"/>
          <p:cNvCxnSpPr>
            <a:stCxn id="9" idx="2"/>
            <a:endCxn id="13" idx="1"/>
          </p:cNvCxnSpPr>
          <p:nvPr/>
        </p:nvCxnSpPr>
        <p:spPr>
          <a:xfrm>
            <a:off x="865580" y="36238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79"/>
          <p:cNvSpPr txBox="1"/>
          <p:nvPr/>
        </p:nvSpPr>
        <p:spPr>
          <a:xfrm>
            <a:off x="5896425" y="2652023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29" name="Shape 182"/>
          <p:cNvSpPr/>
          <p:nvPr/>
        </p:nvSpPr>
        <p:spPr>
          <a:xfrm>
            <a:off x="199703" y="4254657"/>
            <a:ext cx="1320476" cy="43493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183"/>
          <p:cNvSpPr/>
          <p:nvPr/>
        </p:nvSpPr>
        <p:spPr>
          <a:xfrm>
            <a:off x="6212520" y="3822988"/>
            <a:ext cx="1763080" cy="346213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1" name="Shape 184"/>
          <p:cNvCxnSpPr>
            <a:stCxn id="30" idx="2"/>
            <a:endCxn id="29" idx="6"/>
          </p:cNvCxnSpPr>
          <p:nvPr/>
        </p:nvCxnSpPr>
        <p:spPr>
          <a:xfrm flipH="1">
            <a:off x="1520179" y="3996095"/>
            <a:ext cx="4692341" cy="4760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21178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98636" y="1546605"/>
            <a:ext cx="5835329" cy="387467"/>
            <a:chOff x="357780" y="1435606"/>
            <a:chExt cx="7780439" cy="516622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WHAT ENGX IS?</a:t>
              </a: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98636" y="2020682"/>
            <a:ext cx="5835329" cy="387467"/>
            <a:chOff x="357780" y="2067708"/>
            <a:chExt cx="7780439" cy="516622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ENG</a:t>
              </a:r>
              <a:r>
                <a:rPr lang="en-US" sz="1800" b="1" dirty="0">
                  <a:solidFill>
                    <a:srgbClr val="C00000"/>
                  </a:solidFill>
                </a:rPr>
                <a:t>X </a:t>
              </a:r>
              <a:r>
                <a:rPr lang="en-US" sz="1800" b="1" dirty="0" smtClean="0"/>
                <a:t>Programs</a:t>
              </a:r>
              <a:endParaRPr lang="en-US" sz="1800" b="1" dirty="0"/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398636" y="2494759"/>
            <a:ext cx="5835329" cy="387467"/>
            <a:chOff x="357780" y="2699810"/>
            <a:chExt cx="7780439" cy="516622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What is Git?</a:t>
              </a: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398636" y="2968835"/>
            <a:ext cx="5835329" cy="387467"/>
            <a:chOff x="357780" y="3331911"/>
            <a:chExt cx="7780439" cy="516622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Revert changes </a:t>
              </a: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621136" y="1536243"/>
            <a:ext cx="5835329" cy="387467"/>
            <a:chOff x="357780" y="3964014"/>
            <a:chExt cx="7780439" cy="516622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/>
                <a:t>Remote </a:t>
              </a:r>
              <a:r>
                <a:rPr lang="en-US" sz="1800" b="1" dirty="0" smtClean="0"/>
                <a:t>repositories</a:t>
              </a:r>
              <a:endParaRPr lang="en-US" sz="1800" b="1" dirty="0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621136" y="2011577"/>
            <a:ext cx="5835329" cy="387467"/>
            <a:chOff x="357780" y="4596118"/>
            <a:chExt cx="7780439" cy="516622"/>
          </a:xfrm>
        </p:grpSpPr>
        <p:sp>
          <p:nvSpPr>
            <p:cNvPr id="70" name="TextBox 69"/>
            <p:cNvSpPr txBox="1"/>
            <p:nvPr/>
          </p:nvSpPr>
          <p:spPr>
            <a:xfrm>
              <a:off x="823019" y="4620298"/>
              <a:ext cx="73152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Git Tags</a:t>
              </a:r>
            </a:p>
          </p:txBody>
        </p:sp>
        <p:grpSp>
          <p:nvGrpSpPr>
            <p:cNvPr id="71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655134" y="2522092"/>
            <a:ext cx="5835329" cy="387467"/>
            <a:chOff x="357780" y="4596118"/>
            <a:chExt cx="7780439" cy="516622"/>
          </a:xfrm>
        </p:grpSpPr>
        <p:sp>
          <p:nvSpPr>
            <p:cNvPr id="38" name="TextBox 37"/>
            <p:cNvSpPr txBox="1"/>
            <p:nvPr/>
          </p:nvSpPr>
          <p:spPr>
            <a:xfrm>
              <a:off x="823019" y="4620298"/>
              <a:ext cx="73152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Branch, Merge, Rebase</a:t>
              </a:r>
            </a:p>
          </p:txBody>
        </p:sp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660580" y="2968836"/>
            <a:ext cx="5835329" cy="387467"/>
            <a:chOff x="357780" y="4596118"/>
            <a:chExt cx="7780439" cy="516622"/>
          </a:xfrm>
        </p:grpSpPr>
        <p:sp>
          <p:nvSpPr>
            <p:cNvPr id="43" name="TextBox 42"/>
            <p:cNvSpPr txBox="1"/>
            <p:nvPr/>
          </p:nvSpPr>
          <p:spPr>
            <a:xfrm>
              <a:off x="823019" y="4620298"/>
              <a:ext cx="73152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How to </a:t>
              </a:r>
              <a:r>
                <a:rPr lang="en-US" sz="1800" b="1" dirty="0" smtClean="0"/>
                <a:t>organize development</a:t>
              </a:r>
              <a:r>
                <a:rPr lang="en-US" sz="1800" b="1" dirty="0"/>
                <a:t>?</a:t>
              </a:r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8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1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760" y="914400"/>
            <a:ext cx="8412480" cy="36703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Let’s look how is working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Let’s create the local repository?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git </a:t>
            </a:r>
            <a:r>
              <a:rPr lang="en-US" sz="60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init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5" y="852487"/>
            <a:ext cx="8768150" cy="2703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94300" y="3263900"/>
            <a:ext cx="596900" cy="2921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84237"/>
            <a:ext cx="5937250" cy="2360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3429911"/>
            <a:ext cx="7742238" cy="11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7" y="952500"/>
            <a:ext cx="8816666" cy="287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667" y="1155700"/>
            <a:ext cx="1284133" cy="2413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667" y="2070100"/>
            <a:ext cx="1322233" cy="1905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4" y="1017587"/>
            <a:ext cx="8772231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3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8" y="889000"/>
            <a:ext cx="8811683" cy="2298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87600" y="1460500"/>
            <a:ext cx="939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0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600" y="1460500"/>
            <a:ext cx="939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0900"/>
            <a:ext cx="8645614" cy="2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00685"/>
            <a:ext cx="7099300" cy="37931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800100" y="1435100"/>
            <a:ext cx="4203700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65200" y="3390900"/>
            <a:ext cx="47498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70100" y="4495800"/>
            <a:ext cx="47498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2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3" y="952500"/>
            <a:ext cx="8809813" cy="21463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57700" y="2349500"/>
            <a:ext cx="317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2527300"/>
            <a:ext cx="317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64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hu-HU" dirty="0" err="1" smtClean="0"/>
              <a:t>ile</a:t>
            </a:r>
            <a:r>
              <a:rPr lang="hu-HU" dirty="0" smtClean="0"/>
              <a:t> </a:t>
            </a:r>
            <a:r>
              <a:rPr lang="hu-HU" dirty="0"/>
              <a:t>status </a:t>
            </a:r>
            <a:r>
              <a:rPr lang="en-US" dirty="0"/>
              <a:t>lifecycle</a:t>
            </a:r>
          </a:p>
        </p:txBody>
      </p:sp>
      <p:pic>
        <p:nvPicPr>
          <p:cNvPr id="3" name="Picture 2" descr="http://git-scm.com/figures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024052"/>
            <a:ext cx="5549900" cy="351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ENGX 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7" y="952232"/>
            <a:ext cx="1165279" cy="1165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6376" y="1007161"/>
            <a:ext cx="4319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Arial" charset="0"/>
                <a:ea typeface="Arial" charset="0"/>
                <a:cs typeface="Arial" charset="0"/>
              </a:rPr>
              <a:t>ENGINEERING </a:t>
            </a:r>
          </a:p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EXCELLENCE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CENTER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91097" y="2564570"/>
            <a:ext cx="3169226" cy="207439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Primary objective is to bring and propagate the best engineering practices, optimize processes, engineering setup and tools to facilitate faster and better quality delivery.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3616036" y="850900"/>
            <a:ext cx="5434445" cy="394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EPAM = ENGINEERING HEAVEN</a:t>
            </a:r>
          </a:p>
          <a:p>
            <a:pPr marL="342900" lvl="1" indent="0">
              <a:spcBef>
                <a:spcPts val="60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lang="en-US" sz="1350" dirty="0" smtClean="0"/>
              <a:t>Promote the best engineering practices, influence engineering </a:t>
            </a:r>
            <a:r>
              <a:rPr lang="en-US" sz="1350" b="1" dirty="0" smtClean="0"/>
              <a:t>culture and mindset </a:t>
            </a:r>
            <a:r>
              <a:rPr lang="en-US" sz="1350" dirty="0" smtClean="0"/>
              <a:t>to facilitate faster, </a:t>
            </a:r>
            <a:r>
              <a:rPr lang="en-US" sz="1350" b="1" dirty="0" smtClean="0"/>
              <a:t>better quality delivery </a:t>
            </a:r>
            <a:r>
              <a:rPr lang="en-US" sz="1350" dirty="0" smtClean="0"/>
              <a:t>and make EPAM the </a:t>
            </a:r>
            <a:r>
              <a:rPr lang="en-US" sz="1350" b="1" dirty="0" smtClean="0"/>
              <a:t>best place for the Engineering Talent</a:t>
            </a:r>
            <a:r>
              <a:rPr lang="en-US" sz="1350" dirty="0" smtClean="0"/>
              <a:t>.</a:t>
            </a:r>
          </a:p>
          <a:p>
            <a:pPr marL="285743" indent="-285743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FOR OUR ENGINEERS</a:t>
            </a:r>
          </a:p>
          <a:p>
            <a:pPr marL="342900" lvl="1" indent="0">
              <a:spcBef>
                <a:spcPts val="60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lang="en-US" sz="1350" dirty="0" smtClean="0"/>
              <a:t>Actively support and encourage EPAM engineering teams to improve their practices, setup, processes, and tools, code quality and control, be better engineers.</a:t>
            </a:r>
          </a:p>
          <a:p>
            <a:pPr marL="285743" indent="-285743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AND FOR OUR CLIENTS</a:t>
            </a:r>
          </a:p>
          <a:p>
            <a:pPr marL="342900" lvl="1" indent="0">
              <a:spcBef>
                <a:spcPts val="60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lang="en-US" sz="1350" dirty="0" smtClean="0"/>
              <a:t>Provide a world-class, sustainable consulting and SWAT “Engineering Excellence” services for EPAM clients. Stay connected with top ISVs to </a:t>
            </a:r>
            <a:r>
              <a:rPr lang="en-US" sz="1350" b="1" dirty="0" smtClean="0"/>
              <a:t>get</a:t>
            </a:r>
            <a:r>
              <a:rPr lang="en-US" sz="1350" dirty="0" smtClean="0"/>
              <a:t> the best, and </a:t>
            </a:r>
            <a:r>
              <a:rPr lang="en-US" sz="1350" b="1" dirty="0" smtClean="0"/>
              <a:t>give</a:t>
            </a:r>
            <a:r>
              <a:rPr lang="en-US" sz="1350" dirty="0" smtClean="0"/>
              <a:t> the best we can.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3" name="Shape 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47" y="998900"/>
            <a:ext cx="6948439" cy="10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47" y="2362200"/>
            <a:ext cx="6948439" cy="211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351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pic>
        <p:nvPicPr>
          <p:cNvPr id="3" name="Shape 2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952500"/>
            <a:ext cx="8064500" cy="24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873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pic>
        <p:nvPicPr>
          <p:cNvPr id="3" name="Shape 2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85" y="1158875"/>
            <a:ext cx="8004112" cy="219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81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24" name="Shape 289"/>
          <p:cNvSpPr/>
          <p:nvPr/>
        </p:nvSpPr>
        <p:spPr>
          <a:xfrm>
            <a:off x="935250" y="2151875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25" name="Shape 290"/>
          <p:cNvSpPr/>
          <p:nvPr/>
        </p:nvSpPr>
        <p:spPr>
          <a:xfrm>
            <a:off x="935250" y="2750092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26" name="Shape 291"/>
          <p:cNvSpPr/>
          <p:nvPr/>
        </p:nvSpPr>
        <p:spPr>
          <a:xfrm>
            <a:off x="359975" y="327931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27" name="Shape 292"/>
          <p:cNvSpPr/>
          <p:nvPr/>
        </p:nvSpPr>
        <p:spPr>
          <a:xfrm>
            <a:off x="359975" y="37666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28" name="Shape 293"/>
          <p:cNvSpPr/>
          <p:nvPr/>
        </p:nvSpPr>
        <p:spPr>
          <a:xfrm>
            <a:off x="359975" y="42464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32" name="Shape 294"/>
          <p:cNvSpPr/>
          <p:nvPr/>
        </p:nvSpPr>
        <p:spPr>
          <a:xfrm>
            <a:off x="1611000" y="32793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33" name="Shape 295"/>
          <p:cNvSpPr/>
          <p:nvPr/>
        </p:nvSpPr>
        <p:spPr>
          <a:xfrm>
            <a:off x="1611000" y="37666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34" name="Shape 296"/>
          <p:cNvCxnSpPr>
            <a:stCxn id="24" idx="2"/>
            <a:endCxn id="25" idx="0"/>
          </p:cNvCxnSpPr>
          <p:nvPr/>
        </p:nvCxnSpPr>
        <p:spPr>
          <a:xfrm>
            <a:off x="1402755" y="24355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" name="Shape 297"/>
          <p:cNvSpPr/>
          <p:nvPr/>
        </p:nvSpPr>
        <p:spPr>
          <a:xfrm>
            <a:off x="2911950" y="98832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36" name="Shape 298"/>
          <p:cNvSpPr/>
          <p:nvPr/>
        </p:nvSpPr>
        <p:spPr>
          <a:xfrm>
            <a:off x="2911950" y="1553975"/>
            <a:ext cx="945898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37" name="Shape 299"/>
          <p:cNvSpPr/>
          <p:nvPr/>
        </p:nvSpPr>
        <p:spPr>
          <a:xfrm>
            <a:off x="2922825" y="21518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38" name="Shape 300"/>
          <p:cNvSpPr/>
          <p:nvPr/>
        </p:nvSpPr>
        <p:spPr>
          <a:xfrm>
            <a:off x="2922825" y="27500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39" name="Shape 301"/>
          <p:cNvSpPr/>
          <p:nvPr/>
        </p:nvSpPr>
        <p:spPr>
          <a:xfrm>
            <a:off x="2917400" y="32830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cxnSp>
        <p:nvCxnSpPr>
          <p:cNvPr id="40" name="Shape 302"/>
          <p:cNvCxnSpPr>
            <a:stCxn id="35" idx="2"/>
            <a:endCxn id="36" idx="0"/>
          </p:cNvCxnSpPr>
          <p:nvPr/>
        </p:nvCxnSpPr>
        <p:spPr>
          <a:xfrm>
            <a:off x="3384899" y="1336324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" name="Shape 303"/>
          <p:cNvCxnSpPr>
            <a:stCxn id="36" idx="2"/>
            <a:endCxn id="37" idx="0"/>
          </p:cNvCxnSpPr>
          <p:nvPr/>
        </p:nvCxnSpPr>
        <p:spPr>
          <a:xfrm>
            <a:off x="3384899" y="1901974"/>
            <a:ext cx="54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" name="Shape 304"/>
          <p:cNvCxnSpPr>
            <a:stCxn id="37" idx="2"/>
            <a:endCxn id="38" idx="0"/>
          </p:cNvCxnSpPr>
          <p:nvPr/>
        </p:nvCxnSpPr>
        <p:spPr>
          <a:xfrm>
            <a:off x="3390330" y="24355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" name="Shape 305"/>
          <p:cNvSpPr/>
          <p:nvPr/>
        </p:nvSpPr>
        <p:spPr>
          <a:xfrm>
            <a:off x="2917400" y="377044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cxnSp>
        <p:nvCxnSpPr>
          <p:cNvPr id="44" name="Shape 306"/>
          <p:cNvCxnSpPr>
            <a:stCxn id="25" idx="2"/>
            <a:endCxn id="26" idx="0"/>
          </p:cNvCxnSpPr>
          <p:nvPr/>
        </p:nvCxnSpPr>
        <p:spPr>
          <a:xfrm flipH="1">
            <a:off x="827355" y="29803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" name="Shape 307"/>
          <p:cNvCxnSpPr>
            <a:stCxn id="25" idx="2"/>
            <a:endCxn id="32" idx="0"/>
          </p:cNvCxnSpPr>
          <p:nvPr/>
        </p:nvCxnSpPr>
        <p:spPr>
          <a:xfrm>
            <a:off x="1402755" y="29803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" name="Shape 308"/>
          <p:cNvCxnSpPr>
            <a:stCxn id="26" idx="2"/>
            <a:endCxn id="27" idx="0"/>
          </p:cNvCxnSpPr>
          <p:nvPr/>
        </p:nvCxnSpPr>
        <p:spPr>
          <a:xfrm>
            <a:off x="827480" y="35095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" name="Shape 309"/>
          <p:cNvCxnSpPr>
            <a:stCxn id="26" idx="2"/>
            <a:endCxn id="33" idx="1"/>
          </p:cNvCxnSpPr>
          <p:nvPr/>
        </p:nvCxnSpPr>
        <p:spPr>
          <a:xfrm>
            <a:off x="827480" y="35095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" name="Shape 310"/>
          <p:cNvCxnSpPr>
            <a:stCxn id="38" idx="2"/>
            <a:endCxn id="32" idx="3"/>
          </p:cNvCxnSpPr>
          <p:nvPr/>
        </p:nvCxnSpPr>
        <p:spPr>
          <a:xfrm flipH="1">
            <a:off x="2546130" y="2980348"/>
            <a:ext cx="8442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" name="Shape 311"/>
          <p:cNvCxnSpPr>
            <a:stCxn id="39" idx="2"/>
            <a:endCxn id="33" idx="3"/>
          </p:cNvCxnSpPr>
          <p:nvPr/>
        </p:nvCxnSpPr>
        <p:spPr>
          <a:xfrm flipH="1">
            <a:off x="2546105" y="3513348"/>
            <a:ext cx="83880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" name="Shape 312"/>
          <p:cNvCxnSpPr>
            <a:stCxn id="38" idx="2"/>
            <a:endCxn id="39" idx="0"/>
          </p:cNvCxnSpPr>
          <p:nvPr/>
        </p:nvCxnSpPr>
        <p:spPr>
          <a:xfrm flipH="1">
            <a:off x="3384930" y="2980348"/>
            <a:ext cx="540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" name="Shape 313"/>
          <p:cNvCxnSpPr>
            <a:stCxn id="39" idx="2"/>
            <a:endCxn id="43" idx="0"/>
          </p:cNvCxnSpPr>
          <p:nvPr/>
        </p:nvCxnSpPr>
        <p:spPr>
          <a:xfrm>
            <a:off x="3384905" y="3513348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" name="Shape 314"/>
          <p:cNvCxnSpPr>
            <a:stCxn id="37" idx="1"/>
            <a:endCxn id="24" idx="3"/>
          </p:cNvCxnSpPr>
          <p:nvPr/>
        </p:nvCxnSpPr>
        <p:spPr>
          <a:xfrm rot="10800000">
            <a:off x="1870125" y="2293706"/>
            <a:ext cx="105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" name="Shape 318"/>
          <p:cNvCxnSpPr>
            <a:stCxn id="27" idx="2"/>
            <a:endCxn id="28" idx="0"/>
          </p:cNvCxnSpPr>
          <p:nvPr/>
        </p:nvCxnSpPr>
        <p:spPr>
          <a:xfrm>
            <a:off x="827480" y="39969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" name="Shape 319"/>
          <p:cNvCxnSpPr>
            <a:stCxn id="43" idx="2"/>
          </p:cNvCxnSpPr>
          <p:nvPr/>
        </p:nvCxnSpPr>
        <p:spPr>
          <a:xfrm>
            <a:off x="3384905" y="4000698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" name="Shape 320"/>
          <p:cNvSpPr/>
          <p:nvPr/>
        </p:nvSpPr>
        <p:spPr>
          <a:xfrm>
            <a:off x="2917400" y="4250242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60" name="Shape 316"/>
          <p:cNvSpPr txBox="1"/>
          <p:nvPr/>
        </p:nvSpPr>
        <p:spPr>
          <a:xfrm>
            <a:off x="6150425" y="1994000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61" name="Shape 317"/>
          <p:cNvSpPr/>
          <p:nvPr/>
        </p:nvSpPr>
        <p:spPr>
          <a:xfrm>
            <a:off x="5923965" y="2074105"/>
            <a:ext cx="942870" cy="254523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321"/>
          <p:cNvSpPr/>
          <p:nvPr/>
        </p:nvSpPr>
        <p:spPr>
          <a:xfrm>
            <a:off x="6210425" y="2881500"/>
            <a:ext cx="1756199" cy="34245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322"/>
          <p:cNvSpPr/>
          <p:nvPr/>
        </p:nvSpPr>
        <p:spPr>
          <a:xfrm>
            <a:off x="6145000" y="2621556"/>
            <a:ext cx="1241049" cy="280736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323"/>
          <p:cNvSpPr/>
          <p:nvPr/>
        </p:nvSpPr>
        <p:spPr>
          <a:xfrm>
            <a:off x="6352145" y="3195220"/>
            <a:ext cx="1888200" cy="299542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315"/>
          <p:cNvSpPr txBox="1"/>
          <p:nvPr/>
        </p:nvSpPr>
        <p:spPr>
          <a:xfrm>
            <a:off x="4705130" y="3978303"/>
            <a:ext cx="3646800" cy="79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modify </a:t>
            </a:r>
            <a:r>
              <a:rPr lang="en" sz="1800" b="1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</p:txBody>
      </p:sp>
      <p:sp>
        <p:nvSpPr>
          <p:cNvPr id="66" name="Shape 323"/>
          <p:cNvSpPr/>
          <p:nvPr/>
        </p:nvSpPr>
        <p:spPr>
          <a:xfrm>
            <a:off x="2400745" y="4210147"/>
            <a:ext cx="1888200" cy="299542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184"/>
          <p:cNvCxnSpPr>
            <a:endCxn id="66" idx="6"/>
          </p:cNvCxnSpPr>
          <p:nvPr/>
        </p:nvCxnSpPr>
        <p:spPr>
          <a:xfrm flipH="1">
            <a:off x="4288945" y="3394348"/>
            <a:ext cx="2063201" cy="965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83893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sp>
        <p:nvSpPr>
          <p:cNvPr id="56" name="Shape 364"/>
          <p:cNvSpPr/>
          <p:nvPr/>
        </p:nvSpPr>
        <p:spPr>
          <a:xfrm>
            <a:off x="808250" y="2037575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57" name="Shape 365"/>
          <p:cNvSpPr/>
          <p:nvPr/>
        </p:nvSpPr>
        <p:spPr>
          <a:xfrm>
            <a:off x="808250" y="2635792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58" name="Shape 366"/>
          <p:cNvSpPr/>
          <p:nvPr/>
        </p:nvSpPr>
        <p:spPr>
          <a:xfrm>
            <a:off x="232975" y="316501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59" name="Shape 367"/>
          <p:cNvSpPr/>
          <p:nvPr/>
        </p:nvSpPr>
        <p:spPr>
          <a:xfrm>
            <a:off x="232975" y="36523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68" name="Shape 368"/>
          <p:cNvSpPr/>
          <p:nvPr/>
        </p:nvSpPr>
        <p:spPr>
          <a:xfrm>
            <a:off x="232975" y="41321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69" name="Shape 369"/>
          <p:cNvSpPr/>
          <p:nvPr/>
        </p:nvSpPr>
        <p:spPr>
          <a:xfrm>
            <a:off x="1484000" y="316501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70" name="Shape 370"/>
          <p:cNvSpPr/>
          <p:nvPr/>
        </p:nvSpPr>
        <p:spPr>
          <a:xfrm>
            <a:off x="1484000" y="36523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71" name="Shape 371"/>
          <p:cNvCxnSpPr>
            <a:stCxn id="56" idx="2"/>
            <a:endCxn id="57" idx="0"/>
          </p:cNvCxnSpPr>
          <p:nvPr/>
        </p:nvCxnSpPr>
        <p:spPr>
          <a:xfrm>
            <a:off x="1275755" y="23212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" name="Shape 372"/>
          <p:cNvSpPr/>
          <p:nvPr/>
        </p:nvSpPr>
        <p:spPr>
          <a:xfrm>
            <a:off x="2795825" y="2037575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73" name="Shape 373"/>
          <p:cNvSpPr/>
          <p:nvPr/>
        </p:nvSpPr>
        <p:spPr>
          <a:xfrm>
            <a:off x="2795825" y="2635792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74" name="Shape 374"/>
          <p:cNvSpPr/>
          <p:nvPr/>
        </p:nvSpPr>
        <p:spPr>
          <a:xfrm>
            <a:off x="2790400" y="31687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75" name="Shape 375"/>
          <p:cNvSpPr/>
          <p:nvPr/>
        </p:nvSpPr>
        <p:spPr>
          <a:xfrm>
            <a:off x="2790400" y="4135942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76" name="Shape 376"/>
          <p:cNvCxnSpPr>
            <a:stCxn id="72" idx="2"/>
            <a:endCxn id="73" idx="0"/>
          </p:cNvCxnSpPr>
          <p:nvPr/>
        </p:nvCxnSpPr>
        <p:spPr>
          <a:xfrm>
            <a:off x="3263330" y="23212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7" name="Shape 377"/>
          <p:cNvSpPr/>
          <p:nvPr/>
        </p:nvSpPr>
        <p:spPr>
          <a:xfrm>
            <a:off x="319699" y="782610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79" name="Shape 379"/>
          <p:cNvSpPr/>
          <p:nvPr/>
        </p:nvSpPr>
        <p:spPr>
          <a:xfrm>
            <a:off x="4313975" y="20375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80" name="Shape 380"/>
          <p:cNvSpPr/>
          <p:nvPr/>
        </p:nvSpPr>
        <p:spPr>
          <a:xfrm>
            <a:off x="4313975" y="26357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81" name="Shape 381"/>
          <p:cNvSpPr/>
          <p:nvPr/>
        </p:nvSpPr>
        <p:spPr>
          <a:xfrm>
            <a:off x="4308550" y="31650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82" name="Shape 382"/>
          <p:cNvCxnSpPr>
            <a:stCxn id="47" idx="2"/>
            <a:endCxn id="79" idx="0"/>
          </p:cNvCxnSpPr>
          <p:nvPr/>
        </p:nvCxnSpPr>
        <p:spPr>
          <a:xfrm>
            <a:off x="4509790" y="1734100"/>
            <a:ext cx="271690" cy="303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3" name="Shape 383"/>
          <p:cNvCxnSpPr>
            <a:stCxn id="79" idx="2"/>
            <a:endCxn id="80" idx="0"/>
          </p:cNvCxnSpPr>
          <p:nvPr/>
        </p:nvCxnSpPr>
        <p:spPr>
          <a:xfrm>
            <a:off x="4781480" y="23212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" name="Shape 384"/>
          <p:cNvSpPr/>
          <p:nvPr/>
        </p:nvSpPr>
        <p:spPr>
          <a:xfrm>
            <a:off x="2790400" y="365614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cxnSp>
        <p:nvCxnSpPr>
          <p:cNvPr id="85" name="Shape 385"/>
          <p:cNvCxnSpPr>
            <a:stCxn id="57" idx="2"/>
            <a:endCxn id="58" idx="0"/>
          </p:cNvCxnSpPr>
          <p:nvPr/>
        </p:nvCxnSpPr>
        <p:spPr>
          <a:xfrm flipH="1">
            <a:off x="700355" y="28660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6" name="Shape 386"/>
          <p:cNvCxnSpPr>
            <a:stCxn id="57" idx="2"/>
            <a:endCxn id="69" idx="0"/>
          </p:cNvCxnSpPr>
          <p:nvPr/>
        </p:nvCxnSpPr>
        <p:spPr>
          <a:xfrm>
            <a:off x="1275755" y="28660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7" name="Shape 387"/>
          <p:cNvCxnSpPr>
            <a:stCxn id="58" idx="2"/>
            <a:endCxn id="59" idx="0"/>
          </p:cNvCxnSpPr>
          <p:nvPr/>
        </p:nvCxnSpPr>
        <p:spPr>
          <a:xfrm>
            <a:off x="700480" y="33952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8" name="Shape 388"/>
          <p:cNvCxnSpPr>
            <a:stCxn id="59" idx="2"/>
            <a:endCxn id="68" idx="0"/>
          </p:cNvCxnSpPr>
          <p:nvPr/>
        </p:nvCxnSpPr>
        <p:spPr>
          <a:xfrm>
            <a:off x="700480" y="38826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" name="Shape 389"/>
          <p:cNvCxnSpPr>
            <a:stCxn id="58" idx="2"/>
            <a:endCxn id="70" idx="1"/>
          </p:cNvCxnSpPr>
          <p:nvPr/>
        </p:nvCxnSpPr>
        <p:spPr>
          <a:xfrm>
            <a:off x="700480" y="33952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Shape 390"/>
          <p:cNvCxnSpPr>
            <a:stCxn id="73" idx="2"/>
            <a:endCxn id="69" idx="3"/>
          </p:cNvCxnSpPr>
          <p:nvPr/>
        </p:nvCxnSpPr>
        <p:spPr>
          <a:xfrm flipH="1">
            <a:off x="2419130" y="2866048"/>
            <a:ext cx="8442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1" name="Shape 391"/>
          <p:cNvCxnSpPr>
            <a:stCxn id="74" idx="2"/>
            <a:endCxn id="70" idx="3"/>
          </p:cNvCxnSpPr>
          <p:nvPr/>
        </p:nvCxnSpPr>
        <p:spPr>
          <a:xfrm flipH="1">
            <a:off x="2419105" y="3399048"/>
            <a:ext cx="83880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2" name="Shape 392"/>
          <p:cNvCxnSpPr>
            <a:stCxn id="73" idx="2"/>
            <a:endCxn id="74" idx="0"/>
          </p:cNvCxnSpPr>
          <p:nvPr/>
        </p:nvCxnSpPr>
        <p:spPr>
          <a:xfrm flipH="1">
            <a:off x="3257930" y="2866048"/>
            <a:ext cx="540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3" name="Shape 393"/>
          <p:cNvCxnSpPr>
            <a:stCxn id="74" idx="2"/>
            <a:endCxn id="84" idx="0"/>
          </p:cNvCxnSpPr>
          <p:nvPr/>
        </p:nvCxnSpPr>
        <p:spPr>
          <a:xfrm>
            <a:off x="3257905" y="3399048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4" name="Shape 394"/>
          <p:cNvCxnSpPr>
            <a:stCxn id="84" idx="2"/>
            <a:endCxn id="75" idx="0"/>
          </p:cNvCxnSpPr>
          <p:nvPr/>
        </p:nvCxnSpPr>
        <p:spPr>
          <a:xfrm>
            <a:off x="3257905" y="3886398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5" name="Shape 395"/>
          <p:cNvCxnSpPr>
            <a:stCxn id="72" idx="1"/>
            <a:endCxn id="56" idx="3"/>
          </p:cNvCxnSpPr>
          <p:nvPr/>
        </p:nvCxnSpPr>
        <p:spPr>
          <a:xfrm rot="10800000">
            <a:off x="1743125" y="2179406"/>
            <a:ext cx="105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6" name="Shape 396"/>
          <p:cNvCxnSpPr>
            <a:stCxn id="79" idx="1"/>
            <a:endCxn id="72" idx="3"/>
          </p:cNvCxnSpPr>
          <p:nvPr/>
        </p:nvCxnSpPr>
        <p:spPr>
          <a:xfrm flipH="1">
            <a:off x="3730835" y="2179406"/>
            <a:ext cx="5831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397"/>
          <p:cNvCxnSpPr>
            <a:stCxn id="80" idx="2"/>
            <a:endCxn id="81" idx="0"/>
          </p:cNvCxnSpPr>
          <p:nvPr/>
        </p:nvCxnSpPr>
        <p:spPr>
          <a:xfrm flipH="1">
            <a:off x="4776080" y="2866048"/>
            <a:ext cx="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398"/>
          <p:cNvCxnSpPr>
            <a:stCxn id="80" idx="2"/>
            <a:endCxn id="74" idx="3"/>
          </p:cNvCxnSpPr>
          <p:nvPr/>
        </p:nvCxnSpPr>
        <p:spPr>
          <a:xfrm flipH="1">
            <a:off x="3725480" y="2866048"/>
            <a:ext cx="10560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400"/>
          <p:cNvSpPr txBox="1"/>
          <p:nvPr/>
        </p:nvSpPr>
        <p:spPr>
          <a:xfrm>
            <a:off x="6023425" y="2476600"/>
            <a:ext cx="2826299" cy="22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-lib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|-README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-source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|-example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|  - example.html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   -source.html</a:t>
            </a:r>
          </a:p>
        </p:txBody>
      </p:sp>
      <p:sp>
        <p:nvSpPr>
          <p:cNvPr id="100" name="Shape 401"/>
          <p:cNvSpPr/>
          <p:nvPr/>
        </p:nvSpPr>
        <p:spPr>
          <a:xfrm>
            <a:off x="6017999" y="2833125"/>
            <a:ext cx="1427375" cy="331892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1" name="Shape 402"/>
          <p:cNvSpPr/>
          <p:nvPr/>
        </p:nvSpPr>
        <p:spPr>
          <a:xfrm>
            <a:off x="5922977" y="2579225"/>
            <a:ext cx="753306" cy="253775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2" name="Shape 403"/>
          <p:cNvCxnSpPr>
            <a:stCxn id="77" idx="2"/>
            <a:endCxn id="65" idx="0"/>
          </p:cNvCxnSpPr>
          <p:nvPr/>
        </p:nvCxnSpPr>
        <p:spPr>
          <a:xfrm>
            <a:off x="792649" y="1130609"/>
            <a:ext cx="1236586" cy="155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" name="Shape 404"/>
          <p:cNvSpPr/>
          <p:nvPr/>
        </p:nvSpPr>
        <p:spPr>
          <a:xfrm>
            <a:off x="2784950" y="1375000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cxnSp>
        <p:nvCxnSpPr>
          <p:cNvPr id="104" name="Shape 405"/>
          <p:cNvCxnSpPr/>
          <p:nvPr/>
        </p:nvCxnSpPr>
        <p:spPr>
          <a:xfrm>
            <a:off x="3255199" y="1755399"/>
            <a:ext cx="5399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" name="Shape 399"/>
          <p:cNvSpPr txBox="1"/>
          <p:nvPr/>
        </p:nvSpPr>
        <p:spPr>
          <a:xfrm>
            <a:off x="5559160" y="939568"/>
            <a:ext cx="3646800" cy="107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modify </a:t>
            </a:r>
            <a:r>
              <a:rPr lang="en" sz="1800" b="1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README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</p:txBody>
      </p:sp>
      <p:sp>
        <p:nvSpPr>
          <p:cNvPr id="106" name="Shape 401"/>
          <p:cNvSpPr/>
          <p:nvPr/>
        </p:nvSpPr>
        <p:spPr>
          <a:xfrm>
            <a:off x="4155304" y="3138153"/>
            <a:ext cx="1427375" cy="331892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7" name="Shape 184"/>
          <p:cNvCxnSpPr>
            <a:stCxn id="100" idx="2"/>
            <a:endCxn id="106" idx="6"/>
          </p:cNvCxnSpPr>
          <p:nvPr/>
        </p:nvCxnSpPr>
        <p:spPr>
          <a:xfrm flipH="1">
            <a:off x="5582679" y="2999071"/>
            <a:ext cx="435320" cy="305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" name="Shape 404"/>
          <p:cNvSpPr/>
          <p:nvPr/>
        </p:nvSpPr>
        <p:spPr>
          <a:xfrm>
            <a:off x="4036840" y="1386101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</a:p>
        </p:txBody>
      </p:sp>
      <p:sp>
        <p:nvSpPr>
          <p:cNvPr id="65" name="Shape 372"/>
          <p:cNvSpPr/>
          <p:nvPr/>
        </p:nvSpPr>
        <p:spPr>
          <a:xfrm>
            <a:off x="1561730" y="1285924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cxnSp>
        <p:nvCxnSpPr>
          <p:cNvPr id="66" name="Shape 395"/>
          <p:cNvCxnSpPr>
            <a:stCxn id="65" idx="1"/>
            <a:endCxn id="56" idx="0"/>
          </p:cNvCxnSpPr>
          <p:nvPr/>
        </p:nvCxnSpPr>
        <p:spPr>
          <a:xfrm flipH="1">
            <a:off x="1275755" y="1427755"/>
            <a:ext cx="285975" cy="6098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86464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842443"/>
            <a:ext cx="7099300" cy="38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974217"/>
            <a:ext cx="7912100" cy="1081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312367"/>
            <a:ext cx="8380413" cy="842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3411486"/>
            <a:ext cx="7526154" cy="5486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368300" y="974217"/>
            <a:ext cx="25400" cy="2985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66850" y="1501593"/>
            <a:ext cx="1358900" cy="1140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7800" y="3044160"/>
            <a:ext cx="393700" cy="624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6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  <p:pic>
        <p:nvPicPr>
          <p:cNvPr id="4" name="Shape 4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500" y="1006475"/>
            <a:ext cx="770890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686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diff and --cached</a:t>
            </a:r>
          </a:p>
        </p:txBody>
      </p:sp>
      <p:pic>
        <p:nvPicPr>
          <p:cNvPr id="3" name="Shape 4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62" y="889001"/>
            <a:ext cx="6205538" cy="367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53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rm</a:t>
            </a:r>
            <a:endParaRPr lang="en-US" dirty="0"/>
          </a:p>
        </p:txBody>
      </p:sp>
      <p:pic>
        <p:nvPicPr>
          <p:cNvPr id="3" name="Shape 4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206" y="1066800"/>
            <a:ext cx="7791817" cy="2876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2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4024756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mv</a:t>
            </a:r>
          </a:p>
        </p:txBody>
      </p:sp>
      <p:pic>
        <p:nvPicPr>
          <p:cNvPr id="3" name="Shape 4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313" y="1003300"/>
            <a:ext cx="8207374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31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pic>
        <p:nvPicPr>
          <p:cNvPr id="3" name="Shape 4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2462" y="981074"/>
            <a:ext cx="5786438" cy="3375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851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log --graph</a:t>
            </a:r>
          </a:p>
        </p:txBody>
      </p:sp>
      <p:pic>
        <p:nvPicPr>
          <p:cNvPr id="3" name="Shape 4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701" y="1098550"/>
            <a:ext cx="6673848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474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gitk</a:t>
            </a:r>
            <a:r>
              <a:rPr lang="en-US" dirty="0"/>
              <a:t> | </a:t>
            </a:r>
            <a:r>
              <a:rPr lang="en-US" dirty="0" err="1"/>
              <a:t>gitx</a:t>
            </a:r>
            <a:endParaRPr lang="en-US" dirty="0"/>
          </a:p>
        </p:txBody>
      </p:sp>
      <p:pic>
        <p:nvPicPr>
          <p:cNvPr id="3" name="Shape 4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700" y="1087274"/>
            <a:ext cx="6029325" cy="262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357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reflog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962024"/>
            <a:ext cx="8341929" cy="79057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65760" y="2247900"/>
            <a:ext cx="841248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Helps to see list of all changes done by git</a:t>
            </a:r>
          </a:p>
        </p:txBody>
      </p:sp>
    </p:spTree>
    <p:extLst>
      <p:ext uri="{BB962C8B-B14F-4D97-AF65-F5344CB8AC3E}">
        <p14:creationId xmlns:p14="http://schemas.microsoft.com/office/powerpoint/2010/main" val="1355636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5494709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/>
              <a:t>Revert changes </a:t>
            </a:r>
          </a:p>
        </p:txBody>
      </p:sp>
    </p:spTree>
    <p:extLst>
      <p:ext uri="{BB962C8B-B14F-4D97-AF65-F5344CB8AC3E}">
        <p14:creationId xmlns:p14="http://schemas.microsoft.com/office/powerpoint/2010/main" val="38278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commit --amend</a:t>
            </a:r>
          </a:p>
        </p:txBody>
      </p:sp>
      <p:pic>
        <p:nvPicPr>
          <p:cNvPr id="6146" name="Picture 2" descr="http://www.linuxcookbook.ru/files/progit/ch0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4" y="955675"/>
            <a:ext cx="6940863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82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commit --</a:t>
            </a:r>
            <a:r>
              <a:rPr lang="en-US" dirty="0" smtClean="0"/>
              <a:t>amend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898524"/>
            <a:ext cx="1236663" cy="304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203455"/>
            <a:ext cx="7018338" cy="3479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1834394"/>
            <a:ext cx="7043088" cy="15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commit --</a:t>
            </a:r>
            <a:r>
              <a:rPr lang="en-US" dirty="0" smtClean="0"/>
              <a:t>amend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865187"/>
            <a:ext cx="1321456" cy="252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37" y="3276726"/>
            <a:ext cx="4906963" cy="1236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117600"/>
            <a:ext cx="7462592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17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042" y="699516"/>
            <a:ext cx="7422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git-reset - Reset current HEAD to the specified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0" y="1270000"/>
            <a:ext cx="7877050" cy="32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114300" y="825232"/>
            <a:ext cx="8720281" cy="391932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184149" y="825232"/>
            <a:ext cx="8580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9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7814" y="2125912"/>
            <a:ext cx="6953249" cy="233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1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checkout &lt;sha1&gt;</a:t>
            </a:r>
          </a:p>
        </p:txBody>
      </p:sp>
      <p:sp>
        <p:nvSpPr>
          <p:cNvPr id="3" name="Shape 364"/>
          <p:cNvSpPr/>
          <p:nvPr/>
        </p:nvSpPr>
        <p:spPr>
          <a:xfrm>
            <a:off x="2548150" y="1999475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4" name="Shape 365"/>
          <p:cNvSpPr/>
          <p:nvPr/>
        </p:nvSpPr>
        <p:spPr>
          <a:xfrm>
            <a:off x="2548150" y="2597692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5" name="Shape 366"/>
          <p:cNvSpPr/>
          <p:nvPr/>
        </p:nvSpPr>
        <p:spPr>
          <a:xfrm>
            <a:off x="1972875" y="312691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6" name="Shape 367"/>
          <p:cNvSpPr/>
          <p:nvPr/>
        </p:nvSpPr>
        <p:spPr>
          <a:xfrm>
            <a:off x="1972875" y="36142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7" name="Shape 368"/>
          <p:cNvSpPr/>
          <p:nvPr/>
        </p:nvSpPr>
        <p:spPr>
          <a:xfrm>
            <a:off x="1972875" y="409406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8" name="Shape 369"/>
          <p:cNvSpPr/>
          <p:nvPr/>
        </p:nvSpPr>
        <p:spPr>
          <a:xfrm>
            <a:off x="3223900" y="3126917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sp>
        <p:nvSpPr>
          <p:cNvPr id="9" name="Shape 370"/>
          <p:cNvSpPr/>
          <p:nvPr/>
        </p:nvSpPr>
        <p:spPr>
          <a:xfrm>
            <a:off x="3223900" y="361426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0" name="Shape 371"/>
          <p:cNvCxnSpPr>
            <a:stCxn id="3" idx="2"/>
            <a:endCxn id="4" idx="0"/>
          </p:cNvCxnSpPr>
          <p:nvPr/>
        </p:nvCxnSpPr>
        <p:spPr>
          <a:xfrm>
            <a:off x="3015655" y="22831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372"/>
          <p:cNvSpPr/>
          <p:nvPr/>
        </p:nvSpPr>
        <p:spPr>
          <a:xfrm>
            <a:off x="4535725" y="1999475"/>
            <a:ext cx="935010" cy="283662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12" name="Shape 373"/>
          <p:cNvSpPr/>
          <p:nvPr/>
        </p:nvSpPr>
        <p:spPr>
          <a:xfrm>
            <a:off x="4535725" y="2597692"/>
            <a:ext cx="935010" cy="230256"/>
          </a:xfrm>
          <a:prstGeom prst="flowChartTerminator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3" name="Shape 374"/>
          <p:cNvSpPr/>
          <p:nvPr/>
        </p:nvSpPr>
        <p:spPr>
          <a:xfrm>
            <a:off x="4530300" y="31306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14" name="Shape 375"/>
          <p:cNvSpPr/>
          <p:nvPr/>
        </p:nvSpPr>
        <p:spPr>
          <a:xfrm>
            <a:off x="4530300" y="4097842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15" name="Shape 376"/>
          <p:cNvCxnSpPr>
            <a:stCxn id="11" idx="2"/>
            <a:endCxn id="12" idx="0"/>
          </p:cNvCxnSpPr>
          <p:nvPr/>
        </p:nvCxnSpPr>
        <p:spPr>
          <a:xfrm>
            <a:off x="5003230" y="22831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Shape 377"/>
          <p:cNvSpPr/>
          <p:nvPr/>
        </p:nvSpPr>
        <p:spPr>
          <a:xfrm>
            <a:off x="2537126" y="895437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17" name="Shape 378"/>
          <p:cNvSpPr/>
          <p:nvPr/>
        </p:nvSpPr>
        <p:spPr>
          <a:xfrm>
            <a:off x="6048425" y="1336900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develop</a:t>
            </a:r>
          </a:p>
        </p:txBody>
      </p:sp>
      <p:sp>
        <p:nvSpPr>
          <p:cNvPr id="18" name="Shape 379"/>
          <p:cNvSpPr/>
          <p:nvPr/>
        </p:nvSpPr>
        <p:spPr>
          <a:xfrm>
            <a:off x="6053875" y="1999475"/>
            <a:ext cx="935010" cy="283662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19" name="Shape 380"/>
          <p:cNvSpPr/>
          <p:nvPr/>
        </p:nvSpPr>
        <p:spPr>
          <a:xfrm>
            <a:off x="6053875" y="259769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sp>
        <p:nvSpPr>
          <p:cNvPr id="20" name="Shape 381"/>
          <p:cNvSpPr/>
          <p:nvPr/>
        </p:nvSpPr>
        <p:spPr>
          <a:xfrm>
            <a:off x="6048450" y="3126917"/>
            <a:ext cx="935010" cy="230256"/>
          </a:xfrm>
          <a:prstGeom prst="flowChartTermina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blob</a:t>
            </a:r>
          </a:p>
        </p:txBody>
      </p:sp>
      <p:cxnSp>
        <p:nvCxnSpPr>
          <p:cNvPr id="21" name="Shape 382"/>
          <p:cNvCxnSpPr>
            <a:stCxn id="17" idx="2"/>
            <a:endCxn id="18" idx="0"/>
          </p:cNvCxnSpPr>
          <p:nvPr/>
        </p:nvCxnSpPr>
        <p:spPr>
          <a:xfrm>
            <a:off x="6521374" y="1684899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383"/>
          <p:cNvCxnSpPr>
            <a:stCxn id="18" idx="2"/>
            <a:endCxn id="19" idx="0"/>
          </p:cNvCxnSpPr>
          <p:nvPr/>
        </p:nvCxnSpPr>
        <p:spPr>
          <a:xfrm>
            <a:off x="6521380" y="2283137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Shape 384"/>
          <p:cNvSpPr/>
          <p:nvPr/>
        </p:nvSpPr>
        <p:spPr>
          <a:xfrm>
            <a:off x="4530300" y="3618042"/>
            <a:ext cx="935010" cy="230256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</a:t>
            </a:r>
          </a:p>
        </p:txBody>
      </p:sp>
      <p:cxnSp>
        <p:nvCxnSpPr>
          <p:cNvPr id="24" name="Shape 385"/>
          <p:cNvCxnSpPr>
            <a:stCxn id="4" idx="2"/>
            <a:endCxn id="5" idx="0"/>
          </p:cNvCxnSpPr>
          <p:nvPr/>
        </p:nvCxnSpPr>
        <p:spPr>
          <a:xfrm flipH="1">
            <a:off x="2440255" y="2827948"/>
            <a:ext cx="57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" name="Shape 386"/>
          <p:cNvCxnSpPr>
            <a:stCxn id="4" idx="2"/>
            <a:endCxn id="8" idx="0"/>
          </p:cNvCxnSpPr>
          <p:nvPr/>
        </p:nvCxnSpPr>
        <p:spPr>
          <a:xfrm>
            <a:off x="3015655" y="2827948"/>
            <a:ext cx="6759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Shape 387"/>
          <p:cNvCxnSpPr>
            <a:stCxn id="5" idx="2"/>
            <a:endCxn id="6" idx="0"/>
          </p:cNvCxnSpPr>
          <p:nvPr/>
        </p:nvCxnSpPr>
        <p:spPr>
          <a:xfrm>
            <a:off x="2440380" y="3357173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Shape 388"/>
          <p:cNvCxnSpPr>
            <a:stCxn id="6" idx="2"/>
            <a:endCxn id="7" idx="0"/>
          </p:cNvCxnSpPr>
          <p:nvPr/>
        </p:nvCxnSpPr>
        <p:spPr>
          <a:xfrm>
            <a:off x="2440380" y="3844523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" name="Shape 389"/>
          <p:cNvCxnSpPr>
            <a:stCxn id="5" idx="2"/>
            <a:endCxn id="9" idx="1"/>
          </p:cNvCxnSpPr>
          <p:nvPr/>
        </p:nvCxnSpPr>
        <p:spPr>
          <a:xfrm>
            <a:off x="2440380" y="3357173"/>
            <a:ext cx="783600" cy="3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Shape 390"/>
          <p:cNvCxnSpPr>
            <a:stCxn id="12" idx="2"/>
            <a:endCxn id="8" idx="3"/>
          </p:cNvCxnSpPr>
          <p:nvPr/>
        </p:nvCxnSpPr>
        <p:spPr>
          <a:xfrm flipH="1">
            <a:off x="4159030" y="2827948"/>
            <a:ext cx="8442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Shape 391"/>
          <p:cNvCxnSpPr>
            <a:stCxn id="13" idx="2"/>
            <a:endCxn id="9" idx="3"/>
          </p:cNvCxnSpPr>
          <p:nvPr/>
        </p:nvCxnSpPr>
        <p:spPr>
          <a:xfrm flipH="1">
            <a:off x="4159005" y="3360948"/>
            <a:ext cx="83880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Shape 392"/>
          <p:cNvCxnSpPr>
            <a:stCxn id="12" idx="2"/>
            <a:endCxn id="13" idx="0"/>
          </p:cNvCxnSpPr>
          <p:nvPr/>
        </p:nvCxnSpPr>
        <p:spPr>
          <a:xfrm flipH="1">
            <a:off x="4997830" y="2827948"/>
            <a:ext cx="540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Shape 393"/>
          <p:cNvCxnSpPr>
            <a:stCxn id="13" idx="2"/>
            <a:endCxn id="23" idx="0"/>
          </p:cNvCxnSpPr>
          <p:nvPr/>
        </p:nvCxnSpPr>
        <p:spPr>
          <a:xfrm>
            <a:off x="4997805" y="3360948"/>
            <a:ext cx="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Shape 394"/>
          <p:cNvCxnSpPr>
            <a:stCxn id="23" idx="2"/>
            <a:endCxn id="14" idx="0"/>
          </p:cNvCxnSpPr>
          <p:nvPr/>
        </p:nvCxnSpPr>
        <p:spPr>
          <a:xfrm>
            <a:off x="4997805" y="3848298"/>
            <a:ext cx="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hape 395"/>
          <p:cNvCxnSpPr>
            <a:stCxn id="11" idx="1"/>
            <a:endCxn id="3" idx="3"/>
          </p:cNvCxnSpPr>
          <p:nvPr/>
        </p:nvCxnSpPr>
        <p:spPr>
          <a:xfrm rot="10800000">
            <a:off x="3483025" y="2141306"/>
            <a:ext cx="105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" name="Shape 396"/>
          <p:cNvCxnSpPr>
            <a:stCxn id="18" idx="1"/>
            <a:endCxn id="11" idx="3"/>
          </p:cNvCxnSpPr>
          <p:nvPr/>
        </p:nvCxnSpPr>
        <p:spPr>
          <a:xfrm rot="10800000">
            <a:off x="5470675" y="2141306"/>
            <a:ext cx="58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397"/>
          <p:cNvCxnSpPr>
            <a:stCxn id="19" idx="2"/>
            <a:endCxn id="20" idx="0"/>
          </p:cNvCxnSpPr>
          <p:nvPr/>
        </p:nvCxnSpPr>
        <p:spPr>
          <a:xfrm flipH="1">
            <a:off x="6515980" y="2827948"/>
            <a:ext cx="5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" name="Shape 398"/>
          <p:cNvCxnSpPr>
            <a:stCxn id="19" idx="2"/>
            <a:endCxn id="13" idx="3"/>
          </p:cNvCxnSpPr>
          <p:nvPr/>
        </p:nvCxnSpPr>
        <p:spPr>
          <a:xfrm flipH="1">
            <a:off x="5465380" y="2827948"/>
            <a:ext cx="10560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" name="Shape 403"/>
          <p:cNvCxnSpPr>
            <a:stCxn id="16" idx="2"/>
            <a:endCxn id="3" idx="0"/>
          </p:cNvCxnSpPr>
          <p:nvPr/>
        </p:nvCxnSpPr>
        <p:spPr>
          <a:xfrm>
            <a:off x="3010076" y="1243436"/>
            <a:ext cx="5579" cy="7560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" name="Shape 404"/>
          <p:cNvSpPr/>
          <p:nvPr/>
        </p:nvSpPr>
        <p:spPr>
          <a:xfrm>
            <a:off x="4524850" y="1336900"/>
            <a:ext cx="945899" cy="3479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cxnSp>
        <p:nvCxnSpPr>
          <p:cNvPr id="40" name="Shape 405"/>
          <p:cNvCxnSpPr/>
          <p:nvPr/>
        </p:nvCxnSpPr>
        <p:spPr>
          <a:xfrm>
            <a:off x="4995099" y="1717299"/>
            <a:ext cx="5399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83571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Detached head</a:t>
            </a:r>
            <a:endParaRPr lang="en-US" dirty="0"/>
          </a:p>
        </p:txBody>
      </p:sp>
      <p:pic>
        <p:nvPicPr>
          <p:cNvPr id="7170" name="Picture 2" descr="https://www3.ntu.edu.sg/home/ehchua/programming/howto/images/Git_DetachedHe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105164"/>
            <a:ext cx="6883399" cy="32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20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6782947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77800" y="914400"/>
            <a:ext cx="860044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Remote branches</a:t>
            </a:r>
            <a:endParaRPr lang="en-US" dirty="0" smtClean="0"/>
          </a:p>
        </p:txBody>
      </p:sp>
      <p:pic>
        <p:nvPicPr>
          <p:cNvPr id="42" name="Picture 4" descr="http://media.tumblr.com/7d97bd6904895a5567b816036540682a/tumblr_inline_mk00ybquRl1qz4rg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29" y="914400"/>
            <a:ext cx="1597025" cy="240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git-scm.com/figures/18333fig032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65" y="914400"/>
            <a:ext cx="3390935" cy="32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42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760" y="914400"/>
            <a:ext cx="8412480" cy="36703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 remote add: </a:t>
            </a:r>
          </a:p>
          <a:p>
            <a:pPr lvl="1"/>
            <a:r>
              <a:rPr lang="en-US" dirty="0" smtClean="0"/>
              <a:t>Remote branches are in .git/refs/remotes</a:t>
            </a:r>
          </a:p>
          <a:p>
            <a:pPr lvl="1"/>
            <a:r>
              <a:rPr lang="en-US" dirty="0" smtClean="0"/>
              <a:t>Remote branches could be tracked by local branches</a:t>
            </a:r>
          </a:p>
          <a:p>
            <a:r>
              <a:rPr lang="en-US" u="sng" dirty="0" smtClean="0"/>
              <a:t>Remote branch </a:t>
            </a:r>
            <a:r>
              <a:rPr lang="en-US" dirty="0" smtClean="0"/>
              <a:t>can be </a:t>
            </a:r>
            <a:r>
              <a:rPr lang="en-US" i="1" dirty="0" smtClean="0"/>
              <a:t>fetched/rebased/merged</a:t>
            </a:r>
          </a:p>
          <a:p>
            <a:r>
              <a:rPr lang="en-US" u="sng" dirty="0" smtClean="0"/>
              <a:t>Local branch </a:t>
            </a:r>
            <a:r>
              <a:rPr lang="en-US" dirty="0" smtClean="0"/>
              <a:t>can be </a:t>
            </a:r>
            <a:r>
              <a:rPr lang="en-US" i="1" dirty="0" smtClean="0"/>
              <a:t>committed/pushed</a:t>
            </a:r>
            <a:r>
              <a:rPr lang="hu-HU" i="1" dirty="0" smtClean="0"/>
              <a:t> (</a:t>
            </a:r>
            <a:r>
              <a:rPr lang="en-US" i="1" dirty="0" smtClean="0"/>
              <a:t>rebased/merged</a:t>
            </a:r>
            <a:r>
              <a:rPr lang="hu-HU" i="1" dirty="0" smtClean="0"/>
              <a:t> </a:t>
            </a:r>
            <a:r>
              <a:rPr lang="en-US" i="1" dirty="0" smtClean="0"/>
              <a:t>to another local branch</a:t>
            </a:r>
            <a:r>
              <a:rPr lang="hu-HU" i="1" dirty="0" smtClean="0"/>
              <a:t>)</a:t>
            </a:r>
            <a:endParaRPr lang="en-US" i="1" dirty="0" smtClean="0"/>
          </a:p>
          <a:p>
            <a:r>
              <a:rPr lang="en-US" dirty="0" smtClean="0"/>
              <a:t>Remote branch can be checked out, but HEAD will be in </a:t>
            </a:r>
            <a:r>
              <a:rPr lang="en-US" i="1" dirty="0" smtClean="0"/>
              <a:t>detached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You can commit to a detached HEAD, but it will be detached</a:t>
            </a:r>
          </a:p>
        </p:txBody>
      </p:sp>
    </p:spTree>
    <p:extLst>
      <p:ext uri="{BB962C8B-B14F-4D97-AF65-F5344CB8AC3E}">
        <p14:creationId xmlns:p14="http://schemas.microsoft.com/office/powerpoint/2010/main" val="2239946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Remotes</a:t>
            </a:r>
            <a:endParaRPr lang="en-US" dirty="0"/>
          </a:p>
        </p:txBody>
      </p:sp>
      <p:pic>
        <p:nvPicPr>
          <p:cNvPr id="4" name="Shape 4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49" y="962025"/>
            <a:ext cx="7186738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249" y="2895600"/>
            <a:ext cx="7267576" cy="160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86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on the Server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760" y="914400"/>
            <a:ext cx="8412480" cy="3733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Web-based hosting services for software development projects that use the Git revision control system</a:t>
            </a:r>
            <a:endParaRPr lang="hu-HU" smtClean="0"/>
          </a:p>
          <a:p>
            <a:pPr lvl="1"/>
            <a:r>
              <a:rPr lang="en-US" smtClean="0"/>
              <a:t>Central repository</a:t>
            </a:r>
          </a:p>
          <a:p>
            <a:pPr lvl="1"/>
            <a:r>
              <a:rPr lang="en-US" smtClean="0"/>
              <a:t>Collaboration</a:t>
            </a:r>
          </a:p>
          <a:p>
            <a:pPr lvl="1"/>
            <a:r>
              <a:rPr lang="en-US" smtClean="0"/>
              <a:t>Issue tracking</a:t>
            </a:r>
          </a:p>
          <a:p>
            <a:pPr lvl="1"/>
            <a:r>
              <a:rPr lang="en-US" smtClean="0"/>
              <a:t>Pull requests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github</a:t>
            </a:r>
          </a:p>
          <a:p>
            <a:pPr lvl="1"/>
            <a:r>
              <a:rPr lang="en-US" smtClean="0"/>
              <a:t>bitbucket</a:t>
            </a:r>
          </a:p>
          <a:p>
            <a:pPr lvl="1"/>
            <a:r>
              <a:rPr lang="en-US" smtClean="0"/>
              <a:t>Atlassian Stash</a:t>
            </a:r>
          </a:p>
          <a:p>
            <a:pPr lvl="1"/>
            <a:r>
              <a:rPr lang="en-US" smtClean="0"/>
              <a:t>Gitlab (eg. git.epam.com)</a:t>
            </a:r>
          </a:p>
          <a:p>
            <a:pPr lvl="1"/>
            <a:r>
              <a:rPr lang="en-US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14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on the Server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760" y="914400"/>
            <a:ext cx="841248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Protocols</a:t>
            </a:r>
            <a:endParaRPr lang="hu-HU" dirty="0"/>
          </a:p>
          <a:p>
            <a:pPr lvl="2"/>
            <a:r>
              <a:rPr lang="hu-HU" sz="2800" dirty="0"/>
              <a:t>Local</a:t>
            </a:r>
          </a:p>
          <a:p>
            <a:pPr lvl="2"/>
            <a:r>
              <a:rPr lang="hu-HU" sz="2800" dirty="0"/>
              <a:t>SSH – </a:t>
            </a:r>
            <a:r>
              <a:rPr lang="en-US" sz="2800" dirty="0"/>
              <a:t>anonymous access not supported</a:t>
            </a:r>
          </a:p>
          <a:p>
            <a:pPr lvl="2"/>
            <a:r>
              <a:rPr lang="hu-HU" sz="2800" dirty="0"/>
              <a:t>git – </a:t>
            </a:r>
            <a:r>
              <a:rPr lang="en-US" sz="2800" dirty="0"/>
              <a:t>own protocol, no authentication</a:t>
            </a:r>
          </a:p>
          <a:p>
            <a:pPr lvl="2"/>
            <a:r>
              <a:rPr lang="hu-HU" sz="2800" dirty="0"/>
              <a:t>http(s)</a:t>
            </a:r>
          </a:p>
        </p:txBody>
      </p:sp>
    </p:spTree>
    <p:extLst>
      <p:ext uri="{BB962C8B-B14F-4D97-AF65-F5344CB8AC3E}">
        <p14:creationId xmlns:p14="http://schemas.microsoft.com/office/powerpoint/2010/main" val="1814736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fetch vs. pull</a:t>
            </a:r>
          </a:p>
        </p:txBody>
      </p:sp>
      <p:pic>
        <p:nvPicPr>
          <p:cNvPr id="3" name="Shape 4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699" y="825500"/>
            <a:ext cx="4368801" cy="379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569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fetch</a:t>
            </a:r>
            <a:endParaRPr lang="en-US" dirty="0"/>
          </a:p>
        </p:txBody>
      </p:sp>
      <p:pic>
        <p:nvPicPr>
          <p:cNvPr id="3" name="Shape 4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0" y="1562100"/>
            <a:ext cx="8559800" cy="1130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4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version control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0" y="914400"/>
            <a:ext cx="8648700" cy="35179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Local database</a:t>
            </a:r>
          </a:p>
        </p:txBody>
      </p:sp>
      <p:pic>
        <p:nvPicPr>
          <p:cNvPr id="5" name="Picture 6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74799"/>
            <a:ext cx="3401786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ourcraft.files.wordpress.com/2008/10/eclipse-local-history-2-history-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09" y="1574799"/>
            <a:ext cx="4534403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78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remote show</a:t>
            </a:r>
          </a:p>
        </p:txBody>
      </p:sp>
      <p:pic>
        <p:nvPicPr>
          <p:cNvPr id="3" name="Shape 5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75" y="965201"/>
            <a:ext cx="5775325" cy="3550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401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2894447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 smtClean="0"/>
              <a:t>Git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" y="914400"/>
            <a:ext cx="7381240" cy="35941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Tag specific points in the history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Like a branch, but cannot be changed</a:t>
            </a:r>
          </a:p>
          <a:p>
            <a:pPr lvl="1"/>
            <a:r>
              <a:rPr lang="en-US" dirty="0" smtClean="0"/>
              <a:t>Annotated</a:t>
            </a:r>
          </a:p>
          <a:p>
            <a:pPr lvl="2"/>
            <a:r>
              <a:rPr lang="en-US" dirty="0" smtClean="0"/>
              <a:t>Object in the git database (name, e-mail, date)</a:t>
            </a:r>
            <a:endParaRPr lang="hu-HU" dirty="0" smtClean="0"/>
          </a:p>
          <a:p>
            <a:r>
              <a:rPr lang="en-US" dirty="0" smtClean="0"/>
              <a:t>Branch can be created from a tag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git tag [</a:t>
            </a:r>
            <a:r>
              <a:rPr lang="en-US" i="1" dirty="0" smtClean="0"/>
              <a:t>tag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git tag –a [</a:t>
            </a:r>
            <a:r>
              <a:rPr lang="en-US" i="1" dirty="0" smtClean="0"/>
              <a:t>tag</a:t>
            </a:r>
            <a:r>
              <a:rPr lang="en-US" dirty="0" smtClean="0"/>
              <a:t>] –m message</a:t>
            </a:r>
          </a:p>
          <a:p>
            <a:pPr lvl="1"/>
            <a:r>
              <a:rPr lang="en-US" dirty="0" smtClean="0"/>
              <a:t>git push [</a:t>
            </a:r>
            <a:r>
              <a:rPr lang="en-US" i="1" dirty="0" smtClean="0"/>
              <a:t>remote] [</a:t>
            </a:r>
            <a:r>
              <a:rPr lang="en-US" i="1" dirty="0" err="1" smtClean="0"/>
              <a:t>tagname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553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annotated tag</a:t>
            </a:r>
          </a:p>
        </p:txBody>
      </p:sp>
      <p:pic>
        <p:nvPicPr>
          <p:cNvPr id="4" name="Shape 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1411" y="990600"/>
            <a:ext cx="4510089" cy="364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245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tag</a:t>
            </a:r>
          </a:p>
        </p:txBody>
      </p:sp>
      <p:pic>
        <p:nvPicPr>
          <p:cNvPr id="3" name="Shape 5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09" y="1057275"/>
            <a:ext cx="8249981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39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7376828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/>
              <a:t>Branch, Merge, Rebase</a:t>
            </a:r>
          </a:p>
        </p:txBody>
      </p:sp>
    </p:spTree>
    <p:extLst>
      <p:ext uri="{BB962C8B-B14F-4D97-AF65-F5344CB8AC3E}">
        <p14:creationId xmlns:p14="http://schemas.microsoft.com/office/powerpoint/2010/main" val="41304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" y="914400"/>
            <a:ext cx="8412480" cy="3225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What is a branch?</a:t>
            </a:r>
          </a:p>
          <a:p>
            <a:r>
              <a:rPr lang="en-US" smtClean="0"/>
              <a:t>A branch is </a:t>
            </a:r>
            <a:r>
              <a:rPr lang="en-US" i="1" smtClean="0"/>
              <a:t>only</a:t>
            </a:r>
            <a:r>
              <a:rPr lang="hu-HU" smtClean="0"/>
              <a:t> </a:t>
            </a:r>
            <a:r>
              <a:rPr lang="en-US" smtClean="0"/>
              <a:t>a ne</a:t>
            </a:r>
            <a:r>
              <a:rPr lang="hu-HU" smtClean="0"/>
              <a:t>w</a:t>
            </a:r>
            <a:br>
              <a:rPr lang="hu-HU" smtClean="0"/>
            </a:br>
            <a:r>
              <a:rPr lang="en-US" smtClean="0"/>
              <a:t>pointer (40 bytes)</a:t>
            </a:r>
          </a:p>
          <a:p>
            <a:r>
              <a:rPr lang="en-US" smtClean="0"/>
              <a:t>Commands</a:t>
            </a:r>
          </a:p>
          <a:p>
            <a:pPr lvl="1"/>
            <a:r>
              <a:rPr lang="en-US" smtClean="0"/>
              <a:t>git branch</a:t>
            </a:r>
          </a:p>
          <a:p>
            <a:pPr lvl="1"/>
            <a:r>
              <a:rPr lang="en-US" smtClean="0"/>
              <a:t>git checkout</a:t>
            </a:r>
          </a:p>
          <a:p>
            <a:pPr lvl="1"/>
            <a:r>
              <a:rPr lang="en-US" smtClean="0"/>
              <a:t>git merge</a:t>
            </a:r>
            <a:endParaRPr lang="en-US" dirty="0"/>
          </a:p>
        </p:txBody>
      </p:sp>
      <p:pic>
        <p:nvPicPr>
          <p:cNvPr id="5" name="Picture 2" descr="https://encrypted-tbn1.gstatic.com/images?q=tbn:ANd9GcS70Tvc08G1W1aeLh2Aayh-hFTMCIQL8gtJz1PUiiv2MtHFhe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98" y="1085850"/>
            <a:ext cx="4347978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66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60" y="914400"/>
            <a:ext cx="8412480" cy="33274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Branch management</a:t>
            </a:r>
          </a:p>
          <a:p>
            <a:pPr lvl="1"/>
            <a:r>
              <a:rPr lang="en-US" dirty="0" smtClean="0"/>
              <a:t>Long running branches</a:t>
            </a:r>
          </a:p>
          <a:p>
            <a:pPr lvl="2"/>
            <a:r>
              <a:rPr lang="en-US" sz="2000" dirty="0" smtClean="0"/>
              <a:t>master: code that has been or will be released</a:t>
            </a:r>
          </a:p>
          <a:p>
            <a:pPr lvl="2"/>
            <a:r>
              <a:rPr lang="en-US" sz="2000" dirty="0" smtClean="0"/>
              <a:t>develop (next): used to work from or test stability</a:t>
            </a:r>
          </a:p>
          <a:p>
            <a:pPr lvl="1"/>
            <a:r>
              <a:rPr lang="en-US" dirty="0" smtClean="0"/>
              <a:t>Short-lived branches</a:t>
            </a:r>
          </a:p>
          <a:p>
            <a:pPr lvl="2"/>
            <a:r>
              <a:rPr lang="en-US" sz="2000" dirty="0" smtClean="0"/>
              <a:t>topic: used for a single particular feature or related work </a:t>
            </a:r>
          </a:p>
          <a:p>
            <a:pPr lvl="2"/>
            <a:endParaRPr lang="hu-HU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7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checkout -b feature</a:t>
            </a:r>
          </a:p>
        </p:txBody>
      </p:sp>
      <p:sp>
        <p:nvSpPr>
          <p:cNvPr id="3" name="Shape 532"/>
          <p:cNvSpPr/>
          <p:nvPr/>
        </p:nvSpPr>
        <p:spPr>
          <a:xfrm>
            <a:off x="498925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533"/>
          <p:cNvSpPr/>
          <p:nvPr/>
        </p:nvSpPr>
        <p:spPr>
          <a:xfrm>
            <a:off x="1380650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534"/>
          <p:cNvCxnSpPr>
            <a:stCxn id="4" idx="2"/>
            <a:endCxn id="3" idx="6"/>
          </p:cNvCxnSpPr>
          <p:nvPr/>
        </p:nvCxnSpPr>
        <p:spPr>
          <a:xfrm rot="10800000">
            <a:off x="1179350" y="20864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535"/>
          <p:cNvSpPr/>
          <p:nvPr/>
        </p:nvSpPr>
        <p:spPr>
          <a:xfrm>
            <a:off x="1267250" y="1247796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cxnSp>
        <p:nvCxnSpPr>
          <p:cNvPr id="7" name="Shape 536"/>
          <p:cNvCxnSpPr>
            <a:stCxn id="6" idx="2"/>
            <a:endCxn id="4" idx="0"/>
          </p:cNvCxnSpPr>
          <p:nvPr/>
        </p:nvCxnSpPr>
        <p:spPr>
          <a:xfrm>
            <a:off x="1720849" y="1538194"/>
            <a:ext cx="1" cy="403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4" y="2925152"/>
            <a:ext cx="7710676" cy="7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7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checkout -b feature</a:t>
            </a:r>
          </a:p>
        </p:txBody>
      </p:sp>
      <p:sp>
        <p:nvSpPr>
          <p:cNvPr id="9" name="Shape 542"/>
          <p:cNvSpPr/>
          <p:nvPr/>
        </p:nvSpPr>
        <p:spPr>
          <a:xfrm>
            <a:off x="498925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10" name="Shape 543"/>
          <p:cNvSpPr/>
          <p:nvPr/>
        </p:nvSpPr>
        <p:spPr>
          <a:xfrm>
            <a:off x="1380650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12" name="Shape 544"/>
          <p:cNvCxnSpPr>
            <a:stCxn id="10" idx="2"/>
            <a:endCxn id="9" idx="6"/>
          </p:cNvCxnSpPr>
          <p:nvPr/>
        </p:nvCxnSpPr>
        <p:spPr>
          <a:xfrm rot="10800000">
            <a:off x="1179350" y="20864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Shape 545"/>
          <p:cNvSpPr/>
          <p:nvPr/>
        </p:nvSpPr>
        <p:spPr>
          <a:xfrm>
            <a:off x="1270000" y="146032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cxnSp>
        <p:nvCxnSpPr>
          <p:cNvPr id="14" name="Shape 546"/>
          <p:cNvCxnSpPr>
            <a:stCxn id="13" idx="2"/>
            <a:endCxn id="10" idx="0"/>
          </p:cNvCxnSpPr>
          <p:nvPr/>
        </p:nvCxnSpPr>
        <p:spPr>
          <a:xfrm flipH="1">
            <a:off x="1720899" y="1750723"/>
            <a:ext cx="27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547"/>
          <p:cNvSpPr/>
          <p:nvPr/>
        </p:nvSpPr>
        <p:spPr>
          <a:xfrm>
            <a:off x="2320475" y="14602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feature1</a:t>
            </a:r>
          </a:p>
        </p:txBody>
      </p:sp>
      <p:sp>
        <p:nvSpPr>
          <p:cNvPr id="16" name="Shape 548"/>
          <p:cNvSpPr/>
          <p:nvPr/>
        </p:nvSpPr>
        <p:spPr>
          <a:xfrm>
            <a:off x="2320475" y="8625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17" name="Shape 549"/>
          <p:cNvCxnSpPr>
            <a:stCxn id="15" idx="2"/>
            <a:endCxn id="10" idx="6"/>
          </p:cNvCxnSpPr>
          <p:nvPr/>
        </p:nvCxnSpPr>
        <p:spPr>
          <a:xfrm flipH="1">
            <a:off x="2060974" y="1750673"/>
            <a:ext cx="7131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551"/>
          <p:cNvCxnSpPr>
            <a:stCxn id="16" idx="2"/>
            <a:endCxn id="15" idx="0"/>
          </p:cNvCxnSpPr>
          <p:nvPr/>
        </p:nvCxnSpPr>
        <p:spPr>
          <a:xfrm>
            <a:off x="2774074" y="1152948"/>
            <a:ext cx="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Shape 550"/>
          <p:cNvSpPr txBox="1"/>
          <p:nvPr/>
        </p:nvSpPr>
        <p:spPr>
          <a:xfrm>
            <a:off x="1675075" y="3384174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-b feature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branch feature1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feature1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pic>
        <p:nvPicPr>
          <p:cNvPr id="20" name="Shape 5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7198" y="2376722"/>
            <a:ext cx="6852502" cy="840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43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version control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0" y="914400"/>
            <a:ext cx="8648700" cy="35179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/>
              <a:t>Centralized Version Control Systems</a:t>
            </a:r>
          </a:p>
        </p:txBody>
      </p:sp>
      <p:pic>
        <p:nvPicPr>
          <p:cNvPr id="6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11300"/>
            <a:ext cx="3855357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85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branch feature1</a:t>
            </a:r>
          </a:p>
        </p:txBody>
      </p:sp>
      <p:pic>
        <p:nvPicPr>
          <p:cNvPr id="3" name="Shape 5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100" y="971549"/>
            <a:ext cx="726406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561" y="2424111"/>
            <a:ext cx="4633913" cy="2077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825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sp>
        <p:nvSpPr>
          <p:cNvPr id="3" name="Shape 564"/>
          <p:cNvSpPr/>
          <p:nvPr/>
        </p:nvSpPr>
        <p:spPr>
          <a:xfrm>
            <a:off x="498925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565"/>
          <p:cNvSpPr/>
          <p:nvPr/>
        </p:nvSpPr>
        <p:spPr>
          <a:xfrm>
            <a:off x="1380650" y="1941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566"/>
          <p:cNvCxnSpPr>
            <a:stCxn id="4" idx="2"/>
            <a:endCxn id="3" idx="6"/>
          </p:cNvCxnSpPr>
          <p:nvPr/>
        </p:nvCxnSpPr>
        <p:spPr>
          <a:xfrm rot="10800000">
            <a:off x="1179350" y="20864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567"/>
          <p:cNvSpPr/>
          <p:nvPr/>
        </p:nvSpPr>
        <p:spPr>
          <a:xfrm>
            <a:off x="1270000" y="146032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cxnSp>
        <p:nvCxnSpPr>
          <p:cNvPr id="7" name="Shape 568"/>
          <p:cNvCxnSpPr>
            <a:stCxn id="6" idx="2"/>
            <a:endCxn id="4" idx="0"/>
          </p:cNvCxnSpPr>
          <p:nvPr/>
        </p:nvCxnSpPr>
        <p:spPr>
          <a:xfrm flipH="1">
            <a:off x="1720899" y="1750723"/>
            <a:ext cx="27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Shape 569"/>
          <p:cNvSpPr/>
          <p:nvPr/>
        </p:nvSpPr>
        <p:spPr>
          <a:xfrm>
            <a:off x="2320475" y="14602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9" name="Shape 570"/>
          <p:cNvSpPr/>
          <p:nvPr/>
        </p:nvSpPr>
        <p:spPr>
          <a:xfrm>
            <a:off x="2320475" y="10176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10" name="Shape 571"/>
          <p:cNvCxnSpPr>
            <a:stCxn id="9" idx="2"/>
            <a:endCxn id="8" idx="0"/>
          </p:cNvCxnSpPr>
          <p:nvPr/>
        </p:nvCxnSpPr>
        <p:spPr>
          <a:xfrm>
            <a:off x="2774074" y="1308073"/>
            <a:ext cx="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Shape 572"/>
          <p:cNvCxnSpPr>
            <a:stCxn id="8" idx="2"/>
            <a:endCxn id="4" idx="6"/>
          </p:cNvCxnSpPr>
          <p:nvPr/>
        </p:nvCxnSpPr>
        <p:spPr>
          <a:xfrm flipH="1">
            <a:off x="2060974" y="1750673"/>
            <a:ext cx="7131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" name="Shape 573"/>
          <p:cNvSpPr txBox="1"/>
          <p:nvPr/>
        </p:nvSpPr>
        <p:spPr>
          <a:xfrm>
            <a:off x="983300" y="2729632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9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sp>
        <p:nvSpPr>
          <p:cNvPr id="12" name="Shape 573"/>
          <p:cNvSpPr txBox="1"/>
          <p:nvPr/>
        </p:nvSpPr>
        <p:spPr>
          <a:xfrm>
            <a:off x="983300" y="2729632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sp>
        <p:nvSpPr>
          <p:cNvPr id="13" name="Shape 578"/>
          <p:cNvSpPr/>
          <p:nvPr/>
        </p:nvSpPr>
        <p:spPr>
          <a:xfrm>
            <a:off x="177800" y="179070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14" name="Shape 579"/>
          <p:cNvSpPr/>
          <p:nvPr/>
        </p:nvSpPr>
        <p:spPr>
          <a:xfrm>
            <a:off x="1059525" y="179070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15" name="Shape 580"/>
          <p:cNvCxnSpPr>
            <a:stCxn id="14" idx="2"/>
            <a:endCxn id="13" idx="6"/>
          </p:cNvCxnSpPr>
          <p:nvPr/>
        </p:nvCxnSpPr>
        <p:spPr>
          <a:xfrm rot="10800000">
            <a:off x="858225" y="1935899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Shape 581"/>
          <p:cNvSpPr/>
          <p:nvPr/>
        </p:nvSpPr>
        <p:spPr>
          <a:xfrm>
            <a:off x="948875" y="13097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cxnSp>
        <p:nvCxnSpPr>
          <p:cNvPr id="17" name="Shape 582"/>
          <p:cNvCxnSpPr>
            <a:stCxn id="16" idx="2"/>
            <a:endCxn id="14" idx="0"/>
          </p:cNvCxnSpPr>
          <p:nvPr/>
        </p:nvCxnSpPr>
        <p:spPr>
          <a:xfrm flipH="1">
            <a:off x="1399774" y="1600148"/>
            <a:ext cx="27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583"/>
          <p:cNvSpPr/>
          <p:nvPr/>
        </p:nvSpPr>
        <p:spPr>
          <a:xfrm>
            <a:off x="2256025" y="130970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19" name="Shape 584"/>
          <p:cNvSpPr/>
          <p:nvPr/>
        </p:nvSpPr>
        <p:spPr>
          <a:xfrm>
            <a:off x="2256025" y="86710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20" name="Shape 585"/>
          <p:cNvCxnSpPr>
            <a:stCxn id="19" idx="2"/>
            <a:endCxn id="18" idx="0"/>
          </p:cNvCxnSpPr>
          <p:nvPr/>
        </p:nvCxnSpPr>
        <p:spPr>
          <a:xfrm>
            <a:off x="2709624" y="1157498"/>
            <a:ext cx="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586"/>
          <p:cNvCxnSpPr>
            <a:stCxn id="18" idx="2"/>
          </p:cNvCxnSpPr>
          <p:nvPr/>
        </p:nvCxnSpPr>
        <p:spPr>
          <a:xfrm>
            <a:off x="2709624" y="1600098"/>
            <a:ext cx="0" cy="6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587"/>
          <p:cNvSpPr/>
          <p:nvPr/>
        </p:nvSpPr>
        <p:spPr>
          <a:xfrm>
            <a:off x="1527600" y="22716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23" name="Shape 588"/>
          <p:cNvSpPr/>
          <p:nvPr/>
        </p:nvSpPr>
        <p:spPr>
          <a:xfrm>
            <a:off x="2369425" y="22716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24" name="Shape 589"/>
          <p:cNvCxnSpPr>
            <a:stCxn id="23" idx="2"/>
            <a:endCxn id="22" idx="6"/>
          </p:cNvCxnSpPr>
          <p:nvPr/>
        </p:nvCxnSpPr>
        <p:spPr>
          <a:xfrm rot="10800000">
            <a:off x="2208025" y="2416849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" name="Shape 590"/>
          <p:cNvCxnSpPr>
            <a:stCxn id="22" idx="1"/>
            <a:endCxn id="14" idx="4"/>
          </p:cNvCxnSpPr>
          <p:nvPr/>
        </p:nvCxnSpPr>
        <p:spPr>
          <a:xfrm rot="10800000">
            <a:off x="1399842" y="2081077"/>
            <a:ext cx="227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6" name="Shape 5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4672" y="936172"/>
            <a:ext cx="5691948" cy="111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5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492" y="2271650"/>
            <a:ext cx="4521707" cy="2018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99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Bug fix</a:t>
            </a:r>
            <a:endParaRPr lang="en-US" dirty="0"/>
          </a:p>
        </p:txBody>
      </p:sp>
      <p:sp>
        <p:nvSpPr>
          <p:cNvPr id="3" name="Shape 598"/>
          <p:cNvSpPr/>
          <p:nvPr/>
        </p:nvSpPr>
        <p:spPr>
          <a:xfrm>
            <a:off x="4415076" y="1896549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599"/>
          <p:cNvSpPr/>
          <p:nvPr/>
        </p:nvSpPr>
        <p:spPr>
          <a:xfrm>
            <a:off x="5296800" y="1896549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600"/>
          <p:cNvCxnSpPr>
            <a:stCxn id="4" idx="2"/>
            <a:endCxn id="3" idx="6"/>
          </p:cNvCxnSpPr>
          <p:nvPr/>
        </p:nvCxnSpPr>
        <p:spPr>
          <a:xfrm rot="10800000">
            <a:off x="5095500" y="2041748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601"/>
          <p:cNvSpPr/>
          <p:nvPr/>
        </p:nvSpPr>
        <p:spPr>
          <a:xfrm>
            <a:off x="7636301" y="2377499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7" name="Shape 603"/>
          <p:cNvSpPr/>
          <p:nvPr/>
        </p:nvSpPr>
        <p:spPr>
          <a:xfrm>
            <a:off x="7636301" y="1415549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8" name="Shape 604"/>
          <p:cNvSpPr/>
          <p:nvPr/>
        </p:nvSpPr>
        <p:spPr>
          <a:xfrm>
            <a:off x="7636301" y="972948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9" name="Shape 605"/>
          <p:cNvCxnSpPr>
            <a:stCxn id="8" idx="2"/>
            <a:endCxn id="7" idx="0"/>
          </p:cNvCxnSpPr>
          <p:nvPr/>
        </p:nvCxnSpPr>
        <p:spPr>
          <a:xfrm>
            <a:off x="8089900" y="1263347"/>
            <a:ext cx="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606"/>
          <p:cNvCxnSpPr>
            <a:stCxn id="7" idx="2"/>
          </p:cNvCxnSpPr>
          <p:nvPr/>
        </p:nvCxnSpPr>
        <p:spPr>
          <a:xfrm flipH="1">
            <a:off x="7287100" y="1705948"/>
            <a:ext cx="8028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607"/>
          <p:cNvSpPr/>
          <p:nvPr/>
        </p:nvSpPr>
        <p:spPr>
          <a:xfrm>
            <a:off x="5764875" y="2377499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12" name="Shape 608"/>
          <p:cNvSpPr/>
          <p:nvPr/>
        </p:nvSpPr>
        <p:spPr>
          <a:xfrm>
            <a:off x="6606700" y="2377499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13" name="Shape 609"/>
          <p:cNvCxnSpPr>
            <a:stCxn id="12" idx="2"/>
            <a:endCxn id="11" idx="6"/>
          </p:cNvCxnSpPr>
          <p:nvPr/>
        </p:nvCxnSpPr>
        <p:spPr>
          <a:xfrm rot="10800000">
            <a:off x="6445300" y="2522698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610"/>
          <p:cNvCxnSpPr>
            <a:stCxn id="11" idx="1"/>
            <a:endCxn id="4" idx="4"/>
          </p:cNvCxnSpPr>
          <p:nvPr/>
        </p:nvCxnSpPr>
        <p:spPr>
          <a:xfrm rot="10800000">
            <a:off x="5637118" y="2186926"/>
            <a:ext cx="227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612"/>
          <p:cNvSpPr/>
          <p:nvPr/>
        </p:nvSpPr>
        <p:spPr>
          <a:xfrm>
            <a:off x="6606700" y="1896524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sp>
        <p:nvSpPr>
          <p:cNvPr id="16" name="Shape 613"/>
          <p:cNvSpPr/>
          <p:nvPr/>
        </p:nvSpPr>
        <p:spPr>
          <a:xfrm>
            <a:off x="6606700" y="1435699"/>
            <a:ext cx="680399" cy="290398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t1</a:t>
            </a:r>
          </a:p>
        </p:txBody>
      </p:sp>
      <p:cxnSp>
        <p:nvCxnSpPr>
          <p:cNvPr id="17" name="Shape 614"/>
          <p:cNvCxnSpPr>
            <a:stCxn id="16" idx="4"/>
            <a:endCxn id="15" idx="0"/>
          </p:cNvCxnSpPr>
          <p:nvPr/>
        </p:nvCxnSpPr>
        <p:spPr>
          <a:xfrm>
            <a:off x="6946900" y="1726098"/>
            <a:ext cx="0" cy="1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615"/>
          <p:cNvCxnSpPr>
            <a:stCxn id="15" idx="2"/>
            <a:endCxn id="4" idx="6"/>
          </p:cNvCxnSpPr>
          <p:nvPr/>
        </p:nvCxnSpPr>
        <p:spPr>
          <a:xfrm rot="10800000">
            <a:off x="5977300" y="2041723"/>
            <a:ext cx="6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616"/>
          <p:cNvCxnSpPr>
            <a:stCxn id="6" idx="1"/>
            <a:endCxn id="12" idx="6"/>
          </p:cNvCxnSpPr>
          <p:nvPr/>
        </p:nvCxnSpPr>
        <p:spPr>
          <a:xfrm rot="10800000">
            <a:off x="7287101" y="2522698"/>
            <a:ext cx="34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Shape 617"/>
          <p:cNvSpPr/>
          <p:nvPr/>
        </p:nvSpPr>
        <p:spPr>
          <a:xfrm>
            <a:off x="7348300" y="2858474"/>
            <a:ext cx="680399" cy="290398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22" name="Shape 602"/>
          <p:cNvSpPr txBox="1"/>
          <p:nvPr/>
        </p:nvSpPr>
        <p:spPr>
          <a:xfrm>
            <a:off x="231251" y="1633800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fixing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tag t1</a:t>
            </a:r>
          </a:p>
        </p:txBody>
      </p:sp>
      <p:sp>
        <p:nvSpPr>
          <p:cNvPr id="23" name="Shape 611"/>
          <p:cNvSpPr txBox="1"/>
          <p:nvPr/>
        </p:nvSpPr>
        <p:spPr>
          <a:xfrm>
            <a:off x="340151" y="1121650"/>
            <a:ext cx="1705499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en" sz="24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HOTFIX!</a:t>
            </a:r>
          </a:p>
        </p:txBody>
      </p:sp>
      <p:cxnSp>
        <p:nvCxnSpPr>
          <p:cNvPr id="25" name="Straight Arrow Connector 24"/>
          <p:cNvCxnSpPr>
            <a:stCxn id="20" idx="1"/>
            <a:endCxn id="12" idx="5"/>
          </p:cNvCxnSpPr>
          <p:nvPr/>
        </p:nvCxnSpPr>
        <p:spPr>
          <a:xfrm flipH="1" flipV="1">
            <a:off x="7187457" y="2625369"/>
            <a:ext cx="260485" cy="275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237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sp>
        <p:nvSpPr>
          <p:cNvPr id="28" name="Shape 623"/>
          <p:cNvSpPr/>
          <p:nvPr/>
        </p:nvSpPr>
        <p:spPr>
          <a:xfrm>
            <a:off x="1451425" y="15729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29" name="Shape 624"/>
          <p:cNvSpPr/>
          <p:nvPr/>
        </p:nvSpPr>
        <p:spPr>
          <a:xfrm>
            <a:off x="2333150" y="15729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30" name="Shape 625"/>
          <p:cNvCxnSpPr>
            <a:stCxn id="29" idx="2"/>
            <a:endCxn id="28" idx="6"/>
          </p:cNvCxnSpPr>
          <p:nvPr/>
        </p:nvCxnSpPr>
        <p:spPr>
          <a:xfrm rot="10800000">
            <a:off x="2131850" y="17181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" name="Shape 626"/>
          <p:cNvSpPr/>
          <p:nvPr/>
        </p:nvSpPr>
        <p:spPr>
          <a:xfrm>
            <a:off x="5507225" y="20582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32" name="Shape 627"/>
          <p:cNvSpPr txBox="1"/>
          <p:nvPr/>
        </p:nvSpPr>
        <p:spPr>
          <a:xfrm>
            <a:off x="1415100" y="3015875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coding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sp>
        <p:nvSpPr>
          <p:cNvPr id="33" name="Shape 628"/>
          <p:cNvSpPr/>
          <p:nvPr/>
        </p:nvSpPr>
        <p:spPr>
          <a:xfrm>
            <a:off x="4672650" y="10919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34" name="Shape 629"/>
          <p:cNvSpPr/>
          <p:nvPr/>
        </p:nvSpPr>
        <p:spPr>
          <a:xfrm>
            <a:off x="5507225" y="25180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35" name="Shape 630"/>
          <p:cNvCxnSpPr>
            <a:stCxn id="34" idx="0"/>
            <a:endCxn id="31" idx="2"/>
          </p:cNvCxnSpPr>
          <p:nvPr/>
        </p:nvCxnSpPr>
        <p:spPr>
          <a:xfrm rot="10800000">
            <a:off x="5960824" y="2348575"/>
            <a:ext cx="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631"/>
          <p:cNvCxnSpPr>
            <a:stCxn id="33" idx="2"/>
          </p:cNvCxnSpPr>
          <p:nvPr/>
        </p:nvCxnSpPr>
        <p:spPr>
          <a:xfrm flipH="1">
            <a:off x="4323449" y="1382373"/>
            <a:ext cx="8028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" name="Shape 632"/>
          <p:cNvSpPr/>
          <p:nvPr/>
        </p:nvSpPr>
        <p:spPr>
          <a:xfrm>
            <a:off x="2801225" y="2053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38" name="Shape 633"/>
          <p:cNvSpPr/>
          <p:nvPr/>
        </p:nvSpPr>
        <p:spPr>
          <a:xfrm>
            <a:off x="3643050" y="2053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39" name="Shape 634"/>
          <p:cNvCxnSpPr>
            <a:stCxn id="38" idx="2"/>
            <a:endCxn id="37" idx="6"/>
          </p:cNvCxnSpPr>
          <p:nvPr/>
        </p:nvCxnSpPr>
        <p:spPr>
          <a:xfrm rot="10800000">
            <a:off x="3481650" y="2199124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" name="Shape 635"/>
          <p:cNvCxnSpPr>
            <a:stCxn id="37" idx="1"/>
            <a:endCxn id="29" idx="4"/>
          </p:cNvCxnSpPr>
          <p:nvPr/>
        </p:nvCxnSpPr>
        <p:spPr>
          <a:xfrm rot="10800000">
            <a:off x="2673467" y="1863352"/>
            <a:ext cx="227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" name="Shape 636"/>
          <p:cNvSpPr/>
          <p:nvPr/>
        </p:nvSpPr>
        <p:spPr>
          <a:xfrm>
            <a:off x="3643050" y="15729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sp>
        <p:nvSpPr>
          <p:cNvPr id="42" name="Shape 637"/>
          <p:cNvSpPr/>
          <p:nvPr/>
        </p:nvSpPr>
        <p:spPr>
          <a:xfrm>
            <a:off x="3643050" y="1035925"/>
            <a:ext cx="680399" cy="290398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t1</a:t>
            </a:r>
          </a:p>
        </p:txBody>
      </p:sp>
      <p:cxnSp>
        <p:nvCxnSpPr>
          <p:cNvPr id="43" name="Shape 638"/>
          <p:cNvCxnSpPr>
            <a:stCxn id="42" idx="4"/>
            <a:endCxn id="41" idx="0"/>
          </p:cNvCxnSpPr>
          <p:nvPr/>
        </p:nvCxnSpPr>
        <p:spPr>
          <a:xfrm>
            <a:off x="3983249" y="1326323"/>
            <a:ext cx="0" cy="2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" name="Shape 639"/>
          <p:cNvCxnSpPr>
            <a:stCxn id="41" idx="2"/>
            <a:endCxn id="29" idx="6"/>
          </p:cNvCxnSpPr>
          <p:nvPr/>
        </p:nvCxnSpPr>
        <p:spPr>
          <a:xfrm rot="10800000">
            <a:off x="3013650" y="1718149"/>
            <a:ext cx="6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" name="Shape 640"/>
          <p:cNvSpPr/>
          <p:nvPr/>
        </p:nvSpPr>
        <p:spPr>
          <a:xfrm>
            <a:off x="4520250" y="2053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С5</a:t>
            </a:r>
          </a:p>
        </p:txBody>
      </p:sp>
      <p:cxnSp>
        <p:nvCxnSpPr>
          <p:cNvPr id="46" name="Shape 641"/>
          <p:cNvCxnSpPr>
            <a:stCxn id="45" idx="2"/>
            <a:endCxn id="38" idx="6"/>
          </p:cNvCxnSpPr>
          <p:nvPr/>
        </p:nvCxnSpPr>
        <p:spPr>
          <a:xfrm rot="10800000">
            <a:off x="4323450" y="2199124"/>
            <a:ext cx="1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" name="Shape 642"/>
          <p:cNvCxnSpPr>
            <a:stCxn id="31" idx="1"/>
            <a:endCxn id="45" idx="6"/>
          </p:cNvCxnSpPr>
          <p:nvPr/>
        </p:nvCxnSpPr>
        <p:spPr>
          <a:xfrm rot="10800000">
            <a:off x="5200625" y="2199249"/>
            <a:ext cx="30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75353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Shape 647"/>
          <p:cNvSpPr/>
          <p:nvPr/>
        </p:nvSpPr>
        <p:spPr>
          <a:xfrm>
            <a:off x="3458025" y="15348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648"/>
          <p:cNvSpPr/>
          <p:nvPr/>
        </p:nvSpPr>
        <p:spPr>
          <a:xfrm>
            <a:off x="4339750" y="15348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649"/>
          <p:cNvCxnSpPr>
            <a:stCxn id="4" idx="2"/>
            <a:endCxn id="3" idx="6"/>
          </p:cNvCxnSpPr>
          <p:nvPr/>
        </p:nvCxnSpPr>
        <p:spPr>
          <a:xfrm rot="10800000">
            <a:off x="4138450" y="16800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650"/>
          <p:cNvSpPr/>
          <p:nvPr/>
        </p:nvSpPr>
        <p:spPr>
          <a:xfrm>
            <a:off x="7513825" y="20201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7" name="Shape 652"/>
          <p:cNvSpPr/>
          <p:nvPr/>
        </p:nvSpPr>
        <p:spPr>
          <a:xfrm>
            <a:off x="6679250" y="10538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8" name="Shape 653"/>
          <p:cNvSpPr/>
          <p:nvPr/>
        </p:nvSpPr>
        <p:spPr>
          <a:xfrm>
            <a:off x="7513825" y="24799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9" name="Shape 654"/>
          <p:cNvCxnSpPr>
            <a:stCxn id="8" idx="0"/>
            <a:endCxn id="6" idx="2"/>
          </p:cNvCxnSpPr>
          <p:nvPr/>
        </p:nvCxnSpPr>
        <p:spPr>
          <a:xfrm rot="10800000">
            <a:off x="7967424" y="2310475"/>
            <a:ext cx="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655"/>
          <p:cNvCxnSpPr>
            <a:stCxn id="7" idx="2"/>
          </p:cNvCxnSpPr>
          <p:nvPr/>
        </p:nvCxnSpPr>
        <p:spPr>
          <a:xfrm flipH="1">
            <a:off x="6330049" y="1344273"/>
            <a:ext cx="8028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656"/>
          <p:cNvSpPr/>
          <p:nvPr/>
        </p:nvSpPr>
        <p:spPr>
          <a:xfrm>
            <a:off x="4807825" y="20158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12" name="Shape 657"/>
          <p:cNvSpPr/>
          <p:nvPr/>
        </p:nvSpPr>
        <p:spPr>
          <a:xfrm>
            <a:off x="5649650" y="20158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13" name="Shape 658"/>
          <p:cNvCxnSpPr>
            <a:stCxn id="12" idx="2"/>
            <a:endCxn id="11" idx="6"/>
          </p:cNvCxnSpPr>
          <p:nvPr/>
        </p:nvCxnSpPr>
        <p:spPr>
          <a:xfrm rot="10800000">
            <a:off x="5488250" y="2161024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659"/>
          <p:cNvCxnSpPr>
            <a:stCxn id="11" idx="1"/>
            <a:endCxn id="4" idx="4"/>
          </p:cNvCxnSpPr>
          <p:nvPr/>
        </p:nvCxnSpPr>
        <p:spPr>
          <a:xfrm rot="10800000">
            <a:off x="4680067" y="1825252"/>
            <a:ext cx="227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660"/>
          <p:cNvSpPr/>
          <p:nvPr/>
        </p:nvSpPr>
        <p:spPr>
          <a:xfrm>
            <a:off x="5649650" y="15348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sp>
        <p:nvSpPr>
          <p:cNvPr id="16" name="Shape 661"/>
          <p:cNvSpPr/>
          <p:nvPr/>
        </p:nvSpPr>
        <p:spPr>
          <a:xfrm>
            <a:off x="5649650" y="997825"/>
            <a:ext cx="680399" cy="290398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t1</a:t>
            </a:r>
          </a:p>
        </p:txBody>
      </p:sp>
      <p:cxnSp>
        <p:nvCxnSpPr>
          <p:cNvPr id="17" name="Shape 662"/>
          <p:cNvCxnSpPr>
            <a:stCxn id="16" idx="4"/>
            <a:endCxn id="15" idx="0"/>
          </p:cNvCxnSpPr>
          <p:nvPr/>
        </p:nvCxnSpPr>
        <p:spPr>
          <a:xfrm>
            <a:off x="5989849" y="1288223"/>
            <a:ext cx="0" cy="2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663"/>
          <p:cNvCxnSpPr>
            <a:stCxn id="15" idx="2"/>
            <a:endCxn id="4" idx="6"/>
          </p:cNvCxnSpPr>
          <p:nvPr/>
        </p:nvCxnSpPr>
        <p:spPr>
          <a:xfrm rot="10800000">
            <a:off x="5020250" y="1680049"/>
            <a:ext cx="6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Shape 664"/>
          <p:cNvSpPr/>
          <p:nvPr/>
        </p:nvSpPr>
        <p:spPr>
          <a:xfrm>
            <a:off x="6526850" y="20158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С5</a:t>
            </a:r>
          </a:p>
        </p:txBody>
      </p:sp>
      <p:cxnSp>
        <p:nvCxnSpPr>
          <p:cNvPr id="20" name="Shape 665"/>
          <p:cNvCxnSpPr>
            <a:stCxn id="19" idx="2"/>
            <a:endCxn id="12" idx="6"/>
          </p:cNvCxnSpPr>
          <p:nvPr/>
        </p:nvCxnSpPr>
        <p:spPr>
          <a:xfrm rot="10800000">
            <a:off x="6330050" y="2161024"/>
            <a:ext cx="1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666"/>
          <p:cNvCxnSpPr>
            <a:stCxn id="6" idx="1"/>
            <a:endCxn id="19" idx="6"/>
          </p:cNvCxnSpPr>
          <p:nvPr/>
        </p:nvCxnSpPr>
        <p:spPr>
          <a:xfrm rot="10800000">
            <a:off x="7207225" y="2161149"/>
            <a:ext cx="3066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651"/>
          <p:cNvSpPr txBox="1"/>
          <p:nvPr/>
        </p:nvSpPr>
        <p:spPr>
          <a:xfrm>
            <a:off x="1028649" y="2770373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merge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888346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Merge (fast-forwarding)</a:t>
            </a:r>
            <a:endParaRPr lang="en-US" dirty="0"/>
          </a:p>
        </p:txBody>
      </p:sp>
      <p:sp>
        <p:nvSpPr>
          <p:cNvPr id="22" name="Shape 651"/>
          <p:cNvSpPr txBox="1"/>
          <p:nvPr/>
        </p:nvSpPr>
        <p:spPr>
          <a:xfrm>
            <a:off x="1028649" y="2770373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merge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sp>
        <p:nvSpPr>
          <p:cNvPr id="23" name="Shape 671"/>
          <p:cNvSpPr/>
          <p:nvPr/>
        </p:nvSpPr>
        <p:spPr>
          <a:xfrm>
            <a:off x="2886525" y="18777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24" name="Shape 672"/>
          <p:cNvSpPr/>
          <p:nvPr/>
        </p:nvSpPr>
        <p:spPr>
          <a:xfrm>
            <a:off x="3768250" y="18777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25" name="Shape 673"/>
          <p:cNvCxnSpPr>
            <a:stCxn id="24" idx="2"/>
            <a:endCxn id="23" idx="6"/>
          </p:cNvCxnSpPr>
          <p:nvPr/>
        </p:nvCxnSpPr>
        <p:spPr>
          <a:xfrm rot="10800000">
            <a:off x="3566950" y="20229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" name="Shape 674"/>
          <p:cNvSpPr/>
          <p:nvPr/>
        </p:nvSpPr>
        <p:spPr>
          <a:xfrm>
            <a:off x="5841950" y="29373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27" name="Shape 676"/>
          <p:cNvSpPr/>
          <p:nvPr/>
        </p:nvSpPr>
        <p:spPr>
          <a:xfrm>
            <a:off x="6602125" y="139680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28" name="Shape 677"/>
          <p:cNvSpPr/>
          <p:nvPr/>
        </p:nvSpPr>
        <p:spPr>
          <a:xfrm>
            <a:off x="6602125" y="9541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29" name="Shape 678"/>
          <p:cNvSpPr/>
          <p:nvPr/>
        </p:nvSpPr>
        <p:spPr>
          <a:xfrm>
            <a:off x="4236325" y="2358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30" name="Shape 679"/>
          <p:cNvSpPr/>
          <p:nvPr/>
        </p:nvSpPr>
        <p:spPr>
          <a:xfrm>
            <a:off x="5078150" y="2358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31" name="Shape 680"/>
          <p:cNvCxnSpPr>
            <a:stCxn id="30" idx="2"/>
            <a:endCxn id="29" idx="6"/>
          </p:cNvCxnSpPr>
          <p:nvPr/>
        </p:nvCxnSpPr>
        <p:spPr>
          <a:xfrm rot="10800000">
            <a:off x="4916750" y="2503924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Shape 681"/>
          <p:cNvCxnSpPr>
            <a:stCxn id="29" idx="1"/>
            <a:endCxn id="24" idx="4"/>
          </p:cNvCxnSpPr>
          <p:nvPr/>
        </p:nvCxnSpPr>
        <p:spPr>
          <a:xfrm rot="10800000">
            <a:off x="4108567" y="2168152"/>
            <a:ext cx="227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" name="Shape 682"/>
          <p:cNvSpPr/>
          <p:nvPr/>
        </p:nvSpPr>
        <p:spPr>
          <a:xfrm>
            <a:off x="5078150" y="18777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sp>
        <p:nvSpPr>
          <p:cNvPr id="34" name="Shape 683"/>
          <p:cNvSpPr/>
          <p:nvPr/>
        </p:nvSpPr>
        <p:spPr>
          <a:xfrm>
            <a:off x="5078150" y="1340725"/>
            <a:ext cx="680399" cy="290398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t1</a:t>
            </a:r>
          </a:p>
        </p:txBody>
      </p:sp>
      <p:cxnSp>
        <p:nvCxnSpPr>
          <p:cNvPr id="35" name="Shape 684"/>
          <p:cNvCxnSpPr>
            <a:stCxn id="34" idx="4"/>
            <a:endCxn id="33" idx="0"/>
          </p:cNvCxnSpPr>
          <p:nvPr/>
        </p:nvCxnSpPr>
        <p:spPr>
          <a:xfrm>
            <a:off x="5418349" y="1631123"/>
            <a:ext cx="0" cy="2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685"/>
          <p:cNvCxnSpPr>
            <a:stCxn id="33" idx="2"/>
            <a:endCxn id="24" idx="6"/>
          </p:cNvCxnSpPr>
          <p:nvPr/>
        </p:nvCxnSpPr>
        <p:spPr>
          <a:xfrm rot="10800000">
            <a:off x="4448750" y="2022949"/>
            <a:ext cx="6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" name="Shape 686"/>
          <p:cNvSpPr/>
          <p:nvPr/>
        </p:nvSpPr>
        <p:spPr>
          <a:xfrm>
            <a:off x="5955350" y="2358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С5</a:t>
            </a:r>
          </a:p>
        </p:txBody>
      </p:sp>
      <p:cxnSp>
        <p:nvCxnSpPr>
          <p:cNvPr id="38" name="Shape 687"/>
          <p:cNvCxnSpPr>
            <a:stCxn id="37" idx="2"/>
            <a:endCxn id="30" idx="6"/>
          </p:cNvCxnSpPr>
          <p:nvPr/>
        </p:nvCxnSpPr>
        <p:spPr>
          <a:xfrm rot="10800000">
            <a:off x="5758550" y="2503924"/>
            <a:ext cx="1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" name="Shape 688"/>
          <p:cNvCxnSpPr>
            <a:stCxn id="26" idx="0"/>
            <a:endCxn id="37" idx="4"/>
          </p:cNvCxnSpPr>
          <p:nvPr/>
        </p:nvCxnSpPr>
        <p:spPr>
          <a:xfrm rot="10800000">
            <a:off x="6295549" y="2649075"/>
            <a:ext cx="0" cy="2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" name="Shape 689"/>
          <p:cNvSpPr/>
          <p:nvPr/>
        </p:nvSpPr>
        <p:spPr>
          <a:xfrm>
            <a:off x="6715525" y="1879911"/>
            <a:ext cx="680399" cy="290398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С6</a:t>
            </a:r>
          </a:p>
        </p:txBody>
      </p:sp>
      <p:cxnSp>
        <p:nvCxnSpPr>
          <p:cNvPr id="41" name="Shape 690"/>
          <p:cNvCxnSpPr>
            <a:stCxn id="28" idx="2"/>
            <a:endCxn id="27" idx="0"/>
          </p:cNvCxnSpPr>
          <p:nvPr/>
        </p:nvCxnSpPr>
        <p:spPr>
          <a:xfrm>
            <a:off x="7055724" y="1244548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" name="Shape 691"/>
          <p:cNvCxnSpPr>
            <a:stCxn id="27" idx="2"/>
            <a:endCxn id="40" idx="0"/>
          </p:cNvCxnSpPr>
          <p:nvPr/>
        </p:nvCxnSpPr>
        <p:spPr>
          <a:xfrm>
            <a:off x="7055724" y="1687198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" name="Shape 692"/>
          <p:cNvCxnSpPr>
            <a:stCxn id="40" idx="2"/>
            <a:endCxn id="33" idx="6"/>
          </p:cNvCxnSpPr>
          <p:nvPr/>
        </p:nvCxnSpPr>
        <p:spPr>
          <a:xfrm rot="10800000">
            <a:off x="5758525" y="2023011"/>
            <a:ext cx="9570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" name="Shape 693"/>
          <p:cNvCxnSpPr>
            <a:stCxn id="40" idx="4"/>
            <a:endCxn id="37" idx="7"/>
          </p:cNvCxnSpPr>
          <p:nvPr/>
        </p:nvCxnSpPr>
        <p:spPr>
          <a:xfrm flipH="1">
            <a:off x="6536124" y="2170310"/>
            <a:ext cx="5196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24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23" name="Shape 698"/>
          <p:cNvSpPr/>
          <p:nvPr/>
        </p:nvSpPr>
        <p:spPr>
          <a:xfrm>
            <a:off x="3566875" y="20301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24" name="Shape 699"/>
          <p:cNvSpPr/>
          <p:nvPr/>
        </p:nvSpPr>
        <p:spPr>
          <a:xfrm>
            <a:off x="4448600" y="20301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25" name="Shape 700"/>
          <p:cNvCxnSpPr>
            <a:stCxn id="24" idx="2"/>
            <a:endCxn id="23" idx="6"/>
          </p:cNvCxnSpPr>
          <p:nvPr/>
        </p:nvCxnSpPr>
        <p:spPr>
          <a:xfrm rot="10800000">
            <a:off x="4247300" y="21753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" name="Shape 701"/>
          <p:cNvSpPr/>
          <p:nvPr/>
        </p:nvSpPr>
        <p:spPr>
          <a:xfrm>
            <a:off x="4337950" y="154922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cxnSp>
        <p:nvCxnSpPr>
          <p:cNvPr id="27" name="Shape 702"/>
          <p:cNvCxnSpPr>
            <a:stCxn id="26" idx="2"/>
            <a:endCxn id="24" idx="0"/>
          </p:cNvCxnSpPr>
          <p:nvPr/>
        </p:nvCxnSpPr>
        <p:spPr>
          <a:xfrm flipH="1">
            <a:off x="4788849" y="1839623"/>
            <a:ext cx="27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703"/>
          <p:cNvSpPr/>
          <p:nvPr/>
        </p:nvSpPr>
        <p:spPr>
          <a:xfrm>
            <a:off x="5388425" y="15491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29" name="Shape 704"/>
          <p:cNvSpPr/>
          <p:nvPr/>
        </p:nvSpPr>
        <p:spPr>
          <a:xfrm>
            <a:off x="5388425" y="11065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cxnSp>
        <p:nvCxnSpPr>
          <p:cNvPr id="30" name="Shape 705"/>
          <p:cNvCxnSpPr>
            <a:stCxn id="29" idx="2"/>
            <a:endCxn id="28" idx="0"/>
          </p:cNvCxnSpPr>
          <p:nvPr/>
        </p:nvCxnSpPr>
        <p:spPr>
          <a:xfrm>
            <a:off x="5842024" y="1396973"/>
            <a:ext cx="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Shape 706"/>
          <p:cNvCxnSpPr>
            <a:stCxn id="28" idx="2"/>
            <a:endCxn id="24" idx="6"/>
          </p:cNvCxnSpPr>
          <p:nvPr/>
        </p:nvCxnSpPr>
        <p:spPr>
          <a:xfrm flipH="1">
            <a:off x="5128924" y="1839573"/>
            <a:ext cx="7131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" name="Shape 707"/>
          <p:cNvSpPr txBox="1"/>
          <p:nvPr/>
        </p:nvSpPr>
        <p:spPr>
          <a:xfrm>
            <a:off x="406510" y="966875"/>
            <a:ext cx="4610852" cy="1689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Mono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Mono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Mono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write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Mono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commit 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47623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Shape 712"/>
          <p:cNvSpPr/>
          <p:nvPr/>
        </p:nvSpPr>
        <p:spPr>
          <a:xfrm>
            <a:off x="3839025" y="18269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713"/>
          <p:cNvSpPr/>
          <p:nvPr/>
        </p:nvSpPr>
        <p:spPr>
          <a:xfrm>
            <a:off x="4720750" y="18269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714"/>
          <p:cNvCxnSpPr>
            <a:stCxn id="4" idx="2"/>
            <a:endCxn id="3" idx="6"/>
          </p:cNvCxnSpPr>
          <p:nvPr/>
        </p:nvCxnSpPr>
        <p:spPr>
          <a:xfrm rot="10800000">
            <a:off x="4519450" y="19721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715"/>
          <p:cNvSpPr/>
          <p:nvPr/>
        </p:nvSpPr>
        <p:spPr>
          <a:xfrm>
            <a:off x="7632650" y="13459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7" name="Shape 717"/>
          <p:cNvSpPr/>
          <p:nvPr/>
        </p:nvSpPr>
        <p:spPr>
          <a:xfrm>
            <a:off x="4607350" y="134602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8" name="Shape 718"/>
          <p:cNvSpPr/>
          <p:nvPr/>
        </p:nvSpPr>
        <p:spPr>
          <a:xfrm>
            <a:off x="7632650" y="9033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9" name="Shape 719"/>
          <p:cNvSpPr/>
          <p:nvPr/>
        </p:nvSpPr>
        <p:spPr>
          <a:xfrm>
            <a:off x="6027025" y="2307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10" name="Shape 720"/>
          <p:cNvSpPr/>
          <p:nvPr/>
        </p:nvSpPr>
        <p:spPr>
          <a:xfrm>
            <a:off x="6868850" y="2307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11" name="Shape 721"/>
          <p:cNvCxnSpPr>
            <a:stCxn id="10" idx="2"/>
            <a:endCxn id="9" idx="6"/>
          </p:cNvCxnSpPr>
          <p:nvPr/>
        </p:nvCxnSpPr>
        <p:spPr>
          <a:xfrm rot="10800000">
            <a:off x="6707450" y="2453124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" name="Shape 722"/>
          <p:cNvSpPr/>
          <p:nvPr/>
        </p:nvSpPr>
        <p:spPr>
          <a:xfrm>
            <a:off x="7746050" y="23079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cxnSp>
        <p:nvCxnSpPr>
          <p:cNvPr id="13" name="Shape 723"/>
          <p:cNvCxnSpPr>
            <a:stCxn id="12" idx="2"/>
            <a:endCxn id="10" idx="6"/>
          </p:cNvCxnSpPr>
          <p:nvPr/>
        </p:nvCxnSpPr>
        <p:spPr>
          <a:xfrm rot="10800000">
            <a:off x="7549250" y="2453124"/>
            <a:ext cx="1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724"/>
          <p:cNvCxnSpPr>
            <a:stCxn id="7" idx="2"/>
          </p:cNvCxnSpPr>
          <p:nvPr/>
        </p:nvCxnSpPr>
        <p:spPr>
          <a:xfrm>
            <a:off x="5060949" y="1636423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25"/>
          <p:cNvCxnSpPr>
            <a:stCxn id="8" idx="2"/>
            <a:endCxn id="6" idx="0"/>
          </p:cNvCxnSpPr>
          <p:nvPr/>
        </p:nvCxnSpPr>
        <p:spPr>
          <a:xfrm>
            <a:off x="8086249" y="1193748"/>
            <a:ext cx="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726"/>
          <p:cNvCxnSpPr>
            <a:stCxn id="6" idx="2"/>
            <a:endCxn id="12" idx="0"/>
          </p:cNvCxnSpPr>
          <p:nvPr/>
        </p:nvCxnSpPr>
        <p:spPr>
          <a:xfrm>
            <a:off x="8086249" y="1636373"/>
            <a:ext cx="0" cy="6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727"/>
          <p:cNvCxnSpPr>
            <a:endCxn id="9" idx="2"/>
          </p:cNvCxnSpPr>
          <p:nvPr/>
        </p:nvCxnSpPr>
        <p:spPr>
          <a:xfrm flipH="1">
            <a:off x="6027024" y="1884324"/>
            <a:ext cx="2610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728"/>
          <p:cNvCxnSpPr>
            <a:endCxn id="4" idx="6"/>
          </p:cNvCxnSpPr>
          <p:nvPr/>
        </p:nvCxnSpPr>
        <p:spPr>
          <a:xfrm flipH="1">
            <a:off x="5401149" y="1781674"/>
            <a:ext cx="3063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Shape 729"/>
          <p:cNvSpPr/>
          <p:nvPr/>
        </p:nvSpPr>
        <p:spPr>
          <a:xfrm>
            <a:off x="5707375" y="16364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С5</a:t>
            </a:r>
          </a:p>
        </p:txBody>
      </p:sp>
      <p:sp>
        <p:nvSpPr>
          <p:cNvPr id="20" name="Shape 716"/>
          <p:cNvSpPr txBox="1"/>
          <p:nvPr/>
        </p:nvSpPr>
        <p:spPr>
          <a:xfrm>
            <a:off x="485449" y="2772264"/>
            <a:ext cx="76008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merge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1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git pull develop == git fetch &amp;&amp; git merge/rebase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79266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Shape 734"/>
          <p:cNvSpPr/>
          <p:nvPr/>
        </p:nvSpPr>
        <p:spPr>
          <a:xfrm>
            <a:off x="2746825" y="21317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735"/>
          <p:cNvSpPr/>
          <p:nvPr/>
        </p:nvSpPr>
        <p:spPr>
          <a:xfrm>
            <a:off x="3628550" y="21317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736"/>
          <p:cNvCxnSpPr>
            <a:stCxn id="4" idx="2"/>
            <a:endCxn id="3" idx="6"/>
          </p:cNvCxnSpPr>
          <p:nvPr/>
        </p:nvCxnSpPr>
        <p:spPr>
          <a:xfrm rot="10800000">
            <a:off x="3427250" y="22769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737"/>
          <p:cNvSpPr/>
          <p:nvPr/>
        </p:nvSpPr>
        <p:spPr>
          <a:xfrm>
            <a:off x="6845250" y="261705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</a:p>
        </p:txBody>
      </p:sp>
      <p:sp>
        <p:nvSpPr>
          <p:cNvPr id="7" name="Shape 738"/>
          <p:cNvSpPr txBox="1"/>
          <p:nvPr/>
        </p:nvSpPr>
        <p:spPr>
          <a:xfrm>
            <a:off x="589600" y="3255932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checkout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merge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sp>
        <p:nvSpPr>
          <p:cNvPr id="8" name="Shape 739"/>
          <p:cNvSpPr/>
          <p:nvPr/>
        </p:nvSpPr>
        <p:spPr>
          <a:xfrm>
            <a:off x="6366300" y="13705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9" name="Shape 740"/>
          <p:cNvSpPr/>
          <p:nvPr/>
        </p:nvSpPr>
        <p:spPr>
          <a:xfrm>
            <a:off x="6366300" y="92792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HEAD</a:t>
            </a:r>
          </a:p>
        </p:txBody>
      </p:sp>
      <p:sp>
        <p:nvSpPr>
          <p:cNvPr id="10" name="Shape 741"/>
          <p:cNvSpPr/>
          <p:nvPr/>
        </p:nvSpPr>
        <p:spPr>
          <a:xfrm>
            <a:off x="4249025" y="2612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11" name="Shape 742"/>
          <p:cNvSpPr/>
          <p:nvPr/>
        </p:nvSpPr>
        <p:spPr>
          <a:xfrm>
            <a:off x="5090850" y="2612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12" name="Shape 743"/>
          <p:cNvCxnSpPr>
            <a:stCxn id="11" idx="2"/>
            <a:endCxn id="10" idx="6"/>
          </p:cNvCxnSpPr>
          <p:nvPr/>
        </p:nvCxnSpPr>
        <p:spPr>
          <a:xfrm rot="10800000">
            <a:off x="4929450" y="2757924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Shape 744"/>
          <p:cNvSpPr/>
          <p:nvPr/>
        </p:nvSpPr>
        <p:spPr>
          <a:xfrm>
            <a:off x="5968050" y="26127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cxnSp>
        <p:nvCxnSpPr>
          <p:cNvPr id="14" name="Shape 745"/>
          <p:cNvCxnSpPr>
            <a:stCxn id="13" idx="2"/>
            <a:endCxn id="11" idx="6"/>
          </p:cNvCxnSpPr>
          <p:nvPr/>
        </p:nvCxnSpPr>
        <p:spPr>
          <a:xfrm rot="10800000">
            <a:off x="5771250" y="2757924"/>
            <a:ext cx="1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746"/>
          <p:cNvCxnSpPr>
            <a:stCxn id="4" idx="4"/>
            <a:endCxn id="10" idx="2"/>
          </p:cNvCxnSpPr>
          <p:nvPr/>
        </p:nvCxnSpPr>
        <p:spPr>
          <a:xfrm>
            <a:off x="3968749" y="2422173"/>
            <a:ext cx="2802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747"/>
          <p:cNvSpPr/>
          <p:nvPr/>
        </p:nvSpPr>
        <p:spPr>
          <a:xfrm>
            <a:off x="4919975" y="194122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С5</a:t>
            </a:r>
          </a:p>
        </p:txBody>
      </p:sp>
      <p:cxnSp>
        <p:nvCxnSpPr>
          <p:cNvPr id="17" name="Shape 748"/>
          <p:cNvCxnSpPr>
            <a:stCxn id="16" idx="2"/>
            <a:endCxn id="4" idx="6"/>
          </p:cNvCxnSpPr>
          <p:nvPr/>
        </p:nvCxnSpPr>
        <p:spPr>
          <a:xfrm flipH="1">
            <a:off x="4308875" y="2086424"/>
            <a:ext cx="6111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749"/>
          <p:cNvSpPr/>
          <p:nvPr/>
        </p:nvSpPr>
        <p:spPr>
          <a:xfrm>
            <a:off x="6496050" y="1941211"/>
            <a:ext cx="680399" cy="29039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M1</a:t>
            </a:r>
          </a:p>
        </p:txBody>
      </p:sp>
      <p:cxnSp>
        <p:nvCxnSpPr>
          <p:cNvPr id="19" name="Shape 750"/>
          <p:cNvCxnSpPr>
            <a:stCxn id="18" idx="2"/>
            <a:endCxn id="16" idx="6"/>
          </p:cNvCxnSpPr>
          <p:nvPr/>
        </p:nvCxnSpPr>
        <p:spPr>
          <a:xfrm rot="10800000">
            <a:off x="5600250" y="2086411"/>
            <a:ext cx="8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751"/>
          <p:cNvCxnSpPr>
            <a:stCxn id="18" idx="4"/>
            <a:endCxn id="13" idx="7"/>
          </p:cNvCxnSpPr>
          <p:nvPr/>
        </p:nvCxnSpPr>
        <p:spPr>
          <a:xfrm flipH="1">
            <a:off x="6548849" y="2231610"/>
            <a:ext cx="287400" cy="4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752"/>
          <p:cNvCxnSpPr>
            <a:stCxn id="8" idx="2"/>
            <a:endCxn id="18" idx="0"/>
          </p:cNvCxnSpPr>
          <p:nvPr/>
        </p:nvCxnSpPr>
        <p:spPr>
          <a:xfrm>
            <a:off x="6819899" y="1660973"/>
            <a:ext cx="1650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753"/>
          <p:cNvCxnSpPr>
            <a:stCxn id="9" idx="2"/>
            <a:endCxn id="8" idx="0"/>
          </p:cNvCxnSpPr>
          <p:nvPr/>
        </p:nvCxnSpPr>
        <p:spPr>
          <a:xfrm>
            <a:off x="6819899" y="1218323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" name="Shape 754"/>
          <p:cNvCxnSpPr>
            <a:stCxn id="6" idx="1"/>
            <a:endCxn id="13" idx="6"/>
          </p:cNvCxnSpPr>
          <p:nvPr/>
        </p:nvCxnSpPr>
        <p:spPr>
          <a:xfrm rot="10800000">
            <a:off x="6648450" y="2758049"/>
            <a:ext cx="196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4234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version control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0" y="914400"/>
            <a:ext cx="8648700" cy="35179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/>
              <a:t>Distributed Version Control Systems</a:t>
            </a:r>
          </a:p>
        </p:txBody>
      </p:sp>
      <p:pic>
        <p:nvPicPr>
          <p:cNvPr id="4098" name="Picture 2" descr="http://i.stack.imgur.com/yof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374775"/>
            <a:ext cx="45529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950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Shape 855"/>
          <p:cNvSpPr/>
          <p:nvPr/>
        </p:nvSpPr>
        <p:spPr>
          <a:xfrm>
            <a:off x="4715325" y="19666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856"/>
          <p:cNvSpPr/>
          <p:nvPr/>
        </p:nvSpPr>
        <p:spPr>
          <a:xfrm>
            <a:off x="5597050" y="2423875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sp>
        <p:nvSpPr>
          <p:cNvPr id="5" name="Shape 857"/>
          <p:cNvSpPr/>
          <p:nvPr/>
        </p:nvSpPr>
        <p:spPr>
          <a:xfrm>
            <a:off x="5597037" y="13770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R1</a:t>
            </a:r>
          </a:p>
        </p:txBody>
      </p:sp>
      <p:cxnSp>
        <p:nvCxnSpPr>
          <p:cNvPr id="6" name="Shape 858"/>
          <p:cNvCxnSpPr>
            <a:stCxn id="5" idx="3"/>
            <a:endCxn id="3" idx="0"/>
          </p:cNvCxnSpPr>
          <p:nvPr/>
        </p:nvCxnSpPr>
        <p:spPr>
          <a:xfrm flipH="1">
            <a:off x="5055579" y="1624921"/>
            <a:ext cx="641100" cy="34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Shape 859"/>
          <p:cNvSpPr/>
          <p:nvPr/>
        </p:nvSpPr>
        <p:spPr>
          <a:xfrm>
            <a:off x="6614800" y="19666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cxnSp>
        <p:nvCxnSpPr>
          <p:cNvPr id="8" name="Shape 860"/>
          <p:cNvCxnSpPr>
            <a:stCxn id="7" idx="1"/>
            <a:endCxn id="5" idx="5"/>
          </p:cNvCxnSpPr>
          <p:nvPr/>
        </p:nvCxnSpPr>
        <p:spPr>
          <a:xfrm rot="10800000">
            <a:off x="6177742" y="1624902"/>
            <a:ext cx="536700" cy="3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" name="Shape 861"/>
          <p:cNvSpPr/>
          <p:nvPr/>
        </p:nvSpPr>
        <p:spPr>
          <a:xfrm>
            <a:off x="7749675" y="2498500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10" name="Shape 862"/>
          <p:cNvSpPr txBox="1"/>
          <p:nvPr/>
        </p:nvSpPr>
        <p:spPr>
          <a:xfrm>
            <a:off x="793344" y="1011102"/>
            <a:ext cx="3991500" cy="1487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furious coding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commits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coding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commits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  <p:sp>
        <p:nvSpPr>
          <p:cNvPr id="11" name="Shape 863"/>
          <p:cNvSpPr/>
          <p:nvPr/>
        </p:nvSpPr>
        <p:spPr>
          <a:xfrm>
            <a:off x="7047675" y="848100"/>
            <a:ext cx="1396800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origin/master</a:t>
            </a:r>
          </a:p>
        </p:txBody>
      </p:sp>
      <p:sp>
        <p:nvSpPr>
          <p:cNvPr id="12" name="Shape 864"/>
          <p:cNvSpPr/>
          <p:nvPr/>
        </p:nvSpPr>
        <p:spPr>
          <a:xfrm>
            <a:off x="7405861" y="13770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R2</a:t>
            </a:r>
          </a:p>
        </p:txBody>
      </p:sp>
      <p:cxnSp>
        <p:nvCxnSpPr>
          <p:cNvPr id="13" name="Shape 865"/>
          <p:cNvCxnSpPr>
            <a:stCxn id="11" idx="2"/>
            <a:endCxn id="12" idx="0"/>
          </p:cNvCxnSpPr>
          <p:nvPr/>
        </p:nvCxnSpPr>
        <p:spPr>
          <a:xfrm>
            <a:off x="7746075" y="1138498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866"/>
          <p:cNvCxnSpPr>
            <a:stCxn id="12" idx="2"/>
            <a:endCxn id="5" idx="6"/>
          </p:cNvCxnSpPr>
          <p:nvPr/>
        </p:nvCxnSpPr>
        <p:spPr>
          <a:xfrm rot="10800000">
            <a:off x="6277561" y="1522249"/>
            <a:ext cx="112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867"/>
          <p:cNvSpPr/>
          <p:nvPr/>
        </p:nvSpPr>
        <p:spPr>
          <a:xfrm>
            <a:off x="7863075" y="19666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cxnSp>
        <p:nvCxnSpPr>
          <p:cNvPr id="16" name="Shape 868"/>
          <p:cNvCxnSpPr>
            <a:stCxn id="9" idx="0"/>
            <a:endCxn id="15" idx="4"/>
          </p:cNvCxnSpPr>
          <p:nvPr/>
        </p:nvCxnSpPr>
        <p:spPr>
          <a:xfrm rot="10800000">
            <a:off x="8203274" y="2257000"/>
            <a:ext cx="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869"/>
          <p:cNvCxnSpPr>
            <a:stCxn id="15" idx="2"/>
            <a:endCxn id="7" idx="6"/>
          </p:cNvCxnSpPr>
          <p:nvPr/>
        </p:nvCxnSpPr>
        <p:spPr>
          <a:xfrm rot="10800000">
            <a:off x="7295175" y="2111874"/>
            <a:ext cx="56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870"/>
          <p:cNvSpPr/>
          <p:nvPr/>
        </p:nvSpPr>
        <p:spPr>
          <a:xfrm>
            <a:off x="5597050" y="1916825"/>
            <a:ext cx="816425" cy="390096"/>
          </a:xfrm>
          <a:prstGeom prst="flowChartTerminator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C0:C1</a:t>
            </a:r>
          </a:p>
        </p:txBody>
      </p:sp>
      <p:cxnSp>
        <p:nvCxnSpPr>
          <p:cNvPr id="19" name="Shape 871"/>
          <p:cNvCxnSpPr>
            <a:stCxn id="5" idx="4"/>
            <a:endCxn id="18" idx="0"/>
          </p:cNvCxnSpPr>
          <p:nvPr/>
        </p:nvCxnSpPr>
        <p:spPr>
          <a:xfrm>
            <a:off x="5937236" y="1667448"/>
            <a:ext cx="68100" cy="2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Shape 872"/>
          <p:cNvCxnSpPr>
            <a:stCxn id="7" idx="2"/>
            <a:endCxn id="18" idx="3"/>
          </p:cNvCxnSpPr>
          <p:nvPr/>
        </p:nvCxnSpPr>
        <p:spPr>
          <a:xfrm rot="10800000">
            <a:off x="6413500" y="2111874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2217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Shape 877"/>
          <p:cNvSpPr/>
          <p:nvPr/>
        </p:nvSpPr>
        <p:spPr>
          <a:xfrm>
            <a:off x="2683325" y="2195275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878"/>
          <p:cNvSpPr/>
          <p:nvPr/>
        </p:nvSpPr>
        <p:spPr>
          <a:xfrm>
            <a:off x="3565050" y="2652475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sp>
        <p:nvSpPr>
          <p:cNvPr id="5" name="Shape 879"/>
          <p:cNvSpPr/>
          <p:nvPr/>
        </p:nvSpPr>
        <p:spPr>
          <a:xfrm>
            <a:off x="3565037" y="16056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R1</a:t>
            </a:r>
          </a:p>
        </p:txBody>
      </p:sp>
      <p:cxnSp>
        <p:nvCxnSpPr>
          <p:cNvPr id="6" name="Shape 880"/>
          <p:cNvCxnSpPr>
            <a:stCxn id="5" idx="3"/>
            <a:endCxn id="3" idx="0"/>
          </p:cNvCxnSpPr>
          <p:nvPr/>
        </p:nvCxnSpPr>
        <p:spPr>
          <a:xfrm flipH="1">
            <a:off x="3023579" y="1853521"/>
            <a:ext cx="641100" cy="34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Shape 881"/>
          <p:cNvSpPr/>
          <p:nvPr/>
        </p:nvSpPr>
        <p:spPr>
          <a:xfrm>
            <a:off x="4564236" y="2680550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8" name="Shape 882"/>
          <p:cNvSpPr/>
          <p:nvPr/>
        </p:nvSpPr>
        <p:spPr>
          <a:xfrm>
            <a:off x="7526500" y="2799675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9" name="Shape 884"/>
          <p:cNvSpPr/>
          <p:nvPr/>
        </p:nvSpPr>
        <p:spPr>
          <a:xfrm>
            <a:off x="5015675" y="1076700"/>
            <a:ext cx="1396800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origin/master</a:t>
            </a:r>
          </a:p>
        </p:txBody>
      </p:sp>
      <p:sp>
        <p:nvSpPr>
          <p:cNvPr id="10" name="Shape 885"/>
          <p:cNvSpPr/>
          <p:nvPr/>
        </p:nvSpPr>
        <p:spPr>
          <a:xfrm>
            <a:off x="5373861" y="1605650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R2</a:t>
            </a:r>
          </a:p>
        </p:txBody>
      </p:sp>
      <p:cxnSp>
        <p:nvCxnSpPr>
          <p:cNvPr id="11" name="Shape 886"/>
          <p:cNvCxnSpPr>
            <a:stCxn id="9" idx="2"/>
            <a:endCxn id="10" idx="0"/>
          </p:cNvCxnSpPr>
          <p:nvPr/>
        </p:nvCxnSpPr>
        <p:spPr>
          <a:xfrm>
            <a:off x="5714075" y="1367098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" name="Shape 887"/>
          <p:cNvCxnSpPr>
            <a:stCxn id="10" idx="2"/>
            <a:endCxn id="5" idx="6"/>
          </p:cNvCxnSpPr>
          <p:nvPr/>
        </p:nvCxnSpPr>
        <p:spPr>
          <a:xfrm rot="10800000">
            <a:off x="4245561" y="1750849"/>
            <a:ext cx="112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Shape 888"/>
          <p:cNvSpPr/>
          <p:nvPr/>
        </p:nvSpPr>
        <p:spPr>
          <a:xfrm>
            <a:off x="5545775" y="2658086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sp>
        <p:nvSpPr>
          <p:cNvPr id="14" name="Shape 889"/>
          <p:cNvSpPr/>
          <p:nvPr/>
        </p:nvSpPr>
        <p:spPr>
          <a:xfrm>
            <a:off x="5091775" y="2155411"/>
            <a:ext cx="816425" cy="390096"/>
          </a:xfrm>
          <a:prstGeom prst="flowChartTerminator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R1:C2</a:t>
            </a:r>
          </a:p>
        </p:txBody>
      </p:sp>
      <p:sp>
        <p:nvSpPr>
          <p:cNvPr id="15" name="Shape 890"/>
          <p:cNvSpPr/>
          <p:nvPr/>
        </p:nvSpPr>
        <p:spPr>
          <a:xfrm>
            <a:off x="6297337" y="212906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C4</a:t>
            </a:r>
          </a:p>
        </p:txBody>
      </p:sp>
      <p:cxnSp>
        <p:nvCxnSpPr>
          <p:cNvPr id="16" name="Shape 891"/>
          <p:cNvCxnSpPr>
            <a:stCxn id="15" idx="1"/>
            <a:endCxn id="10" idx="5"/>
          </p:cNvCxnSpPr>
          <p:nvPr/>
        </p:nvCxnSpPr>
        <p:spPr>
          <a:xfrm rot="10800000">
            <a:off x="5954479" y="1853589"/>
            <a:ext cx="4425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892"/>
          <p:cNvSpPr/>
          <p:nvPr/>
        </p:nvSpPr>
        <p:spPr>
          <a:xfrm>
            <a:off x="7639887" y="212906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C5</a:t>
            </a:r>
          </a:p>
        </p:txBody>
      </p:sp>
      <p:cxnSp>
        <p:nvCxnSpPr>
          <p:cNvPr id="18" name="Shape 893"/>
          <p:cNvCxnSpPr>
            <a:stCxn id="17" idx="2"/>
            <a:endCxn id="15" idx="6"/>
          </p:cNvCxnSpPr>
          <p:nvPr/>
        </p:nvCxnSpPr>
        <p:spPr>
          <a:xfrm rot="10800000">
            <a:off x="6977787" y="2274261"/>
            <a:ext cx="66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894"/>
          <p:cNvCxnSpPr>
            <a:stCxn id="8" idx="0"/>
            <a:endCxn id="17" idx="4"/>
          </p:cNvCxnSpPr>
          <p:nvPr/>
        </p:nvCxnSpPr>
        <p:spPr>
          <a:xfrm rot="10800000">
            <a:off x="7980099" y="2419575"/>
            <a:ext cx="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Shape 895"/>
          <p:cNvSpPr/>
          <p:nvPr/>
        </p:nvSpPr>
        <p:spPr>
          <a:xfrm>
            <a:off x="6916950" y="1555800"/>
            <a:ext cx="816425" cy="390096"/>
          </a:xfrm>
          <a:prstGeom prst="flowChartTerminator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C1:C3</a:t>
            </a:r>
          </a:p>
        </p:txBody>
      </p:sp>
      <p:cxnSp>
        <p:nvCxnSpPr>
          <p:cNvPr id="21" name="Shape 896"/>
          <p:cNvCxnSpPr>
            <a:stCxn id="20" idx="1"/>
            <a:endCxn id="15" idx="0"/>
          </p:cNvCxnSpPr>
          <p:nvPr/>
        </p:nvCxnSpPr>
        <p:spPr>
          <a:xfrm flipH="1">
            <a:off x="6637650" y="1750848"/>
            <a:ext cx="279300" cy="37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Shape 897"/>
          <p:cNvCxnSpPr>
            <a:stCxn id="20" idx="3"/>
            <a:endCxn id="17" idx="0"/>
          </p:cNvCxnSpPr>
          <p:nvPr/>
        </p:nvCxnSpPr>
        <p:spPr>
          <a:xfrm>
            <a:off x="7733375" y="1750848"/>
            <a:ext cx="246600" cy="37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Shape 898"/>
          <p:cNvCxnSpPr>
            <a:stCxn id="10" idx="4"/>
            <a:endCxn id="14" idx="0"/>
          </p:cNvCxnSpPr>
          <p:nvPr/>
        </p:nvCxnSpPr>
        <p:spPr>
          <a:xfrm flipH="1">
            <a:off x="5499861" y="1896048"/>
            <a:ext cx="2142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Shape 899"/>
          <p:cNvCxnSpPr>
            <a:stCxn id="15" idx="2"/>
            <a:endCxn id="14" idx="3"/>
          </p:cNvCxnSpPr>
          <p:nvPr/>
        </p:nvCxnSpPr>
        <p:spPr>
          <a:xfrm flipH="1">
            <a:off x="5908237" y="2274261"/>
            <a:ext cx="389100" cy="7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Shape 883"/>
          <p:cNvSpPr txBox="1"/>
          <p:nvPr/>
        </p:nvSpPr>
        <p:spPr>
          <a:xfrm>
            <a:off x="1876313" y="3462497"/>
            <a:ext cx="5763574" cy="764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Mono"/>
              <a:buNone/>
            </a:pPr>
            <a:r>
              <a:rPr lang="en" sz="2800" b="0" i="0" u="none" strike="noStrike" cap="none" baseline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rtl val="0"/>
              </a:rPr>
              <a:t>$&gt; git rebase origin master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baseline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493397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and merge</a:t>
            </a:r>
          </a:p>
        </p:txBody>
      </p:sp>
      <p:sp>
        <p:nvSpPr>
          <p:cNvPr id="3" name="Shape 904"/>
          <p:cNvSpPr/>
          <p:nvPr/>
        </p:nvSpPr>
        <p:spPr>
          <a:xfrm>
            <a:off x="4397825" y="2255108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4" name="Shape 905"/>
          <p:cNvSpPr/>
          <p:nvPr/>
        </p:nvSpPr>
        <p:spPr>
          <a:xfrm>
            <a:off x="5279550" y="2255108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cxnSp>
        <p:nvCxnSpPr>
          <p:cNvPr id="5" name="Shape 906"/>
          <p:cNvCxnSpPr>
            <a:stCxn id="4" idx="2"/>
            <a:endCxn id="3" idx="6"/>
          </p:cNvCxnSpPr>
          <p:nvPr/>
        </p:nvCxnSpPr>
        <p:spPr>
          <a:xfrm rot="10800000">
            <a:off x="5078250" y="2400307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Shape 907"/>
          <p:cNvSpPr/>
          <p:nvPr/>
        </p:nvSpPr>
        <p:spPr>
          <a:xfrm>
            <a:off x="7878475" y="2831358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7" name="Shape 908"/>
          <p:cNvSpPr/>
          <p:nvPr/>
        </p:nvSpPr>
        <p:spPr>
          <a:xfrm>
            <a:off x="7187375" y="1136533"/>
            <a:ext cx="1396800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origin/master</a:t>
            </a:r>
          </a:p>
        </p:txBody>
      </p:sp>
      <p:sp>
        <p:nvSpPr>
          <p:cNvPr id="8" name="Shape 909"/>
          <p:cNvSpPr/>
          <p:nvPr/>
        </p:nvSpPr>
        <p:spPr>
          <a:xfrm>
            <a:off x="5279537" y="1665483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R1</a:t>
            </a:r>
          </a:p>
        </p:txBody>
      </p:sp>
      <p:cxnSp>
        <p:nvCxnSpPr>
          <p:cNvPr id="9" name="Shape 910"/>
          <p:cNvCxnSpPr>
            <a:stCxn id="8" idx="3"/>
            <a:endCxn id="3" idx="0"/>
          </p:cNvCxnSpPr>
          <p:nvPr/>
        </p:nvCxnSpPr>
        <p:spPr>
          <a:xfrm flipH="1">
            <a:off x="4738079" y="1913354"/>
            <a:ext cx="641100" cy="34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" name="Shape 911"/>
          <p:cNvSpPr/>
          <p:nvPr/>
        </p:nvSpPr>
        <p:spPr>
          <a:xfrm>
            <a:off x="6161275" y="2255108"/>
            <a:ext cx="680399" cy="29039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cxnSp>
        <p:nvCxnSpPr>
          <p:cNvPr id="11" name="Shape 912"/>
          <p:cNvCxnSpPr>
            <a:stCxn id="10" idx="0"/>
            <a:endCxn id="8" idx="5"/>
          </p:cNvCxnSpPr>
          <p:nvPr/>
        </p:nvCxnSpPr>
        <p:spPr>
          <a:xfrm rot="10800000">
            <a:off x="5860374" y="1913408"/>
            <a:ext cx="641100" cy="3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" name="Shape 913"/>
          <p:cNvCxnSpPr>
            <a:stCxn id="10" idx="2"/>
            <a:endCxn id="4" idx="6"/>
          </p:cNvCxnSpPr>
          <p:nvPr/>
        </p:nvCxnSpPr>
        <p:spPr>
          <a:xfrm rot="10800000">
            <a:off x="5959975" y="2400307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Shape 914"/>
          <p:cNvSpPr/>
          <p:nvPr/>
        </p:nvSpPr>
        <p:spPr>
          <a:xfrm>
            <a:off x="7545562" y="1665483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R2</a:t>
            </a:r>
          </a:p>
        </p:txBody>
      </p:sp>
      <p:sp>
        <p:nvSpPr>
          <p:cNvPr id="14" name="Shape 915"/>
          <p:cNvSpPr/>
          <p:nvPr/>
        </p:nvSpPr>
        <p:spPr>
          <a:xfrm>
            <a:off x="7110150" y="2255108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sp>
        <p:nvSpPr>
          <p:cNvPr id="15" name="Shape 916"/>
          <p:cNvSpPr/>
          <p:nvPr/>
        </p:nvSpPr>
        <p:spPr>
          <a:xfrm>
            <a:off x="7991875" y="2255108"/>
            <a:ext cx="680399" cy="29039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С4</a:t>
            </a:r>
          </a:p>
        </p:txBody>
      </p:sp>
      <p:cxnSp>
        <p:nvCxnSpPr>
          <p:cNvPr id="16" name="Shape 917"/>
          <p:cNvCxnSpPr>
            <a:stCxn id="13" idx="2"/>
            <a:endCxn id="8" idx="6"/>
          </p:cNvCxnSpPr>
          <p:nvPr/>
        </p:nvCxnSpPr>
        <p:spPr>
          <a:xfrm rot="10800000">
            <a:off x="5960062" y="1810682"/>
            <a:ext cx="158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918"/>
          <p:cNvCxnSpPr>
            <a:stCxn id="14" idx="2"/>
            <a:endCxn id="10" idx="6"/>
          </p:cNvCxnSpPr>
          <p:nvPr/>
        </p:nvCxnSpPr>
        <p:spPr>
          <a:xfrm rot="10800000">
            <a:off x="6841650" y="2400307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919"/>
          <p:cNvCxnSpPr>
            <a:stCxn id="15" idx="2"/>
            <a:endCxn id="14" idx="6"/>
          </p:cNvCxnSpPr>
          <p:nvPr/>
        </p:nvCxnSpPr>
        <p:spPr>
          <a:xfrm rot="10800000">
            <a:off x="7790575" y="2400307"/>
            <a:ext cx="20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920"/>
          <p:cNvCxnSpPr>
            <a:stCxn id="15" idx="0"/>
            <a:endCxn id="13" idx="4"/>
          </p:cNvCxnSpPr>
          <p:nvPr/>
        </p:nvCxnSpPr>
        <p:spPr>
          <a:xfrm rot="10800000">
            <a:off x="7885674" y="1956008"/>
            <a:ext cx="4464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921"/>
          <p:cNvCxnSpPr>
            <a:stCxn id="7" idx="2"/>
            <a:endCxn id="13" idx="0"/>
          </p:cNvCxnSpPr>
          <p:nvPr/>
        </p:nvCxnSpPr>
        <p:spPr>
          <a:xfrm>
            <a:off x="7885775" y="1426931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922"/>
          <p:cNvCxnSpPr>
            <a:stCxn id="6" idx="0"/>
            <a:endCxn id="15" idx="4"/>
          </p:cNvCxnSpPr>
          <p:nvPr/>
        </p:nvCxnSpPr>
        <p:spPr>
          <a:xfrm rot="10800000">
            <a:off x="8332074" y="2545458"/>
            <a:ext cx="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923"/>
          <p:cNvSpPr/>
          <p:nvPr/>
        </p:nvSpPr>
        <p:spPr>
          <a:xfrm>
            <a:off x="409502" y="372893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С0</a:t>
            </a:r>
          </a:p>
        </p:txBody>
      </p:sp>
      <p:sp>
        <p:nvSpPr>
          <p:cNvPr id="23" name="Shape 924"/>
          <p:cNvSpPr/>
          <p:nvPr/>
        </p:nvSpPr>
        <p:spPr>
          <a:xfrm>
            <a:off x="1291227" y="4197981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С1</a:t>
            </a:r>
          </a:p>
        </p:txBody>
      </p:sp>
      <p:sp>
        <p:nvSpPr>
          <p:cNvPr id="24" name="Shape 925"/>
          <p:cNvSpPr/>
          <p:nvPr/>
        </p:nvSpPr>
        <p:spPr>
          <a:xfrm>
            <a:off x="1648642" y="372893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R1</a:t>
            </a:r>
          </a:p>
        </p:txBody>
      </p:sp>
      <p:sp>
        <p:nvSpPr>
          <p:cNvPr id="25" name="Shape 926"/>
          <p:cNvSpPr/>
          <p:nvPr/>
        </p:nvSpPr>
        <p:spPr>
          <a:xfrm>
            <a:off x="2281588" y="4197981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С2</a:t>
            </a:r>
          </a:p>
        </p:txBody>
      </p:sp>
      <p:sp>
        <p:nvSpPr>
          <p:cNvPr id="26" name="Shape 927"/>
          <p:cNvSpPr/>
          <p:nvPr/>
        </p:nvSpPr>
        <p:spPr>
          <a:xfrm>
            <a:off x="5252677" y="4366439"/>
            <a:ext cx="907198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master</a:t>
            </a:r>
          </a:p>
        </p:txBody>
      </p:sp>
      <p:sp>
        <p:nvSpPr>
          <p:cNvPr id="27" name="Shape 928"/>
          <p:cNvSpPr/>
          <p:nvPr/>
        </p:nvSpPr>
        <p:spPr>
          <a:xfrm>
            <a:off x="2529577" y="3156764"/>
            <a:ext cx="1396800" cy="2903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origin/master</a:t>
            </a:r>
          </a:p>
        </p:txBody>
      </p:sp>
      <p:sp>
        <p:nvSpPr>
          <p:cNvPr id="28" name="Shape 929"/>
          <p:cNvSpPr/>
          <p:nvPr/>
        </p:nvSpPr>
        <p:spPr>
          <a:xfrm>
            <a:off x="2887783" y="372893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R2</a:t>
            </a:r>
          </a:p>
        </p:txBody>
      </p:sp>
      <p:sp>
        <p:nvSpPr>
          <p:cNvPr id="29" name="Shape 930"/>
          <p:cNvSpPr/>
          <p:nvPr/>
        </p:nvSpPr>
        <p:spPr>
          <a:xfrm>
            <a:off x="3271952" y="4197981"/>
            <a:ext cx="680399" cy="290398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С3</a:t>
            </a:r>
          </a:p>
        </p:txBody>
      </p:sp>
      <p:sp>
        <p:nvSpPr>
          <p:cNvPr id="30" name="Shape 931"/>
          <p:cNvSpPr/>
          <p:nvPr/>
        </p:nvSpPr>
        <p:spPr>
          <a:xfrm>
            <a:off x="3961308" y="372893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C4</a:t>
            </a:r>
          </a:p>
        </p:txBody>
      </p:sp>
      <p:sp>
        <p:nvSpPr>
          <p:cNvPr id="31" name="Shape 932"/>
          <p:cNvSpPr/>
          <p:nvPr/>
        </p:nvSpPr>
        <p:spPr>
          <a:xfrm>
            <a:off x="5366064" y="3728931"/>
            <a:ext cx="680399" cy="290398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C5</a:t>
            </a:r>
          </a:p>
        </p:txBody>
      </p:sp>
      <p:cxnSp>
        <p:nvCxnSpPr>
          <p:cNvPr id="32" name="Shape 933"/>
          <p:cNvCxnSpPr>
            <a:stCxn id="31" idx="2"/>
            <a:endCxn id="30" idx="6"/>
          </p:cNvCxnSpPr>
          <p:nvPr/>
        </p:nvCxnSpPr>
        <p:spPr>
          <a:xfrm flipH="1">
            <a:off x="4641707" y="3874130"/>
            <a:ext cx="7243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Shape 934"/>
          <p:cNvCxnSpPr>
            <a:stCxn id="26" idx="0"/>
            <a:endCxn id="31" idx="4"/>
          </p:cNvCxnSpPr>
          <p:nvPr/>
        </p:nvCxnSpPr>
        <p:spPr>
          <a:xfrm rot="10800000">
            <a:off x="5706276" y="4019339"/>
            <a:ext cx="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hape 935"/>
          <p:cNvCxnSpPr>
            <a:stCxn id="27" idx="2"/>
            <a:endCxn id="28" idx="0"/>
          </p:cNvCxnSpPr>
          <p:nvPr/>
        </p:nvCxnSpPr>
        <p:spPr>
          <a:xfrm>
            <a:off x="3227977" y="3447162"/>
            <a:ext cx="0" cy="2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" name="Shape 936"/>
          <p:cNvCxnSpPr>
            <a:stCxn id="30" idx="2"/>
            <a:endCxn id="28" idx="6"/>
          </p:cNvCxnSpPr>
          <p:nvPr/>
        </p:nvCxnSpPr>
        <p:spPr>
          <a:xfrm flipH="1">
            <a:off x="3568182" y="3874130"/>
            <a:ext cx="39312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937"/>
          <p:cNvCxnSpPr>
            <a:stCxn id="28" idx="2"/>
            <a:endCxn id="24" idx="6"/>
          </p:cNvCxnSpPr>
          <p:nvPr/>
        </p:nvCxnSpPr>
        <p:spPr>
          <a:xfrm rot="10800000">
            <a:off x="2329183" y="3874131"/>
            <a:ext cx="55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" name="Shape 938"/>
          <p:cNvCxnSpPr>
            <a:stCxn id="24" idx="2"/>
            <a:endCxn id="22" idx="6"/>
          </p:cNvCxnSpPr>
          <p:nvPr/>
        </p:nvCxnSpPr>
        <p:spPr>
          <a:xfrm rot="10800000">
            <a:off x="1090042" y="3874131"/>
            <a:ext cx="55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" name="Shape 939"/>
          <p:cNvSpPr txBox="1"/>
          <p:nvPr/>
        </p:nvSpPr>
        <p:spPr>
          <a:xfrm>
            <a:off x="261600" y="2463792"/>
            <a:ext cx="28485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lang="en" sz="2400" b="1" i="0" u="none" strike="noStrike" cap="none" baseline="0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rebase</a:t>
            </a:r>
          </a:p>
        </p:txBody>
      </p:sp>
      <p:sp>
        <p:nvSpPr>
          <p:cNvPr id="39" name="Shape 940"/>
          <p:cNvSpPr txBox="1"/>
          <p:nvPr/>
        </p:nvSpPr>
        <p:spPr>
          <a:xfrm>
            <a:off x="3855287" y="724766"/>
            <a:ext cx="28485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lang="en" sz="2400" b="1" i="0" u="none" strike="noStrike" cap="none" baseline="0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fetch and merge</a:t>
            </a:r>
          </a:p>
        </p:txBody>
      </p:sp>
    </p:spTree>
    <p:extLst>
      <p:ext uri="{BB962C8B-B14F-4D97-AF65-F5344CB8AC3E}">
        <p14:creationId xmlns:p14="http://schemas.microsoft.com/office/powerpoint/2010/main" val="3439442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5680466" cy="1352678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/>
              <a:t>How to organize </a:t>
            </a:r>
            <a:endParaRPr lang="en-US" dirty="0" smtClean="0"/>
          </a:p>
          <a:p>
            <a:r>
              <a:rPr lang="en-US" dirty="0" smtClean="0"/>
              <a:t>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Development: Option 1</a:t>
            </a:r>
          </a:p>
        </p:txBody>
      </p:sp>
      <p:cxnSp>
        <p:nvCxnSpPr>
          <p:cNvPr id="55" name="Shape 444"/>
          <p:cNvCxnSpPr/>
          <p:nvPr/>
        </p:nvCxnSpPr>
        <p:spPr>
          <a:xfrm>
            <a:off x="4571250" y="2192900"/>
            <a:ext cx="3671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56" name="Shape 445"/>
          <p:cNvGrpSpPr/>
          <p:nvPr/>
        </p:nvGrpSpPr>
        <p:grpSpPr>
          <a:xfrm>
            <a:off x="4775627" y="820240"/>
            <a:ext cx="490899" cy="551352"/>
            <a:chOff x="1481200" y="3089862"/>
            <a:chExt cx="512099" cy="588737"/>
          </a:xfrm>
        </p:grpSpPr>
        <p:pic>
          <p:nvPicPr>
            <p:cNvPr id="57" name="Shape 44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47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sp>
        <p:nvSpPr>
          <p:cNvPr id="59" name="Shape 448"/>
          <p:cNvSpPr txBox="1"/>
          <p:nvPr/>
        </p:nvSpPr>
        <p:spPr>
          <a:xfrm>
            <a:off x="7868525" y="1838650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cxnSp>
        <p:nvCxnSpPr>
          <p:cNvPr id="60" name="Shape 449"/>
          <p:cNvCxnSpPr/>
          <p:nvPr/>
        </p:nvCxnSpPr>
        <p:spPr>
          <a:xfrm>
            <a:off x="5021077" y="13988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61" name="Shape 450"/>
          <p:cNvGrpSpPr/>
          <p:nvPr/>
        </p:nvGrpSpPr>
        <p:grpSpPr>
          <a:xfrm>
            <a:off x="6307952" y="820240"/>
            <a:ext cx="490899" cy="551352"/>
            <a:chOff x="1481200" y="3089862"/>
            <a:chExt cx="512099" cy="588737"/>
          </a:xfrm>
        </p:grpSpPr>
        <p:pic>
          <p:nvPicPr>
            <p:cNvPr id="62" name="Shape 4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452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64" name="Shape 453"/>
          <p:cNvCxnSpPr/>
          <p:nvPr/>
        </p:nvCxnSpPr>
        <p:spPr>
          <a:xfrm>
            <a:off x="6553402" y="13988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65" name="Shape 454"/>
          <p:cNvGrpSpPr/>
          <p:nvPr/>
        </p:nvGrpSpPr>
        <p:grpSpPr>
          <a:xfrm>
            <a:off x="7096952" y="820240"/>
            <a:ext cx="490899" cy="551352"/>
            <a:chOff x="1481200" y="3089862"/>
            <a:chExt cx="512099" cy="588737"/>
          </a:xfrm>
        </p:grpSpPr>
        <p:pic>
          <p:nvPicPr>
            <p:cNvPr id="66" name="Shape 45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456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68" name="Shape 457"/>
          <p:cNvCxnSpPr/>
          <p:nvPr/>
        </p:nvCxnSpPr>
        <p:spPr>
          <a:xfrm>
            <a:off x="7342402" y="1405656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69" name="Shape 458"/>
          <p:cNvSpPr txBox="1">
            <a:spLocks/>
          </p:cNvSpPr>
          <p:nvPr/>
        </p:nvSpPr>
        <p:spPr>
          <a:xfrm>
            <a:off x="194528" y="839567"/>
            <a:ext cx="4170900" cy="268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dirty="0" smtClean="0"/>
              <a:t>Every commit directly to ‘dev’.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Every change can or can not break stability of ‘dev’.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Design on the fly.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Less conflicts.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More rework due to changes in common parts.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grpSp>
        <p:nvGrpSpPr>
          <p:cNvPr id="70" name="Shape 459"/>
          <p:cNvGrpSpPr/>
          <p:nvPr/>
        </p:nvGrpSpPr>
        <p:grpSpPr>
          <a:xfrm>
            <a:off x="5389390" y="820240"/>
            <a:ext cx="490899" cy="551352"/>
            <a:chOff x="1481200" y="3089862"/>
            <a:chExt cx="512099" cy="588737"/>
          </a:xfrm>
        </p:grpSpPr>
        <p:pic>
          <p:nvPicPr>
            <p:cNvPr id="71" name="Shape 46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461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73" name="Shape 462"/>
          <p:cNvCxnSpPr/>
          <p:nvPr/>
        </p:nvCxnSpPr>
        <p:spPr>
          <a:xfrm>
            <a:off x="5634839" y="13988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74" name="Shape 463"/>
          <p:cNvSpPr txBox="1"/>
          <p:nvPr/>
        </p:nvSpPr>
        <p:spPr>
          <a:xfrm>
            <a:off x="4178300" y="2289700"/>
            <a:ext cx="4405424" cy="23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Nick committed part of </a:t>
            </a:r>
            <a:r>
              <a:rPr lang="en" sz="1800" dirty="0" smtClean="0">
                <a:solidFill>
                  <a:schemeClr val="dk1"/>
                </a:solidFill>
              </a:rPr>
              <a:t>API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 smtClean="0">
                <a:solidFill>
                  <a:schemeClr val="dk1"/>
                </a:solidFill>
              </a:rPr>
              <a:t>Nick </a:t>
            </a:r>
            <a:r>
              <a:rPr lang="en" sz="1800" dirty="0">
                <a:solidFill>
                  <a:schemeClr val="dk1"/>
                </a:solidFill>
              </a:rPr>
              <a:t>reworked part of API because of issue.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Alex committed part of UI, no communication with backend.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Alex committed attempt to use part API without success.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Nick fixed issue with API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Nick implemented full API.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1800" dirty="0">
                <a:solidFill>
                  <a:schemeClr val="dk1"/>
                </a:solidFill>
              </a:rPr>
              <a:t>Alex finished UI.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75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24" y="209886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150" y="2084042"/>
            <a:ext cx="180499" cy="18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Shape 466"/>
          <p:cNvGrpSpPr/>
          <p:nvPr/>
        </p:nvGrpSpPr>
        <p:grpSpPr>
          <a:xfrm>
            <a:off x="5856140" y="823762"/>
            <a:ext cx="490899" cy="551352"/>
            <a:chOff x="1481200" y="3089862"/>
            <a:chExt cx="512099" cy="588737"/>
          </a:xfrm>
        </p:grpSpPr>
        <p:pic>
          <p:nvPicPr>
            <p:cNvPr id="78" name="Shape 46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468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80" name="Shape 469"/>
          <p:cNvCxnSpPr/>
          <p:nvPr/>
        </p:nvCxnSpPr>
        <p:spPr>
          <a:xfrm>
            <a:off x="6101589" y="1402365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81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350" y="2084042"/>
            <a:ext cx="180499" cy="18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Shape 471"/>
          <p:cNvGrpSpPr/>
          <p:nvPr/>
        </p:nvGrpSpPr>
        <p:grpSpPr>
          <a:xfrm>
            <a:off x="6702452" y="823762"/>
            <a:ext cx="490899" cy="551352"/>
            <a:chOff x="1481200" y="3089862"/>
            <a:chExt cx="512099" cy="588737"/>
          </a:xfrm>
        </p:grpSpPr>
        <p:pic>
          <p:nvPicPr>
            <p:cNvPr id="83" name="Shape 47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473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85" name="Shape 474"/>
          <p:cNvCxnSpPr/>
          <p:nvPr/>
        </p:nvCxnSpPr>
        <p:spPr>
          <a:xfrm>
            <a:off x="6947902" y="1402365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86" name="Shape 475"/>
          <p:cNvGrpSpPr/>
          <p:nvPr/>
        </p:nvGrpSpPr>
        <p:grpSpPr>
          <a:xfrm>
            <a:off x="7514752" y="820237"/>
            <a:ext cx="490899" cy="551352"/>
            <a:chOff x="1481200" y="3089862"/>
            <a:chExt cx="512099" cy="588737"/>
          </a:xfrm>
        </p:grpSpPr>
        <p:pic>
          <p:nvPicPr>
            <p:cNvPr id="87" name="Shape 47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477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89" name="Shape 478"/>
          <p:cNvCxnSpPr/>
          <p:nvPr/>
        </p:nvCxnSpPr>
        <p:spPr>
          <a:xfrm>
            <a:off x="7760202" y="1398840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90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950" y="20805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4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119" y="2096173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032" y="2080523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826" y="2090767"/>
            <a:ext cx="180500" cy="1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52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Development: Option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" name="Shape 488"/>
          <p:cNvCxnSpPr/>
          <p:nvPr/>
        </p:nvCxnSpPr>
        <p:spPr>
          <a:xfrm>
            <a:off x="4571250" y="2497700"/>
            <a:ext cx="3671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4" name="Shape 489"/>
          <p:cNvGrpSpPr/>
          <p:nvPr/>
        </p:nvGrpSpPr>
        <p:grpSpPr>
          <a:xfrm>
            <a:off x="4775627" y="1125040"/>
            <a:ext cx="490899" cy="551352"/>
            <a:chOff x="1481200" y="3089862"/>
            <a:chExt cx="512099" cy="588737"/>
          </a:xfrm>
        </p:grpSpPr>
        <p:pic>
          <p:nvPicPr>
            <p:cNvPr id="5" name="Shape 49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491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sp>
        <p:nvSpPr>
          <p:cNvPr id="7" name="Shape 492"/>
          <p:cNvSpPr txBox="1"/>
          <p:nvPr/>
        </p:nvSpPr>
        <p:spPr>
          <a:xfrm>
            <a:off x="7868525" y="2143450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cxnSp>
        <p:nvCxnSpPr>
          <p:cNvPr id="8" name="Shape 493"/>
          <p:cNvCxnSpPr/>
          <p:nvPr/>
        </p:nvCxnSpPr>
        <p:spPr>
          <a:xfrm>
            <a:off x="5021077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9" name="Shape 494"/>
          <p:cNvGrpSpPr/>
          <p:nvPr/>
        </p:nvGrpSpPr>
        <p:grpSpPr>
          <a:xfrm>
            <a:off x="6307952" y="1125040"/>
            <a:ext cx="490899" cy="551352"/>
            <a:chOff x="1481200" y="3089862"/>
            <a:chExt cx="512099" cy="588737"/>
          </a:xfrm>
        </p:grpSpPr>
        <p:pic>
          <p:nvPicPr>
            <p:cNvPr id="10" name="Shape 49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496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12" name="Shape 497"/>
          <p:cNvCxnSpPr/>
          <p:nvPr/>
        </p:nvCxnSpPr>
        <p:spPr>
          <a:xfrm>
            <a:off x="6553402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13" name="Shape 498"/>
          <p:cNvGrpSpPr/>
          <p:nvPr/>
        </p:nvGrpSpPr>
        <p:grpSpPr>
          <a:xfrm>
            <a:off x="7096952" y="1125040"/>
            <a:ext cx="490899" cy="551352"/>
            <a:chOff x="1481200" y="3089862"/>
            <a:chExt cx="512099" cy="588737"/>
          </a:xfrm>
        </p:grpSpPr>
        <p:pic>
          <p:nvPicPr>
            <p:cNvPr id="14" name="Shape 49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500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16" name="Shape 501"/>
          <p:cNvCxnSpPr/>
          <p:nvPr/>
        </p:nvCxnSpPr>
        <p:spPr>
          <a:xfrm>
            <a:off x="7342402" y="1710456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17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99" y="194904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399" y="194904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400" y="1949049"/>
            <a:ext cx="276000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505"/>
          <p:cNvSpPr txBox="1">
            <a:spLocks/>
          </p:cNvSpPr>
          <p:nvPr/>
        </p:nvSpPr>
        <p:spPr>
          <a:xfrm>
            <a:off x="61062" y="745599"/>
            <a:ext cx="4170900" cy="268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Every change (usually subtask) is made directly to ‘dev’.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Every change do not break stability of ‘dev’.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Every change is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Needs more independent and well decomposed subtasks.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No design on the fly.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Less rework because of changed common code.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sz="2000" dirty="0"/>
          </a:p>
        </p:txBody>
      </p:sp>
      <p:grpSp>
        <p:nvGrpSpPr>
          <p:cNvPr id="21" name="Shape 506"/>
          <p:cNvGrpSpPr/>
          <p:nvPr/>
        </p:nvGrpSpPr>
        <p:grpSpPr>
          <a:xfrm>
            <a:off x="5389390" y="1125040"/>
            <a:ext cx="490899" cy="551352"/>
            <a:chOff x="1481200" y="3089862"/>
            <a:chExt cx="512099" cy="588737"/>
          </a:xfrm>
        </p:grpSpPr>
        <p:pic>
          <p:nvPicPr>
            <p:cNvPr id="22" name="Shape 50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508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24" name="Shape 509"/>
          <p:cNvCxnSpPr/>
          <p:nvPr/>
        </p:nvCxnSpPr>
        <p:spPr>
          <a:xfrm>
            <a:off x="5634839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25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562" y="1949049"/>
            <a:ext cx="276000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511"/>
          <p:cNvSpPr txBox="1"/>
          <p:nvPr/>
        </p:nvSpPr>
        <p:spPr>
          <a:xfrm>
            <a:off x="3937000" y="2679170"/>
            <a:ext cx="4927600" cy="22475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800" dirty="0">
                <a:solidFill>
                  <a:schemeClr val="dk2"/>
                </a:solidFill>
              </a:rPr>
              <a:t>API by Nick, review it’s good for both.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800" dirty="0">
                <a:solidFill>
                  <a:schemeClr val="dk2"/>
                </a:solidFill>
              </a:rPr>
              <a:t>Mocked data returned by API, Nick, reviewed.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800" dirty="0">
                <a:solidFill>
                  <a:schemeClr val="dk2"/>
                </a:solidFill>
              </a:rPr>
              <a:t>Commit 3 and 4 independently: UI by Alex, backend by Nick. If UI first - mocked data returned. If backend first, all in time. </a:t>
            </a:r>
          </a:p>
        </p:txBody>
      </p:sp>
      <p:pic>
        <p:nvPicPr>
          <p:cNvPr id="27" name="Shape 5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224" y="240366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549" y="2388844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149" y="2407444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5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150" y="2407444"/>
            <a:ext cx="180500" cy="1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201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Development: Option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hape 521"/>
          <p:cNvCxnSpPr/>
          <p:nvPr/>
        </p:nvCxnSpPr>
        <p:spPr>
          <a:xfrm rot="10800000" flipH="1">
            <a:off x="4811875" y="2205425"/>
            <a:ext cx="2697600" cy="2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4" name="Shape 522"/>
          <p:cNvGrpSpPr/>
          <p:nvPr/>
        </p:nvGrpSpPr>
        <p:grpSpPr>
          <a:xfrm>
            <a:off x="4839127" y="832940"/>
            <a:ext cx="490899" cy="551352"/>
            <a:chOff x="1481200" y="3089862"/>
            <a:chExt cx="512099" cy="588737"/>
          </a:xfrm>
        </p:grpSpPr>
        <p:pic>
          <p:nvPicPr>
            <p:cNvPr id="5" name="Shape 5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524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sp>
        <p:nvSpPr>
          <p:cNvPr id="7" name="Shape 525"/>
          <p:cNvSpPr txBox="1"/>
          <p:nvPr/>
        </p:nvSpPr>
        <p:spPr>
          <a:xfrm>
            <a:off x="7827525" y="238942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cxnSp>
        <p:nvCxnSpPr>
          <p:cNvPr id="8" name="Shape 526"/>
          <p:cNvCxnSpPr/>
          <p:nvPr/>
        </p:nvCxnSpPr>
        <p:spPr>
          <a:xfrm>
            <a:off x="5084577" y="14115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9" name="Shape 527"/>
          <p:cNvGrpSpPr/>
          <p:nvPr/>
        </p:nvGrpSpPr>
        <p:grpSpPr>
          <a:xfrm>
            <a:off x="5914252" y="832940"/>
            <a:ext cx="490899" cy="551352"/>
            <a:chOff x="1481200" y="3089862"/>
            <a:chExt cx="512099" cy="588737"/>
          </a:xfrm>
        </p:grpSpPr>
        <p:pic>
          <p:nvPicPr>
            <p:cNvPr id="10" name="Shape 5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529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12" name="Shape 530"/>
          <p:cNvCxnSpPr/>
          <p:nvPr/>
        </p:nvCxnSpPr>
        <p:spPr>
          <a:xfrm>
            <a:off x="6159702" y="14115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13" name="Shape 531"/>
          <p:cNvGrpSpPr/>
          <p:nvPr/>
        </p:nvGrpSpPr>
        <p:grpSpPr>
          <a:xfrm>
            <a:off x="6779452" y="832940"/>
            <a:ext cx="490899" cy="551352"/>
            <a:chOff x="1481200" y="3089862"/>
            <a:chExt cx="512099" cy="588737"/>
          </a:xfrm>
        </p:grpSpPr>
        <p:pic>
          <p:nvPicPr>
            <p:cNvPr id="14" name="Shape 5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533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16" name="Shape 534"/>
          <p:cNvCxnSpPr/>
          <p:nvPr/>
        </p:nvCxnSpPr>
        <p:spPr>
          <a:xfrm>
            <a:off x="7024902" y="1418356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7" name="Shape 535"/>
          <p:cNvSpPr txBox="1">
            <a:spLocks/>
          </p:cNvSpPr>
          <p:nvPr/>
        </p:nvSpPr>
        <p:spPr>
          <a:xfrm>
            <a:off x="132895" y="832940"/>
            <a:ext cx="4170900" cy="368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Every change (usually subtask) is made to 'story’ branch.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Merge to ‘story’ branch is not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Merge to ‘dev’ branch is not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Design on-the-fly.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More branches to support.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Safe place for long and dangerous story development.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sz="2000" dirty="0"/>
          </a:p>
        </p:txBody>
      </p:sp>
      <p:grpSp>
        <p:nvGrpSpPr>
          <p:cNvPr id="18" name="Shape 536"/>
          <p:cNvGrpSpPr/>
          <p:nvPr/>
        </p:nvGrpSpPr>
        <p:grpSpPr>
          <a:xfrm>
            <a:off x="5529090" y="832940"/>
            <a:ext cx="490899" cy="551352"/>
            <a:chOff x="1481200" y="3089862"/>
            <a:chExt cx="512099" cy="588737"/>
          </a:xfrm>
        </p:grpSpPr>
        <p:pic>
          <p:nvPicPr>
            <p:cNvPr id="19" name="Shape 5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538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21" name="Shape 539"/>
          <p:cNvCxnSpPr/>
          <p:nvPr/>
        </p:nvCxnSpPr>
        <p:spPr>
          <a:xfrm>
            <a:off x="5774539" y="14115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" name="Shape 540"/>
          <p:cNvCxnSpPr/>
          <p:nvPr/>
        </p:nvCxnSpPr>
        <p:spPr>
          <a:xfrm>
            <a:off x="4607500" y="2707975"/>
            <a:ext cx="3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541"/>
          <p:cNvSpPr txBox="1"/>
          <p:nvPr/>
        </p:nvSpPr>
        <p:spPr>
          <a:xfrm>
            <a:off x="7270350" y="182007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cxnSp>
        <p:nvCxnSpPr>
          <p:cNvPr id="24" name="Shape 542"/>
          <p:cNvCxnSpPr/>
          <p:nvPr/>
        </p:nvCxnSpPr>
        <p:spPr>
          <a:xfrm>
            <a:off x="7278150" y="221492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Shape 543"/>
          <p:cNvCxnSpPr/>
          <p:nvPr/>
        </p:nvCxnSpPr>
        <p:spPr>
          <a:xfrm>
            <a:off x="4800900" y="218777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6" name="Shape 544"/>
          <p:cNvSpPr txBox="1"/>
          <p:nvPr/>
        </p:nvSpPr>
        <p:spPr>
          <a:xfrm>
            <a:off x="3973311" y="2746206"/>
            <a:ext cx="5232400" cy="2397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 committed part of API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committed part of UI, no communication with backend.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Nick, part of implementation of API.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tried to use part API without success.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 fixed API.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suported change.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Merge to dev, because they fill story is ready.</a:t>
            </a:r>
          </a:p>
        </p:txBody>
      </p:sp>
      <p:grpSp>
        <p:nvGrpSpPr>
          <p:cNvPr id="27" name="Shape 545"/>
          <p:cNvGrpSpPr/>
          <p:nvPr/>
        </p:nvGrpSpPr>
        <p:grpSpPr>
          <a:xfrm>
            <a:off x="5201452" y="832940"/>
            <a:ext cx="490899" cy="551352"/>
            <a:chOff x="1481200" y="3089862"/>
            <a:chExt cx="512099" cy="588737"/>
          </a:xfrm>
        </p:grpSpPr>
        <p:pic>
          <p:nvPicPr>
            <p:cNvPr id="28" name="Shape 54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547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30" name="Shape 548"/>
          <p:cNvCxnSpPr/>
          <p:nvPr/>
        </p:nvCxnSpPr>
        <p:spPr>
          <a:xfrm>
            <a:off x="5446902" y="14115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1" name="Shape 549"/>
          <p:cNvGrpSpPr/>
          <p:nvPr/>
        </p:nvGrpSpPr>
        <p:grpSpPr>
          <a:xfrm>
            <a:off x="6346852" y="832940"/>
            <a:ext cx="490899" cy="551352"/>
            <a:chOff x="1481200" y="3089862"/>
            <a:chExt cx="512099" cy="588737"/>
          </a:xfrm>
        </p:grpSpPr>
        <p:pic>
          <p:nvPicPr>
            <p:cNvPr id="32" name="Shape 55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Shape 551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34" name="Shape 552"/>
          <p:cNvCxnSpPr/>
          <p:nvPr/>
        </p:nvCxnSpPr>
        <p:spPr>
          <a:xfrm>
            <a:off x="6592302" y="14115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35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87" y="2139544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900" y="26177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325" y="2116517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5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312" y="2116518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862" y="2116518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62" y="2121218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650" y="2116531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587" y="2116518"/>
            <a:ext cx="180499" cy="180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2198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Development: Option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hape 566"/>
          <p:cNvCxnSpPr/>
          <p:nvPr/>
        </p:nvCxnSpPr>
        <p:spPr>
          <a:xfrm rot="10800000" flipH="1">
            <a:off x="4748375" y="2497525"/>
            <a:ext cx="2697600" cy="2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27" name="Shape 567"/>
          <p:cNvGrpSpPr/>
          <p:nvPr/>
        </p:nvGrpSpPr>
        <p:grpSpPr>
          <a:xfrm>
            <a:off x="4775627" y="1125040"/>
            <a:ext cx="490899" cy="551352"/>
            <a:chOff x="1481200" y="3089862"/>
            <a:chExt cx="512099" cy="588737"/>
          </a:xfrm>
        </p:grpSpPr>
        <p:pic>
          <p:nvPicPr>
            <p:cNvPr id="28" name="Shape 56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569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sp>
        <p:nvSpPr>
          <p:cNvPr id="30" name="Shape 570"/>
          <p:cNvSpPr txBox="1"/>
          <p:nvPr/>
        </p:nvSpPr>
        <p:spPr>
          <a:xfrm>
            <a:off x="7764025" y="268152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cxnSp>
        <p:nvCxnSpPr>
          <p:cNvPr id="31" name="Shape 571"/>
          <p:cNvCxnSpPr/>
          <p:nvPr/>
        </p:nvCxnSpPr>
        <p:spPr>
          <a:xfrm>
            <a:off x="5021077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2" name="Shape 572"/>
          <p:cNvGrpSpPr/>
          <p:nvPr/>
        </p:nvGrpSpPr>
        <p:grpSpPr>
          <a:xfrm>
            <a:off x="5850752" y="1125040"/>
            <a:ext cx="490899" cy="551352"/>
            <a:chOff x="1481200" y="3089862"/>
            <a:chExt cx="512099" cy="588737"/>
          </a:xfrm>
        </p:grpSpPr>
        <p:pic>
          <p:nvPicPr>
            <p:cNvPr id="33" name="Shape 57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574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35" name="Shape 575"/>
          <p:cNvCxnSpPr/>
          <p:nvPr/>
        </p:nvCxnSpPr>
        <p:spPr>
          <a:xfrm>
            <a:off x="6096202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6" name="Shape 576"/>
          <p:cNvGrpSpPr/>
          <p:nvPr/>
        </p:nvGrpSpPr>
        <p:grpSpPr>
          <a:xfrm>
            <a:off x="6715952" y="1125040"/>
            <a:ext cx="490899" cy="551352"/>
            <a:chOff x="1481200" y="3089862"/>
            <a:chExt cx="512099" cy="588737"/>
          </a:xfrm>
        </p:grpSpPr>
        <p:pic>
          <p:nvPicPr>
            <p:cNvPr id="37" name="Shape 57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Shape 578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39" name="Shape 579"/>
          <p:cNvCxnSpPr/>
          <p:nvPr/>
        </p:nvCxnSpPr>
        <p:spPr>
          <a:xfrm>
            <a:off x="6961402" y="1710456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40" name="Shape 580"/>
          <p:cNvSpPr txBox="1">
            <a:spLocks/>
          </p:cNvSpPr>
          <p:nvPr/>
        </p:nvSpPr>
        <p:spPr>
          <a:xfrm>
            <a:off x="-53953" y="768644"/>
            <a:ext cx="4170900" cy="368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Every change (usually subtask) is made to 'story’ branch.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Merge to ‘story’ branch is not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Merge to ‘dev’ branch is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Needs more independent and well decomposed stories.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Design on-the-fly.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More branches to support.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dirty="0" smtClean="0"/>
              <a:t>Safe place for long and dangerous story development.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sz="2000" dirty="0"/>
          </a:p>
        </p:txBody>
      </p:sp>
      <p:grpSp>
        <p:nvGrpSpPr>
          <p:cNvPr id="41" name="Shape 581"/>
          <p:cNvGrpSpPr/>
          <p:nvPr/>
        </p:nvGrpSpPr>
        <p:grpSpPr>
          <a:xfrm>
            <a:off x="5465590" y="1125040"/>
            <a:ext cx="490899" cy="551352"/>
            <a:chOff x="1481200" y="3089862"/>
            <a:chExt cx="512099" cy="588737"/>
          </a:xfrm>
        </p:grpSpPr>
        <p:pic>
          <p:nvPicPr>
            <p:cNvPr id="42" name="Shape 58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Shape 583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44" name="Shape 584"/>
          <p:cNvCxnSpPr/>
          <p:nvPr/>
        </p:nvCxnSpPr>
        <p:spPr>
          <a:xfrm>
            <a:off x="5711039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45" name="Shape 585"/>
          <p:cNvCxnSpPr/>
          <p:nvPr/>
        </p:nvCxnSpPr>
        <p:spPr>
          <a:xfrm>
            <a:off x="4544000" y="3000075"/>
            <a:ext cx="3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6" name="Shape 586"/>
          <p:cNvSpPr txBox="1"/>
          <p:nvPr/>
        </p:nvSpPr>
        <p:spPr>
          <a:xfrm>
            <a:off x="7206850" y="211217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cxnSp>
        <p:nvCxnSpPr>
          <p:cNvPr id="47" name="Shape 587"/>
          <p:cNvCxnSpPr/>
          <p:nvPr/>
        </p:nvCxnSpPr>
        <p:spPr>
          <a:xfrm>
            <a:off x="7214650" y="250702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48" name="Shape 588"/>
          <p:cNvCxnSpPr/>
          <p:nvPr/>
        </p:nvCxnSpPr>
        <p:spPr>
          <a:xfrm>
            <a:off x="4737400" y="247987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650" y="2612149"/>
            <a:ext cx="276000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90"/>
          <p:cNvSpPr txBox="1"/>
          <p:nvPr/>
        </p:nvSpPr>
        <p:spPr>
          <a:xfrm>
            <a:off x="4116947" y="3025338"/>
            <a:ext cx="4925453" cy="178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 committed part of API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committed part of UI, no communication with backend.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Nick, part of implementation of API.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tried to use part API without success.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Nick fixed API.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Alex suported change.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 dirty="0"/>
              <a:t>Review and verification before merge.</a:t>
            </a:r>
          </a:p>
        </p:txBody>
      </p:sp>
      <p:grpSp>
        <p:nvGrpSpPr>
          <p:cNvPr id="51" name="Shape 591"/>
          <p:cNvGrpSpPr/>
          <p:nvPr/>
        </p:nvGrpSpPr>
        <p:grpSpPr>
          <a:xfrm>
            <a:off x="5137952" y="1125040"/>
            <a:ext cx="490899" cy="551352"/>
            <a:chOff x="1481200" y="3089862"/>
            <a:chExt cx="512099" cy="588737"/>
          </a:xfrm>
        </p:grpSpPr>
        <p:pic>
          <p:nvPicPr>
            <p:cNvPr id="52" name="Shape 59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Shape 593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54" name="Shape 594"/>
          <p:cNvCxnSpPr/>
          <p:nvPr/>
        </p:nvCxnSpPr>
        <p:spPr>
          <a:xfrm>
            <a:off x="5383402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55" name="Shape 595"/>
          <p:cNvGrpSpPr/>
          <p:nvPr/>
        </p:nvGrpSpPr>
        <p:grpSpPr>
          <a:xfrm>
            <a:off x="6283352" y="1125040"/>
            <a:ext cx="490899" cy="551352"/>
            <a:chOff x="1481200" y="3089862"/>
            <a:chExt cx="512099" cy="588737"/>
          </a:xfrm>
        </p:grpSpPr>
        <p:pic>
          <p:nvPicPr>
            <p:cNvPr id="56" name="Shape 59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Shape 597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58" name="Shape 598"/>
          <p:cNvCxnSpPr/>
          <p:nvPr/>
        </p:nvCxnSpPr>
        <p:spPr>
          <a:xfrm>
            <a:off x="6528802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59" name="Shape 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587" y="2431644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150" y="24086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400" y="29098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825" y="2408617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12" y="2408618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50" y="2413331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362" y="2408618"/>
            <a:ext cx="180499" cy="1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762" y="2413318"/>
            <a:ext cx="180499" cy="180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6416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Development: Option </a:t>
            </a:r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6" name="Shape 612"/>
          <p:cNvCxnSpPr/>
          <p:nvPr/>
        </p:nvCxnSpPr>
        <p:spPr>
          <a:xfrm rot="10800000" flipH="1">
            <a:off x="4748375" y="2497525"/>
            <a:ext cx="2697600" cy="2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27" name="Shape 613"/>
          <p:cNvGrpSpPr/>
          <p:nvPr/>
        </p:nvGrpSpPr>
        <p:grpSpPr>
          <a:xfrm>
            <a:off x="4775627" y="1125040"/>
            <a:ext cx="490899" cy="551352"/>
            <a:chOff x="1481200" y="3089862"/>
            <a:chExt cx="512099" cy="588737"/>
          </a:xfrm>
        </p:grpSpPr>
        <p:pic>
          <p:nvPicPr>
            <p:cNvPr id="28" name="Shape 6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615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sp>
        <p:nvSpPr>
          <p:cNvPr id="30" name="Shape 616"/>
          <p:cNvSpPr txBox="1"/>
          <p:nvPr/>
        </p:nvSpPr>
        <p:spPr>
          <a:xfrm>
            <a:off x="7764025" y="268152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cxnSp>
        <p:nvCxnSpPr>
          <p:cNvPr id="31" name="Shape 617"/>
          <p:cNvCxnSpPr/>
          <p:nvPr/>
        </p:nvCxnSpPr>
        <p:spPr>
          <a:xfrm>
            <a:off x="5021077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2" name="Shape 618"/>
          <p:cNvGrpSpPr/>
          <p:nvPr/>
        </p:nvGrpSpPr>
        <p:grpSpPr>
          <a:xfrm>
            <a:off x="6003152" y="1125040"/>
            <a:ext cx="490899" cy="551352"/>
            <a:chOff x="1481200" y="3089862"/>
            <a:chExt cx="512099" cy="588737"/>
          </a:xfrm>
        </p:grpSpPr>
        <p:pic>
          <p:nvPicPr>
            <p:cNvPr id="33" name="Shape 6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620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Alex</a:t>
              </a:r>
            </a:p>
          </p:txBody>
        </p:sp>
      </p:grpSp>
      <p:cxnSp>
        <p:nvCxnSpPr>
          <p:cNvPr id="35" name="Shape 621"/>
          <p:cNvCxnSpPr/>
          <p:nvPr/>
        </p:nvCxnSpPr>
        <p:spPr>
          <a:xfrm>
            <a:off x="6248602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6" name="Shape 622"/>
          <p:cNvGrpSpPr/>
          <p:nvPr/>
        </p:nvGrpSpPr>
        <p:grpSpPr>
          <a:xfrm>
            <a:off x="6715952" y="1125040"/>
            <a:ext cx="490899" cy="551352"/>
            <a:chOff x="1481200" y="3089862"/>
            <a:chExt cx="512099" cy="588737"/>
          </a:xfrm>
        </p:grpSpPr>
        <p:pic>
          <p:nvPicPr>
            <p:cNvPr id="37" name="Shape 6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Shape 624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39" name="Shape 625"/>
          <p:cNvCxnSpPr/>
          <p:nvPr/>
        </p:nvCxnSpPr>
        <p:spPr>
          <a:xfrm>
            <a:off x="6961402" y="1710456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40" name="Shape 626"/>
          <p:cNvSpPr txBox="1">
            <a:spLocks/>
          </p:cNvSpPr>
          <p:nvPr/>
        </p:nvSpPr>
        <p:spPr>
          <a:xfrm>
            <a:off x="271891" y="920574"/>
            <a:ext cx="4170900" cy="262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2000" smtClean="0"/>
              <a:t>Every change (usually subtask) is made to ‘feature’ branch.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smtClean="0"/>
              <a:t>Changes are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smtClean="0"/>
              <a:t>Merge to ‘dev’ branch is guarded.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smtClean="0"/>
              <a:t>Needs less independent and well decomposed subtasks.</a:t>
            </a:r>
          </a:p>
          <a:p>
            <a:pPr marL="457200" indent="-228600">
              <a:spcBef>
                <a:spcPts val="0"/>
              </a:spcBef>
            </a:pPr>
            <a:r>
              <a:rPr lang="en-US" sz="2000" smtClean="0"/>
              <a:t>Safe place for long and dangerous story development.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sz="2000"/>
          </a:p>
        </p:txBody>
      </p:sp>
      <p:grpSp>
        <p:nvGrpSpPr>
          <p:cNvPr id="41" name="Shape 627"/>
          <p:cNvGrpSpPr/>
          <p:nvPr/>
        </p:nvGrpSpPr>
        <p:grpSpPr>
          <a:xfrm>
            <a:off x="5465590" y="1125040"/>
            <a:ext cx="490899" cy="551352"/>
            <a:chOff x="1481200" y="3089862"/>
            <a:chExt cx="512099" cy="588737"/>
          </a:xfrm>
        </p:grpSpPr>
        <p:pic>
          <p:nvPicPr>
            <p:cNvPr id="42" name="Shape 6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46980" y="3089862"/>
              <a:ext cx="386750" cy="38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Shape 629"/>
            <p:cNvSpPr txBox="1"/>
            <p:nvPr/>
          </p:nvSpPr>
          <p:spPr>
            <a:xfrm>
              <a:off x="1481200" y="3493500"/>
              <a:ext cx="512099" cy="18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Nick</a:t>
              </a:r>
            </a:p>
          </p:txBody>
        </p:sp>
      </p:grpSp>
      <p:cxnSp>
        <p:nvCxnSpPr>
          <p:cNvPr id="44" name="Shape 630"/>
          <p:cNvCxnSpPr/>
          <p:nvPr/>
        </p:nvCxnSpPr>
        <p:spPr>
          <a:xfrm>
            <a:off x="5711039" y="1703643"/>
            <a:ext cx="0" cy="827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45" name="Shape 631"/>
          <p:cNvCxnSpPr/>
          <p:nvPr/>
        </p:nvCxnSpPr>
        <p:spPr>
          <a:xfrm>
            <a:off x="4544000" y="3000075"/>
            <a:ext cx="3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6" name="Shape 632"/>
          <p:cNvSpPr txBox="1"/>
          <p:nvPr/>
        </p:nvSpPr>
        <p:spPr>
          <a:xfrm>
            <a:off x="7206850" y="2112175"/>
            <a:ext cx="715199" cy="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cxnSp>
        <p:nvCxnSpPr>
          <p:cNvPr id="47" name="Shape 633"/>
          <p:cNvCxnSpPr/>
          <p:nvPr/>
        </p:nvCxnSpPr>
        <p:spPr>
          <a:xfrm>
            <a:off x="7214650" y="250702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48" name="Shape 634"/>
          <p:cNvCxnSpPr/>
          <p:nvPr/>
        </p:nvCxnSpPr>
        <p:spPr>
          <a:xfrm>
            <a:off x="4737400" y="2479875"/>
            <a:ext cx="0" cy="520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650" y="261214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074" y="187089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837" y="187089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599" y="1870899"/>
            <a:ext cx="276000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400" y="1870899"/>
            <a:ext cx="276000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640"/>
          <p:cNvSpPr txBox="1"/>
          <p:nvPr/>
        </p:nvSpPr>
        <p:spPr>
          <a:xfrm>
            <a:off x="4415952" y="3111989"/>
            <a:ext cx="4600000" cy="18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600">
                <a:solidFill>
                  <a:schemeClr val="dk2"/>
                </a:solidFill>
              </a:rPr>
              <a:t>Commit 1 - API by Nick, review it’s good for both.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600">
                <a:solidFill>
                  <a:schemeClr val="dk2"/>
                </a:solidFill>
              </a:rPr>
              <a:t>Commit 2 - Mocked data returned by API, Nick, reviewed.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" sz="1600">
                <a:solidFill>
                  <a:schemeClr val="dk2"/>
                </a:solidFill>
              </a:rPr>
              <a:t>Commit 3 and 4 independently: UI by Alex, backend by Nick. </a:t>
            </a:r>
          </a:p>
        </p:txBody>
      </p:sp>
      <p:pic>
        <p:nvPicPr>
          <p:cNvPr id="55" name="Shape 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587" y="24086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824" y="240861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749" y="240376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6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49" y="240376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150" y="2403769"/>
            <a:ext cx="180500" cy="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400" y="2909819"/>
            <a:ext cx="180500" cy="1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392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0" y="4889500"/>
            <a:ext cx="2286000" cy="25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2050" y="4870450"/>
            <a:ext cx="361950" cy="27305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309" y="2742210"/>
            <a:ext cx="3754682" cy="660181"/>
          </a:xfrm>
        </p:spPr>
        <p:txBody>
          <a:bodyPr wrap="none" lIns="182880" tIns="36576" rIns="182880" anchor="t">
            <a:spAutoFit/>
          </a:bodyPr>
          <a:lstStyle/>
          <a:p>
            <a:r>
              <a:rPr lang="en-US" dirty="0"/>
              <a:t>Baby </a:t>
            </a:r>
            <a:r>
              <a:rPr lang="en-US" dirty="0" smtClean="0"/>
              <a:t>Steps</a:t>
            </a:r>
          </a:p>
        </p:txBody>
      </p:sp>
      <p:sp>
        <p:nvSpPr>
          <p:cNvPr id="2" name="Rectangle 1">
            <a:hlinkClick r:id="rId4"/>
          </p:cNvPr>
          <p:cNvSpPr/>
          <p:nvPr/>
        </p:nvSpPr>
        <p:spPr>
          <a:xfrm>
            <a:off x="455309" y="3402391"/>
            <a:ext cx="58008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http://epa.ms/git-puzzle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9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Short story of git</a:t>
            </a: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114300" y="825232"/>
            <a:ext cx="8720281" cy="391932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sz="13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60" y="914400"/>
            <a:ext cx="841248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Before 2002 patch emailing system</a:t>
            </a: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between 2002 and 2005</a:t>
            </a:r>
          </a:p>
          <a:p>
            <a:pPr lvl="1"/>
            <a:r>
              <a:rPr lang="hu-HU" dirty="0" smtClean="0"/>
              <a:t>g</a:t>
            </a:r>
            <a:r>
              <a:rPr lang="en-US" dirty="0" smtClean="0"/>
              <a:t>it from April of 2005</a:t>
            </a:r>
          </a:p>
          <a:p>
            <a:pPr lvl="1"/>
            <a:r>
              <a:rPr lang="en-US" dirty="0" smtClean="0"/>
              <a:t>git:</a:t>
            </a:r>
          </a:p>
          <a:p>
            <a:pPr lvl="2"/>
            <a:r>
              <a:rPr lang="en-US" dirty="0" smtClean="0"/>
              <a:t>“</a:t>
            </a:r>
            <a:r>
              <a:rPr lang="en-US" sz="2000" i="1" dirty="0" smtClean="0"/>
              <a:t>I’m an egotistical bastard, and I name all my projects after myself. First Linux, now git</a:t>
            </a:r>
            <a:r>
              <a:rPr lang="en-US" sz="2000" dirty="0" smtClean="0"/>
              <a:t>.” – Linus</a:t>
            </a:r>
            <a:endParaRPr lang="en-US" sz="2000" dirty="0"/>
          </a:p>
        </p:txBody>
      </p:sp>
      <p:pic>
        <p:nvPicPr>
          <p:cNvPr id="7" name="Picture 6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88" y="914400"/>
            <a:ext cx="1615312" cy="16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about GIT</a:t>
            </a:r>
          </a:p>
        </p:txBody>
      </p:sp>
      <p:sp>
        <p:nvSpPr>
          <p:cNvPr id="40" name="Shape 952"/>
          <p:cNvSpPr txBox="1">
            <a:spLocks/>
          </p:cNvSpPr>
          <p:nvPr/>
        </p:nvSpPr>
        <p:spPr>
          <a:xfrm>
            <a:off x="311700" y="949275"/>
            <a:ext cx="8520599" cy="37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  <a:rtl val="0"/>
              </a:rPr>
              <a:t>https://git-scm.com/book/en/v2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https://www.atlassian.com/git/tutorials/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  <a:rtl val="0"/>
              </a:rPr>
              <a:t>http://pcottle.github.io/learnGitBranching/?NODEMO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  <a:rtl val="0"/>
              </a:rPr>
              <a:t>https://www.codeschool.com/paths/git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  <a:rtl val="0"/>
              </a:rPr>
              <a:t>https://try.github.io/levels/1/challenges/4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  <a:rtl val="0"/>
              </a:rPr>
              <a:t>http://think-like-a-git.net/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u="sng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https://kb.epam.com/display/DHLEWF/Gerrit+Set+Up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Font typeface="Arial"/>
              <a:buNone/>
            </a:pPr>
            <a:endParaRPr lang="en-US" sz="180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Font typeface="Arial"/>
              <a:buNone/>
            </a:pPr>
            <a:endParaRPr lang="en-US" sz="180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lang="en-US"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66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61" y="1293288"/>
            <a:ext cx="1134193" cy="155314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792971" y="3057261"/>
            <a:ext cx="983283" cy="230832"/>
          </a:xfrm>
        </p:spPr>
        <p:txBody>
          <a:bodyPr/>
          <a:lstStyle/>
          <a:p>
            <a:r>
              <a:rPr lang="en-US" dirty="0" smtClean="0"/>
              <a:t>Feel free to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303" y="3366880"/>
            <a:ext cx="3824252" cy="500906"/>
          </a:xfrm>
        </p:spPr>
        <p:txBody>
          <a:bodyPr/>
          <a:lstStyle/>
          <a:p>
            <a:r>
              <a:rPr lang="en-US" dirty="0" smtClean="0"/>
              <a:t>Ask your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26257</TotalTime>
  <Words>1950</Words>
  <Application>Microsoft Macintosh PowerPoint</Application>
  <PresentationFormat>On-screen Show (16:9)</PresentationFormat>
  <Paragraphs>667</Paragraphs>
  <Slides>91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1" baseType="lpstr">
      <vt:lpstr>Arial Black</vt:lpstr>
      <vt:lpstr>Calibri</vt:lpstr>
      <vt:lpstr>Lucida Grande</vt:lpstr>
      <vt:lpstr>Roboto Mono</vt:lpstr>
      <vt:lpstr>Trebuchet MS</vt:lpstr>
      <vt:lpstr>Trebuchet MS Bold Italic</vt:lpstr>
      <vt:lpstr>Wingdings</vt:lpstr>
      <vt:lpstr>Arial</vt:lpstr>
      <vt:lpstr>Cover Slides</vt:lpstr>
      <vt:lpstr>Header &amp; Footer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Ask your questions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Sergey Sergyenko</cp:lastModifiedBy>
  <cp:revision>1202</cp:revision>
  <cp:lastPrinted>2014-07-09T13:30:36Z</cp:lastPrinted>
  <dcterms:created xsi:type="dcterms:W3CDTF">2014-07-08T13:27:24Z</dcterms:created>
  <dcterms:modified xsi:type="dcterms:W3CDTF">2015-11-23T11:08:19Z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