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2"/>
  </p:notesMasterIdLst>
  <p:handoutMasterIdLst>
    <p:handoutMasterId r:id="rId23"/>
  </p:handoutMasterIdLst>
  <p:sldIdLst>
    <p:sldId id="449" r:id="rId6"/>
    <p:sldId id="271" r:id="rId7"/>
    <p:sldId id="400" r:id="rId8"/>
    <p:sldId id="456" r:id="rId9"/>
    <p:sldId id="457" r:id="rId10"/>
    <p:sldId id="458" r:id="rId11"/>
    <p:sldId id="459" r:id="rId12"/>
    <p:sldId id="460" r:id="rId13"/>
    <p:sldId id="353" r:id="rId14"/>
    <p:sldId id="354" r:id="rId15"/>
    <p:sldId id="341" r:id="rId16"/>
    <p:sldId id="440" r:id="rId17"/>
    <p:sldId id="445" r:id="rId18"/>
    <p:sldId id="439" r:id="rId19"/>
    <p:sldId id="284" r:id="rId20"/>
    <p:sldId id="45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74" d="100"/>
          <a:sy n="74" d="100"/>
        </p:scale>
        <p:origin x="131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Pillars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4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0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95763" y="1594174"/>
            <a:ext cx="6910388" cy="609398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813766" y="5817618"/>
            <a:ext cx="3181656" cy="369332"/>
          </a:xfrm>
        </p:spPr>
        <p:txBody>
          <a:bodyPr/>
          <a:lstStyle/>
          <a:p>
            <a:r>
              <a:rPr lang="en-US" dirty="0" err="1" smtClean="0"/>
              <a:t>Vitaliy</a:t>
            </a:r>
            <a:r>
              <a:rPr lang="en-US" dirty="0" smtClean="0"/>
              <a:t> </a:t>
            </a:r>
            <a:r>
              <a:rPr lang="en-US" dirty="0" err="1" smtClean="0"/>
              <a:t>Strykel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March 17,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607955" y="2286319"/>
            <a:ext cx="6910388" cy="6093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9237785" cy="93268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Garbage Collection </a:t>
            </a:r>
            <a:r>
              <a:rPr lang="en-US" sz="2800" dirty="0" smtClean="0"/>
              <a:t>algorithm classification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2460" y="1399772"/>
            <a:ext cx="5737468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Serial versus </a:t>
            </a:r>
            <a:r>
              <a:rPr lang="en-US" dirty="0" smtClean="0"/>
              <a:t>Parallel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Concurrent versus </a:t>
            </a:r>
            <a:r>
              <a:rPr lang="en-US" dirty="0" smtClean="0"/>
              <a:t>Stop-the-world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Compacting versus Non-compacting versus Copying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839" y="2956386"/>
            <a:ext cx="2310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Performance Metrics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460" y="3426298"/>
            <a:ext cx="3446777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Throughput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Garbage collection </a:t>
            </a:r>
            <a:r>
              <a:rPr lang="en-US" dirty="0" smtClean="0"/>
              <a:t>overhead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Pause </a:t>
            </a:r>
            <a:r>
              <a:rPr lang="en-US" dirty="0" smtClean="0"/>
              <a:t>time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Frequency of </a:t>
            </a:r>
            <a:r>
              <a:rPr lang="en-US" dirty="0" smtClean="0"/>
              <a:t>collection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Footprint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Promptness</a:t>
            </a:r>
            <a:endParaRPr lang="en-US" dirty="0">
              <a:solidFill>
                <a:srgbClr val="444444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Garbage </a:t>
            </a:r>
            <a:r>
              <a:rPr lang="en-US" sz="2800" dirty="0" smtClean="0"/>
              <a:t>Collector </a:t>
            </a:r>
            <a:r>
              <a:rPr lang="en-US" sz="2800" dirty="0"/>
              <a:t>types in 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791" y="1326795"/>
            <a:ext cx="8062175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err="1"/>
              <a:t>Serial</a:t>
            </a:r>
            <a:r>
              <a:rPr lang="uk-UA" dirty="0"/>
              <a:t> </a:t>
            </a:r>
            <a:r>
              <a:rPr lang="uk-UA" dirty="0" smtClean="0"/>
              <a:t>GC</a:t>
            </a:r>
            <a:r>
              <a:rPr lang="en-US" dirty="0" smtClean="0"/>
              <a:t> </a:t>
            </a:r>
            <a:r>
              <a:rPr lang="en-US" b="1" dirty="0"/>
              <a:t>(-XX:+</a:t>
            </a:r>
            <a:r>
              <a:rPr lang="en-US" b="1" dirty="0" err="1"/>
              <a:t>UseSerialGC</a:t>
            </a:r>
            <a:r>
              <a:rPr lang="en-US" b="1" dirty="0" smtClean="0"/>
              <a:t>)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err="1"/>
              <a:t>Parallel</a:t>
            </a:r>
            <a:r>
              <a:rPr lang="uk-UA" dirty="0"/>
              <a:t> </a:t>
            </a:r>
            <a:r>
              <a:rPr lang="uk-UA" dirty="0" smtClean="0"/>
              <a:t>GC</a:t>
            </a:r>
            <a:r>
              <a:rPr lang="en-US" dirty="0" smtClean="0"/>
              <a:t> </a:t>
            </a:r>
            <a:r>
              <a:rPr lang="en-US" b="1" dirty="0"/>
              <a:t>(-XX:+</a:t>
            </a:r>
            <a:r>
              <a:rPr lang="en-US" b="1" dirty="0" err="1"/>
              <a:t>UseParallelGC</a:t>
            </a:r>
            <a:r>
              <a:rPr lang="en-US" b="1" dirty="0"/>
              <a:t>)</a:t>
            </a:r>
          </a:p>
          <a:p>
            <a:pPr marL="285750" lvl="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lvl="0">
              <a:lnSpc>
                <a:spcPct val="120000"/>
              </a:lnSpc>
            </a:pPr>
            <a:endParaRPr lang="uk-UA" dirty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err="1"/>
              <a:t>Parallel</a:t>
            </a:r>
            <a:r>
              <a:rPr lang="uk-UA" dirty="0"/>
              <a:t> </a:t>
            </a:r>
            <a:r>
              <a:rPr lang="uk-UA" dirty="0" err="1"/>
              <a:t>Old</a:t>
            </a:r>
            <a:r>
              <a:rPr lang="uk-UA" dirty="0"/>
              <a:t> GC (</a:t>
            </a:r>
            <a:r>
              <a:rPr lang="uk-UA" dirty="0" err="1"/>
              <a:t>Parallel</a:t>
            </a:r>
            <a:r>
              <a:rPr lang="uk-UA" dirty="0"/>
              <a:t> </a:t>
            </a:r>
            <a:r>
              <a:rPr lang="uk-UA" dirty="0" err="1"/>
              <a:t>Compacting</a:t>
            </a:r>
            <a:r>
              <a:rPr lang="uk-UA" dirty="0"/>
              <a:t> GC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en-US" b="1" dirty="0"/>
              <a:t>(-XX:+</a:t>
            </a:r>
            <a:r>
              <a:rPr lang="en-US" b="1" dirty="0" err="1"/>
              <a:t>UseParallelOldGC</a:t>
            </a:r>
            <a:r>
              <a:rPr lang="en-US" b="1" dirty="0" smtClean="0"/>
              <a:t>)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err="1"/>
              <a:t>Concurrent</a:t>
            </a:r>
            <a:r>
              <a:rPr lang="uk-UA" dirty="0"/>
              <a:t> </a:t>
            </a:r>
            <a:r>
              <a:rPr lang="uk-UA" dirty="0" err="1"/>
              <a:t>Mark</a:t>
            </a:r>
            <a:r>
              <a:rPr lang="uk-UA" dirty="0"/>
              <a:t> &amp; </a:t>
            </a:r>
            <a:r>
              <a:rPr lang="uk-UA" dirty="0" err="1"/>
              <a:t>Sweep</a:t>
            </a:r>
            <a:r>
              <a:rPr lang="uk-UA" dirty="0"/>
              <a:t> GC  (</a:t>
            </a:r>
            <a:r>
              <a:rPr lang="uk-UA" dirty="0" err="1"/>
              <a:t>or</a:t>
            </a:r>
            <a:r>
              <a:rPr lang="uk-UA" dirty="0"/>
              <a:t> "CMS</a:t>
            </a:r>
            <a:r>
              <a:rPr lang="uk-UA" dirty="0" smtClean="0"/>
              <a:t>")</a:t>
            </a:r>
            <a:r>
              <a:rPr lang="en-US" b="1" dirty="0"/>
              <a:t>  (-XX:+</a:t>
            </a:r>
            <a:r>
              <a:rPr lang="en-US" b="1" dirty="0" err="1"/>
              <a:t>UseConcMarkSweepGC</a:t>
            </a:r>
            <a:r>
              <a:rPr lang="en-US" b="1" dirty="0" smtClean="0"/>
              <a:t>)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smtClean="0"/>
              <a:t>G1 GC</a:t>
            </a:r>
            <a:r>
              <a:rPr lang="en-US" dirty="0" smtClean="0"/>
              <a:t> (</a:t>
            </a:r>
            <a:r>
              <a:rPr lang="en-US" b="1" dirty="0" smtClean="0"/>
              <a:t>-</a:t>
            </a:r>
            <a:r>
              <a:rPr lang="en-US" b="1" dirty="0"/>
              <a:t>XX:+</a:t>
            </a:r>
            <a:r>
              <a:rPr lang="en-US" b="1" dirty="0" smtClean="0"/>
              <a:t>UseG1GC</a:t>
            </a:r>
            <a:r>
              <a:rPr lang="en-US" dirty="0" smtClean="0"/>
              <a:t>)</a:t>
            </a:r>
            <a:endParaRPr lang="uk-UA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Figure 4: Difference between the Serial GC and Parallel G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48" y="1085066"/>
            <a:ext cx="4494728" cy="16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6:&amp;nbsp;Layout of G1 GC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251" y="4079721"/>
            <a:ext cx="14573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ure 5: Serial GC &amp; CMS GC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25" y="3324411"/>
            <a:ext cx="5074275" cy="312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Code level optimization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68" y="1223493"/>
            <a:ext cx="1680268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smtClean="0"/>
              <a:t>N</a:t>
            </a:r>
            <a:r>
              <a:rPr lang="uk-UA" dirty="0" err="1" smtClean="0"/>
              <a:t>ulling</a:t>
            </a: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uk-UA" dirty="0" err="1"/>
              <a:t>Finalization</a:t>
            </a:r>
            <a:endParaRPr lang="uk-UA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1" y="1657080"/>
            <a:ext cx="4803515" cy="223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0" y="4447840"/>
            <a:ext cx="26384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61" y="4166115"/>
            <a:ext cx="370522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System static methods to operate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852" y="1352282"/>
            <a:ext cx="313579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err="1" smtClean="0">
                <a:solidFill>
                  <a:srgbClr val="444444"/>
                </a:solidFill>
              </a:rPr>
              <a:t>System.</a:t>
            </a:r>
            <a:r>
              <a:rPr lang="en-US" b="1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gc</a:t>
            </a:r>
            <a:r>
              <a:rPr lang="en-US" b="1" dirty="0" smtClean="0">
                <a:solidFill>
                  <a:srgbClr val="444444"/>
                </a:solidFill>
                <a:latin typeface="Trebuchet MS"/>
                <a:cs typeface="Trebuchet MS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rgbClr val="444444"/>
                </a:solidFill>
              </a:rPr>
              <a:t>System.</a:t>
            </a:r>
            <a:r>
              <a:rPr lang="en-US" b="1" dirty="0" err="1" smtClean="0"/>
              <a:t>runFinalization</a:t>
            </a:r>
            <a:r>
              <a:rPr lang="en-US" b="1" dirty="0" smtClean="0">
                <a:solidFill>
                  <a:srgbClr val="444444"/>
                </a:solidFill>
                <a:latin typeface="Trebuchet MS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b="1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smtClean="0"/>
              <a:t>Runtime.</a:t>
            </a:r>
            <a:r>
              <a:rPr lang="en-US" b="1" dirty="0"/>
              <a:t> </a:t>
            </a:r>
            <a:r>
              <a:rPr lang="en-US" b="1" dirty="0" err="1" smtClean="0"/>
              <a:t>freeMemory</a:t>
            </a:r>
            <a:r>
              <a:rPr lang="en-US" b="1" dirty="0" smtClean="0"/>
              <a:t>()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smtClean="0"/>
              <a:t>Runtime.</a:t>
            </a:r>
            <a:r>
              <a:rPr lang="en-US" b="1" dirty="0"/>
              <a:t> </a:t>
            </a:r>
            <a:r>
              <a:rPr lang="en-US" b="1" dirty="0" err="1" smtClean="0"/>
              <a:t>totalMemory</a:t>
            </a:r>
            <a:r>
              <a:rPr lang="en-US" b="1" dirty="0" smtClean="0"/>
              <a:t>()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 smtClean="0"/>
              <a:t>Runtime.</a:t>
            </a:r>
            <a:r>
              <a:rPr lang="en-US" b="1" dirty="0"/>
              <a:t> </a:t>
            </a:r>
            <a:r>
              <a:rPr lang="en-US" b="1" dirty="0" err="1" smtClean="0"/>
              <a:t>maxMemory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Reference object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0" y="943717"/>
            <a:ext cx="0" cy="555040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0" y="943717"/>
            <a:ext cx="0" cy="555040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9853" y="1385885"/>
            <a:ext cx="25699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i="1" dirty="0" smtClean="0"/>
              <a:t>S</a:t>
            </a:r>
            <a:r>
              <a:rPr lang="uk-UA" b="1" i="1" dirty="0" err="1" smtClean="0"/>
              <a:t>oftly</a:t>
            </a:r>
            <a:r>
              <a:rPr lang="uk-UA" b="1" dirty="0" err="1"/>
              <a:t> </a:t>
            </a:r>
            <a:r>
              <a:rPr lang="uk-UA" b="1" dirty="0" err="1" smtClean="0"/>
              <a:t>rea</a:t>
            </a:r>
            <a:r>
              <a:rPr lang="uk-UA" b="1" dirty="0" smtClean="0"/>
              <a:t>chable</a:t>
            </a:r>
            <a:endParaRPr lang="en-US" b="1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i="1" dirty="0"/>
              <a:t>W</a:t>
            </a:r>
            <a:r>
              <a:rPr lang="uk-UA" b="1" i="1" dirty="0" err="1" smtClean="0"/>
              <a:t>eakly</a:t>
            </a:r>
            <a:r>
              <a:rPr lang="uk-UA" b="1" dirty="0" err="1"/>
              <a:t> </a:t>
            </a:r>
            <a:r>
              <a:rPr lang="uk-UA" b="1" dirty="0" err="1" smtClean="0"/>
              <a:t>rea</a:t>
            </a:r>
            <a:r>
              <a:rPr lang="uk-UA" b="1" dirty="0" smtClean="0"/>
              <a:t>chable</a:t>
            </a:r>
            <a:endParaRPr lang="en-US" b="1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i="1" dirty="0" smtClean="0"/>
              <a:t>P</a:t>
            </a:r>
            <a:r>
              <a:rPr lang="uk-UA" b="1" i="1" dirty="0" err="1" smtClean="0"/>
              <a:t>hantom</a:t>
            </a:r>
            <a:r>
              <a:rPr lang="uk-UA" b="1" dirty="0" err="1"/>
              <a:t> re</a:t>
            </a:r>
            <a:r>
              <a:rPr lang="uk-UA" b="1" dirty="0"/>
              <a:t>achable</a:t>
            </a:r>
            <a:endParaRPr lang="uk-UA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098" name="Picture 2" descr="object life-cycle, with reference obje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91" y="3850783"/>
            <a:ext cx="7341207" cy="230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bject life-cycle, without reference obje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32" y="2887536"/>
            <a:ext cx="5729564" cy="6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9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Memory optimization for Strings and Numbers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3700" y="2959100"/>
            <a:ext cx="184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974" y="1519707"/>
            <a:ext cx="26388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/>
              <a:t>Number </a:t>
            </a:r>
            <a:r>
              <a:rPr lang="en-US" dirty="0" smtClean="0"/>
              <a:t>Caching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IntegerCache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ByteCache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ShortCache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LongCache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CharacterCache</a:t>
            </a:r>
            <a:endParaRPr lang="en-US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dirty="0" err="1"/>
              <a:t>String.intern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</a:pPr>
            <a:endParaRPr lang="uk-UA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90" y="1130169"/>
            <a:ext cx="4364988" cy="50679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23" y="4642395"/>
            <a:ext cx="4198585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 err="1">
                <a:solidFill>
                  <a:srgbClr val="FF0000"/>
                </a:solidFill>
                <a:cs typeface="Trebuchet MS"/>
              </a:rPr>
              <a:t>a.equals</a:t>
            </a:r>
            <a:r>
              <a:rPr lang="en-US" u="sng" dirty="0">
                <a:solidFill>
                  <a:srgbClr val="FF0000"/>
                </a:solidFill>
                <a:cs typeface="Trebuchet MS"/>
              </a:rPr>
              <a:t>(b)  =&gt; </a:t>
            </a:r>
            <a:r>
              <a:rPr lang="en-US" u="sng" dirty="0" err="1">
                <a:solidFill>
                  <a:srgbClr val="FF0000"/>
                </a:solidFill>
                <a:cs typeface="Trebuchet MS"/>
              </a:rPr>
              <a:t>a.intern</a:t>
            </a:r>
            <a:r>
              <a:rPr lang="en-US" u="sng" dirty="0">
                <a:solidFill>
                  <a:srgbClr val="FF0000"/>
                </a:solidFill>
                <a:cs typeface="Trebuchet MS"/>
              </a:rPr>
              <a:t>() == </a:t>
            </a:r>
            <a:r>
              <a:rPr lang="en-US" u="sng" dirty="0" err="1">
                <a:solidFill>
                  <a:srgbClr val="FF0000"/>
                </a:solidFill>
                <a:cs typeface="Trebuchet MS"/>
              </a:rPr>
              <a:t>b.intern</a:t>
            </a:r>
            <a:r>
              <a:rPr lang="en-US" u="sng" dirty="0">
                <a:solidFill>
                  <a:srgbClr val="FF0000"/>
                </a:solidFill>
                <a:cs typeface="Trebuchet MS"/>
              </a:rPr>
              <a:t>()</a:t>
            </a:r>
            <a:endParaRPr lang="en-US" u="sng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735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7.h1bwiki.com/wp-content/uploads/2012/12/ques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0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8831" y="1609969"/>
            <a:ext cx="8552922" cy="48509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Architecture of JVM </a:t>
            </a:r>
            <a:r>
              <a:rPr lang="en-US" sz="2400" dirty="0" smtClean="0"/>
              <a:t>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Object </a:t>
            </a:r>
            <a:r>
              <a:rPr lang="en-US" sz="2400" dirty="0" smtClean="0"/>
              <a:t>Lifecycle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Garbage Collection classification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Garbage Collection</a:t>
            </a:r>
            <a:r>
              <a:rPr lang="en-US" sz="2400" dirty="0" smtClean="0"/>
              <a:t> </a:t>
            </a:r>
            <a:r>
              <a:rPr lang="en-US" sz="2400" dirty="0"/>
              <a:t>types in </a:t>
            </a:r>
            <a:r>
              <a:rPr lang="en-US" sz="2400" dirty="0" smtClean="0"/>
              <a:t>Java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Code level </a:t>
            </a:r>
            <a:r>
              <a:rPr lang="en-US" sz="2400" dirty="0" smtClean="0"/>
              <a:t>optimization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System static methods to operate </a:t>
            </a:r>
            <a:r>
              <a:rPr lang="en-US" sz="2400" dirty="0" smtClean="0"/>
              <a:t>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Reference </a:t>
            </a:r>
            <a:r>
              <a:rPr lang="en-US" sz="2400" dirty="0" smtClean="0"/>
              <a:t>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Memory optimization for Strings and Numbers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Architecture of JVM memory</a:t>
            </a:r>
          </a:p>
        </p:txBody>
      </p:sp>
      <p:pic>
        <p:nvPicPr>
          <p:cNvPr id="1030" name="Picture 6" descr="Java Memory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771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JVM Thread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03399" y="2705717"/>
            <a:ext cx="2243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PC Register</a:t>
            </a:r>
            <a:endParaRPr lang="en-US" dirty="0"/>
          </a:p>
          <a:p>
            <a:r>
              <a:rPr lang="en-US" dirty="0"/>
              <a:t>2. Stack</a:t>
            </a:r>
          </a:p>
          <a:p>
            <a:r>
              <a:rPr lang="en-US" dirty="0"/>
              <a:t>3. Native Stack</a:t>
            </a:r>
          </a:p>
          <a:p>
            <a:r>
              <a:rPr lang="en-US" dirty="0"/>
              <a:t>4. Frames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0" y="1152338"/>
            <a:ext cx="6388029" cy="50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Heap</a:t>
            </a:r>
            <a:endParaRPr lang="en-US" sz="2800" dirty="0"/>
          </a:p>
        </p:txBody>
      </p:sp>
      <p:pic>
        <p:nvPicPr>
          <p:cNvPr id="2050" name="Picture 2" descr="http://1.bp.blogspot.com/-2AbFEmkIJuc/Vd1pqsS-QgI/AAAAAAAAJqA/HLO3f2-n9uU/s1600/javaHeapgi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1" y="1362533"/>
            <a:ext cx="7858125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9144000" cy="9326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Stack and Heap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08" y="1187449"/>
            <a:ext cx="5939692" cy="4236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2040701"/>
            <a:ext cx="546278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public class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Memory {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public static void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main(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String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[]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args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) {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1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	</a:t>
            </a:r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int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i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=1;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2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	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Object</a:t>
            </a: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obj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= new Object();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3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	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Memory</a:t>
            </a: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mem = new 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Memory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();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4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	</a:t>
            </a:r>
            <a:r>
              <a:rPr lang="en-US" sz="1100" dirty="0" err="1" smtClean="0">
                <a:solidFill>
                  <a:srgbClr val="444444"/>
                </a:solidFill>
                <a:cs typeface="Trebuchet MS"/>
              </a:rPr>
              <a:t>mem.foo</a:t>
            </a:r>
            <a:r>
              <a:rPr lang="en-US" sz="1100" dirty="0" smtClean="0">
                <a:solidFill>
                  <a:srgbClr val="444444"/>
                </a:solidFill>
                <a:cs typeface="Trebuchet MS"/>
              </a:rPr>
              <a:t>(</a:t>
            </a:r>
            <a:r>
              <a:rPr lang="en-US" sz="1100" dirty="0" err="1" smtClean="0">
                <a:solidFill>
                  <a:srgbClr val="444444"/>
                </a:solidFill>
                <a:cs typeface="Trebuchet MS"/>
              </a:rPr>
              <a:t>obj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);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5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444444"/>
                </a:solidFill>
                <a:cs typeface="Trebuchet MS"/>
              </a:rPr>
              <a:t>}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9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private void foo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(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Object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param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) {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6</a:t>
            </a:r>
          </a:p>
          <a:p>
            <a:pPr lvl="1">
              <a:lnSpc>
                <a:spcPct val="120000"/>
              </a:lnSpc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cs typeface="Trebuchet MS"/>
              </a:rPr>
              <a:t>String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str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 = 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param.toString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(); 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Line 7</a:t>
            </a:r>
          </a:p>
          <a:p>
            <a:pPr lvl="1">
              <a:lnSpc>
                <a:spcPct val="120000"/>
              </a:lnSpc>
            </a:pP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  <a:cs typeface="Trebuchet MS"/>
              </a:rPr>
              <a:t>System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.out.println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(</a:t>
            </a:r>
            <a:r>
              <a:rPr lang="en-US" sz="1100" dirty="0" err="1">
                <a:solidFill>
                  <a:srgbClr val="444444"/>
                </a:solidFill>
                <a:cs typeface="Trebuchet MS"/>
              </a:rPr>
              <a:t>str</a:t>
            </a:r>
            <a:r>
              <a:rPr lang="en-US" sz="1100" dirty="0">
                <a:solidFill>
                  <a:srgbClr val="444444"/>
                </a:solidFill>
                <a:cs typeface="Trebuchet MS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444444"/>
                </a:solidFill>
                <a:cs typeface="Trebuchet MS"/>
              </a:rPr>
              <a:t>} 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cs typeface="Trebuchet MS"/>
              </a:rPr>
              <a:t>// Line 8</a:t>
            </a:r>
          </a:p>
          <a:p>
            <a:pPr>
              <a:lnSpc>
                <a:spcPct val="120000"/>
              </a:lnSpc>
            </a:pPr>
            <a:r>
              <a:rPr lang="en-US" sz="1100" dirty="0">
                <a:solidFill>
                  <a:srgbClr val="444444"/>
                </a:solidFill>
                <a:cs typeface="Trebuchet MS"/>
              </a:rPr>
              <a:t>}</a:t>
            </a:r>
            <a:endParaRPr lang="en-US" sz="11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11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9144000" cy="9326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Perm Gen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2" y="1408479"/>
            <a:ext cx="2471737" cy="4148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0215" y="2657231"/>
            <a:ext cx="29193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i="1" dirty="0"/>
              <a:t>Runtime Constant Pool </a:t>
            </a:r>
            <a:endParaRPr lang="en-US" i="1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i="1" dirty="0"/>
              <a:t>Method </a:t>
            </a:r>
            <a:r>
              <a:rPr lang="en-US" i="1" dirty="0" smtClean="0"/>
              <a:t>Code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i="1" dirty="0" smtClean="0"/>
              <a:t>Attributes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i="1" dirty="0" err="1"/>
              <a:t>Fields</a:t>
            </a:r>
            <a:r>
              <a:rPr lang="en-US" dirty="0" err="1"/>
              <a:t>Values</a:t>
            </a:r>
            <a:r>
              <a:rPr lang="en-US" dirty="0"/>
              <a:t> 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826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9144000" cy="93268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Java 8 Memory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75" y="1347664"/>
            <a:ext cx="7584048" cy="45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Object Lifecycle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015" y="1007084"/>
            <a:ext cx="5410455" cy="474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Creating object with new keyword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Creating object by cloning an </a:t>
            </a:r>
            <a:r>
              <a:rPr lang="en-US" dirty="0" smtClean="0"/>
              <a:t>object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Creating object receiving from a remote </a:t>
            </a:r>
            <a:r>
              <a:rPr lang="en-US" dirty="0" smtClean="0"/>
              <a:t>source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Destroying </a:t>
            </a:r>
            <a:r>
              <a:rPr lang="en-US" dirty="0"/>
              <a:t>objects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1" y="1351292"/>
            <a:ext cx="6794745" cy="14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9" y="3111578"/>
            <a:ext cx="5635646" cy="131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8" y="5017960"/>
            <a:ext cx="7024335" cy="120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22824</TotalTime>
  <Words>281</Words>
  <Application>Microsoft Office PowerPoint</Application>
  <PresentationFormat>On-screen Show (4:3)</PresentationFormat>
  <Paragraphs>125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Vitaliy Strykel</cp:lastModifiedBy>
  <cp:revision>1061</cp:revision>
  <cp:lastPrinted>2014-07-09T13:30:36Z</cp:lastPrinted>
  <dcterms:created xsi:type="dcterms:W3CDTF">2014-07-08T13:27:24Z</dcterms:created>
  <dcterms:modified xsi:type="dcterms:W3CDTF">2016-03-16T16:56:02Z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