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 id="2147483742" r:id="rId6"/>
  </p:sldMasterIdLst>
  <p:notesMasterIdLst>
    <p:notesMasterId r:id="rId61"/>
  </p:notesMasterIdLst>
  <p:handoutMasterIdLst>
    <p:handoutMasterId r:id="rId62"/>
  </p:handoutMasterIdLst>
  <p:sldIdLst>
    <p:sldId id="449" r:id="rId7"/>
    <p:sldId id="452" r:id="rId8"/>
    <p:sldId id="470" r:id="rId9"/>
    <p:sldId id="467" r:id="rId10"/>
    <p:sldId id="464" r:id="rId11"/>
    <p:sldId id="465" r:id="rId12"/>
    <p:sldId id="466" r:id="rId13"/>
    <p:sldId id="468" r:id="rId14"/>
    <p:sldId id="471" r:id="rId15"/>
    <p:sldId id="469" r:id="rId16"/>
    <p:sldId id="473" r:id="rId17"/>
    <p:sldId id="472" r:id="rId18"/>
    <p:sldId id="474" r:id="rId19"/>
    <p:sldId id="475" r:id="rId20"/>
    <p:sldId id="476" r:id="rId21"/>
    <p:sldId id="477" r:id="rId22"/>
    <p:sldId id="478" r:id="rId23"/>
    <p:sldId id="480" r:id="rId24"/>
    <p:sldId id="481" r:id="rId25"/>
    <p:sldId id="482" r:id="rId26"/>
    <p:sldId id="483" r:id="rId27"/>
    <p:sldId id="484" r:id="rId28"/>
    <p:sldId id="485" r:id="rId29"/>
    <p:sldId id="486" r:id="rId30"/>
    <p:sldId id="487" r:id="rId31"/>
    <p:sldId id="488" r:id="rId32"/>
    <p:sldId id="489" r:id="rId33"/>
    <p:sldId id="490" r:id="rId34"/>
    <p:sldId id="510" r:id="rId35"/>
    <p:sldId id="459" r:id="rId36"/>
    <p:sldId id="498" r:id="rId37"/>
    <p:sldId id="500" r:id="rId38"/>
    <p:sldId id="460" r:id="rId39"/>
    <p:sldId id="501" r:id="rId40"/>
    <p:sldId id="502" r:id="rId41"/>
    <p:sldId id="504" r:id="rId42"/>
    <p:sldId id="503" r:id="rId43"/>
    <p:sldId id="506" r:id="rId44"/>
    <p:sldId id="505" r:id="rId45"/>
    <p:sldId id="508" r:id="rId46"/>
    <p:sldId id="507" r:id="rId47"/>
    <p:sldId id="509" r:id="rId48"/>
    <p:sldId id="461" r:id="rId49"/>
    <p:sldId id="462" r:id="rId50"/>
    <p:sldId id="491" r:id="rId51"/>
    <p:sldId id="492" r:id="rId52"/>
    <p:sldId id="511" r:id="rId53"/>
    <p:sldId id="463" r:id="rId54"/>
    <p:sldId id="496" r:id="rId55"/>
    <p:sldId id="493" r:id="rId56"/>
    <p:sldId id="494" r:id="rId57"/>
    <p:sldId id="495" r:id="rId58"/>
    <p:sldId id="497" r:id="rId59"/>
    <p:sldId id="45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7" autoAdjust="0"/>
    <p:restoredTop sz="96719" autoAdjust="0"/>
  </p:normalViewPr>
  <p:slideViewPr>
    <p:cSldViewPr snapToGrid="0">
      <p:cViewPr varScale="1">
        <p:scale>
          <a:sx n="122" d="100"/>
          <a:sy n="122" d="100"/>
        </p:scale>
        <p:origin x="1368" y="96"/>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5/16/2016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5/16/2016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930887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10042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188396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9088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3459412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366953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48</a:t>
            </a:fld>
            <a:endParaRPr lang="en-US"/>
          </a:p>
        </p:txBody>
      </p:sp>
    </p:spTree>
    <p:extLst>
      <p:ext uri="{BB962C8B-B14F-4D97-AF65-F5344CB8AC3E}">
        <p14:creationId xmlns:p14="http://schemas.microsoft.com/office/powerpoint/2010/main" val="56078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81165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000290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87290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357023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82918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2273382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394080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328472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41069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smtClean="0">
                <a:solidFill>
                  <a:srgbClr val="444444"/>
                </a:solidFill>
                <a:latin typeface="Trebuchet MS"/>
                <a:ea typeface="ＭＳ Ｐゴシック" pitchFamily="34" charset="-128"/>
                <a:cs typeface="Trebuchet MS"/>
              </a:rPr>
              <a:t>Lorem </a:t>
            </a:r>
            <a:r>
              <a:rPr lang="en-US" sz="1400" dirty="0" err="1" smtClean="0">
                <a:solidFill>
                  <a:srgbClr val="444444"/>
                </a:solidFill>
                <a:latin typeface="Trebuchet MS"/>
                <a:cs typeface="Trebuchet MS"/>
              </a:rPr>
              <a:t>ipsum</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dolor sit </a:t>
            </a:r>
            <a:r>
              <a:rPr lang="en-US" sz="1400" dirty="0" err="1">
                <a:solidFill>
                  <a:srgbClr val="444444"/>
                </a:solidFill>
                <a:latin typeface="Trebuchet MS"/>
                <a:cs typeface="Trebuchet MS"/>
              </a:rPr>
              <a:t>amet</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minum</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consec</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tetur</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Mauris</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Aenean</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smtClean="0">
                <a:solidFill>
                  <a:srgbClr val="444444"/>
                </a:solidFill>
                <a:latin typeface="Trebuchet MS"/>
                <a:cs typeface="Trebuchet MS"/>
              </a:rPr>
              <a:t>.</a:t>
            </a:r>
            <a:endParaRPr lang="en-US" sz="1400" dirty="0">
              <a:solidFill>
                <a:srgbClr val="444444"/>
              </a:solidFill>
              <a:latin typeface="Trebuchet MS"/>
              <a:cs typeface="Trebuchet MS"/>
            </a:endParaRP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smtClean="0"/>
              <a:t>Insert logo</a:t>
            </a:r>
            <a:endParaRPr lang="en-US" dirty="0"/>
          </a:p>
        </p:txBody>
      </p:sp>
    </p:spTree>
    <p:extLst>
      <p:ext uri="{BB962C8B-B14F-4D97-AF65-F5344CB8AC3E}">
        <p14:creationId xmlns:p14="http://schemas.microsoft.com/office/powerpoint/2010/main" val="39559581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gridCol w="762000"/>
                <a:gridCol w="762000"/>
                <a:gridCol w="762000"/>
                <a:gridCol w="762000"/>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438656"/>
            <a:ext cx="8339328" cy="451104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347551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438656"/>
            <a:ext cx="8339328" cy="451104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242302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438656"/>
            <a:ext cx="8339328" cy="451104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83971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438656"/>
            <a:ext cx="8339328" cy="451104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3955294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MONTH </a:t>
            </a:r>
            <a:r>
              <a:rPr lang="en-US" dirty="0" err="1" smtClean="0"/>
              <a:t>DAte</a:t>
            </a:r>
            <a:r>
              <a:rPr lang="en-US" dirty="0" smtClean="0"/>
              <a:t>, YEAR</a:t>
            </a:r>
            <a:endParaRPr lang="en-US" dirty="0"/>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ADD SUBTITLE</a:t>
            </a:r>
            <a:endParaRPr lang="en-US" dirty="0"/>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690082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34845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2" y="1889829"/>
            <a:ext cx="7450669" cy="993073"/>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8" y="3839366"/>
            <a:ext cx="2625014"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5459486"/>
            <a:ext cx="3649662" cy="373063"/>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673102"/>
            <a:ext cx="1243502" cy="610983"/>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2" y="673101"/>
            <a:ext cx="1411591" cy="61184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761999"/>
            <a:ext cx="0" cy="463176"/>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460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68580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2075578"/>
            <a:ext cx="6910388" cy="574003"/>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1" y="4453469"/>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5459486"/>
            <a:ext cx="3649662" cy="373063"/>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673102"/>
            <a:ext cx="1243502" cy="610983"/>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20095909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858596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438656"/>
            <a:ext cx="8339328" cy="451104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3893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6" y="939030"/>
            <a:ext cx="4575735" cy="5541819"/>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439864"/>
            <a:ext cx="3810584" cy="451104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61754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420152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1"/>
            <a:ext cx="8332740" cy="451104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058846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1360850"/>
            <a:ext cx="1489831"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386455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1"/>
            <a:ext cx="9144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a:solidFill>
                <a:prstClr val="white"/>
              </a:solidFill>
            </a:endParaRPr>
          </a:p>
        </p:txBody>
      </p:sp>
      <p:sp>
        <p:nvSpPr>
          <p:cNvPr id="12" name="Picture Placeholder 5"/>
          <p:cNvSpPr>
            <a:spLocks noGrp="1"/>
          </p:cNvSpPr>
          <p:nvPr>
            <p:ph type="pic" sz="quarter" idx="10" hasCustomPrompt="1"/>
          </p:nvPr>
        </p:nvSpPr>
        <p:spPr>
          <a:xfrm>
            <a:off x="0" y="0"/>
            <a:ext cx="9144000" cy="68580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5" y="5263636"/>
            <a:ext cx="5012270"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5" y="4525827"/>
            <a:ext cx="3688189"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5" y="3826604"/>
            <a:ext cx="3741089"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5" y="3328611"/>
            <a:ext cx="6488113" cy="923331"/>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866629" y="3276170"/>
            <a:ext cx="3727752"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152869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5393"/>
            <a:ext cx="6898105"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2" y="-15393"/>
            <a:ext cx="2338293" cy="6898104"/>
          </a:xfrm>
          <a:prstGeom prst="rect">
            <a:avLst/>
          </a:prstGeom>
        </p:spPr>
      </p:pic>
      <p:sp>
        <p:nvSpPr>
          <p:cNvPr id="7" name="Text Placeholder 12"/>
          <p:cNvSpPr>
            <a:spLocks noGrp="1"/>
          </p:cNvSpPr>
          <p:nvPr>
            <p:ph type="body" sz="quarter" idx="13" hasCustomPrompt="1"/>
          </p:nvPr>
        </p:nvSpPr>
        <p:spPr>
          <a:xfrm>
            <a:off x="872405" y="5263636"/>
            <a:ext cx="5012270"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5" y="4525827"/>
            <a:ext cx="3688189"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5" y="3826604"/>
            <a:ext cx="3741089"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5" y="3328611"/>
            <a:ext cx="6488113" cy="923331"/>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866629" y="3276170"/>
            <a:ext cx="3727752"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16103357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15" name="Rectangle 14"/>
          <p:cNvSpPr/>
          <p:nvPr userDrawn="1"/>
        </p:nvSpPr>
        <p:spPr>
          <a:xfrm>
            <a:off x="-1" y="939032"/>
            <a:ext cx="9144000" cy="377952"/>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dirty="0">
              <a:solidFill>
                <a:srgbClr val="2FC2D9"/>
              </a:solidFill>
            </a:endParaRPr>
          </a:p>
        </p:txBody>
      </p:sp>
      <p:sp>
        <p:nvSpPr>
          <p:cNvPr id="5" name="Oval 4"/>
          <p:cNvSpPr/>
          <p:nvPr/>
        </p:nvSpPr>
        <p:spPr>
          <a:xfrm>
            <a:off x="950591" y="1125385"/>
            <a:ext cx="374223"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en-US" sz="1500" dirty="0">
                <a:solidFill>
                  <a:prstClr val="white"/>
                </a:solidFill>
                <a:latin typeface="Arial Black"/>
                <a:cs typeface="Arial Black"/>
              </a:rPr>
              <a:t>1</a:t>
            </a:r>
          </a:p>
        </p:txBody>
      </p:sp>
      <p:cxnSp>
        <p:nvCxnSpPr>
          <p:cNvPr id="9" name="Straight Connector 8"/>
          <p:cNvCxnSpPr/>
          <p:nvPr userDrawn="1"/>
        </p:nvCxnSpPr>
        <p:spPr>
          <a:xfrm flipV="1">
            <a:off x="2284359"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60"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8"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8" y="1125385"/>
            <a:ext cx="374223"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hu-HU" sz="1500" dirty="0">
                <a:solidFill>
                  <a:prstClr val="white"/>
                </a:solidFill>
                <a:latin typeface="Arial Black"/>
                <a:cs typeface="Arial Black"/>
              </a:rPr>
              <a:t>2</a:t>
            </a:r>
            <a:endParaRPr lang="en-US" sz="1500" dirty="0">
              <a:solidFill>
                <a:prstClr val="white"/>
              </a:solidFill>
              <a:latin typeface="Arial Black"/>
              <a:cs typeface="Arial Black"/>
            </a:endParaRPr>
          </a:p>
        </p:txBody>
      </p:sp>
      <p:sp>
        <p:nvSpPr>
          <p:cNvPr id="18" name="Oval 17"/>
          <p:cNvSpPr/>
          <p:nvPr/>
        </p:nvSpPr>
        <p:spPr>
          <a:xfrm>
            <a:off x="5527517" y="1125385"/>
            <a:ext cx="374223"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hu-HU" sz="1500" dirty="0">
                <a:solidFill>
                  <a:prstClr val="white"/>
                </a:solidFill>
                <a:latin typeface="Arial Black"/>
                <a:cs typeface="Arial Black"/>
              </a:rPr>
              <a:t>3</a:t>
            </a:r>
            <a:endParaRPr lang="en-US" sz="1500" dirty="0">
              <a:solidFill>
                <a:prstClr val="white"/>
              </a:solidFill>
              <a:latin typeface="Arial Black"/>
              <a:cs typeface="Arial Black"/>
            </a:endParaRPr>
          </a:p>
        </p:txBody>
      </p:sp>
      <p:sp>
        <p:nvSpPr>
          <p:cNvPr id="23" name="Oval 22"/>
          <p:cNvSpPr/>
          <p:nvPr/>
        </p:nvSpPr>
        <p:spPr>
          <a:xfrm>
            <a:off x="7802024" y="1125385"/>
            <a:ext cx="374223" cy="464583"/>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hu-HU" sz="1500" dirty="0">
                <a:solidFill>
                  <a:prstClr val="white"/>
                </a:solidFill>
                <a:latin typeface="Arial Black"/>
                <a:cs typeface="Arial Black"/>
              </a:rPr>
              <a:t>4</a:t>
            </a:r>
            <a:endParaRPr lang="en-US" sz="1500" dirty="0">
              <a:solidFill>
                <a:prstClr val="white"/>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9" y="1830917"/>
            <a:ext cx="1800225" cy="3894667"/>
          </a:xfrm>
          <a:prstGeom prst="rect">
            <a:avLst/>
          </a:prstGeom>
        </p:spPr>
        <p:txBody>
          <a:bodyPr vert="horz"/>
          <a:lstStyle>
            <a:lvl1pPr marL="128588" indent="-128588" algn="ctr">
              <a:lnSpc>
                <a:spcPts val="1350"/>
              </a:lnSpc>
              <a:spcBef>
                <a:spcPts val="0"/>
              </a:spcBef>
              <a:spcAft>
                <a:spcPts val="975"/>
              </a:spcAft>
              <a:buClr>
                <a:srgbClr val="2FC2D9"/>
              </a:buClr>
              <a:buFont typeface="Arial"/>
              <a:buChar char="•"/>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9" y="1830917"/>
            <a:ext cx="1800225" cy="3894667"/>
          </a:xfrm>
          <a:prstGeom prst="rect">
            <a:avLst/>
          </a:prstGeom>
        </p:spPr>
        <p:txBody>
          <a:bodyPr vert="horz"/>
          <a:lstStyle>
            <a:lvl1pPr marL="128588" indent="-128588" algn="ctr" defTabSz="342900" rtl="0" eaLnBrk="1" latinLnBrk="0" hangingPunct="1">
              <a:lnSpc>
                <a:spcPts val="1350"/>
              </a:lnSpc>
              <a:spcBef>
                <a:spcPts val="0"/>
              </a:spcBef>
              <a:spcAft>
                <a:spcPts val="975"/>
              </a:spcAft>
              <a:buClr>
                <a:srgbClr val="2FC2D9"/>
              </a:buClr>
              <a:buFont typeface="Arial"/>
              <a:buChar char="•"/>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9" y="1830917"/>
            <a:ext cx="1800225" cy="3894667"/>
          </a:xfrm>
          <a:prstGeom prst="rect">
            <a:avLst/>
          </a:prstGeom>
        </p:spPr>
        <p:txBody>
          <a:bodyPr vert="horz"/>
          <a:lstStyle>
            <a:lvl1pPr marL="128588" indent="-128588" algn="ctr" defTabSz="342900" rtl="0" eaLnBrk="1" latinLnBrk="0" hangingPunct="1">
              <a:lnSpc>
                <a:spcPts val="1350"/>
              </a:lnSpc>
              <a:spcBef>
                <a:spcPts val="0"/>
              </a:spcBef>
              <a:spcAft>
                <a:spcPts val="975"/>
              </a:spcAft>
              <a:buClr>
                <a:srgbClr val="2FC2D9"/>
              </a:buClr>
              <a:buFont typeface="Arial"/>
              <a:buChar char="•"/>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9" y="1830917"/>
            <a:ext cx="1800225" cy="3894667"/>
          </a:xfrm>
          <a:prstGeom prst="rect">
            <a:avLst/>
          </a:prstGeom>
        </p:spPr>
        <p:txBody>
          <a:bodyPr vert="horz"/>
          <a:lstStyle>
            <a:lvl1pPr marL="128588" indent="-128588" algn="ctr" defTabSz="342900" rtl="0" eaLnBrk="1" latinLnBrk="0" hangingPunct="1">
              <a:lnSpc>
                <a:spcPts val="1350"/>
              </a:lnSpc>
              <a:spcBef>
                <a:spcPts val="0"/>
              </a:spcBef>
              <a:spcAft>
                <a:spcPts val="975"/>
              </a:spcAft>
              <a:buClr>
                <a:srgbClr val="2FC2D9"/>
              </a:buClr>
              <a:buFont typeface="Arial"/>
              <a:buChar char="•"/>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8354932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1" y="939032"/>
            <a:ext cx="778669" cy="55418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dirty="0">
              <a:solidFill>
                <a:srgbClr val="2FC2D9"/>
              </a:solidFill>
            </a:endParaRP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1267" y="3477648"/>
            <a:ext cx="348437"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7" y="1630376"/>
            <a:ext cx="348437" cy="464581"/>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en-US" sz="1500" dirty="0">
                <a:solidFill>
                  <a:prstClr val="white"/>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7" y="5324921"/>
            <a:ext cx="348437"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defTabSz="342900"/>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1232093"/>
            <a:ext cx="1536192" cy="128016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1232095"/>
            <a:ext cx="5806440" cy="128015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3079367"/>
            <a:ext cx="1536192" cy="128016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3079369"/>
            <a:ext cx="5806440" cy="128015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4926640"/>
            <a:ext cx="1536192" cy="128016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4926642"/>
            <a:ext cx="5806440" cy="128015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Tree>
    <p:extLst>
      <p:ext uri="{BB962C8B-B14F-4D97-AF65-F5344CB8AC3E}">
        <p14:creationId xmlns:p14="http://schemas.microsoft.com/office/powerpoint/2010/main" val="84160332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am Members">
    <p:spTree>
      <p:nvGrpSpPr>
        <p:cNvPr id="1" name=""/>
        <p:cNvGrpSpPr/>
        <p:nvPr/>
      </p:nvGrpSpPr>
      <p:grpSpPr>
        <a:xfrm>
          <a:off x="0" y="0"/>
          <a:ext cx="0" cy="0"/>
          <a:chOff x="0" y="0"/>
          <a:chExt cx="0" cy="0"/>
        </a:xfrm>
      </p:grpSpPr>
      <p:cxnSp>
        <p:nvCxnSpPr>
          <p:cNvPr id="9" name="Straight Connector 8"/>
          <p:cNvCxnSpPr/>
          <p:nvPr userDrawn="1"/>
        </p:nvCxnSpPr>
        <p:spPr>
          <a:xfrm flipV="1">
            <a:off x="2284359"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60"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8"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2921477" y="2627749"/>
            <a:ext cx="99610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36813" y="2954875"/>
            <a:ext cx="1973262" cy="339429"/>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2528455" y="3509434"/>
            <a:ext cx="1777278" cy="2679700"/>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692438" y="1200727"/>
            <a:ext cx="912380" cy="1231516"/>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647022" y="2627749"/>
            <a:ext cx="99610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62358" y="2954875"/>
            <a:ext cx="1973262" cy="339429"/>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254000" y="3509434"/>
            <a:ext cx="1777278" cy="2679700"/>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5219022" y="2627749"/>
            <a:ext cx="99610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34358" y="2954875"/>
            <a:ext cx="1973262" cy="339429"/>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4826000" y="3509434"/>
            <a:ext cx="1777278" cy="2679700"/>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7516567" y="2627749"/>
            <a:ext cx="99610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31903" y="2954875"/>
            <a:ext cx="1973262" cy="339429"/>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7123545" y="3509434"/>
            <a:ext cx="1777278" cy="2679700"/>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2966892" y="1200727"/>
            <a:ext cx="912380" cy="1231516"/>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264438" y="1200727"/>
            <a:ext cx="912380" cy="1231516"/>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527347" y="1200727"/>
            <a:ext cx="912380" cy="1231516"/>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Tree>
    <p:extLst>
      <p:ext uri="{BB962C8B-B14F-4D97-AF65-F5344CB8AC3E}">
        <p14:creationId xmlns:p14="http://schemas.microsoft.com/office/powerpoint/2010/main" val="39288243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3048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6096000" y="928324"/>
            <a:ext cx="0" cy="553713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373380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07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626532" y="3197413"/>
            <a:ext cx="7574494" cy="2921872"/>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88043"/>
            <a:ext cx="9627732" cy="7450667"/>
          </a:xfrm>
          <a:prstGeom prst="rect">
            <a:avLst/>
          </a:prstGeom>
        </p:spPr>
      </p:pic>
    </p:spTree>
    <p:extLst>
      <p:ext uri="{BB962C8B-B14F-4D97-AF65-F5344CB8AC3E}">
        <p14:creationId xmlns:p14="http://schemas.microsoft.com/office/powerpoint/2010/main" val="40284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1360850"/>
            <a:ext cx="1489831"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dirty="0">
              <a:solidFill>
                <a:prstClr val="white"/>
              </a:solidFill>
            </a:endParaRPr>
          </a:p>
        </p:txBody>
      </p:sp>
      <p:sp>
        <p:nvSpPr>
          <p:cNvPr id="13" name="Title Placeholder 1"/>
          <p:cNvSpPr>
            <a:spLocks noGrp="1"/>
          </p:cNvSpPr>
          <p:nvPr>
            <p:ph type="title" hasCustomPrompt="1"/>
          </p:nvPr>
        </p:nvSpPr>
        <p:spPr>
          <a:xfrm>
            <a:off x="1808738" y="119512"/>
            <a:ext cx="6457956" cy="724867"/>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7"/>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9"/>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776413"/>
            <a:ext cx="3931920" cy="36576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257300" y="202672"/>
            <a:ext cx="1236221" cy="542395"/>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4816966" y="1360850"/>
            <a:ext cx="1489831"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776413"/>
            <a:ext cx="3931920" cy="36576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3700693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1"/>
            <a:ext cx="9144000" cy="5082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a:solidFill>
                <a:prstClr val="white"/>
              </a:solidFill>
            </a:endParaRPr>
          </a:p>
        </p:txBody>
      </p:sp>
      <p:sp>
        <p:nvSpPr>
          <p:cNvPr id="5"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CLIENT NAME</a:t>
            </a:r>
            <a:endParaRPr lang="en-US" dirty="0"/>
          </a:p>
        </p:txBody>
      </p:sp>
    </p:spTree>
    <p:extLst>
      <p:ext uri="{BB962C8B-B14F-4D97-AF65-F5344CB8AC3E}">
        <p14:creationId xmlns:p14="http://schemas.microsoft.com/office/powerpoint/2010/main" val="30156827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userDrawn="1">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gridCol w="762000"/>
                <a:gridCol w="762000"/>
                <a:gridCol w="762000"/>
                <a:gridCol w="762000"/>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r>
            </a:tbl>
          </a:graphicData>
        </a:graphic>
      </p:graphicFrame>
    </p:spTree>
    <p:extLst>
      <p:ext uri="{BB962C8B-B14F-4D97-AF65-F5344CB8AC3E}">
        <p14:creationId xmlns:p14="http://schemas.microsoft.com/office/powerpoint/2010/main" val="3738820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4"/>
            <a:ext cx="8339328" cy="451104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427556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61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4</a:t>
            </a:r>
            <a:endParaRPr lang="en-US" sz="2000" b="1" dirty="0">
              <a:solidFill>
                <a:schemeClr val="bg1"/>
              </a:solidFill>
              <a:latin typeface="Arial Black"/>
              <a:cs typeface="Arial Black"/>
            </a:endParaRP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3.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 id="2147483763" r:id="rId19"/>
    <p:sldLayoutId id="2147483764" r:id="rId20"/>
    <p:sldLayoutId id="2147483765" r:id="rId21"/>
    <p:sldLayoutId id="2147483766" r:id="rId22"/>
  </p:sldLayoutIdLst>
  <p:timing>
    <p:tnLst>
      <p:par>
        <p:cTn id="1" dur="indefinite" restart="never" nodeType="tmRoot"/>
      </p:par>
    </p:tnLst>
  </p:timing>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6475307"/>
            <a:ext cx="9155206" cy="39763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342900"/>
            <a:endParaRPr lang="en-US" sz="1400" dirty="0">
              <a:solidFill>
                <a:prstClr val="white"/>
              </a:solidFill>
            </a:endParaRPr>
          </a:p>
        </p:txBody>
      </p:sp>
      <p:sp>
        <p:nvSpPr>
          <p:cNvPr id="3" name="TextBox 2"/>
          <p:cNvSpPr txBox="1"/>
          <p:nvPr userDrawn="1"/>
        </p:nvSpPr>
        <p:spPr>
          <a:xfrm>
            <a:off x="7421113" y="6533385"/>
            <a:ext cx="1493520" cy="192360"/>
          </a:xfrm>
          <a:prstGeom prst="rect">
            <a:avLst/>
          </a:prstGeom>
          <a:noFill/>
        </p:spPr>
        <p:txBody>
          <a:bodyPr wrap="square" lIns="68580" tIns="34290" rIns="68580" bIns="34290" rtlCol="0">
            <a:spAutoFit/>
          </a:bodyPr>
          <a:lstStyle/>
          <a:p>
            <a:pPr algn="r" defTabSz="342900"/>
            <a:fld id="{C2C0EDAD-27A0-9447-9004-E733B36B95C3}" type="slidenum">
              <a:rPr lang="en-US" sz="800" smtClean="0">
                <a:solidFill>
                  <a:srgbClr val="CCCCCC"/>
                </a:solidFill>
                <a:latin typeface="Trebuchet MS"/>
                <a:cs typeface="Trebuchet MS"/>
              </a:rPr>
              <a:pPr algn="r" defTabSz="342900"/>
              <a:t>‹#›</a:t>
            </a:fld>
            <a:endParaRPr lang="en-US" sz="800" dirty="0">
              <a:solidFill>
                <a:srgbClr val="CCCCCC"/>
              </a:solidFill>
              <a:latin typeface="Trebuchet MS"/>
              <a:cs typeface="Trebuchet MS"/>
            </a:endParaRPr>
          </a:p>
        </p:txBody>
      </p:sp>
      <p:sp>
        <p:nvSpPr>
          <p:cNvPr id="4" name="TextBox 3"/>
          <p:cNvSpPr txBox="1"/>
          <p:nvPr userDrawn="1"/>
        </p:nvSpPr>
        <p:spPr>
          <a:xfrm>
            <a:off x="880559" y="6562319"/>
            <a:ext cx="2316480" cy="161583"/>
          </a:xfrm>
          <a:prstGeom prst="rect">
            <a:avLst/>
          </a:prstGeom>
          <a:noFill/>
        </p:spPr>
        <p:txBody>
          <a:bodyPr wrap="square" lIns="68580" tIns="34290" rIns="68580" bIns="34290" rtlCol="0">
            <a:spAutoFit/>
          </a:bodyPr>
          <a:lstStyle/>
          <a:p>
            <a:pPr defTabSz="342900"/>
            <a:r>
              <a:rPr lang="en-US" sz="600" kern="0" spc="15" dirty="0" smtClean="0">
                <a:solidFill>
                  <a:srgbClr val="CCCCCC"/>
                </a:solidFill>
                <a:latin typeface="Trebuchet MS"/>
                <a:cs typeface="Trebuchet MS"/>
              </a:rPr>
              <a:t>CONFIDENTIAL</a:t>
            </a:r>
            <a:endParaRPr lang="en-US" sz="600" kern="0" spc="15" dirty="0">
              <a:solidFill>
                <a:srgbClr val="CCCCCC"/>
              </a:solidFill>
              <a:latin typeface="Trebuchet MS"/>
              <a:cs typeface="Trebuchet MS"/>
            </a:endParaRPr>
          </a:p>
        </p:txBody>
      </p:sp>
      <p:cxnSp>
        <p:nvCxnSpPr>
          <p:cNvPr id="5" name="Straight Connector 4"/>
          <p:cNvCxnSpPr/>
          <p:nvPr userDrawn="1"/>
        </p:nvCxnSpPr>
        <p:spPr>
          <a:xfrm>
            <a:off x="813249" y="6587744"/>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232224" y="6575245"/>
            <a:ext cx="476250" cy="225889"/>
          </a:xfrm>
          <a:prstGeom prst="rect">
            <a:avLst/>
          </a:prstGeom>
        </p:spPr>
      </p:pic>
    </p:spTree>
    <p:extLst>
      <p:ext uri="{BB962C8B-B14F-4D97-AF65-F5344CB8AC3E}">
        <p14:creationId xmlns:p14="http://schemas.microsoft.com/office/powerpoint/2010/main" val="363159114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41.jpeg"/></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hyperlink" Target="http://www.tutorialspoint.com/design_pattern/" TargetMode="External"/><Relationship Id="rId7" Type="http://schemas.openxmlformats.org/officeDocument/2006/relationships/hyperlink" Target="https://kb.epam.com/display/GDOKB/Lviv+JaMP+-+Resources" TargetMode="External"/><Relationship Id="rId2" Type="http://schemas.openxmlformats.org/officeDocument/2006/relationships/hyperlink" Target="https://en.wikipedia.org/wiki/" TargetMode="External"/><Relationship Id="rId1" Type="http://schemas.openxmlformats.org/officeDocument/2006/relationships/slideLayout" Target="../slideLayouts/slideLayout22.xml"/><Relationship Id="rId6" Type="http://schemas.openxmlformats.org/officeDocument/2006/relationships/hyperlink" Target="http://stackoverflow.com/questions/1673841/examples-of-gof-design-patterns-in-javas-core-libraries" TargetMode="External"/><Relationship Id="rId5" Type="http://schemas.openxmlformats.org/officeDocument/2006/relationships/hyperlink" Target="http://www.firatatagun.com/blog/2016/01/09/analysis-of-software-architectures/" TargetMode="External"/><Relationship Id="rId4" Type="http://schemas.openxmlformats.org/officeDocument/2006/relationships/hyperlink" Target="http://www.dossier-andreas.net/software_architecture/"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631825" y="2075578"/>
            <a:ext cx="6910388" cy="609398"/>
          </a:xfrm>
        </p:spPr>
        <p:txBody>
          <a:bodyPr/>
          <a:lstStyle/>
          <a:p>
            <a:r>
              <a:rPr lang="en-US" dirty="0">
                <a:solidFill>
                  <a:schemeClr val="accent3"/>
                </a:solidFill>
              </a:rPr>
              <a:t>Patterns &amp; </a:t>
            </a:r>
            <a:r>
              <a:rPr lang="en-US" dirty="0" smtClean="0">
                <a:solidFill>
                  <a:schemeClr val="accent3"/>
                </a:solidFill>
              </a:rPr>
              <a:t>Principles</a:t>
            </a:r>
            <a:endParaRPr lang="en-US" sz="4100" dirty="0">
              <a:solidFill>
                <a:schemeClr val="accent3"/>
              </a:solidFill>
            </a:endParaRPr>
          </a:p>
        </p:txBody>
      </p:sp>
      <p:sp>
        <p:nvSpPr>
          <p:cNvPr id="4" name="Text Placeholder 3"/>
          <p:cNvSpPr>
            <a:spLocks noGrp="1"/>
          </p:cNvSpPr>
          <p:nvPr>
            <p:ph type="body" sz="quarter" idx="17"/>
          </p:nvPr>
        </p:nvSpPr>
        <p:spPr>
          <a:xfrm>
            <a:off x="627880" y="5881514"/>
            <a:ext cx="3649662" cy="659963"/>
          </a:xfrm>
        </p:spPr>
        <p:txBody>
          <a:bodyPr>
            <a:normAutofit fontScale="92500" lnSpcReduction="10000"/>
          </a:bodyPr>
          <a:lstStyle/>
          <a:p>
            <a:r>
              <a:rPr lang="en-US" dirty="0" smtClean="0"/>
              <a:t>Oleksii Barandii</a:t>
            </a:r>
          </a:p>
          <a:p>
            <a:r>
              <a:rPr lang="en-US" dirty="0" smtClean="0"/>
              <a:t>May 12, 2016</a:t>
            </a:r>
            <a:endParaRPr lang="en-US" dirty="0"/>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Adapter</a:t>
            </a:r>
            <a:endParaRPr lang="en-US" dirty="0"/>
          </a:p>
        </p:txBody>
      </p:sp>
      <p:pic>
        <p:nvPicPr>
          <p:cNvPr id="6146" name="Picture 2" descr="https://upload.wikimedia.org/wikipedia/commons/d/d7/ObjectAdapt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133" y="1291651"/>
            <a:ext cx="5174178" cy="3713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0164" y="5181629"/>
            <a:ext cx="7834390" cy="861774"/>
          </a:xfrm>
          <a:prstGeom prst="rect">
            <a:avLst/>
          </a:prstGeom>
        </p:spPr>
        <p:txBody>
          <a:bodyPr wrap="square">
            <a:spAutoFit/>
          </a:bodyPr>
          <a:lstStyle/>
          <a:p>
            <a:pPr marL="285750" lvl="1" indent="0">
              <a:buSzPct val="140000"/>
              <a:buNone/>
            </a:pPr>
            <a:r>
              <a:rPr lang="en-US" sz="2200" dirty="0">
                <a:solidFill>
                  <a:srgbClr val="444444"/>
                </a:solidFill>
              </a:rPr>
              <a:t>Java usage:</a:t>
            </a:r>
          </a:p>
          <a:p>
            <a:pPr lvl="1">
              <a:buSzPct val="140000"/>
            </a:pPr>
            <a:r>
              <a:rPr lang="en-US" sz="1400" dirty="0" err="1" smtClean="0">
                <a:solidFill>
                  <a:srgbClr val="444444"/>
                </a:solidFill>
              </a:rPr>
              <a:t>java.util.Arrays#asList</a:t>
            </a:r>
            <a:r>
              <a:rPr lang="en-US" sz="1400" dirty="0" smtClean="0">
                <a:solidFill>
                  <a:srgbClr val="444444"/>
                </a:solidFill>
              </a:rPr>
              <a:t>()</a:t>
            </a:r>
          </a:p>
          <a:p>
            <a:pPr lvl="1">
              <a:buSzPct val="140000"/>
            </a:pPr>
            <a:r>
              <a:rPr lang="en-US" sz="1400" dirty="0" err="1">
                <a:solidFill>
                  <a:srgbClr val="444444"/>
                </a:solidFill>
              </a:rPr>
              <a:t>javax.xml.bind.annotation.adapters.XmlAdapter#marshal</a:t>
            </a:r>
            <a:r>
              <a:rPr lang="en-US" sz="1400" dirty="0">
                <a:solidFill>
                  <a:srgbClr val="444444"/>
                </a:solidFill>
              </a:rPr>
              <a:t>() and #</a:t>
            </a:r>
            <a:r>
              <a:rPr lang="en-US" sz="1400" dirty="0" err="1">
                <a:solidFill>
                  <a:srgbClr val="444444"/>
                </a:solidFill>
              </a:rPr>
              <a:t>unmarshal</a:t>
            </a:r>
            <a:r>
              <a:rPr lang="en-US" sz="1400" dirty="0">
                <a:solidFill>
                  <a:srgbClr val="444444"/>
                </a:solidFill>
              </a:rPr>
              <a:t>()</a:t>
            </a:r>
          </a:p>
        </p:txBody>
      </p:sp>
    </p:spTree>
    <p:extLst>
      <p:ext uri="{BB962C8B-B14F-4D97-AF65-F5344CB8AC3E}">
        <p14:creationId xmlns:p14="http://schemas.microsoft.com/office/powerpoint/2010/main" val="25237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Bridge</a:t>
            </a:r>
            <a:endParaRPr lang="en-US" dirty="0"/>
          </a:p>
        </p:txBody>
      </p:sp>
      <p:sp>
        <p:nvSpPr>
          <p:cNvPr id="2" name="Content Placeholder 1"/>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0891" y="1320799"/>
            <a:ext cx="8043672" cy="4267200"/>
          </a:xfrm>
          <a:prstGeom prst="rect">
            <a:avLst/>
          </a:prstGeom>
        </p:spPr>
      </p:pic>
    </p:spTree>
    <p:extLst>
      <p:ext uri="{BB962C8B-B14F-4D97-AF65-F5344CB8AC3E}">
        <p14:creationId xmlns:p14="http://schemas.microsoft.com/office/powerpoint/2010/main" val="146208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Composite</a:t>
            </a:r>
            <a:endParaRPr lang="en-US" dirty="0"/>
          </a:p>
        </p:txBody>
      </p:sp>
      <p:sp>
        <p:nvSpPr>
          <p:cNvPr id="4" name="Rectangle 3"/>
          <p:cNvSpPr/>
          <p:nvPr/>
        </p:nvSpPr>
        <p:spPr>
          <a:xfrm>
            <a:off x="436417" y="5224389"/>
            <a:ext cx="6442365" cy="646331"/>
          </a:xfrm>
          <a:prstGeom prst="rect">
            <a:avLst/>
          </a:prstGeom>
        </p:spPr>
        <p:txBody>
          <a:bodyPr wrap="square">
            <a:spAutoFit/>
          </a:bodyPr>
          <a:lstStyle/>
          <a:p>
            <a:pPr marL="285750" lvl="1" indent="0">
              <a:buSzPct val="140000"/>
              <a:buNone/>
            </a:pPr>
            <a:r>
              <a:rPr lang="en-US" sz="2200" dirty="0">
                <a:solidFill>
                  <a:srgbClr val="444444"/>
                </a:solidFill>
              </a:rPr>
              <a:t>Java usage:</a:t>
            </a:r>
          </a:p>
          <a:p>
            <a:pPr lvl="1">
              <a:buSzPct val="140000"/>
            </a:pPr>
            <a:r>
              <a:rPr lang="en-US" sz="1400" dirty="0" err="1" smtClean="0">
                <a:solidFill>
                  <a:srgbClr val="444444"/>
                </a:solidFill>
              </a:rPr>
              <a:t>java.awt.Container#add</a:t>
            </a:r>
            <a:r>
              <a:rPr lang="en-US" sz="1400" dirty="0" smtClean="0">
                <a:solidFill>
                  <a:srgbClr val="444444"/>
                </a:solidFill>
              </a:rPr>
              <a:t>(Component</a:t>
            </a:r>
            <a:r>
              <a:rPr lang="en-US" sz="1400" dirty="0">
                <a:solidFill>
                  <a:srgbClr val="444444"/>
                </a:solidFill>
              </a:rPr>
              <a:t>) (practically all over Swing thus)</a:t>
            </a:r>
          </a:p>
        </p:txBody>
      </p:sp>
      <p:pic>
        <p:nvPicPr>
          <p:cNvPr id="5" name="Picture 4"/>
          <p:cNvPicPr>
            <a:picLocks noChangeAspect="1"/>
          </p:cNvPicPr>
          <p:nvPr/>
        </p:nvPicPr>
        <p:blipFill>
          <a:blip r:embed="rId2"/>
          <a:stretch>
            <a:fillRect/>
          </a:stretch>
        </p:blipFill>
        <p:spPr>
          <a:xfrm>
            <a:off x="1188183" y="1176264"/>
            <a:ext cx="6267450" cy="4048125"/>
          </a:xfrm>
          <a:prstGeom prst="rect">
            <a:avLst/>
          </a:prstGeom>
        </p:spPr>
      </p:pic>
    </p:spTree>
    <p:extLst>
      <p:ext uri="{BB962C8B-B14F-4D97-AF65-F5344CB8AC3E}">
        <p14:creationId xmlns:p14="http://schemas.microsoft.com/office/powerpoint/2010/main" val="193833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Decorator</a:t>
            </a:r>
            <a:endParaRPr lang="en-US" dirty="0"/>
          </a:p>
        </p:txBody>
      </p:sp>
      <p:pic>
        <p:nvPicPr>
          <p:cNvPr id="9218" name="Picture 2" descr="https://upload.wikimedia.org/wikipedia/commons/thumb/e/e9/Decorator_UML_class_diagram.svg/800px-Decorator_UML_class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8933" y="1439863"/>
            <a:ext cx="5179068" cy="4097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162" y="5382235"/>
            <a:ext cx="8208819" cy="1200329"/>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a:solidFill>
                  <a:srgbClr val="444444"/>
                </a:solidFill>
              </a:rPr>
              <a:t>All subclasses of </a:t>
            </a:r>
            <a:r>
              <a:rPr lang="en-US" sz="1400" dirty="0" err="1">
                <a:solidFill>
                  <a:srgbClr val="444444"/>
                </a:solidFill>
              </a:rPr>
              <a:t>java.io.InputStream</a:t>
            </a:r>
            <a:r>
              <a:rPr lang="en-US" sz="1400" dirty="0">
                <a:solidFill>
                  <a:srgbClr val="444444"/>
                </a:solidFill>
              </a:rPr>
              <a:t>, </a:t>
            </a:r>
            <a:r>
              <a:rPr lang="en-US" sz="1400" dirty="0" err="1">
                <a:solidFill>
                  <a:srgbClr val="444444"/>
                </a:solidFill>
              </a:rPr>
              <a:t>OutputStream</a:t>
            </a:r>
            <a:r>
              <a:rPr lang="en-US" sz="1400" dirty="0">
                <a:solidFill>
                  <a:srgbClr val="444444"/>
                </a:solidFill>
              </a:rPr>
              <a:t>, Reader and Writer have a constructor taking an instance of same type.</a:t>
            </a: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24900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Facade</a:t>
            </a:r>
            <a:endParaRPr lang="en-US" dirty="0"/>
          </a:p>
        </p:txBody>
      </p:sp>
      <p:pic>
        <p:nvPicPr>
          <p:cNvPr id="10242" name="Picture 2" descr="http://4.bp.blogspot.com/-W6xz6EFoXxA/VKVX38_E7cI/AAAAAAAACT0/t6AgrjrF4xI/s1600/facade%2Bpattern%2Bin%2BJav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5221" y="1356736"/>
            <a:ext cx="5849978" cy="37238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0945" y="5226371"/>
            <a:ext cx="7741228" cy="984885"/>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indent="0">
              <a:buSzPct val="140000"/>
              <a:buNone/>
            </a:pPr>
            <a:r>
              <a:rPr lang="en-US" sz="2200" dirty="0">
                <a:solidFill>
                  <a:srgbClr val="444444"/>
                </a:solidFill>
              </a:rPr>
              <a:t>	</a:t>
            </a:r>
            <a:r>
              <a:rPr lang="en-US" sz="1400" dirty="0" err="1">
                <a:solidFill>
                  <a:srgbClr val="444444"/>
                </a:solidFill>
              </a:rPr>
              <a:t>javax.faces.context.ExternalContext</a:t>
            </a:r>
            <a:r>
              <a:rPr lang="en-US" sz="1400" dirty="0">
                <a:solidFill>
                  <a:srgbClr val="444444"/>
                </a:solidFill>
              </a:rPr>
              <a:t>, which internally uses </a:t>
            </a:r>
            <a:r>
              <a:rPr lang="en-US" sz="1400" dirty="0" err="1">
                <a:solidFill>
                  <a:srgbClr val="444444"/>
                </a:solidFill>
              </a:rPr>
              <a:t>ServletContext</a:t>
            </a:r>
            <a:r>
              <a:rPr lang="en-US" sz="1400" dirty="0">
                <a:solidFill>
                  <a:srgbClr val="444444"/>
                </a:solidFill>
              </a:rPr>
              <a:t>, </a:t>
            </a:r>
            <a:r>
              <a:rPr lang="en-US" sz="1400" dirty="0" err="1">
                <a:solidFill>
                  <a:srgbClr val="444444"/>
                </a:solidFill>
              </a:rPr>
              <a:t>HttpSession</a:t>
            </a:r>
            <a:r>
              <a:rPr lang="en-US" sz="1400" dirty="0">
                <a:solidFill>
                  <a:srgbClr val="444444"/>
                </a:solidFill>
              </a:rPr>
              <a:t>, </a:t>
            </a:r>
            <a:r>
              <a:rPr lang="en-US" sz="1400" dirty="0" err="1">
                <a:solidFill>
                  <a:srgbClr val="444444"/>
                </a:solidFill>
              </a:rPr>
              <a:t>HttpServletRequest</a:t>
            </a:r>
            <a:r>
              <a:rPr lang="en-US" sz="1400" dirty="0">
                <a:solidFill>
                  <a:srgbClr val="444444"/>
                </a:solidFill>
              </a:rPr>
              <a:t>, </a:t>
            </a:r>
            <a:r>
              <a:rPr lang="en-US" sz="1400" dirty="0" err="1">
                <a:solidFill>
                  <a:srgbClr val="444444"/>
                </a:solidFill>
              </a:rPr>
              <a:t>HttpServletResponse</a:t>
            </a:r>
            <a:r>
              <a:rPr lang="en-US" sz="1400" dirty="0">
                <a:solidFill>
                  <a:srgbClr val="444444"/>
                </a:solidFill>
              </a:rPr>
              <a:t>, etc.</a:t>
            </a:r>
          </a:p>
        </p:txBody>
      </p:sp>
    </p:spTree>
    <p:extLst>
      <p:ext uri="{BB962C8B-B14F-4D97-AF65-F5344CB8AC3E}">
        <p14:creationId xmlns:p14="http://schemas.microsoft.com/office/powerpoint/2010/main" val="270294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Flyweight</a:t>
            </a:r>
            <a:endParaRPr lang="en-US" dirty="0"/>
          </a:p>
        </p:txBody>
      </p:sp>
      <p:pic>
        <p:nvPicPr>
          <p:cNvPr id="11268" name="Picture 4" descr="Flyweight.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9672" y="1381992"/>
            <a:ext cx="5524655" cy="34188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381" y="5250194"/>
            <a:ext cx="6598227" cy="984885"/>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java.lang.Integer#valueOf</a:t>
            </a:r>
            <a:r>
              <a:rPr lang="en-US" sz="1400" dirty="0">
                <a:solidFill>
                  <a:srgbClr val="444444"/>
                </a:solidFill>
              </a:rPr>
              <a:t>(</a:t>
            </a:r>
            <a:r>
              <a:rPr lang="en-US" sz="1400" dirty="0" err="1">
                <a:solidFill>
                  <a:srgbClr val="444444"/>
                </a:solidFill>
              </a:rPr>
              <a:t>int</a:t>
            </a:r>
            <a:r>
              <a:rPr lang="en-US" sz="1400" dirty="0">
                <a:solidFill>
                  <a:srgbClr val="444444"/>
                </a:solidFill>
              </a:rPr>
              <a:t>) (also on Boolean, Byte, Character, Short, Long and </a:t>
            </a:r>
            <a:r>
              <a:rPr lang="en-US" sz="1400" dirty="0" err="1" smtClean="0">
                <a:solidFill>
                  <a:srgbClr val="444444"/>
                </a:solidFill>
              </a:rPr>
              <a:t>BigDecimal</a:t>
            </a:r>
            <a:r>
              <a:rPr lang="en-US" sz="1400" dirty="0" smtClean="0">
                <a:solidFill>
                  <a:srgbClr val="444444"/>
                </a:solidFill>
              </a:rPr>
              <a:t>)</a:t>
            </a:r>
            <a:endParaRPr lang="en-US" sz="1400" dirty="0">
              <a:solidFill>
                <a:srgbClr val="444444"/>
              </a:solidFill>
            </a:endParaRPr>
          </a:p>
        </p:txBody>
      </p:sp>
    </p:spTree>
    <p:extLst>
      <p:ext uri="{BB962C8B-B14F-4D97-AF65-F5344CB8AC3E}">
        <p14:creationId xmlns:p14="http://schemas.microsoft.com/office/powerpoint/2010/main" val="301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Proxy</a:t>
            </a:r>
            <a:endParaRPr lang="en-US" dirty="0"/>
          </a:p>
        </p:txBody>
      </p:sp>
      <p:pic>
        <p:nvPicPr>
          <p:cNvPr id="12292" name="Picture 4" descr="https://upload.wikimedia.org/wikipedia/commons/thumb/7/75/Proxy_pattern_diagram.svg/439px-Proxy_pattern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2736" y="1278082"/>
            <a:ext cx="5657533" cy="31573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0555" y="5070507"/>
            <a:ext cx="4572000" cy="769441"/>
          </a:xfrm>
          <a:prstGeom prst="rect">
            <a:avLst/>
          </a:prstGeom>
        </p:spPr>
        <p:txBody>
          <a:bodyPr>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smtClean="0">
                <a:solidFill>
                  <a:srgbClr val="444444"/>
                </a:solidFill>
              </a:rPr>
              <a:t>java.lang.reflect.Proxy</a:t>
            </a:r>
            <a:endParaRPr lang="en-US" sz="1400" dirty="0">
              <a:solidFill>
                <a:srgbClr val="444444"/>
              </a:solidFill>
            </a:endParaRPr>
          </a:p>
        </p:txBody>
      </p:sp>
    </p:spTree>
    <p:extLst>
      <p:ext uri="{BB962C8B-B14F-4D97-AF65-F5344CB8AC3E}">
        <p14:creationId xmlns:p14="http://schemas.microsoft.com/office/powerpoint/2010/main" val="7687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Content Placeholder 3"/>
          <p:cNvSpPr>
            <a:spLocks noGrp="1"/>
          </p:cNvSpPr>
          <p:nvPr>
            <p:ph idx="1"/>
          </p:nvPr>
        </p:nvSpPr>
        <p:spPr>
          <a:xfrm>
            <a:off x="356615" y="1435607"/>
            <a:ext cx="8454875" cy="4591120"/>
          </a:xfrm>
        </p:spPr>
        <p:txBody>
          <a:bodyPr anchor="t"/>
          <a:lstStyle/>
          <a:p>
            <a:r>
              <a:rPr lang="en-US" sz="4400" dirty="0" smtClean="0"/>
              <a:t>Behavioral</a:t>
            </a:r>
          </a:p>
          <a:p>
            <a:pPr lvl="2">
              <a:buFont typeface="Arial" panose="020B0604020202020204" pitchFamily="34" charset="0"/>
              <a:buChar char="•"/>
            </a:pPr>
            <a:r>
              <a:rPr lang="en-US" sz="1800" dirty="0"/>
              <a:t>Chain of responsibility</a:t>
            </a:r>
            <a:endParaRPr lang="ru-RU" sz="1800" dirty="0"/>
          </a:p>
          <a:p>
            <a:pPr lvl="2">
              <a:buFont typeface="Arial" panose="020B0604020202020204" pitchFamily="34" charset="0"/>
              <a:buChar char="•"/>
            </a:pPr>
            <a:r>
              <a:rPr lang="en-US" sz="1800" dirty="0"/>
              <a:t>Command</a:t>
            </a:r>
            <a:endParaRPr lang="ru-RU" sz="1800" dirty="0"/>
          </a:p>
          <a:p>
            <a:pPr lvl="2">
              <a:buFont typeface="Arial" panose="020B0604020202020204" pitchFamily="34" charset="0"/>
              <a:buChar char="•"/>
            </a:pPr>
            <a:r>
              <a:rPr lang="en-US" sz="1800" dirty="0"/>
              <a:t>Interpreter</a:t>
            </a:r>
            <a:endParaRPr lang="ru-RU" sz="1800" dirty="0"/>
          </a:p>
          <a:p>
            <a:pPr lvl="2">
              <a:buFont typeface="Arial" panose="020B0604020202020204" pitchFamily="34" charset="0"/>
              <a:buChar char="•"/>
            </a:pPr>
            <a:r>
              <a:rPr lang="en-US" sz="1800" dirty="0"/>
              <a:t>Iterator</a:t>
            </a:r>
          </a:p>
          <a:p>
            <a:pPr lvl="2">
              <a:buFont typeface="Arial" panose="020B0604020202020204" pitchFamily="34" charset="0"/>
              <a:buChar char="•"/>
            </a:pPr>
            <a:r>
              <a:rPr lang="en-US" sz="1800" dirty="0"/>
              <a:t>Mediator</a:t>
            </a:r>
            <a:endParaRPr lang="ru-RU" sz="1800" dirty="0"/>
          </a:p>
          <a:p>
            <a:pPr lvl="2">
              <a:buFont typeface="Arial" panose="020B0604020202020204" pitchFamily="34" charset="0"/>
              <a:buChar char="•"/>
            </a:pPr>
            <a:r>
              <a:rPr lang="en-US" sz="1800" dirty="0"/>
              <a:t>Memento</a:t>
            </a:r>
            <a:endParaRPr lang="ru-RU" sz="1800" dirty="0"/>
          </a:p>
          <a:p>
            <a:pPr lvl="2">
              <a:buFont typeface="Arial" panose="020B0604020202020204" pitchFamily="34" charset="0"/>
              <a:buChar char="•"/>
            </a:pPr>
            <a:r>
              <a:rPr lang="en-US" sz="1800" dirty="0"/>
              <a:t>Observer</a:t>
            </a:r>
          </a:p>
          <a:p>
            <a:pPr lvl="2">
              <a:buFont typeface="Arial" panose="020B0604020202020204" pitchFamily="34" charset="0"/>
              <a:buChar char="•"/>
            </a:pPr>
            <a:r>
              <a:rPr lang="en-US" sz="1800" dirty="0"/>
              <a:t>State</a:t>
            </a:r>
            <a:endParaRPr lang="ru-RU" sz="1800" dirty="0"/>
          </a:p>
          <a:p>
            <a:pPr lvl="2">
              <a:buFont typeface="Arial" panose="020B0604020202020204" pitchFamily="34" charset="0"/>
              <a:buChar char="•"/>
            </a:pPr>
            <a:r>
              <a:rPr lang="en-US" sz="1800" dirty="0"/>
              <a:t>Strategy</a:t>
            </a:r>
            <a:endParaRPr lang="ru-RU" sz="1800" dirty="0"/>
          </a:p>
          <a:p>
            <a:pPr lvl="2">
              <a:buFont typeface="Arial" panose="020B0604020202020204" pitchFamily="34" charset="0"/>
              <a:buChar char="•"/>
            </a:pPr>
            <a:r>
              <a:rPr lang="en-US" sz="1800" dirty="0"/>
              <a:t>Template method</a:t>
            </a:r>
            <a:endParaRPr lang="ru-RU" sz="1800" dirty="0"/>
          </a:p>
          <a:p>
            <a:pPr lvl="2">
              <a:buFont typeface="Arial" panose="020B0604020202020204" pitchFamily="34" charset="0"/>
              <a:buChar char="•"/>
            </a:pPr>
            <a:r>
              <a:rPr lang="en-US" sz="1800" dirty="0" smtClean="0"/>
              <a:t>Visitor</a:t>
            </a:r>
            <a:endParaRPr lang="ru-RU" sz="1800" dirty="0"/>
          </a:p>
        </p:txBody>
      </p:sp>
      <p:sp>
        <p:nvSpPr>
          <p:cNvPr id="6" name="Text Placeholder 5"/>
          <p:cNvSpPr>
            <a:spLocks noGrp="1"/>
          </p:cNvSpPr>
          <p:nvPr>
            <p:ph type="body" sz="quarter" idx="11"/>
          </p:nvPr>
        </p:nvSpPr>
        <p:spPr/>
        <p:txBody>
          <a:bodyPr>
            <a:normAutofit/>
          </a:bodyPr>
          <a:lstStyle/>
          <a:p>
            <a:r>
              <a:rPr lang="en-US" dirty="0" err="1"/>
              <a:t>GoF</a:t>
            </a:r>
            <a:r>
              <a:rPr lang="en-US" dirty="0"/>
              <a:t> (Gang of Four) </a:t>
            </a:r>
            <a:r>
              <a:rPr lang="en-US" dirty="0" smtClean="0"/>
              <a:t>Patterns</a:t>
            </a:r>
            <a:endParaRPr lang="en-US" dirty="0"/>
          </a:p>
        </p:txBody>
      </p:sp>
    </p:spTree>
    <p:extLst>
      <p:ext uri="{BB962C8B-B14F-4D97-AF65-F5344CB8AC3E}">
        <p14:creationId xmlns:p14="http://schemas.microsoft.com/office/powerpoint/2010/main" val="274174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Chain of responsibility</a:t>
            </a:r>
            <a:endParaRPr lang="en-US" dirty="0"/>
          </a:p>
        </p:txBody>
      </p:sp>
      <p:pic>
        <p:nvPicPr>
          <p:cNvPr id="13314" name="Picture 2" descr="http://images.techhive.com/images/idge/imported/article/jvw/2004/08/jw-0816-chain1-100156541-orig.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4684" y="1319646"/>
            <a:ext cx="5900906" cy="31223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4463" y="5008162"/>
            <a:ext cx="4572000" cy="1077218"/>
          </a:xfrm>
          <a:prstGeom prst="rect">
            <a:avLst/>
          </a:prstGeom>
        </p:spPr>
        <p:txBody>
          <a:bodyPr>
            <a:spAutoFit/>
          </a:bodyPr>
          <a:lstStyle/>
          <a:p>
            <a:pPr marL="285750" lvl="1" indent="0">
              <a:buSzPct val="140000"/>
              <a:buNone/>
            </a:pPr>
            <a:r>
              <a:rPr lang="en-US" sz="2200" dirty="0">
                <a:solidFill>
                  <a:srgbClr val="444444"/>
                </a:solidFill>
              </a:rPr>
              <a:t>Java usage:</a:t>
            </a:r>
          </a:p>
          <a:p>
            <a:pPr lvl="1">
              <a:buSzPct val="140000"/>
            </a:pPr>
            <a:r>
              <a:rPr lang="en-US" sz="1400" dirty="0" err="1" smtClean="0">
                <a:solidFill>
                  <a:srgbClr val="444444"/>
                </a:solidFill>
              </a:rPr>
              <a:t>java.util.logging.Logger#log</a:t>
            </a:r>
            <a:r>
              <a:rPr lang="en-US" sz="1400" dirty="0">
                <a:solidFill>
                  <a:srgbClr val="444444"/>
                </a:solidFill>
              </a:rPr>
              <a:t>()</a:t>
            </a:r>
          </a:p>
          <a:p>
            <a:pPr lvl="1">
              <a:buSzPct val="140000"/>
            </a:pPr>
            <a:r>
              <a:rPr lang="en-US" sz="1400" dirty="0" err="1" smtClean="0">
                <a:solidFill>
                  <a:srgbClr val="444444"/>
                </a:solidFill>
              </a:rPr>
              <a:t>javax.servlet.Filter#doFilter</a:t>
            </a:r>
            <a:r>
              <a:rPr lang="en-US" sz="1400" dirty="0" smtClean="0">
                <a:solidFill>
                  <a:srgbClr val="444444"/>
                </a:solidFill>
              </a:rPr>
              <a:t>()</a:t>
            </a:r>
            <a:endParaRPr lang="en-US" sz="1400" dirty="0">
              <a:solidFill>
                <a:srgbClr val="444444"/>
              </a:solidFill>
            </a:endParaRP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24979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Command</a:t>
            </a:r>
            <a:endParaRPr lang="en-US" dirty="0"/>
          </a:p>
        </p:txBody>
      </p:sp>
      <p:pic>
        <p:nvPicPr>
          <p:cNvPr id="14338" name="Picture 2" descr="Comman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182" y="1423555"/>
            <a:ext cx="5142544" cy="33665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7427" y="5122461"/>
            <a:ext cx="5237018" cy="861774"/>
          </a:xfrm>
          <a:prstGeom prst="rect">
            <a:avLst/>
          </a:prstGeom>
        </p:spPr>
        <p:txBody>
          <a:bodyPr wrap="square">
            <a:spAutoFit/>
          </a:bodyPr>
          <a:lstStyle/>
          <a:p>
            <a:pPr marL="285750" lvl="1" indent="0">
              <a:buSzPct val="140000"/>
              <a:buNone/>
            </a:pPr>
            <a:r>
              <a:rPr lang="en-US" sz="2200" dirty="0">
                <a:solidFill>
                  <a:srgbClr val="444444"/>
                </a:solidFill>
              </a:rPr>
              <a:t>Java usage:</a:t>
            </a:r>
          </a:p>
          <a:p>
            <a:pPr lvl="1">
              <a:buSzPct val="140000"/>
            </a:pPr>
            <a:r>
              <a:rPr lang="en-US" sz="1400" dirty="0" smtClean="0">
                <a:solidFill>
                  <a:srgbClr val="444444"/>
                </a:solidFill>
              </a:rPr>
              <a:t>All </a:t>
            </a:r>
            <a:r>
              <a:rPr lang="en-US" sz="1400" dirty="0">
                <a:solidFill>
                  <a:srgbClr val="444444"/>
                </a:solidFill>
              </a:rPr>
              <a:t>implementations of </a:t>
            </a:r>
            <a:r>
              <a:rPr lang="en-US" sz="1400" dirty="0" err="1">
                <a:solidFill>
                  <a:srgbClr val="444444"/>
                </a:solidFill>
              </a:rPr>
              <a:t>java.lang.Runnable</a:t>
            </a:r>
            <a:endParaRPr lang="en-US" sz="1400" dirty="0">
              <a:solidFill>
                <a:srgbClr val="444444"/>
              </a:solidFill>
            </a:endParaRPr>
          </a:p>
          <a:p>
            <a:pPr lvl="1">
              <a:buSzPct val="140000"/>
            </a:pPr>
            <a:r>
              <a:rPr lang="en-US" sz="1400" dirty="0" smtClean="0">
                <a:solidFill>
                  <a:srgbClr val="444444"/>
                </a:solidFill>
              </a:rPr>
              <a:t>All </a:t>
            </a:r>
            <a:r>
              <a:rPr lang="en-US" sz="1400" dirty="0">
                <a:solidFill>
                  <a:srgbClr val="444444"/>
                </a:solidFill>
              </a:rPr>
              <a:t>implementations of </a:t>
            </a:r>
            <a:r>
              <a:rPr lang="en-US" sz="1400" dirty="0" err="1">
                <a:solidFill>
                  <a:srgbClr val="444444"/>
                </a:solidFill>
              </a:rPr>
              <a:t>javax.swing.Action</a:t>
            </a:r>
            <a:endParaRPr lang="en-US" sz="1400" dirty="0">
              <a:solidFill>
                <a:srgbClr val="444444"/>
              </a:solidFill>
            </a:endParaRPr>
          </a:p>
        </p:txBody>
      </p:sp>
    </p:spTree>
    <p:extLst>
      <p:ext uri="{BB962C8B-B14F-4D97-AF65-F5344CB8AC3E}">
        <p14:creationId xmlns:p14="http://schemas.microsoft.com/office/powerpoint/2010/main" val="33270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grpSp>
        <p:nvGrpSpPr>
          <p:cNvPr id="2" name="Group 1"/>
          <p:cNvGrpSpPr/>
          <p:nvPr/>
        </p:nvGrpSpPr>
        <p:grpSpPr>
          <a:xfrm>
            <a:off x="357782" y="1981985"/>
            <a:ext cx="4122263" cy="348437"/>
            <a:chOff x="448467" y="1385345"/>
            <a:chExt cx="5496350" cy="464582"/>
          </a:xfrm>
        </p:grpSpPr>
        <p:sp>
          <p:nvSpPr>
            <p:cNvPr id="14" name="TextBox 13"/>
            <p:cNvSpPr txBox="1"/>
            <p:nvPr/>
          </p:nvSpPr>
          <p:spPr>
            <a:xfrm>
              <a:off x="991818" y="1417581"/>
              <a:ext cx="4952999" cy="430886"/>
            </a:xfrm>
            <a:prstGeom prst="rect">
              <a:avLst/>
            </a:prstGeom>
            <a:noFill/>
          </p:spPr>
          <p:txBody>
            <a:bodyPr wrap="square" rtlCol="0">
              <a:spAutoFit/>
            </a:bodyPr>
            <a:lstStyle/>
            <a:p>
              <a:pPr defTabSz="342900">
                <a:buClr>
                  <a:prstClr val="white"/>
                </a:buClr>
                <a:buSzPct val="140000"/>
              </a:pPr>
              <a:r>
                <a:rPr lang="en-US" sz="1500" dirty="0" err="1" smtClean="0">
                  <a:solidFill>
                    <a:srgbClr val="444444"/>
                  </a:solidFill>
                  <a:latin typeface="Trebuchet MS"/>
                  <a:cs typeface="Trebuchet MS"/>
                </a:rPr>
                <a:t>GoF</a:t>
              </a:r>
              <a:r>
                <a:rPr lang="en-US" sz="1500" dirty="0" smtClean="0">
                  <a:solidFill>
                    <a:srgbClr val="444444"/>
                  </a:solidFill>
                  <a:latin typeface="Trebuchet MS"/>
                  <a:cs typeface="Trebuchet MS"/>
                </a:rPr>
                <a:t> Patterns</a:t>
              </a:r>
              <a:endParaRPr lang="en-US" sz="1500" dirty="0">
                <a:solidFill>
                  <a:srgbClr val="444444"/>
                </a:solidFill>
                <a:latin typeface="Trebuchet MS"/>
                <a:cs typeface="Trebuchet MS"/>
              </a:endParaRP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dirty="0">
                  <a:solidFill>
                    <a:prstClr val="white"/>
                  </a:solidFill>
                </a:endParaRPr>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defTabSz="342900"/>
                <a:r>
                  <a:rPr lang="en-US" sz="1500" b="1" dirty="0">
                    <a:solidFill>
                      <a:prstClr val="white"/>
                    </a:solidFill>
                    <a:latin typeface="Arial Black"/>
                    <a:cs typeface="Arial Black"/>
                  </a:rPr>
                  <a:t>1</a:t>
                </a:r>
              </a:p>
            </p:txBody>
          </p:sp>
        </p:grpSp>
      </p:grpSp>
      <p:grpSp>
        <p:nvGrpSpPr>
          <p:cNvPr id="5" name="Group 4"/>
          <p:cNvGrpSpPr/>
          <p:nvPr/>
        </p:nvGrpSpPr>
        <p:grpSpPr>
          <a:xfrm>
            <a:off x="357782" y="2498637"/>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defTabSz="342900">
                <a:buClr>
                  <a:prstClr val="white"/>
                </a:buClr>
                <a:buSzPct val="140000"/>
              </a:pPr>
              <a:r>
                <a:rPr lang="en-US" sz="1500" dirty="0" smtClean="0">
                  <a:solidFill>
                    <a:srgbClr val="444444"/>
                  </a:solidFill>
                  <a:latin typeface="Trebuchet MS"/>
                  <a:cs typeface="Trebuchet MS"/>
                </a:rPr>
                <a:t>GRASP</a:t>
              </a:r>
              <a:endParaRPr lang="en-US" sz="1500" dirty="0">
                <a:solidFill>
                  <a:srgbClr val="444444"/>
                </a:solidFill>
                <a:latin typeface="Trebuchet MS"/>
                <a:cs typeface="Trebuchet MS"/>
              </a:endParaRP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a:solidFill>
                    <a:prstClr val="white"/>
                  </a:solidFill>
                </a:endParaRPr>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defTabSz="342900"/>
                <a:r>
                  <a:rPr lang="en-US" sz="1500" dirty="0">
                    <a:solidFill>
                      <a:prstClr val="white"/>
                    </a:solidFill>
                    <a:latin typeface="Arial Black"/>
                    <a:cs typeface="Arial Black"/>
                  </a:rPr>
                  <a:t>2</a:t>
                </a:r>
              </a:p>
            </p:txBody>
          </p:sp>
        </p:grpSp>
      </p:grpSp>
      <p:grpSp>
        <p:nvGrpSpPr>
          <p:cNvPr id="10" name="Group 9"/>
          <p:cNvGrpSpPr/>
          <p:nvPr/>
        </p:nvGrpSpPr>
        <p:grpSpPr>
          <a:xfrm>
            <a:off x="357782" y="3015290"/>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defTabSz="342900">
                <a:buClr>
                  <a:prstClr val="white"/>
                </a:buClr>
                <a:buSzPct val="140000"/>
              </a:pPr>
              <a:r>
                <a:rPr lang="en-US" sz="1500" dirty="0" smtClean="0">
                  <a:solidFill>
                    <a:srgbClr val="444444"/>
                  </a:solidFill>
                  <a:latin typeface="Trebuchet MS"/>
                  <a:cs typeface="Trebuchet MS"/>
                </a:rPr>
                <a:t>SOLID</a:t>
              </a: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dirty="0">
                  <a:solidFill>
                    <a:prstClr val="white"/>
                  </a:solidFill>
                </a:endParaRPr>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defTabSz="342900"/>
                <a:r>
                  <a:rPr lang="en-US" sz="1500" b="1" dirty="0">
                    <a:solidFill>
                      <a:prstClr val="white"/>
                    </a:solidFill>
                    <a:latin typeface="Arial Black"/>
                    <a:cs typeface="Arial Black"/>
                  </a:rPr>
                  <a:t>3</a:t>
                </a:r>
              </a:p>
            </p:txBody>
          </p:sp>
        </p:grpSp>
      </p:grpSp>
      <p:grpSp>
        <p:nvGrpSpPr>
          <p:cNvPr id="11" name="Group 10"/>
          <p:cNvGrpSpPr/>
          <p:nvPr/>
        </p:nvGrpSpPr>
        <p:grpSpPr>
          <a:xfrm>
            <a:off x="357782" y="3531942"/>
            <a:ext cx="5455763" cy="348437"/>
            <a:chOff x="448467" y="3451955"/>
            <a:chExt cx="7274350" cy="464582"/>
          </a:xfrm>
        </p:grpSpPr>
        <p:sp>
          <p:nvSpPr>
            <p:cNvPr id="19" name="TextBox 18"/>
            <p:cNvSpPr txBox="1"/>
            <p:nvPr/>
          </p:nvSpPr>
          <p:spPr>
            <a:xfrm>
              <a:off x="991818" y="3484191"/>
              <a:ext cx="6730999" cy="430886"/>
            </a:xfrm>
            <a:prstGeom prst="rect">
              <a:avLst/>
            </a:prstGeom>
            <a:noFill/>
          </p:spPr>
          <p:txBody>
            <a:bodyPr wrap="square" rtlCol="0">
              <a:spAutoFit/>
            </a:bodyPr>
            <a:lstStyle/>
            <a:p>
              <a:pPr defTabSz="342900">
                <a:buClr>
                  <a:prstClr val="white"/>
                </a:buClr>
                <a:buSzPct val="140000"/>
              </a:pPr>
              <a:r>
                <a:rPr lang="en-US" sz="1500" dirty="0" smtClean="0">
                  <a:solidFill>
                    <a:srgbClr val="444444"/>
                  </a:solidFill>
                  <a:latin typeface="Trebuchet MS"/>
                  <a:cs typeface="Trebuchet MS"/>
                </a:rPr>
                <a:t>DRY, KISS, YAGNI principles</a:t>
              </a:r>
              <a:endParaRPr lang="en-US" sz="1500" dirty="0">
                <a:solidFill>
                  <a:srgbClr val="444444"/>
                </a:solidFill>
                <a:latin typeface="Trebuchet MS"/>
                <a:cs typeface="Trebuchet MS"/>
              </a:endParaRPr>
            </a:p>
          </p:txBody>
        </p:sp>
        <p:grpSp>
          <p:nvGrpSpPr>
            <p:cNvPr id="8" name="Group 7"/>
            <p:cNvGrpSpPr/>
            <p:nvPr/>
          </p:nvGrpSpPr>
          <p:grpSpPr>
            <a:xfrm>
              <a:off x="448467" y="3451955"/>
              <a:ext cx="464582" cy="464582"/>
              <a:chOff x="448467" y="3449275"/>
              <a:chExt cx="464582" cy="464582"/>
            </a:xfrm>
          </p:grpSpPr>
          <p:sp>
            <p:nvSpPr>
              <p:cNvPr id="44" name="Oval 43"/>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a:solidFill>
                    <a:prstClr val="white"/>
                  </a:solidFill>
                </a:endParaRPr>
              </a:p>
            </p:txBody>
          </p:sp>
          <p:sp>
            <p:nvSpPr>
              <p:cNvPr id="45" name="TextBox 44"/>
              <p:cNvSpPr txBox="1"/>
              <p:nvPr/>
            </p:nvSpPr>
            <p:spPr>
              <a:xfrm>
                <a:off x="472510" y="3490746"/>
                <a:ext cx="417291" cy="406265"/>
              </a:xfrm>
              <a:prstGeom prst="rect">
                <a:avLst/>
              </a:prstGeom>
              <a:noFill/>
            </p:spPr>
            <p:txBody>
              <a:bodyPr wrap="none" tIns="27432" rtlCol="0">
                <a:spAutoFit/>
              </a:bodyPr>
              <a:lstStyle/>
              <a:p>
                <a:pPr algn="ctr" defTabSz="342900"/>
                <a:r>
                  <a:rPr lang="en-US" sz="1500" dirty="0">
                    <a:solidFill>
                      <a:prstClr val="white"/>
                    </a:solidFill>
                    <a:latin typeface="Arial Black"/>
                    <a:cs typeface="Arial Black"/>
                  </a:rPr>
                  <a:t>4</a:t>
                </a:r>
              </a:p>
            </p:txBody>
          </p:sp>
        </p:grpSp>
      </p:grpSp>
      <p:grpSp>
        <p:nvGrpSpPr>
          <p:cNvPr id="12" name="Group 11"/>
          <p:cNvGrpSpPr/>
          <p:nvPr/>
        </p:nvGrpSpPr>
        <p:grpSpPr>
          <a:xfrm>
            <a:off x="357782" y="4048595"/>
            <a:ext cx="5455763" cy="348437"/>
            <a:chOff x="448467" y="4140826"/>
            <a:chExt cx="7274349" cy="464582"/>
          </a:xfrm>
        </p:grpSpPr>
        <p:sp>
          <p:nvSpPr>
            <p:cNvPr id="29" name="TextBox 28"/>
            <p:cNvSpPr txBox="1"/>
            <p:nvPr/>
          </p:nvSpPr>
          <p:spPr>
            <a:xfrm>
              <a:off x="991817" y="4173065"/>
              <a:ext cx="6730999" cy="430886"/>
            </a:xfrm>
            <a:prstGeom prst="rect">
              <a:avLst/>
            </a:prstGeom>
            <a:noFill/>
          </p:spPr>
          <p:txBody>
            <a:bodyPr wrap="square" rtlCol="0">
              <a:spAutoFit/>
            </a:bodyPr>
            <a:lstStyle/>
            <a:p>
              <a:pPr defTabSz="342900">
                <a:buClr>
                  <a:prstClr val="white"/>
                </a:buClr>
                <a:buSzPct val="140000"/>
              </a:pPr>
              <a:r>
                <a:rPr lang="en-US" sz="1500" dirty="0" smtClean="0">
                  <a:solidFill>
                    <a:srgbClr val="444444"/>
                  </a:solidFill>
                  <a:latin typeface="Trebuchet MS"/>
                  <a:cs typeface="Trebuchet MS"/>
                </a:rPr>
                <a:t>Architecture patterns</a:t>
              </a:r>
              <a:endParaRPr lang="en-US" sz="1500" dirty="0">
                <a:solidFill>
                  <a:srgbClr val="444444"/>
                </a:solidFill>
                <a:latin typeface="Trebuchet MS"/>
                <a:cs typeface="Trebuchet MS"/>
              </a:endParaRP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dirty="0">
                  <a:solidFill>
                    <a:prstClr val="white"/>
                  </a:solidFill>
                </a:endParaRPr>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defTabSz="342900"/>
                <a:r>
                  <a:rPr lang="en-US" sz="1500" dirty="0">
                    <a:solidFill>
                      <a:prstClr val="white"/>
                    </a:solidFill>
                    <a:latin typeface="Arial Black"/>
                    <a:cs typeface="Arial Black"/>
                  </a:rPr>
                  <a:t>5</a:t>
                </a:r>
              </a:p>
            </p:txBody>
          </p:sp>
        </p:grpSp>
      </p:grpSp>
      <p:grpSp>
        <p:nvGrpSpPr>
          <p:cNvPr id="28" name="Group 27"/>
          <p:cNvGrpSpPr/>
          <p:nvPr/>
        </p:nvGrpSpPr>
        <p:grpSpPr>
          <a:xfrm>
            <a:off x="357782" y="4565249"/>
            <a:ext cx="5455763" cy="348437"/>
            <a:chOff x="448467" y="4140826"/>
            <a:chExt cx="7274350" cy="464582"/>
          </a:xfrm>
        </p:grpSpPr>
        <p:sp>
          <p:nvSpPr>
            <p:cNvPr id="30" name="TextBox 29"/>
            <p:cNvSpPr txBox="1"/>
            <p:nvPr/>
          </p:nvSpPr>
          <p:spPr>
            <a:xfrm>
              <a:off x="991818" y="4173065"/>
              <a:ext cx="6730999" cy="430886"/>
            </a:xfrm>
            <a:prstGeom prst="rect">
              <a:avLst/>
            </a:prstGeom>
            <a:noFill/>
          </p:spPr>
          <p:txBody>
            <a:bodyPr wrap="square" rtlCol="0">
              <a:spAutoFit/>
            </a:bodyPr>
            <a:lstStyle/>
            <a:p>
              <a:pPr defTabSz="342900">
                <a:buClr>
                  <a:prstClr val="white"/>
                </a:buClr>
                <a:buSzPct val="140000"/>
              </a:pPr>
              <a:r>
                <a:rPr lang="en-US" sz="1500" dirty="0" smtClean="0">
                  <a:solidFill>
                    <a:srgbClr val="444444"/>
                  </a:solidFill>
                  <a:latin typeface="Trebuchet MS"/>
                  <a:cs typeface="Trebuchet MS"/>
                </a:rPr>
                <a:t>Architecture in general</a:t>
              </a:r>
              <a:endParaRPr lang="en-US" sz="1500" dirty="0">
                <a:solidFill>
                  <a:srgbClr val="444444"/>
                </a:solidFill>
                <a:latin typeface="Trebuchet MS"/>
                <a:cs typeface="Trebuchet MS"/>
              </a:endParaRPr>
            </a:p>
          </p:txBody>
        </p:sp>
        <p:grpSp>
          <p:nvGrpSpPr>
            <p:cNvPr id="31" name="Group 30"/>
            <p:cNvGrpSpPr/>
            <p:nvPr/>
          </p:nvGrpSpPr>
          <p:grpSpPr>
            <a:xfrm>
              <a:off x="448467" y="4140826"/>
              <a:ext cx="464582" cy="464582"/>
              <a:chOff x="448467" y="4140826"/>
              <a:chExt cx="464582" cy="464582"/>
            </a:xfrm>
          </p:grpSpPr>
          <p:sp>
            <p:nvSpPr>
              <p:cNvPr id="32" name="Oval 31"/>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400" dirty="0">
                  <a:solidFill>
                    <a:prstClr val="white"/>
                  </a:solidFill>
                </a:endParaRPr>
              </a:p>
            </p:txBody>
          </p:sp>
          <p:sp>
            <p:nvSpPr>
              <p:cNvPr id="33" name="TextBox 32"/>
              <p:cNvSpPr txBox="1"/>
              <p:nvPr/>
            </p:nvSpPr>
            <p:spPr>
              <a:xfrm>
                <a:off x="472508" y="4182297"/>
                <a:ext cx="417291" cy="406265"/>
              </a:xfrm>
              <a:prstGeom prst="rect">
                <a:avLst/>
              </a:prstGeom>
              <a:noFill/>
            </p:spPr>
            <p:txBody>
              <a:bodyPr wrap="none" tIns="27432" rtlCol="0">
                <a:spAutoFit/>
              </a:bodyPr>
              <a:lstStyle/>
              <a:p>
                <a:pPr algn="ctr" defTabSz="342900"/>
                <a:r>
                  <a:rPr lang="en-US" sz="1500" dirty="0">
                    <a:solidFill>
                      <a:prstClr val="white"/>
                    </a:solidFill>
                    <a:latin typeface="Arial Black"/>
                    <a:cs typeface="Arial Black"/>
                  </a:rPr>
                  <a:t>5</a:t>
                </a:r>
              </a:p>
            </p:txBody>
          </p:sp>
        </p:grpSp>
      </p:grpSp>
    </p:spTree>
    <p:extLst>
      <p:ext uri="{BB962C8B-B14F-4D97-AF65-F5344CB8AC3E}">
        <p14:creationId xmlns:p14="http://schemas.microsoft.com/office/powerpoint/2010/main" val="180022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Interpreter</a:t>
            </a:r>
            <a:endParaRPr lang="en-US" dirty="0"/>
          </a:p>
        </p:txBody>
      </p:sp>
      <p:pic>
        <p:nvPicPr>
          <p:cNvPr id="15362" name="Picture 2" descr="Interpreter UML class 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885" y="1548245"/>
            <a:ext cx="6783043" cy="32708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5226371"/>
            <a:ext cx="4572000" cy="861774"/>
          </a:xfrm>
          <a:prstGeom prst="rect">
            <a:avLst/>
          </a:prstGeom>
        </p:spPr>
        <p:txBody>
          <a:bodyPr>
            <a:spAutoFit/>
          </a:bodyPr>
          <a:lstStyle/>
          <a:p>
            <a:pPr marL="285750" lvl="1" indent="0">
              <a:buSzPct val="140000"/>
              <a:buNone/>
            </a:pPr>
            <a:r>
              <a:rPr lang="en-US" sz="2200" dirty="0">
                <a:solidFill>
                  <a:srgbClr val="444444"/>
                </a:solidFill>
              </a:rPr>
              <a:t>Java usage:</a:t>
            </a:r>
          </a:p>
          <a:p>
            <a:pPr lvl="1">
              <a:buSzPct val="140000"/>
            </a:pPr>
            <a:r>
              <a:rPr lang="en-US" sz="1400" dirty="0" err="1" smtClean="0">
                <a:solidFill>
                  <a:srgbClr val="444444"/>
                </a:solidFill>
              </a:rPr>
              <a:t>java.util.Pattern</a:t>
            </a:r>
            <a:endParaRPr lang="en-US" sz="1400" dirty="0">
              <a:solidFill>
                <a:srgbClr val="444444"/>
              </a:solidFill>
            </a:endParaRPr>
          </a:p>
          <a:p>
            <a:pPr lvl="1">
              <a:buSzPct val="140000"/>
            </a:pPr>
            <a:r>
              <a:rPr lang="en-US" sz="1400" dirty="0" err="1" smtClean="0">
                <a:solidFill>
                  <a:srgbClr val="444444"/>
                </a:solidFill>
              </a:rPr>
              <a:t>java.text.Normalizer</a:t>
            </a:r>
            <a:endParaRPr lang="en-US" sz="1400" dirty="0">
              <a:solidFill>
                <a:srgbClr val="444444"/>
              </a:solidFill>
            </a:endParaRPr>
          </a:p>
        </p:txBody>
      </p:sp>
    </p:spTree>
    <p:extLst>
      <p:ext uri="{BB962C8B-B14F-4D97-AF65-F5344CB8AC3E}">
        <p14:creationId xmlns:p14="http://schemas.microsoft.com/office/powerpoint/2010/main" val="95761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Iterator</a:t>
            </a:r>
            <a:endParaRPr lang="en-US" dirty="0"/>
          </a:p>
        </p:txBody>
      </p:sp>
      <p:pic>
        <p:nvPicPr>
          <p:cNvPr id="16386" name="Picture 2" descr="https://upload.wikimedia.org/wikipedia/commons/c/ca/Iterator_design_patter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2916" y="1350819"/>
            <a:ext cx="5798167" cy="3548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5082" y="5317734"/>
            <a:ext cx="7907482" cy="984885"/>
          </a:xfrm>
          <a:prstGeom prst="rect">
            <a:avLst/>
          </a:prstGeom>
        </p:spPr>
        <p:txBody>
          <a:bodyPr wrap="square">
            <a:spAutoFit/>
          </a:bodyPr>
          <a:lstStyle/>
          <a:p>
            <a:pPr marL="285750" lvl="1" indent="0">
              <a:buSzPct val="140000"/>
              <a:buNone/>
            </a:pPr>
            <a:r>
              <a:rPr lang="en-US" sz="2200" dirty="0">
                <a:solidFill>
                  <a:srgbClr val="444444"/>
                </a:solidFill>
              </a:rPr>
              <a:t>Java </a:t>
            </a:r>
            <a:r>
              <a:rPr lang="en-US" sz="2200" dirty="0" smtClean="0">
                <a:solidFill>
                  <a:srgbClr val="444444"/>
                </a:solidFill>
              </a:rPr>
              <a:t>usage:</a:t>
            </a:r>
          </a:p>
          <a:p>
            <a:pPr marL="285750" lvl="1" indent="0">
              <a:buSzPct val="140000"/>
              <a:buNone/>
            </a:pPr>
            <a:r>
              <a:rPr lang="en-US" sz="2200" dirty="0">
                <a:solidFill>
                  <a:srgbClr val="444444"/>
                </a:solidFill>
              </a:rPr>
              <a:t>	</a:t>
            </a:r>
            <a:r>
              <a:rPr lang="en-US" sz="1400" dirty="0" smtClean="0">
                <a:solidFill>
                  <a:srgbClr val="444444"/>
                </a:solidFill>
              </a:rPr>
              <a:t>All </a:t>
            </a:r>
            <a:r>
              <a:rPr lang="en-US" sz="1400" dirty="0">
                <a:solidFill>
                  <a:srgbClr val="444444"/>
                </a:solidFill>
              </a:rPr>
              <a:t>implementations of </a:t>
            </a:r>
            <a:r>
              <a:rPr lang="en-US" sz="1400" dirty="0" err="1">
                <a:solidFill>
                  <a:srgbClr val="444444"/>
                </a:solidFill>
              </a:rPr>
              <a:t>java.util.Iterator</a:t>
            </a:r>
            <a:r>
              <a:rPr lang="en-US" sz="1400" dirty="0">
                <a:solidFill>
                  <a:srgbClr val="444444"/>
                </a:solidFill>
              </a:rPr>
              <a:t> (thus among others also </a:t>
            </a:r>
            <a:r>
              <a:rPr lang="en-US" sz="1400" dirty="0" err="1">
                <a:solidFill>
                  <a:srgbClr val="444444"/>
                </a:solidFill>
              </a:rPr>
              <a:t>java.util.Scanner</a:t>
            </a:r>
            <a:r>
              <a:rPr lang="en-US" sz="1400" dirty="0">
                <a:solidFill>
                  <a:srgbClr val="444444"/>
                </a:solidFill>
              </a:rPr>
              <a:t>!).</a:t>
            </a:r>
          </a:p>
          <a:p>
            <a:pPr lvl="1">
              <a:buSzPct val="140000"/>
            </a:pPr>
            <a:r>
              <a:rPr lang="en-US" sz="1400" dirty="0" smtClean="0">
                <a:solidFill>
                  <a:srgbClr val="444444"/>
                </a:solidFill>
              </a:rPr>
              <a:t>All </a:t>
            </a:r>
            <a:r>
              <a:rPr lang="en-US" sz="1400" dirty="0">
                <a:solidFill>
                  <a:srgbClr val="444444"/>
                </a:solidFill>
              </a:rPr>
              <a:t>implementations of </a:t>
            </a:r>
            <a:r>
              <a:rPr lang="en-US" sz="1400" dirty="0" err="1" smtClean="0">
                <a:solidFill>
                  <a:srgbClr val="444444"/>
                </a:solidFill>
              </a:rPr>
              <a:t>java.util.Enumeration</a:t>
            </a:r>
            <a:endParaRPr lang="en-US" sz="1400" dirty="0">
              <a:solidFill>
                <a:srgbClr val="444444"/>
              </a:solidFill>
            </a:endParaRPr>
          </a:p>
        </p:txBody>
      </p:sp>
    </p:spTree>
    <p:extLst>
      <p:ext uri="{BB962C8B-B14F-4D97-AF65-F5344CB8AC3E}">
        <p14:creationId xmlns:p14="http://schemas.microsoft.com/office/powerpoint/2010/main" val="328031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Mediator</a:t>
            </a:r>
            <a:endParaRPr lang="en-US" dirty="0"/>
          </a:p>
        </p:txBody>
      </p:sp>
      <p:pic>
        <p:nvPicPr>
          <p:cNvPr id="17410" name="Picture 2" descr="https://upload.wikimedia.org/wikipedia/commons/e/e4/Mediator_design_patter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87" y="1672937"/>
            <a:ext cx="7362233" cy="2229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8991" y="5164025"/>
            <a:ext cx="4572000" cy="984885"/>
          </a:xfrm>
          <a:prstGeom prst="rect">
            <a:avLst/>
          </a:prstGeom>
        </p:spPr>
        <p:txBody>
          <a:bodyPr>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java.util.Timer</a:t>
            </a:r>
            <a:r>
              <a:rPr lang="en-US" sz="1400" dirty="0">
                <a:solidFill>
                  <a:srgbClr val="444444"/>
                </a:solidFill>
              </a:rPr>
              <a:t> (all </a:t>
            </a:r>
            <a:r>
              <a:rPr lang="en-US" sz="1400" dirty="0" err="1">
                <a:solidFill>
                  <a:srgbClr val="444444"/>
                </a:solidFill>
              </a:rPr>
              <a:t>scheduleXXX</a:t>
            </a:r>
            <a:r>
              <a:rPr lang="en-US" sz="1400" dirty="0">
                <a:solidFill>
                  <a:srgbClr val="444444"/>
                </a:solidFill>
              </a:rPr>
              <a:t>() methods</a:t>
            </a:r>
            <a:r>
              <a:rPr lang="en-US" sz="1400" dirty="0" smtClean="0">
                <a:solidFill>
                  <a:srgbClr val="444444"/>
                </a:solidFill>
              </a:rPr>
              <a:t>)</a:t>
            </a:r>
          </a:p>
          <a:p>
            <a:pPr marL="285750" lvl="1">
              <a:buSzPct val="140000"/>
            </a:pPr>
            <a:r>
              <a:rPr lang="en-US" sz="1400" dirty="0" smtClean="0">
                <a:solidFill>
                  <a:srgbClr val="444444"/>
                </a:solidFill>
              </a:rPr>
              <a:t>	</a:t>
            </a:r>
            <a:r>
              <a:rPr lang="en-US" sz="1400" dirty="0" err="1" smtClean="0">
                <a:solidFill>
                  <a:srgbClr val="444444"/>
                </a:solidFill>
              </a:rPr>
              <a:t>java.lang.reflect.Method#invoke</a:t>
            </a:r>
            <a:r>
              <a:rPr lang="en-US" sz="1400" dirty="0">
                <a:solidFill>
                  <a:srgbClr val="444444"/>
                </a:solidFill>
              </a:rPr>
              <a:t>()</a:t>
            </a:r>
          </a:p>
        </p:txBody>
      </p:sp>
    </p:spTree>
    <p:extLst>
      <p:ext uri="{BB962C8B-B14F-4D97-AF65-F5344CB8AC3E}">
        <p14:creationId xmlns:p14="http://schemas.microsoft.com/office/powerpoint/2010/main" val="188379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Memento</a:t>
            </a:r>
            <a:endParaRPr lang="en-US" dirty="0"/>
          </a:p>
        </p:txBody>
      </p:sp>
      <p:pic>
        <p:nvPicPr>
          <p:cNvPr id="18434" name="Picture 2" descr="https://upload.wikimedia.org/wikipedia/commons/1/18/Memento_design_patter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729" y="1620982"/>
            <a:ext cx="6758728" cy="2740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4621" y="5049301"/>
            <a:ext cx="8032173" cy="1415772"/>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smtClean="0">
                <a:solidFill>
                  <a:srgbClr val="444444"/>
                </a:solidFill>
              </a:rPr>
              <a:t> </a:t>
            </a:r>
            <a:r>
              <a:rPr lang="en-US" sz="1400" dirty="0" err="1">
                <a:solidFill>
                  <a:srgbClr val="444444"/>
                </a:solidFill>
              </a:rPr>
              <a:t>java.util.Date</a:t>
            </a:r>
            <a:r>
              <a:rPr lang="en-US" sz="1400" dirty="0">
                <a:solidFill>
                  <a:srgbClr val="444444"/>
                </a:solidFill>
              </a:rPr>
              <a:t> (the setter methods do that, Date is internally represented by a long value</a:t>
            </a:r>
            <a:r>
              <a:rPr lang="en-US" sz="1400" dirty="0" smtClean="0">
                <a:solidFill>
                  <a:srgbClr val="444444"/>
                </a:solidFill>
              </a:rPr>
              <a:t>)</a:t>
            </a:r>
          </a:p>
          <a:p>
            <a:pPr marL="285750" lvl="1">
              <a:buSzPct val="140000"/>
            </a:pPr>
            <a:r>
              <a:rPr lang="en-US" sz="1400" dirty="0" smtClean="0">
                <a:solidFill>
                  <a:srgbClr val="444444"/>
                </a:solidFill>
              </a:rPr>
              <a:t>	 All </a:t>
            </a:r>
            <a:r>
              <a:rPr lang="en-US" sz="1400" dirty="0">
                <a:solidFill>
                  <a:srgbClr val="444444"/>
                </a:solidFill>
              </a:rPr>
              <a:t>implementations of </a:t>
            </a:r>
            <a:r>
              <a:rPr lang="en-US" sz="1400" dirty="0" err="1">
                <a:solidFill>
                  <a:srgbClr val="444444"/>
                </a:solidFill>
              </a:rPr>
              <a:t>java.io.Serializable</a:t>
            </a:r>
            <a:endParaRPr lang="en-US" sz="1400" dirty="0">
              <a:solidFill>
                <a:srgbClr val="444444"/>
              </a:solidFill>
            </a:endParaRPr>
          </a:p>
          <a:p>
            <a:pPr marL="285750" lvl="1">
              <a:buSzPct val="140000"/>
            </a:pPr>
            <a:r>
              <a:rPr lang="en-US" sz="1400" dirty="0" smtClean="0">
                <a:solidFill>
                  <a:srgbClr val="444444"/>
                </a:solidFill>
              </a:rPr>
              <a:t>	 All </a:t>
            </a:r>
            <a:r>
              <a:rPr lang="en-US" sz="1400" dirty="0">
                <a:solidFill>
                  <a:srgbClr val="444444"/>
                </a:solidFill>
              </a:rPr>
              <a:t>implementations of </a:t>
            </a:r>
            <a:r>
              <a:rPr lang="en-US" sz="1400" dirty="0" err="1">
                <a:solidFill>
                  <a:srgbClr val="444444"/>
                </a:solidFill>
              </a:rPr>
              <a:t>javax.faces.component.StateHolder</a:t>
            </a:r>
            <a:endParaRPr lang="en-US" sz="1400" dirty="0">
              <a:solidFill>
                <a:srgbClr val="444444"/>
              </a:solidFill>
            </a:endParaRP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131908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Observer</a:t>
            </a:r>
            <a:endParaRPr lang="en-US" dirty="0"/>
          </a:p>
        </p:txBody>
      </p:sp>
      <p:pic>
        <p:nvPicPr>
          <p:cNvPr id="19458" name="Picture 2" descr="https://upload.wikimedia.org/wikipedia/commons/thumb/8/8d/Observer.svg/854px-Observer.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603" y="1431637"/>
            <a:ext cx="7246793" cy="2995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738" y="5392626"/>
            <a:ext cx="8013169" cy="1200329"/>
          </a:xfrm>
          <a:prstGeom prst="rect">
            <a:avLst/>
          </a:prstGeom>
        </p:spPr>
        <p:txBody>
          <a:bodyPr wrap="square">
            <a:spAutoFit/>
          </a:bodyPr>
          <a:lstStyle/>
          <a:p>
            <a:pPr marL="285750" lvl="1" indent="0">
              <a:buSzPct val="140000"/>
              <a:buNone/>
            </a:pPr>
            <a:r>
              <a:rPr lang="en-US" sz="2200" dirty="0">
                <a:solidFill>
                  <a:srgbClr val="444444"/>
                </a:solidFill>
              </a:rPr>
              <a:t>Java usage:</a:t>
            </a:r>
          </a:p>
          <a:p>
            <a:pPr lvl="1">
              <a:buSzPct val="140000"/>
            </a:pPr>
            <a:r>
              <a:rPr lang="en-US" sz="2200" dirty="0">
                <a:solidFill>
                  <a:srgbClr val="444444"/>
                </a:solidFill>
              </a:rPr>
              <a:t> </a:t>
            </a:r>
            <a:r>
              <a:rPr lang="en-US" sz="2200" dirty="0" smtClean="0">
                <a:solidFill>
                  <a:srgbClr val="444444"/>
                </a:solidFill>
              </a:rPr>
              <a:t>  </a:t>
            </a:r>
            <a:r>
              <a:rPr lang="en-US" sz="1400" dirty="0" err="1" smtClean="0">
                <a:solidFill>
                  <a:srgbClr val="444444"/>
                </a:solidFill>
              </a:rPr>
              <a:t>java.util.Observer</a:t>
            </a:r>
            <a:r>
              <a:rPr lang="en-US" sz="1400" dirty="0" smtClean="0">
                <a:solidFill>
                  <a:srgbClr val="444444"/>
                </a:solidFill>
              </a:rPr>
              <a:t>/</a:t>
            </a:r>
            <a:r>
              <a:rPr lang="en-US" sz="1400" dirty="0" err="1" smtClean="0">
                <a:solidFill>
                  <a:srgbClr val="444444"/>
                </a:solidFill>
              </a:rPr>
              <a:t>java.util.Observable</a:t>
            </a:r>
            <a:r>
              <a:rPr lang="en-US" sz="1400" dirty="0" smtClean="0">
                <a:solidFill>
                  <a:srgbClr val="444444"/>
                </a:solidFill>
              </a:rPr>
              <a:t> </a:t>
            </a:r>
            <a:r>
              <a:rPr lang="en-US" sz="1400" dirty="0">
                <a:solidFill>
                  <a:srgbClr val="444444"/>
                </a:solidFill>
              </a:rPr>
              <a:t>(rarely used in real world though)</a:t>
            </a:r>
          </a:p>
          <a:p>
            <a:pPr lvl="1">
              <a:buSzPct val="140000"/>
            </a:pPr>
            <a:r>
              <a:rPr lang="en-US" sz="1400" dirty="0">
                <a:solidFill>
                  <a:srgbClr val="444444"/>
                </a:solidFill>
              </a:rPr>
              <a:t>   </a:t>
            </a:r>
            <a:r>
              <a:rPr lang="en-US" sz="1400" dirty="0" smtClean="0">
                <a:solidFill>
                  <a:srgbClr val="444444"/>
                </a:solidFill>
              </a:rPr>
              <a:t>  </a:t>
            </a:r>
            <a:r>
              <a:rPr lang="en-US" sz="1400" dirty="0">
                <a:solidFill>
                  <a:srgbClr val="444444"/>
                </a:solidFill>
              </a:rPr>
              <a:t>All implementations of </a:t>
            </a:r>
            <a:r>
              <a:rPr lang="en-US" sz="1400" dirty="0" err="1">
                <a:solidFill>
                  <a:srgbClr val="444444"/>
                </a:solidFill>
              </a:rPr>
              <a:t>java.util.EventListener</a:t>
            </a:r>
            <a:r>
              <a:rPr lang="en-US" sz="1400" dirty="0">
                <a:solidFill>
                  <a:srgbClr val="444444"/>
                </a:solidFill>
              </a:rPr>
              <a:t> (practically all over Swing thus)</a:t>
            </a: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222804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State</a:t>
            </a:r>
            <a:endParaRPr lang="en-US" dirty="0"/>
          </a:p>
        </p:txBody>
      </p:sp>
      <p:pic>
        <p:nvPicPr>
          <p:cNvPr id="20482" name="Picture 2" descr="https://upload.wikimedia.org/wikipedia/commons/thumb/e/e8/State_Design_Pattern_UML_Class_Diagram.svg/470px-State_Design_Pattern_UML_Class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799" y="1756063"/>
            <a:ext cx="6046807" cy="21871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299" y="5174416"/>
            <a:ext cx="8333509" cy="1200329"/>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javax.faces.lifecycle.LifeCycle#execute</a:t>
            </a:r>
            <a:r>
              <a:rPr lang="en-US" sz="1400" dirty="0">
                <a:solidFill>
                  <a:srgbClr val="444444"/>
                </a:solidFill>
              </a:rPr>
              <a:t>() (controlled by </a:t>
            </a:r>
            <a:r>
              <a:rPr lang="en-US" sz="1400" dirty="0" err="1">
                <a:solidFill>
                  <a:srgbClr val="444444"/>
                </a:solidFill>
              </a:rPr>
              <a:t>FacesServlet</a:t>
            </a:r>
            <a:r>
              <a:rPr lang="en-US" sz="1400" dirty="0">
                <a:solidFill>
                  <a:srgbClr val="444444"/>
                </a:solidFill>
              </a:rPr>
              <a:t>, the </a:t>
            </a:r>
            <a:r>
              <a:rPr lang="en-US" sz="1400" dirty="0" err="1">
                <a:solidFill>
                  <a:srgbClr val="444444"/>
                </a:solidFill>
              </a:rPr>
              <a:t>behaviour</a:t>
            </a:r>
            <a:r>
              <a:rPr lang="en-US" sz="1400" dirty="0">
                <a:solidFill>
                  <a:srgbClr val="444444"/>
                </a:solidFill>
              </a:rPr>
              <a:t> is dependent on current phase (state) of JSF lifecycle)</a:t>
            </a: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279042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Strategy</a:t>
            </a:r>
            <a:endParaRPr lang="en-US" dirty="0"/>
          </a:p>
        </p:txBody>
      </p:sp>
      <p:pic>
        <p:nvPicPr>
          <p:cNvPr id="21506" name="Picture 2" descr="Strategy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2141" y="1558636"/>
            <a:ext cx="6799717" cy="2346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8990" y="5174417"/>
            <a:ext cx="7732867" cy="984885"/>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java.util.Comparator#compare</a:t>
            </a:r>
            <a:r>
              <a:rPr lang="en-US" sz="1400" dirty="0">
                <a:solidFill>
                  <a:srgbClr val="444444"/>
                </a:solidFill>
              </a:rPr>
              <a:t>(), executed by among others </a:t>
            </a:r>
            <a:r>
              <a:rPr lang="en-US" sz="1400" dirty="0" err="1">
                <a:solidFill>
                  <a:srgbClr val="444444"/>
                </a:solidFill>
              </a:rPr>
              <a:t>Collections#sort</a:t>
            </a:r>
            <a:r>
              <a:rPr lang="en-US" sz="1400" dirty="0">
                <a:solidFill>
                  <a:srgbClr val="444444"/>
                </a:solidFill>
              </a:rPr>
              <a:t>().</a:t>
            </a: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139518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Template method</a:t>
            </a:r>
            <a:endParaRPr lang="en-US" dirty="0"/>
          </a:p>
        </p:txBody>
      </p:sp>
      <p:pic>
        <p:nvPicPr>
          <p:cNvPr id="22530" name="Picture 2" descr="https://upload.wikimedia.org/wikipedia/commons/b/b5/Template_Method_design_patter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4163" y="1610591"/>
            <a:ext cx="5236219" cy="31812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 y="5278325"/>
            <a:ext cx="8634845" cy="984885"/>
          </a:xfrm>
          <a:prstGeom prst="rect">
            <a:avLst/>
          </a:prstGeom>
        </p:spPr>
        <p:txBody>
          <a:bodyPr wrap="square">
            <a:spAutoFit/>
          </a:bodyPr>
          <a:lstStyle/>
          <a:p>
            <a:pPr marL="285750" lvl="1" indent="0">
              <a:buSzPct val="140000"/>
              <a:buNone/>
            </a:pPr>
            <a:r>
              <a:rPr lang="en-US" sz="2200" dirty="0">
                <a:solidFill>
                  <a:srgbClr val="444444"/>
                </a:solidFill>
              </a:rPr>
              <a:t>Java usage:</a:t>
            </a:r>
          </a:p>
          <a:p>
            <a:pPr lvl="1">
              <a:buSzPct val="140000"/>
            </a:pPr>
            <a:r>
              <a:rPr lang="en-US" sz="2200" dirty="0">
                <a:solidFill>
                  <a:srgbClr val="444444"/>
                </a:solidFill>
              </a:rPr>
              <a:t>	</a:t>
            </a:r>
            <a:r>
              <a:rPr lang="en-US" sz="1400" dirty="0">
                <a:solidFill>
                  <a:srgbClr val="444444"/>
                </a:solidFill>
              </a:rPr>
              <a:t>All non-abstract methods of </a:t>
            </a:r>
            <a:r>
              <a:rPr lang="en-US" sz="1400" dirty="0" err="1">
                <a:solidFill>
                  <a:srgbClr val="444444"/>
                </a:solidFill>
              </a:rPr>
              <a:t>java.io.InputStream</a:t>
            </a:r>
            <a:r>
              <a:rPr lang="en-US" sz="1400" dirty="0">
                <a:solidFill>
                  <a:srgbClr val="444444"/>
                </a:solidFill>
              </a:rPr>
              <a:t>, </a:t>
            </a:r>
            <a:r>
              <a:rPr lang="en-US" sz="1400" dirty="0" err="1">
                <a:solidFill>
                  <a:srgbClr val="444444"/>
                </a:solidFill>
              </a:rPr>
              <a:t>java.io.OutputStream</a:t>
            </a:r>
            <a:r>
              <a:rPr lang="en-US" sz="1400" dirty="0">
                <a:solidFill>
                  <a:srgbClr val="444444"/>
                </a:solidFill>
              </a:rPr>
              <a:t>, </a:t>
            </a:r>
            <a:r>
              <a:rPr lang="en-US" sz="1400" dirty="0" err="1">
                <a:solidFill>
                  <a:srgbClr val="444444"/>
                </a:solidFill>
              </a:rPr>
              <a:t>java.io.Reader</a:t>
            </a:r>
            <a:r>
              <a:rPr lang="en-US" sz="1400" dirty="0">
                <a:solidFill>
                  <a:srgbClr val="444444"/>
                </a:solidFill>
              </a:rPr>
              <a:t> and </a:t>
            </a:r>
            <a:r>
              <a:rPr lang="en-US" sz="1400" dirty="0" err="1">
                <a:solidFill>
                  <a:srgbClr val="444444"/>
                </a:solidFill>
              </a:rPr>
              <a:t>java.io.Writer</a:t>
            </a:r>
            <a:r>
              <a:rPr lang="en-US" sz="1400" dirty="0">
                <a:solidFill>
                  <a:srgbClr val="444444"/>
                </a:solidFill>
              </a:rPr>
              <a:t>.</a:t>
            </a:r>
          </a:p>
        </p:txBody>
      </p:sp>
    </p:spTree>
    <p:extLst>
      <p:ext uri="{BB962C8B-B14F-4D97-AF65-F5344CB8AC3E}">
        <p14:creationId xmlns:p14="http://schemas.microsoft.com/office/powerpoint/2010/main" val="41198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Visitor</a:t>
            </a:r>
            <a:endParaRPr lang="en-US" dirty="0"/>
          </a:p>
        </p:txBody>
      </p:sp>
      <p:pic>
        <p:nvPicPr>
          <p:cNvPr id="23554" name="Picture 2" descr="https://upload.wikimedia.org/wikipedia/commons/thumb/9/9d/VisitorDiagram.svg/515px-Visitor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690" y="1160174"/>
            <a:ext cx="4472492" cy="39774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8991" y="5137652"/>
            <a:ext cx="7772400" cy="984885"/>
          </a:xfrm>
          <a:prstGeom prst="rect">
            <a:avLst/>
          </a:prstGeom>
        </p:spPr>
        <p:txBody>
          <a:bodyPr wrap="square">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javax.lang.model.element.AnnotationValue</a:t>
            </a:r>
            <a:r>
              <a:rPr lang="en-US" sz="1400" dirty="0">
                <a:solidFill>
                  <a:srgbClr val="444444"/>
                </a:solidFill>
              </a:rPr>
              <a:t> and </a:t>
            </a:r>
            <a:r>
              <a:rPr lang="en-US" sz="1400" dirty="0" err="1">
                <a:solidFill>
                  <a:srgbClr val="444444"/>
                </a:solidFill>
              </a:rPr>
              <a:t>AnnotationValueVisitor</a:t>
            </a:r>
            <a:endParaRPr lang="en-US" sz="1400" dirty="0">
              <a:solidFill>
                <a:srgbClr val="444444"/>
              </a:solidFill>
            </a:endParaRPr>
          </a:p>
          <a:p>
            <a:pPr marL="285750" lvl="1" indent="0">
              <a:buSzPct val="140000"/>
              <a:buNone/>
            </a:pPr>
            <a:endParaRPr lang="en-US" sz="1400" dirty="0">
              <a:solidFill>
                <a:srgbClr val="444444"/>
              </a:solidFill>
            </a:endParaRPr>
          </a:p>
        </p:txBody>
      </p:sp>
    </p:spTree>
    <p:extLst>
      <p:ext uri="{BB962C8B-B14F-4D97-AF65-F5344CB8AC3E}">
        <p14:creationId xmlns:p14="http://schemas.microsoft.com/office/powerpoint/2010/main" val="342675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GRASP (</a:t>
            </a:r>
            <a:r>
              <a:rPr lang="en-US" i="1" dirty="0"/>
              <a:t>General Responsibility Assignment Software Patterns</a:t>
            </a:r>
            <a:r>
              <a:rPr lang="en-US" dirty="0" smtClean="0"/>
              <a:t>)</a:t>
            </a:r>
            <a:endParaRPr lang="en-US" dirty="0"/>
          </a:p>
        </p:txBody>
      </p:sp>
      <p:sp>
        <p:nvSpPr>
          <p:cNvPr id="8" name="Content Placeholder 7"/>
          <p:cNvSpPr>
            <a:spLocks noGrp="1"/>
          </p:cNvSpPr>
          <p:nvPr>
            <p:ph idx="1"/>
          </p:nvPr>
        </p:nvSpPr>
        <p:spPr/>
        <p:txBody>
          <a:bodyPr>
            <a:noAutofit/>
          </a:bodyPr>
          <a:lstStyle/>
          <a:p>
            <a:pPr marL="285750" indent="-285750">
              <a:buFont typeface="Arial" panose="020B0604020202020204" pitchFamily="34" charset="0"/>
              <a:buChar char="•"/>
            </a:pPr>
            <a:r>
              <a:rPr lang="en-US" sz="2800" dirty="0"/>
              <a:t>Information Expert</a:t>
            </a:r>
          </a:p>
          <a:p>
            <a:pPr marL="285750" indent="-285750">
              <a:buFont typeface="Arial" panose="020B0604020202020204" pitchFamily="34" charset="0"/>
              <a:buChar char="•"/>
            </a:pPr>
            <a:r>
              <a:rPr lang="en-US" sz="2800" dirty="0"/>
              <a:t>Creator</a:t>
            </a:r>
          </a:p>
          <a:p>
            <a:pPr marL="285750" indent="-285750">
              <a:buFont typeface="Arial" panose="020B0604020202020204" pitchFamily="34" charset="0"/>
              <a:buChar char="•"/>
            </a:pPr>
            <a:r>
              <a:rPr lang="en-US" sz="2800" dirty="0"/>
              <a:t>Low Coupling</a:t>
            </a:r>
          </a:p>
          <a:p>
            <a:pPr marL="285750" indent="-285750">
              <a:buFont typeface="Arial" panose="020B0604020202020204" pitchFamily="34" charset="0"/>
              <a:buChar char="•"/>
            </a:pPr>
            <a:r>
              <a:rPr lang="en-US" sz="2800" dirty="0"/>
              <a:t>High </a:t>
            </a:r>
            <a:r>
              <a:rPr lang="en-US" sz="2800" dirty="0" smtClean="0"/>
              <a:t>Cohesion</a:t>
            </a:r>
          </a:p>
          <a:p>
            <a:pPr marL="285750" indent="-285750">
              <a:buFont typeface="Arial" panose="020B0604020202020204" pitchFamily="34" charset="0"/>
              <a:buChar char="•"/>
            </a:pPr>
            <a:r>
              <a:rPr lang="en-US" sz="2800" dirty="0" smtClean="0"/>
              <a:t>Controller</a:t>
            </a:r>
          </a:p>
          <a:p>
            <a:pPr marL="285750" indent="-285750">
              <a:buFont typeface="Arial" panose="020B0604020202020204" pitchFamily="34" charset="0"/>
              <a:buChar char="•"/>
            </a:pPr>
            <a:r>
              <a:rPr lang="en-US" sz="2800" dirty="0" smtClean="0"/>
              <a:t>Polymorphism</a:t>
            </a:r>
          </a:p>
          <a:p>
            <a:pPr marL="285750" indent="-285750">
              <a:buFont typeface="Arial" panose="020B0604020202020204" pitchFamily="34" charset="0"/>
              <a:buChar char="•"/>
            </a:pPr>
            <a:r>
              <a:rPr lang="en-US" sz="2800" dirty="0" smtClean="0"/>
              <a:t>Pure Fabrication</a:t>
            </a:r>
          </a:p>
          <a:p>
            <a:pPr marL="285750" indent="-285750">
              <a:buFont typeface="Arial" panose="020B0604020202020204" pitchFamily="34" charset="0"/>
              <a:buChar char="•"/>
            </a:pPr>
            <a:r>
              <a:rPr lang="en-US" sz="2800" dirty="0" smtClean="0"/>
              <a:t>Indirection</a:t>
            </a:r>
          </a:p>
          <a:p>
            <a:pPr marL="285750" indent="-285750">
              <a:buFont typeface="Arial" panose="020B0604020202020204" pitchFamily="34" charset="0"/>
              <a:buChar char="•"/>
            </a:pPr>
            <a:r>
              <a:rPr lang="en-US" sz="2800" dirty="0" smtClean="0"/>
              <a:t>Protected Variations</a:t>
            </a:r>
            <a:endParaRPr lang="en-US" sz="2800" dirty="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940126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Content Placeholder 3"/>
          <p:cNvSpPr>
            <a:spLocks noGrp="1"/>
          </p:cNvSpPr>
          <p:nvPr>
            <p:ph idx="1"/>
          </p:nvPr>
        </p:nvSpPr>
        <p:spPr>
          <a:xfrm>
            <a:off x="356615" y="1435607"/>
            <a:ext cx="8454875" cy="4591120"/>
          </a:xfrm>
        </p:spPr>
        <p:txBody>
          <a:bodyPr anchor="t"/>
          <a:lstStyle/>
          <a:p>
            <a:r>
              <a:rPr lang="en-US" sz="4400" b="1" dirty="0" smtClean="0"/>
              <a:t>Creational</a:t>
            </a:r>
          </a:p>
          <a:p>
            <a:endParaRPr lang="en-US" sz="900" b="1" dirty="0" smtClean="0"/>
          </a:p>
          <a:p>
            <a:pPr lvl="2">
              <a:buFont typeface="Arial" panose="020B0604020202020204" pitchFamily="34" charset="0"/>
              <a:buChar char="•"/>
            </a:pPr>
            <a:r>
              <a:rPr lang="en-US" sz="2600" dirty="0"/>
              <a:t>Singleton</a:t>
            </a:r>
            <a:endParaRPr lang="ru-RU" sz="2600" dirty="0"/>
          </a:p>
          <a:p>
            <a:pPr lvl="2">
              <a:buFont typeface="Arial" panose="020B0604020202020204" pitchFamily="34" charset="0"/>
              <a:buChar char="•"/>
            </a:pPr>
            <a:r>
              <a:rPr lang="en-US" sz="2600" dirty="0"/>
              <a:t>Factory Method</a:t>
            </a:r>
            <a:endParaRPr lang="ru-RU" sz="2600" dirty="0"/>
          </a:p>
          <a:p>
            <a:pPr lvl="2">
              <a:buFont typeface="Arial" panose="020B0604020202020204" pitchFamily="34" charset="0"/>
              <a:buChar char="•"/>
            </a:pPr>
            <a:r>
              <a:rPr lang="en-US" sz="2600" dirty="0" smtClean="0"/>
              <a:t>Abstract Factory</a:t>
            </a:r>
            <a:endParaRPr lang="ru-RU" sz="2600" dirty="0" smtClean="0"/>
          </a:p>
          <a:p>
            <a:pPr lvl="2">
              <a:buFont typeface="Arial" panose="020B0604020202020204" pitchFamily="34" charset="0"/>
              <a:buChar char="•"/>
            </a:pPr>
            <a:r>
              <a:rPr lang="en-US" sz="2600" dirty="0" smtClean="0"/>
              <a:t>Builder</a:t>
            </a:r>
            <a:endParaRPr lang="ru-RU" sz="2600" dirty="0"/>
          </a:p>
          <a:p>
            <a:pPr lvl="2">
              <a:buFont typeface="Arial" panose="020B0604020202020204" pitchFamily="34" charset="0"/>
              <a:buChar char="•"/>
            </a:pPr>
            <a:r>
              <a:rPr lang="en-US" sz="2600" dirty="0" smtClean="0"/>
              <a:t>Prototype</a:t>
            </a:r>
            <a:endParaRPr lang="ru-RU" sz="2600" dirty="0"/>
          </a:p>
        </p:txBody>
      </p:sp>
      <p:sp>
        <p:nvSpPr>
          <p:cNvPr id="6" name="Text Placeholder 5"/>
          <p:cNvSpPr>
            <a:spLocks noGrp="1"/>
          </p:cNvSpPr>
          <p:nvPr>
            <p:ph type="body" sz="quarter" idx="11"/>
          </p:nvPr>
        </p:nvSpPr>
        <p:spPr/>
        <p:txBody>
          <a:bodyPr>
            <a:normAutofit/>
          </a:bodyPr>
          <a:lstStyle/>
          <a:p>
            <a:r>
              <a:rPr lang="en-US" dirty="0" err="1"/>
              <a:t>GoF</a:t>
            </a:r>
            <a:r>
              <a:rPr lang="en-US" dirty="0"/>
              <a:t> (Gang of Four) </a:t>
            </a:r>
            <a:r>
              <a:rPr lang="en-US" dirty="0" smtClean="0"/>
              <a:t>Patterns</a:t>
            </a:r>
            <a:endParaRPr lang="en-US" dirty="0"/>
          </a:p>
        </p:txBody>
      </p:sp>
    </p:spTree>
    <p:extLst>
      <p:ext uri="{BB962C8B-B14F-4D97-AF65-F5344CB8AC3E}">
        <p14:creationId xmlns:p14="http://schemas.microsoft.com/office/powerpoint/2010/main" val="3182601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GRASP (</a:t>
            </a:r>
            <a:r>
              <a:rPr lang="en-US" i="1" dirty="0"/>
              <a:t>General Responsibility Assignment Software Patterns</a:t>
            </a:r>
            <a:r>
              <a:rPr lang="en-US" dirty="0" smtClean="0"/>
              <a:t>)</a:t>
            </a:r>
            <a:endParaRPr lang="en-US" dirty="0"/>
          </a:p>
        </p:txBody>
      </p:sp>
      <p:sp>
        <p:nvSpPr>
          <p:cNvPr id="8" name="Content Placeholder 7"/>
          <p:cNvSpPr>
            <a:spLocks noGrp="1"/>
          </p:cNvSpPr>
          <p:nvPr>
            <p:ph idx="1"/>
          </p:nvPr>
        </p:nvSpPr>
        <p:spPr/>
        <p:txBody>
          <a:bodyPr>
            <a:noAutofit/>
          </a:bodyPr>
          <a:lstStyle/>
          <a:p>
            <a:pPr marL="285750" indent="-285750">
              <a:buFont typeface="Arial" panose="020B0604020202020204" pitchFamily="34" charset="0"/>
              <a:buChar char="•"/>
            </a:pPr>
            <a:r>
              <a:rPr lang="en-US" sz="2800" dirty="0"/>
              <a:t>Information Expert</a:t>
            </a:r>
          </a:p>
          <a:p>
            <a:pPr marL="285750" indent="-285750">
              <a:buFont typeface="Arial" panose="020B0604020202020204" pitchFamily="34" charset="0"/>
              <a:buChar char="•"/>
            </a:pPr>
            <a:r>
              <a:rPr lang="en-US" sz="2800" dirty="0"/>
              <a:t>Creator</a:t>
            </a:r>
          </a:p>
          <a:p>
            <a:pPr marL="285750" indent="-285750">
              <a:buFont typeface="Arial" panose="020B0604020202020204" pitchFamily="34" charset="0"/>
              <a:buChar char="•"/>
            </a:pPr>
            <a:r>
              <a:rPr lang="en-US" sz="2800" dirty="0"/>
              <a:t>Low Coupling</a:t>
            </a:r>
          </a:p>
          <a:p>
            <a:pPr marL="285750" indent="-285750">
              <a:buFont typeface="Arial" panose="020B0604020202020204" pitchFamily="34" charset="0"/>
              <a:buChar char="•"/>
            </a:pPr>
            <a:r>
              <a:rPr lang="en-US" sz="2800" dirty="0"/>
              <a:t>High </a:t>
            </a:r>
            <a:r>
              <a:rPr lang="en-US" sz="2800" dirty="0" smtClean="0"/>
              <a:t>Cohesion</a:t>
            </a:r>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7717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Cohesion</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b="1" dirty="0"/>
              <a:t>Coincidental cohesion (worst)</a:t>
            </a:r>
          </a:p>
          <a:p>
            <a:r>
              <a:rPr lang="en-US" dirty="0"/>
              <a:t>    Coincidental cohesion is when parts of a module are grouped arbitrarily; the only relationship between the parts is that they have been grouped together (e.g. a “Utilities” class).</a:t>
            </a:r>
          </a:p>
          <a:p>
            <a:endParaRPr lang="en-US" dirty="0"/>
          </a:p>
          <a:p>
            <a:r>
              <a:rPr lang="en-US" b="1" dirty="0"/>
              <a:t>Logical cohesion</a:t>
            </a:r>
          </a:p>
          <a:p>
            <a:r>
              <a:rPr lang="en-US" dirty="0"/>
              <a:t>    Logical cohesion is when parts of a module are grouped because they are logically categorized to do the same thing even though they are different by nature (e.g. grouping all mouse and keyboard input handling routines).</a:t>
            </a:r>
          </a:p>
          <a:p>
            <a:endParaRPr lang="en-US" dirty="0"/>
          </a:p>
          <a:p>
            <a:r>
              <a:rPr lang="en-US" b="1" dirty="0"/>
              <a:t>Temporal cohesion</a:t>
            </a:r>
          </a:p>
          <a:p>
            <a:r>
              <a:rPr lang="en-US" dirty="0"/>
              <a:t>    Temporal cohesion is when parts of a module are grouped by when they are processed - the parts are processed at a particular time in program execution (e.g. a function which is called after catching an exception which closes open files, creates an error log, and notifies the user).</a:t>
            </a:r>
          </a:p>
          <a:p>
            <a:endParaRPr lang="en-US" dirty="0"/>
          </a:p>
          <a:p>
            <a:r>
              <a:rPr lang="en-US" b="1" dirty="0"/>
              <a:t>Procedural cohesion</a:t>
            </a:r>
          </a:p>
          <a:p>
            <a:r>
              <a:rPr lang="en-US" dirty="0"/>
              <a:t>    Procedural cohesion is when parts of a module are grouped because they always follow a certain sequence of execution (e.g. a function which checks file permissions and then opens the file).</a:t>
            </a:r>
          </a:p>
          <a:p>
            <a:endParaRPr lang="en-US" dirty="0"/>
          </a:p>
          <a:p>
            <a:r>
              <a:rPr lang="en-US" b="1" dirty="0"/>
              <a:t>Communicational/informational cohesion</a:t>
            </a:r>
          </a:p>
          <a:p>
            <a:r>
              <a:rPr lang="en-US" dirty="0"/>
              <a:t>    Communicational cohesion is when parts of a module are grouped because they operate on the same data (e.g. a module which operates on the same record of information).</a:t>
            </a:r>
          </a:p>
          <a:p>
            <a:endParaRPr lang="en-US" dirty="0"/>
          </a:p>
          <a:p>
            <a:r>
              <a:rPr lang="en-US" b="1" dirty="0"/>
              <a:t>Sequential cohesion</a:t>
            </a:r>
          </a:p>
          <a:p>
            <a:r>
              <a:rPr lang="en-US" dirty="0"/>
              <a:t>    Sequential cohesion is when parts of a module are grouped because the output from one part is the input to another part like an assembly line (e.g. a function which reads data from a file and processes the data).</a:t>
            </a:r>
          </a:p>
          <a:p>
            <a:endParaRPr lang="en-US" b="1" dirty="0"/>
          </a:p>
          <a:p>
            <a:r>
              <a:rPr lang="en-US" b="1" dirty="0"/>
              <a:t>Functional cohesion (best)</a:t>
            </a:r>
          </a:p>
          <a:p>
            <a:r>
              <a:rPr lang="en-US" dirty="0"/>
              <a:t>    Functional cohesion is when parts of a module are grouped because they all contribute to a single well-defined task of the module (e.g. Lexical analysis of an XML string). </a:t>
            </a:r>
          </a:p>
        </p:txBody>
      </p:sp>
    </p:spTree>
    <p:extLst>
      <p:ext uri="{BB962C8B-B14F-4D97-AF65-F5344CB8AC3E}">
        <p14:creationId xmlns:p14="http://schemas.microsoft.com/office/powerpoint/2010/main" val="1093209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GRASP (</a:t>
            </a:r>
            <a:r>
              <a:rPr lang="en-US" i="1" dirty="0"/>
              <a:t>General Responsibility Assignment Software Patterns</a:t>
            </a:r>
            <a:r>
              <a:rPr lang="en-US" dirty="0" smtClean="0"/>
              <a:t>)</a:t>
            </a:r>
            <a:endParaRPr lang="en-US" dirty="0"/>
          </a:p>
        </p:txBody>
      </p:sp>
      <p:sp>
        <p:nvSpPr>
          <p:cNvPr id="8" name="Content Placeholder 7"/>
          <p:cNvSpPr>
            <a:spLocks noGrp="1"/>
          </p:cNvSpPr>
          <p:nvPr>
            <p:ph idx="1"/>
          </p:nvPr>
        </p:nvSpPr>
        <p:spPr/>
        <p:txBody>
          <a:bodyPr>
            <a:noAutofit/>
          </a:bodyPr>
          <a:lstStyle/>
          <a:p>
            <a:pPr marL="285750" indent="-285750">
              <a:buFont typeface="Arial" panose="020B0604020202020204" pitchFamily="34" charset="0"/>
              <a:buChar char="•"/>
            </a:pPr>
            <a:r>
              <a:rPr lang="en-US" sz="2800" dirty="0"/>
              <a:t>Information Expert</a:t>
            </a:r>
          </a:p>
          <a:p>
            <a:pPr marL="285750" indent="-285750">
              <a:buFont typeface="Arial" panose="020B0604020202020204" pitchFamily="34" charset="0"/>
              <a:buChar char="•"/>
            </a:pPr>
            <a:r>
              <a:rPr lang="en-US" sz="2800" dirty="0"/>
              <a:t>Creator</a:t>
            </a:r>
          </a:p>
          <a:p>
            <a:pPr marL="285750" indent="-285750">
              <a:buFont typeface="Arial" panose="020B0604020202020204" pitchFamily="34" charset="0"/>
              <a:buChar char="•"/>
            </a:pPr>
            <a:r>
              <a:rPr lang="en-US" sz="2800" dirty="0"/>
              <a:t>Low Coupling</a:t>
            </a:r>
          </a:p>
          <a:p>
            <a:pPr marL="285750" indent="-285750">
              <a:buFont typeface="Arial" panose="020B0604020202020204" pitchFamily="34" charset="0"/>
              <a:buChar char="•"/>
            </a:pPr>
            <a:r>
              <a:rPr lang="en-US" sz="2800" dirty="0"/>
              <a:t>High </a:t>
            </a:r>
            <a:r>
              <a:rPr lang="en-US" sz="2800" dirty="0" smtClean="0"/>
              <a:t>Cohesion</a:t>
            </a:r>
          </a:p>
          <a:p>
            <a:pPr marL="285750" indent="-285750">
              <a:buFont typeface="Arial" panose="020B0604020202020204" pitchFamily="34" charset="0"/>
              <a:buChar char="•"/>
            </a:pPr>
            <a:r>
              <a:rPr lang="en-US" sz="2800" dirty="0" smtClean="0"/>
              <a:t>Controller</a:t>
            </a:r>
          </a:p>
          <a:p>
            <a:pPr marL="285750" indent="-285750">
              <a:buFont typeface="Arial" panose="020B0604020202020204" pitchFamily="34" charset="0"/>
              <a:buChar char="•"/>
            </a:pPr>
            <a:r>
              <a:rPr lang="en-US" sz="2800" dirty="0" smtClean="0"/>
              <a:t>Polymorphism</a:t>
            </a:r>
          </a:p>
          <a:p>
            <a:pPr marL="285750" indent="-285750">
              <a:buFont typeface="Arial" panose="020B0604020202020204" pitchFamily="34" charset="0"/>
              <a:buChar char="•"/>
            </a:pPr>
            <a:r>
              <a:rPr lang="en-US" sz="2800" dirty="0" smtClean="0"/>
              <a:t>Pure Fabrication</a:t>
            </a:r>
          </a:p>
          <a:p>
            <a:pPr marL="285750" indent="-285750">
              <a:buFont typeface="Arial" panose="020B0604020202020204" pitchFamily="34" charset="0"/>
              <a:buChar char="•"/>
            </a:pPr>
            <a:r>
              <a:rPr lang="en-US" sz="2800" dirty="0" smtClean="0"/>
              <a:t>Indirection</a:t>
            </a:r>
          </a:p>
          <a:p>
            <a:pPr marL="285750" indent="-285750">
              <a:buFont typeface="Arial" panose="020B0604020202020204" pitchFamily="34" charset="0"/>
              <a:buChar char="•"/>
            </a:pPr>
            <a:r>
              <a:rPr lang="en-US" sz="2800" dirty="0" smtClean="0"/>
              <a:t>Protected Variations</a:t>
            </a:r>
            <a:endParaRPr lang="en-US" sz="2800" dirty="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82447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SOLID</a:t>
            </a:r>
            <a:endParaRPr lang="en-US" dirty="0"/>
          </a:p>
        </p:txBody>
      </p:sp>
      <p:sp>
        <p:nvSpPr>
          <p:cNvPr id="8" name="Content Placeholder 7"/>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sz="1100" dirty="0"/>
              <a:t>S 	</a:t>
            </a:r>
          </a:p>
          <a:p>
            <a:pPr marL="285750" indent="-285750">
              <a:lnSpc>
                <a:spcPct val="100000"/>
              </a:lnSpc>
              <a:buFont typeface="Arial" panose="020B0604020202020204" pitchFamily="34" charset="0"/>
              <a:buChar char="•"/>
            </a:pPr>
            <a:endParaRPr lang="en-US" sz="1100" dirty="0"/>
          </a:p>
          <a:p>
            <a:pPr marL="1028700" lvl="1">
              <a:buFont typeface="Arial" panose="020B0604020202020204" pitchFamily="34" charset="0"/>
              <a:buChar char="•"/>
            </a:pPr>
            <a:r>
              <a:rPr lang="en-US" sz="900" dirty="0"/>
              <a:t>Single responsibility principle</a:t>
            </a:r>
          </a:p>
          <a:p>
            <a:pPr>
              <a:lnSpc>
                <a:spcPct val="100000"/>
              </a:lnSpc>
            </a:pPr>
            <a:r>
              <a:rPr lang="en-US" dirty="0" smtClean="0"/>
              <a:t>		</a:t>
            </a:r>
            <a:r>
              <a:rPr lang="en-US" sz="1100" dirty="0" smtClean="0"/>
              <a:t>a </a:t>
            </a:r>
            <a:r>
              <a:rPr lang="en-US" sz="1100" dirty="0"/>
              <a:t>class should have only a single responsibility (i.e. only one potential change in the software's specification </a:t>
            </a:r>
            <a:r>
              <a:rPr lang="en-US" sz="1100" dirty="0" smtClean="0"/>
              <a:t>			should be </a:t>
            </a:r>
            <a:r>
              <a:rPr lang="en-US" sz="1100" dirty="0"/>
              <a:t>able to affect the specification of the </a:t>
            </a:r>
            <a:r>
              <a:rPr lang="en-US" sz="1100" dirty="0" smtClean="0"/>
              <a:t>class)</a:t>
            </a:r>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133243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SOLID</a:t>
            </a:r>
          </a:p>
        </p:txBody>
      </p:sp>
      <p:pic>
        <p:nvPicPr>
          <p:cNvPr id="4098" name="Picture 2" descr="http://www.tomdalling.com/images/posts/sr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0122" y="1015394"/>
            <a:ext cx="6786885" cy="5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55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SOLID</a:t>
            </a:r>
            <a:endParaRPr lang="en-US" dirty="0"/>
          </a:p>
        </p:txBody>
      </p:sp>
      <p:sp>
        <p:nvSpPr>
          <p:cNvPr id="8" name="Content Placeholder 7"/>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sz="1100" dirty="0"/>
              <a:t>S 	</a:t>
            </a:r>
          </a:p>
          <a:p>
            <a:pPr marL="285750" indent="-285750">
              <a:lnSpc>
                <a:spcPct val="100000"/>
              </a:lnSpc>
              <a:buFont typeface="Arial" panose="020B0604020202020204" pitchFamily="34" charset="0"/>
              <a:buChar char="•"/>
            </a:pPr>
            <a:endParaRPr lang="en-US" sz="1100" dirty="0"/>
          </a:p>
          <a:p>
            <a:pPr marL="1028700" lvl="1">
              <a:buFont typeface="Arial" panose="020B0604020202020204" pitchFamily="34" charset="0"/>
              <a:buChar char="•"/>
            </a:pPr>
            <a:r>
              <a:rPr lang="en-US" sz="900" dirty="0"/>
              <a:t>Single responsibility principle</a:t>
            </a:r>
          </a:p>
          <a:p>
            <a:pPr>
              <a:lnSpc>
                <a:spcPct val="100000"/>
              </a:lnSpc>
            </a:pPr>
            <a:r>
              <a:rPr lang="en-US" dirty="0" smtClean="0"/>
              <a:t>	</a:t>
            </a:r>
            <a:r>
              <a:rPr lang="en-US" sz="1100" dirty="0" smtClean="0"/>
              <a:t>	a </a:t>
            </a:r>
            <a:r>
              <a:rPr lang="en-US" sz="1100" dirty="0"/>
              <a:t>class should have only a single responsibility (i.e. only one potential change in the software's specification </a:t>
            </a:r>
            <a:r>
              <a:rPr lang="en-US" sz="1100" dirty="0" smtClean="0"/>
              <a:t>			should be </a:t>
            </a:r>
            <a:r>
              <a:rPr lang="en-US" sz="1100" dirty="0"/>
              <a:t>able to affect the specification of the class</a:t>
            </a:r>
            <a:r>
              <a:rPr lang="en-US" sz="1100" dirty="0" smtClean="0"/>
              <a:t>)</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O 	</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smtClean="0"/>
              <a:t>Open/closed principle</a:t>
            </a:r>
          </a:p>
          <a:p>
            <a:pPr>
              <a:lnSpc>
                <a:spcPct val="100000"/>
              </a:lnSpc>
            </a:pPr>
            <a:r>
              <a:rPr lang="en-US" dirty="0" smtClean="0"/>
              <a:t>		</a:t>
            </a:r>
            <a:r>
              <a:rPr lang="en-US" sz="1100" dirty="0" smtClean="0"/>
              <a:t>“software entities … should be open for extension, but closed for modification.”</a:t>
            </a:r>
          </a:p>
          <a:p>
            <a:pPr marL="285750" indent="-285750">
              <a:lnSpc>
                <a:spcPct val="100000"/>
              </a:lnSpc>
              <a:buFont typeface="Arial" panose="020B0604020202020204" pitchFamily="34" charset="0"/>
              <a:buChar char="•"/>
            </a:pPr>
            <a:endParaRPr lang="en-US"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799488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SOLID</a:t>
            </a:r>
          </a:p>
        </p:txBody>
      </p:sp>
      <p:pic>
        <p:nvPicPr>
          <p:cNvPr id="5124" name="Picture 4" descr="Open/Closed Principle - Open chest surgery is not needed when putting on a co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939" y="1026868"/>
            <a:ext cx="6744676" cy="53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86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SOLID</a:t>
            </a:r>
            <a:endParaRPr lang="en-US" dirty="0"/>
          </a:p>
        </p:txBody>
      </p:sp>
      <p:sp>
        <p:nvSpPr>
          <p:cNvPr id="8" name="Content Placeholder 7"/>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sz="1100" dirty="0"/>
              <a:t>S 	</a:t>
            </a:r>
          </a:p>
          <a:p>
            <a:pPr marL="285750" indent="-285750">
              <a:lnSpc>
                <a:spcPct val="100000"/>
              </a:lnSpc>
              <a:buFont typeface="Arial" panose="020B0604020202020204" pitchFamily="34" charset="0"/>
              <a:buChar char="•"/>
            </a:pPr>
            <a:endParaRPr lang="en-US" sz="1100" dirty="0"/>
          </a:p>
          <a:p>
            <a:pPr marL="1028700" lvl="1">
              <a:buFont typeface="Arial" panose="020B0604020202020204" pitchFamily="34" charset="0"/>
              <a:buChar char="•"/>
            </a:pPr>
            <a:r>
              <a:rPr lang="en-US" sz="900" dirty="0"/>
              <a:t>Single responsibility principle</a:t>
            </a:r>
          </a:p>
          <a:p>
            <a:pPr>
              <a:lnSpc>
                <a:spcPct val="100000"/>
              </a:lnSpc>
            </a:pPr>
            <a:r>
              <a:rPr lang="en-US" sz="1100" dirty="0" smtClean="0"/>
              <a:t>		a </a:t>
            </a:r>
            <a:r>
              <a:rPr lang="en-US" sz="1100" dirty="0"/>
              <a:t>class should have only a single responsibility (i.e. only one potential change in the software's specification </a:t>
            </a:r>
            <a:r>
              <a:rPr lang="en-US" sz="1100" dirty="0" smtClean="0"/>
              <a:t>			should be </a:t>
            </a:r>
            <a:r>
              <a:rPr lang="en-US" sz="1100" dirty="0"/>
              <a:t>able to affect the specification of the class</a:t>
            </a:r>
            <a:r>
              <a:rPr lang="en-US" sz="1100" dirty="0" smtClean="0"/>
              <a:t>)</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O 	</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smtClean="0"/>
              <a:t>Open/closed principle</a:t>
            </a:r>
          </a:p>
          <a:p>
            <a:pPr>
              <a:lnSpc>
                <a:spcPct val="100000"/>
              </a:lnSpc>
            </a:pPr>
            <a:r>
              <a:rPr lang="en-US" sz="1100" dirty="0" smtClean="0"/>
              <a:t>		“software entities … should be open for extension, but closed for modification.”</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L 	</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err="1" smtClean="0"/>
              <a:t>Liskov</a:t>
            </a:r>
            <a:r>
              <a:rPr lang="en-US" sz="900" dirty="0" smtClean="0"/>
              <a:t> substitution principle</a:t>
            </a:r>
          </a:p>
          <a:p>
            <a:pPr>
              <a:lnSpc>
                <a:spcPct val="100000"/>
              </a:lnSpc>
            </a:pPr>
            <a:r>
              <a:rPr lang="en-US" sz="1100" dirty="0" smtClean="0"/>
              <a:t>		“objects in a program should be replaceable with instances of their subtypes without altering the correctness of 		that program.” See also design by contract.</a:t>
            </a:r>
          </a:p>
          <a:p>
            <a:pPr marL="285750" indent="-285750">
              <a:lnSpc>
                <a:spcPct val="100000"/>
              </a:lnSpc>
              <a:buFont typeface="Arial" panose="020B0604020202020204" pitchFamily="34" charset="0"/>
              <a:buChar char="•"/>
            </a:pPr>
            <a:endParaRPr lang="en-US"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77997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SOLID</a:t>
            </a:r>
          </a:p>
        </p:txBody>
      </p:sp>
      <p:pic>
        <p:nvPicPr>
          <p:cNvPr id="6146" name="Picture 2" descr="http://www.tomdalling.com/images/posts/ls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2308" y="1009130"/>
            <a:ext cx="6783754" cy="5437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212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SOLID</a:t>
            </a:r>
            <a:endParaRPr lang="en-US" dirty="0"/>
          </a:p>
        </p:txBody>
      </p:sp>
      <p:sp>
        <p:nvSpPr>
          <p:cNvPr id="8" name="Content Placeholder 7"/>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sz="1100" dirty="0"/>
              <a:t>S 	</a:t>
            </a:r>
          </a:p>
          <a:p>
            <a:pPr marL="285750" indent="-285750">
              <a:lnSpc>
                <a:spcPct val="100000"/>
              </a:lnSpc>
              <a:buFont typeface="Arial" panose="020B0604020202020204" pitchFamily="34" charset="0"/>
              <a:buChar char="•"/>
            </a:pPr>
            <a:endParaRPr lang="en-US" sz="1100" dirty="0"/>
          </a:p>
          <a:p>
            <a:pPr marL="1028700" lvl="1">
              <a:buFont typeface="Arial" panose="020B0604020202020204" pitchFamily="34" charset="0"/>
              <a:buChar char="•"/>
            </a:pPr>
            <a:r>
              <a:rPr lang="en-US" sz="900" dirty="0"/>
              <a:t>Single responsibility principle</a:t>
            </a:r>
          </a:p>
          <a:p>
            <a:pPr>
              <a:lnSpc>
                <a:spcPct val="100000"/>
              </a:lnSpc>
            </a:pPr>
            <a:r>
              <a:rPr lang="en-US" sz="1100" dirty="0" smtClean="0"/>
              <a:t>		a </a:t>
            </a:r>
            <a:r>
              <a:rPr lang="en-US" sz="1100" dirty="0"/>
              <a:t>class should have only a single responsibility (i.e. only one potential change in the software's specification </a:t>
            </a:r>
            <a:r>
              <a:rPr lang="en-US" sz="1100" dirty="0" smtClean="0"/>
              <a:t>			should be </a:t>
            </a:r>
            <a:r>
              <a:rPr lang="en-US" sz="1100" dirty="0"/>
              <a:t>able to affect the specification of the class</a:t>
            </a:r>
            <a:r>
              <a:rPr lang="en-US" sz="1100" dirty="0" smtClean="0"/>
              <a:t>)</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O 	</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smtClean="0"/>
              <a:t>Open/closed principle</a:t>
            </a:r>
          </a:p>
          <a:p>
            <a:pPr>
              <a:lnSpc>
                <a:spcPct val="100000"/>
              </a:lnSpc>
            </a:pPr>
            <a:r>
              <a:rPr lang="en-US" sz="1100" dirty="0" smtClean="0"/>
              <a:t>		“software entities … should be open for extension, but closed for modification.”</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L 	</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err="1" smtClean="0"/>
              <a:t>Liskov</a:t>
            </a:r>
            <a:r>
              <a:rPr lang="en-US" sz="900" dirty="0" smtClean="0"/>
              <a:t> substitution principle</a:t>
            </a:r>
          </a:p>
          <a:p>
            <a:pPr>
              <a:lnSpc>
                <a:spcPct val="100000"/>
              </a:lnSpc>
            </a:pPr>
            <a:r>
              <a:rPr lang="en-US" sz="1100" dirty="0" smtClean="0"/>
              <a:t>		“objects in a program should be replaceable with instances of their subtypes without altering the correctness of 		that program.” See also design by contract.</a:t>
            </a:r>
          </a:p>
          <a:p>
            <a:pPr marL="285750" indent="-285750">
              <a:lnSpc>
                <a:spcPct val="100000"/>
              </a:lnSpc>
              <a:buFont typeface="Arial" panose="020B0604020202020204" pitchFamily="34" charset="0"/>
              <a:buChar char="•"/>
            </a:pPr>
            <a:endParaRPr lang="en-US" sz="1100" dirty="0" smtClean="0"/>
          </a:p>
          <a:p>
            <a:pPr marL="285750" indent="-285750">
              <a:lnSpc>
                <a:spcPct val="100000"/>
              </a:lnSpc>
              <a:buFont typeface="Arial" panose="020B0604020202020204" pitchFamily="34" charset="0"/>
              <a:buChar char="•"/>
            </a:pPr>
            <a:r>
              <a:rPr lang="en-US" sz="1100" dirty="0" smtClean="0"/>
              <a:t>I</a:t>
            </a:r>
          </a:p>
          <a:p>
            <a:pPr marL="285750" indent="-285750">
              <a:lnSpc>
                <a:spcPct val="100000"/>
              </a:lnSpc>
              <a:buFont typeface="Arial" panose="020B0604020202020204" pitchFamily="34" charset="0"/>
              <a:buChar char="•"/>
            </a:pPr>
            <a:endParaRPr lang="en-US" sz="1100" dirty="0" smtClean="0"/>
          </a:p>
          <a:p>
            <a:pPr marL="1028700" lvl="1">
              <a:buFont typeface="Arial" panose="020B0604020202020204" pitchFamily="34" charset="0"/>
              <a:buChar char="•"/>
            </a:pPr>
            <a:r>
              <a:rPr lang="en-US" sz="900" dirty="0" smtClean="0"/>
              <a:t>Interface segregation principle</a:t>
            </a:r>
          </a:p>
          <a:p>
            <a:pPr>
              <a:lnSpc>
                <a:spcPct val="100000"/>
              </a:lnSpc>
            </a:pPr>
            <a:r>
              <a:rPr lang="en-US" sz="1100" dirty="0" smtClean="0"/>
              <a:t>		“many client-specific interfaces are better than one general-purpose interface.”</a:t>
            </a:r>
          </a:p>
          <a:p>
            <a:pPr marL="285750" indent="-285750">
              <a:lnSpc>
                <a:spcPct val="100000"/>
              </a:lnSpc>
              <a:buFont typeface="Arial" panose="020B0604020202020204" pitchFamily="34" charset="0"/>
              <a:buChar char="•"/>
            </a:pPr>
            <a:endParaRPr lang="en-US"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085282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Singleton</a:t>
            </a:r>
            <a:endParaRPr lang="en-US" dirty="0"/>
          </a:p>
        </p:txBody>
      </p:sp>
      <p:pic>
        <p:nvPicPr>
          <p:cNvPr id="4098" name="Picture 2" descr="SingletonUM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790" y="1244416"/>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0554" y="4722876"/>
            <a:ext cx="4572000" cy="769441"/>
          </a:xfrm>
          <a:prstGeom prst="rect">
            <a:avLst/>
          </a:prstGeom>
        </p:spPr>
        <p:txBody>
          <a:bodyPr>
            <a:spAutoFit/>
          </a:bodyPr>
          <a:lstStyle/>
          <a:p>
            <a:pPr marL="285750" lvl="1" indent="0">
              <a:buSzPct val="140000"/>
              <a:buNone/>
            </a:pPr>
            <a:r>
              <a:rPr lang="en-US" sz="2200" dirty="0">
                <a:solidFill>
                  <a:srgbClr val="444444"/>
                </a:solidFill>
              </a:rPr>
              <a:t>Java usage:</a:t>
            </a:r>
          </a:p>
          <a:p>
            <a:pPr marL="285750" lvl="1">
              <a:buSzPct val="140000"/>
            </a:pPr>
            <a:r>
              <a:rPr lang="en-US" sz="2200" dirty="0">
                <a:solidFill>
                  <a:srgbClr val="444444"/>
                </a:solidFill>
              </a:rPr>
              <a:t>	</a:t>
            </a:r>
            <a:r>
              <a:rPr lang="en-US" sz="1400" dirty="0" err="1">
                <a:solidFill>
                  <a:srgbClr val="444444"/>
                </a:solidFill>
              </a:rPr>
              <a:t>java.lang.Runtime#getRuntime</a:t>
            </a:r>
            <a:r>
              <a:rPr lang="en-US" sz="1400" dirty="0" smtClean="0">
                <a:solidFill>
                  <a:srgbClr val="444444"/>
                </a:solidFill>
              </a:rPr>
              <a:t>()</a:t>
            </a:r>
            <a:endParaRPr lang="en-US" sz="1400" dirty="0">
              <a:solidFill>
                <a:srgbClr val="444444"/>
              </a:solidFill>
            </a:endParaRPr>
          </a:p>
        </p:txBody>
      </p:sp>
    </p:spTree>
    <p:extLst>
      <p:ext uri="{BB962C8B-B14F-4D97-AF65-F5344CB8AC3E}">
        <p14:creationId xmlns:p14="http://schemas.microsoft.com/office/powerpoint/2010/main" val="415142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SOLID</a:t>
            </a:r>
          </a:p>
        </p:txBody>
      </p:sp>
      <p:pic>
        <p:nvPicPr>
          <p:cNvPr id="7170" name="Picture 2" descr="http://www.tomdalling.com/images/posts/is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4491" y="1002865"/>
            <a:ext cx="6783017" cy="543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66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SOLID</a:t>
            </a:r>
            <a:endParaRPr lang="en-US" dirty="0"/>
          </a:p>
        </p:txBody>
      </p:sp>
      <p:sp>
        <p:nvSpPr>
          <p:cNvPr id="8" name="Content Placeholder 7"/>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S 	</a:t>
            </a:r>
          </a:p>
          <a:p>
            <a:pPr marL="285750" indent="-285750">
              <a:buFont typeface="Arial" panose="020B0604020202020204" pitchFamily="34" charset="0"/>
              <a:buChar char="•"/>
            </a:pPr>
            <a:endParaRPr lang="en-US" dirty="0"/>
          </a:p>
          <a:p>
            <a:pPr marL="1028700" lvl="1">
              <a:lnSpc>
                <a:spcPct val="120000"/>
              </a:lnSpc>
              <a:buFont typeface="Arial" panose="020B0604020202020204" pitchFamily="34" charset="0"/>
              <a:buChar char="•"/>
            </a:pPr>
            <a:r>
              <a:rPr lang="en-US" dirty="0"/>
              <a:t>Single responsibility principle</a:t>
            </a:r>
          </a:p>
          <a:p>
            <a:r>
              <a:rPr lang="en-US" dirty="0" smtClean="0"/>
              <a:t>		a </a:t>
            </a:r>
            <a:r>
              <a:rPr lang="en-US" dirty="0"/>
              <a:t>class should have only a single responsibility (i.e. only one potential change in the software's specification </a:t>
            </a:r>
            <a:r>
              <a:rPr lang="en-US" dirty="0" smtClean="0"/>
              <a:t>			should be </a:t>
            </a:r>
            <a:r>
              <a:rPr lang="en-US" dirty="0"/>
              <a:t>able to affect the specification of the class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 	</a:t>
            </a:r>
          </a:p>
          <a:p>
            <a:pPr marL="285750" indent="-285750">
              <a:buFont typeface="Arial" panose="020B0604020202020204" pitchFamily="34" charset="0"/>
              <a:buChar char="•"/>
            </a:pPr>
            <a:endParaRPr lang="en-US" dirty="0" smtClean="0"/>
          </a:p>
          <a:p>
            <a:pPr marL="1028700" lvl="1">
              <a:lnSpc>
                <a:spcPct val="120000"/>
              </a:lnSpc>
              <a:buFont typeface="Arial" panose="020B0604020202020204" pitchFamily="34" charset="0"/>
              <a:buChar char="•"/>
            </a:pPr>
            <a:r>
              <a:rPr lang="en-US" dirty="0" smtClean="0"/>
              <a:t>Open/closed principle</a:t>
            </a:r>
          </a:p>
          <a:p>
            <a:r>
              <a:rPr lang="en-US" dirty="0" smtClean="0"/>
              <a:t>		“software entities … should be open for extension, but closed for modification.”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 	</a:t>
            </a:r>
          </a:p>
          <a:p>
            <a:pPr marL="285750" indent="-285750">
              <a:buFont typeface="Arial" panose="020B0604020202020204" pitchFamily="34" charset="0"/>
              <a:buChar char="•"/>
            </a:pPr>
            <a:endParaRPr lang="en-US" dirty="0" smtClean="0"/>
          </a:p>
          <a:p>
            <a:pPr marL="1028700" lvl="1">
              <a:lnSpc>
                <a:spcPct val="120000"/>
              </a:lnSpc>
              <a:buFont typeface="Arial" panose="020B0604020202020204" pitchFamily="34" charset="0"/>
              <a:buChar char="•"/>
            </a:pPr>
            <a:r>
              <a:rPr lang="en-US" dirty="0" err="1" smtClean="0"/>
              <a:t>Liskov</a:t>
            </a:r>
            <a:r>
              <a:rPr lang="en-US" dirty="0" smtClean="0"/>
              <a:t> substitution principle</a:t>
            </a:r>
          </a:p>
          <a:p>
            <a:r>
              <a:rPr lang="en-US" dirty="0" smtClean="0"/>
              <a:t>		“objects in a program should be replaceable with instances of their subtypes without altering the correctness of 		that program.” See also design by contract.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a:t>
            </a:r>
          </a:p>
          <a:p>
            <a:pPr marL="285750" indent="-285750">
              <a:buFont typeface="Arial" panose="020B0604020202020204" pitchFamily="34" charset="0"/>
              <a:buChar char="•"/>
            </a:pPr>
            <a:endParaRPr lang="en-US" dirty="0" smtClean="0"/>
          </a:p>
          <a:p>
            <a:pPr marL="1028700" lvl="1">
              <a:lnSpc>
                <a:spcPct val="120000"/>
              </a:lnSpc>
              <a:buFont typeface="Arial" panose="020B0604020202020204" pitchFamily="34" charset="0"/>
              <a:buChar char="•"/>
            </a:pPr>
            <a:r>
              <a:rPr lang="en-US" dirty="0" smtClean="0"/>
              <a:t>Interface segregation principle</a:t>
            </a:r>
          </a:p>
          <a:p>
            <a:r>
              <a:rPr lang="en-US" dirty="0" smtClean="0"/>
              <a:t>		“many client-specific interfaces are better than one general-purpose interface.”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	</a:t>
            </a:r>
          </a:p>
          <a:p>
            <a:pPr marL="285750" indent="-285750">
              <a:buFont typeface="Arial" panose="020B0604020202020204" pitchFamily="34" charset="0"/>
              <a:buChar char="•"/>
            </a:pPr>
            <a:endParaRPr lang="en-US" dirty="0" smtClean="0"/>
          </a:p>
          <a:p>
            <a:pPr marL="1028700" lvl="1">
              <a:lnSpc>
                <a:spcPct val="120000"/>
              </a:lnSpc>
              <a:buFont typeface="Arial" panose="020B0604020202020204" pitchFamily="34" charset="0"/>
              <a:buChar char="•"/>
            </a:pPr>
            <a:r>
              <a:rPr lang="en-US" dirty="0" smtClean="0"/>
              <a:t>Dependency inversion principle</a:t>
            </a:r>
          </a:p>
          <a:p>
            <a:r>
              <a:rPr lang="en-US" dirty="0" smtClean="0"/>
              <a:t>		one should “Depend upon Abstractions. Do not depend upon concretions.”</a:t>
            </a:r>
            <a:endParaRPr lang="en-US" dirty="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58510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SOLID</a:t>
            </a:r>
            <a:endParaRPr lang="en-US" dirty="0"/>
          </a:p>
        </p:txBody>
      </p:sp>
      <p:pic>
        <p:nvPicPr>
          <p:cNvPr id="8194" name="Picture 2" descr="http://www.tomdalling.com/images/posts/di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2307" y="1009130"/>
            <a:ext cx="6755699" cy="541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6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defTabSz="342900">
              <a:buClr>
                <a:prstClr val="white"/>
              </a:buClr>
              <a:buSzPct val="140000"/>
            </a:pPr>
            <a:r>
              <a:rPr lang="en-US" b="1" dirty="0">
                <a:solidFill>
                  <a:srgbClr val="444444"/>
                </a:solidFill>
                <a:latin typeface="Trebuchet MS"/>
                <a:cs typeface="Trebuchet MS"/>
              </a:rPr>
              <a:t>DRY, KISS, YAGNI principles</a:t>
            </a:r>
          </a:p>
        </p:txBody>
      </p:sp>
      <p:sp>
        <p:nvSpPr>
          <p:cNvPr id="8" name="Content Placeholder 7"/>
          <p:cNvSpPr>
            <a:spLocks noGrp="1"/>
          </p:cNvSpPr>
          <p:nvPr>
            <p:ph idx="1"/>
          </p:nvPr>
        </p:nvSpPr>
        <p:spPr/>
        <p:txBody>
          <a:bodyPr>
            <a:normAutofit/>
          </a:bodyPr>
          <a:lstStyle/>
          <a:p>
            <a:r>
              <a:rPr lang="en-US" sz="1600" b="1" dirty="0" smtClean="0"/>
              <a:t>DRY (</a:t>
            </a:r>
            <a:r>
              <a:rPr lang="en-US" sz="1600" b="1" dirty="0"/>
              <a:t>don't repeat </a:t>
            </a:r>
            <a:r>
              <a:rPr lang="en-US" sz="1600" b="1" dirty="0" smtClean="0"/>
              <a:t>yourself) vs WET </a:t>
            </a:r>
            <a:r>
              <a:rPr lang="en-US" sz="1600" b="1" dirty="0"/>
              <a:t>(write everything twice</a:t>
            </a:r>
            <a:r>
              <a:rPr lang="en-US" sz="1600" b="1" dirty="0" smtClean="0"/>
              <a:t>)</a:t>
            </a:r>
          </a:p>
          <a:p>
            <a:r>
              <a:rPr lang="en-US" dirty="0"/>
              <a:t>	The DRY principle is stated as "Every piece of knowledge must have a single, unambiguous, </a:t>
            </a:r>
            <a:r>
              <a:rPr lang="en-US" dirty="0" smtClean="0"/>
              <a:t>	authoritative </a:t>
            </a:r>
            <a:r>
              <a:rPr lang="en-US" dirty="0"/>
              <a:t>representation within a system</a:t>
            </a:r>
            <a:r>
              <a:rPr lang="en-US" dirty="0" smtClean="0"/>
              <a:t>.“</a:t>
            </a:r>
          </a:p>
          <a:p>
            <a:endParaRPr lang="en-US" dirty="0"/>
          </a:p>
          <a:p>
            <a:r>
              <a:rPr lang="en-US" dirty="0" smtClean="0"/>
              <a:t>	WET solutions is </a:t>
            </a:r>
            <a:r>
              <a:rPr lang="en-US" dirty="0"/>
              <a:t>commonly taken to stand for either "write everything twice", "we enjoy </a:t>
            </a:r>
            <a:r>
              <a:rPr lang="en-US" dirty="0" smtClean="0"/>
              <a:t>	typing</a:t>
            </a:r>
            <a:r>
              <a:rPr lang="en-US" dirty="0"/>
              <a:t>" or "waste everyone's time".</a:t>
            </a:r>
            <a:endParaRPr lang="en-US" dirty="0" smtClean="0"/>
          </a:p>
          <a:p>
            <a:endParaRPr lang="en-US" dirty="0"/>
          </a:p>
          <a:p>
            <a:r>
              <a:rPr lang="en-US" sz="1600" b="1" dirty="0" smtClean="0"/>
              <a:t>KISS (</a:t>
            </a:r>
            <a:r>
              <a:rPr lang="en-US" sz="1600" b="1" i="1" dirty="0"/>
              <a:t>keep it </a:t>
            </a:r>
            <a:r>
              <a:rPr lang="en-US" sz="1600" b="1" i="1" dirty="0" smtClean="0"/>
              <a:t>simple stupid</a:t>
            </a:r>
            <a:r>
              <a:rPr lang="en-US" sz="1600" b="1" dirty="0" smtClean="0"/>
              <a:t>)</a:t>
            </a:r>
          </a:p>
          <a:p>
            <a:r>
              <a:rPr lang="en-US" sz="1600" b="1" dirty="0"/>
              <a:t>	</a:t>
            </a:r>
            <a:r>
              <a:rPr lang="en-US" dirty="0" smtClean="0"/>
              <a:t>"Make </a:t>
            </a:r>
            <a:r>
              <a:rPr lang="en-US" dirty="0"/>
              <a:t>everything as simple as possible, but not simpler" – is attributed to Albert </a:t>
            </a:r>
            <a:r>
              <a:rPr lang="en-US" dirty="0" smtClean="0"/>
              <a:t>Einstein</a:t>
            </a:r>
            <a:endParaRPr lang="en-US" b="1" dirty="0" smtClean="0"/>
          </a:p>
          <a:p>
            <a:endParaRPr lang="en-US" dirty="0"/>
          </a:p>
          <a:p>
            <a:r>
              <a:rPr lang="en-US" sz="1600" b="1" dirty="0" smtClean="0"/>
              <a:t>YAGNI (</a:t>
            </a:r>
            <a:r>
              <a:rPr lang="en-US" sz="1600" b="1" i="1" dirty="0"/>
              <a:t>You Aren't Going to Need It</a:t>
            </a:r>
            <a:r>
              <a:rPr lang="en-US" sz="1600" b="1" dirty="0" smtClean="0"/>
              <a:t>)</a:t>
            </a:r>
          </a:p>
          <a:p>
            <a:r>
              <a:rPr lang="en-US" sz="1600" b="1" dirty="0"/>
              <a:t>	</a:t>
            </a:r>
            <a:r>
              <a:rPr lang="en-US" dirty="0" smtClean="0"/>
              <a:t>"</a:t>
            </a:r>
            <a:r>
              <a:rPr lang="en-US" dirty="0"/>
              <a:t>Always implement things when you actually need them, never when you just foresee that you </a:t>
            </a:r>
            <a:r>
              <a:rPr lang="en-US" dirty="0" smtClean="0"/>
              <a:t>	need </a:t>
            </a:r>
            <a:r>
              <a:rPr lang="en-US" dirty="0"/>
              <a:t>them</a:t>
            </a:r>
            <a:r>
              <a:rPr lang="en-US" dirty="0" smtClean="0"/>
              <a:t>.“</a:t>
            </a:r>
          </a:p>
          <a:p>
            <a:r>
              <a:rPr lang="en-US" dirty="0" smtClean="0"/>
              <a:t>	The </a:t>
            </a:r>
            <a:r>
              <a:rPr lang="en-US" dirty="0"/>
              <a:t>point of YAGNI is that you don't add complexity that isn't needed for the current stories. </a:t>
            </a:r>
            <a:r>
              <a:rPr lang="en-US" dirty="0" smtClean="0"/>
              <a:t>	This </a:t>
            </a:r>
            <a:r>
              <a:rPr lang="en-US" dirty="0"/>
              <a:t>is part of the practice of simple design. Refactoring is needed to keep the design as simple </a:t>
            </a:r>
            <a:r>
              <a:rPr lang="en-US" dirty="0" smtClean="0"/>
              <a:t>	as </a:t>
            </a:r>
            <a:r>
              <a:rPr lang="en-US" dirty="0"/>
              <a:t>you can, so you should refactor whenever you realize you can make things simpler.</a:t>
            </a:r>
            <a:endParaRPr lang="en-US" b="1"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75765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6" end="6"/>
                                            </p:txEl>
                                          </p:spTgt>
                                        </p:tgtEl>
                                        <p:attrNameLst>
                                          <p:attrName>style.visibility</p:attrName>
                                        </p:attrNameLst>
                                      </p:cBhvr>
                                      <p:to>
                                        <p:strVal val="visible"/>
                                      </p:to>
                                    </p:set>
                                    <p:animEffect transition="in" filter="fade">
                                      <p:cBhvr>
                                        <p:cTn id="10" dur="500"/>
                                        <p:tgtEl>
                                          <p:spTgt spid="8">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Effect transition="in" filter="fade">
                                      <p:cBhvr>
                                        <p:cTn id="15" dur="500"/>
                                        <p:tgtEl>
                                          <p:spTgt spid="8">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9" end="9"/>
                                            </p:txEl>
                                          </p:spTgt>
                                        </p:tgtEl>
                                        <p:attrNameLst>
                                          <p:attrName>style.visibility</p:attrName>
                                        </p:attrNameLst>
                                      </p:cBhvr>
                                      <p:to>
                                        <p:strVal val="visible"/>
                                      </p:to>
                                    </p:set>
                                    <p:animEffect transition="in" filter="fade">
                                      <p:cBhvr>
                                        <p:cTn id="18" dur="500"/>
                                        <p:tgtEl>
                                          <p:spTgt spid="8">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animEffect transition="in" filter="fade">
                                      <p:cBhvr>
                                        <p:cTn id="2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defTabSz="342900">
              <a:buClr>
                <a:prstClr val="white"/>
              </a:buClr>
              <a:buSzPct val="140000"/>
            </a:pPr>
            <a:r>
              <a:rPr lang="en-US" dirty="0">
                <a:solidFill>
                  <a:srgbClr val="444444"/>
                </a:solidFill>
                <a:latin typeface="Arial Black" panose="020B0A04020102020204" pitchFamily="34" charset="0"/>
                <a:cs typeface="Trebuchet MS"/>
              </a:rPr>
              <a:t>Architecture patterns</a:t>
            </a:r>
          </a:p>
        </p:txBody>
      </p:sp>
      <p:sp>
        <p:nvSpPr>
          <p:cNvPr id="8" name="Content Placeholder 7"/>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3080" name="Picture 8" descr="http://imgur.com/xbeB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358" y="1165442"/>
            <a:ext cx="5953125" cy="3190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114669" y="4384585"/>
            <a:ext cx="6477000" cy="1838325"/>
          </a:xfrm>
          <a:prstGeom prst="rect">
            <a:avLst/>
          </a:prstGeom>
        </p:spPr>
      </p:pic>
    </p:spTree>
    <p:extLst>
      <p:ext uri="{BB962C8B-B14F-4D97-AF65-F5344CB8AC3E}">
        <p14:creationId xmlns:p14="http://schemas.microsoft.com/office/powerpoint/2010/main" val="172595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Logical layers &amp; Tiers</a:t>
            </a:r>
            <a:endParaRPr lang="en-US" dirty="0"/>
          </a:p>
        </p:txBody>
      </p:sp>
      <p:sp>
        <p:nvSpPr>
          <p:cNvPr id="3" name="Content Placeholder 2"/>
          <p:cNvSpPr>
            <a:spLocks noGrp="1"/>
          </p:cNvSpPr>
          <p:nvPr>
            <p:ph idx="1"/>
          </p:nvPr>
        </p:nvSpPr>
        <p:spPr>
          <a:xfrm>
            <a:off x="352473" y="1438656"/>
            <a:ext cx="8339328" cy="4962144"/>
          </a:xfrm>
        </p:spPr>
        <p:txBody>
          <a:bodyPr>
            <a:normAutofit/>
          </a:bodyPr>
          <a:lstStyle/>
          <a:p>
            <a:pPr algn="just"/>
            <a:r>
              <a:rPr lang="en-US" dirty="0"/>
              <a:t>	</a:t>
            </a:r>
            <a:r>
              <a:rPr lang="en-US" dirty="0" smtClean="0"/>
              <a:t>Logical </a:t>
            </a:r>
            <a:r>
              <a:rPr lang="en-US" dirty="0"/>
              <a:t>layers are merely a way of organizing your code. Typical layers include Presentation, Business and Data – the same as the traditional 3-tier model. But when we’re talking about layers, we’re only talking about logical organization of code. In no way is it implied that these layers might run on different computers or in different processes on a single computer or even in a single process on a single computer. All we are doing is discussing a way of organizing a code into a set of layers defined by specific function.</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r>
              <a:rPr lang="en-US" dirty="0"/>
              <a:t>   </a:t>
            </a:r>
            <a:endParaRPr lang="en-US" dirty="0" smtClean="0"/>
          </a:p>
          <a:p>
            <a:pPr algn="just"/>
            <a:endParaRPr lang="en-US" dirty="0"/>
          </a:p>
          <a:p>
            <a:pPr algn="just"/>
            <a:endParaRPr lang="en-US" dirty="0" smtClean="0"/>
          </a:p>
          <a:p>
            <a:pPr algn="just"/>
            <a:r>
              <a:rPr lang="en-US" dirty="0" smtClean="0"/>
              <a:t> </a:t>
            </a:r>
          </a:p>
          <a:p>
            <a:pPr algn="just"/>
            <a:r>
              <a:rPr lang="en-US" dirty="0"/>
              <a:t>	</a:t>
            </a:r>
            <a:r>
              <a:rPr lang="en-US" dirty="0" smtClean="0"/>
              <a:t>Physical </a:t>
            </a:r>
            <a:r>
              <a:rPr lang="en-US" dirty="0"/>
              <a:t>tiers however, are only about where the code runs. Specifically, tiers are places where layers are deployed and where layers run. In other words, tiers are the physical deployment of layers.</a:t>
            </a:r>
          </a:p>
          <a:p>
            <a:endParaRPr lang="en-US" dirty="0"/>
          </a:p>
        </p:txBody>
      </p:sp>
      <p:pic>
        <p:nvPicPr>
          <p:cNvPr id="4" name="Picture 3"/>
          <p:cNvPicPr>
            <a:picLocks noChangeAspect="1"/>
          </p:cNvPicPr>
          <p:nvPr/>
        </p:nvPicPr>
        <p:blipFill>
          <a:blip r:embed="rId2"/>
          <a:stretch>
            <a:fillRect/>
          </a:stretch>
        </p:blipFill>
        <p:spPr>
          <a:xfrm>
            <a:off x="2036478" y="3011110"/>
            <a:ext cx="4971317" cy="2809398"/>
          </a:xfrm>
          <a:prstGeom prst="rect">
            <a:avLst/>
          </a:prstGeom>
        </p:spPr>
      </p:pic>
    </p:spTree>
    <p:extLst>
      <p:ext uri="{BB962C8B-B14F-4D97-AF65-F5344CB8AC3E}">
        <p14:creationId xmlns:p14="http://schemas.microsoft.com/office/powerpoint/2010/main" val="3941022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PAC (Presentation Abstraction Control)</a:t>
            </a:r>
            <a:endParaRPr lang="en-US" dirty="0"/>
          </a:p>
        </p:txBody>
      </p:sp>
      <p:pic>
        <p:nvPicPr>
          <p:cNvPr id="26626" name="Picture 2" descr="https://upload.wikimedia.org/wikipedia/commons/4/4a/Pac-schem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4494" y="1670050"/>
            <a:ext cx="5715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85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PAC (Presentation Abstraction Control</a:t>
            </a:r>
            <a:r>
              <a:rPr lang="en-US" dirty="0" smtClean="0"/>
              <a:t>)</a:t>
            </a:r>
            <a:endParaRPr lang="en-US" dirty="0"/>
          </a:p>
        </p:txBody>
      </p:sp>
      <p:pic>
        <p:nvPicPr>
          <p:cNvPr id="1026" name="Picture 2" descr="http://www.dossier-andreas.net/software_architecture/pac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277" y="1216925"/>
            <a:ext cx="8062842" cy="489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908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Architecture: pipes and filters</a:t>
            </a:r>
            <a:endParaRPr lang="en-US" dirty="0"/>
          </a:p>
        </p:txBody>
      </p:sp>
      <p:sp>
        <p:nvSpPr>
          <p:cNvPr id="8" name="Content Placeholder 7"/>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2" name="TextBox 1"/>
          <p:cNvSpPr txBox="1"/>
          <p:nvPr/>
        </p:nvSpPr>
        <p:spPr>
          <a:xfrm>
            <a:off x="-1678214" y="1029608"/>
            <a:ext cx="138564" cy="401648"/>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27650" name="Picture 2" descr="http://www.dossier-andreas.net/software_architecture/pipe_and_filter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887" y="1746324"/>
            <a:ext cx="55245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http://www.dossier-andreas.net/software_architecture/pipe_and_filter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3164662"/>
            <a:ext cx="5524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648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Architecture: </a:t>
            </a:r>
            <a:r>
              <a:rPr lang="en-US" dirty="0" err="1" smtClean="0"/>
              <a:t>blackbox</a:t>
            </a:r>
            <a:endParaRPr lang="en-US" dirty="0"/>
          </a:p>
        </p:txBody>
      </p:sp>
      <p:pic>
        <p:nvPicPr>
          <p:cNvPr id="4" name="Picture 4" descr="Blackbox3D-withGraph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4216" y="2614747"/>
            <a:ext cx="7555555" cy="21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6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616" y="1418493"/>
            <a:ext cx="8430768" cy="4572000"/>
          </a:xfrm>
        </p:spPr>
        <p:txBody>
          <a:bodyPr>
            <a:noAutofit/>
          </a:bodyPr>
          <a:lstStyle/>
          <a:p>
            <a:pPr marL="0" indent="0">
              <a:lnSpc>
                <a:spcPct val="150000"/>
              </a:lnSpc>
              <a:buSzPct val="140000"/>
              <a:buNone/>
            </a:pPr>
            <a:endParaRPr lang="en-US" sz="2000" dirty="0" smtClean="0">
              <a:solidFill>
                <a:srgbClr val="444444"/>
              </a:solidFill>
            </a:endParaRP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a:p>
            <a:pPr marL="285750" lvl="1" indent="0">
              <a:buSzPct val="140000"/>
              <a:buNone/>
            </a:pPr>
            <a:r>
              <a:rPr lang="en-US" sz="2200" dirty="0" smtClean="0">
                <a:solidFill>
                  <a:srgbClr val="444444"/>
                </a:solidFill>
              </a:rPr>
              <a:t>Java usage:</a:t>
            </a:r>
            <a:endParaRPr lang="en-US" sz="2200" dirty="0">
              <a:solidFill>
                <a:srgbClr val="444444"/>
              </a:solidFill>
            </a:endParaRPr>
          </a:p>
          <a:p>
            <a:pPr marL="285750" lvl="1" indent="0">
              <a:buSzPct val="140000"/>
              <a:buNone/>
            </a:pPr>
            <a:r>
              <a:rPr lang="en-US" sz="2200" dirty="0" smtClean="0">
                <a:solidFill>
                  <a:srgbClr val="444444"/>
                </a:solidFill>
              </a:rPr>
              <a:t>	</a:t>
            </a:r>
            <a:r>
              <a:rPr lang="en-US" sz="1400" dirty="0" err="1" smtClean="0">
                <a:solidFill>
                  <a:srgbClr val="444444"/>
                </a:solidFill>
              </a:rPr>
              <a:t>java.util.Calendar#getInstance</a:t>
            </a:r>
            <a:r>
              <a:rPr lang="en-US" sz="1400" dirty="0">
                <a:solidFill>
                  <a:srgbClr val="444444"/>
                </a:solidFill>
              </a:rPr>
              <a:t>()</a:t>
            </a: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p:txBody>
      </p:sp>
      <p:sp>
        <p:nvSpPr>
          <p:cNvPr id="3" name="Text Placeholder 2"/>
          <p:cNvSpPr>
            <a:spLocks noGrp="1"/>
          </p:cNvSpPr>
          <p:nvPr>
            <p:ph type="body" sz="quarter" idx="10"/>
          </p:nvPr>
        </p:nvSpPr>
        <p:spPr/>
        <p:txBody>
          <a:bodyPr/>
          <a:lstStyle/>
          <a:p>
            <a:r>
              <a:rPr lang="en-US" dirty="0" smtClean="0"/>
              <a:t>Factory Method</a:t>
            </a:r>
            <a:endParaRPr lang="en-US" dirty="0"/>
          </a:p>
        </p:txBody>
      </p:sp>
      <p:sp>
        <p:nvSpPr>
          <p:cNvPr id="4" name="Rectangle 3"/>
          <p:cNvSpPr/>
          <p:nvPr/>
        </p:nvSpPr>
        <p:spPr>
          <a:xfrm>
            <a:off x="506588" y="1539631"/>
            <a:ext cx="2086708" cy="9612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Product</a:t>
            </a:r>
            <a:endParaRPr lang="en-US" dirty="0">
              <a:solidFill>
                <a:schemeClr val="tx1"/>
              </a:solidFill>
            </a:endParaRPr>
          </a:p>
        </p:txBody>
      </p:sp>
      <p:sp>
        <p:nvSpPr>
          <p:cNvPr id="7" name="Rectangle 6"/>
          <p:cNvSpPr/>
          <p:nvPr/>
        </p:nvSpPr>
        <p:spPr>
          <a:xfrm>
            <a:off x="506588" y="3219939"/>
            <a:ext cx="2086708" cy="1133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ConcreteProduct</a:t>
            </a:r>
            <a:endParaRPr lang="en-US" dirty="0">
              <a:solidFill>
                <a:schemeClr val="tx1"/>
              </a:solidFill>
            </a:endParaRPr>
          </a:p>
        </p:txBody>
      </p:sp>
      <p:sp>
        <p:nvSpPr>
          <p:cNvPr id="9" name="Rectangle 8"/>
          <p:cNvSpPr/>
          <p:nvPr/>
        </p:nvSpPr>
        <p:spPr>
          <a:xfrm>
            <a:off x="3452208" y="3219939"/>
            <a:ext cx="2383692" cy="1133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ConcreteCreator</a:t>
            </a: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a:t>
            </a:r>
            <a:r>
              <a:rPr lang="en-US" dirty="0" err="1" smtClean="0">
                <a:solidFill>
                  <a:schemeClr val="tx1"/>
                </a:solidFill>
              </a:rPr>
              <a:t>factoryMethod</a:t>
            </a:r>
            <a:r>
              <a:rPr lang="en-US" dirty="0" smtClean="0">
                <a:solidFill>
                  <a:schemeClr val="tx1"/>
                </a:solidFill>
              </a:rPr>
              <a:t>()</a:t>
            </a:r>
            <a:endParaRPr lang="en-US" dirty="0">
              <a:solidFill>
                <a:schemeClr val="tx1"/>
              </a:solidFill>
            </a:endParaRPr>
          </a:p>
        </p:txBody>
      </p:sp>
      <p:cxnSp>
        <p:nvCxnSpPr>
          <p:cNvPr id="11" name="Straight Arrow Connector 10"/>
          <p:cNvCxnSpPr>
            <a:stCxn id="9" idx="1"/>
            <a:endCxn id="7" idx="3"/>
          </p:cNvCxnSpPr>
          <p:nvPr/>
        </p:nvCxnSpPr>
        <p:spPr>
          <a:xfrm flipH="1">
            <a:off x="2593296" y="3786555"/>
            <a:ext cx="85891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0"/>
            <a:endCxn id="4" idx="2"/>
          </p:cNvCxnSpPr>
          <p:nvPr/>
        </p:nvCxnSpPr>
        <p:spPr>
          <a:xfrm flipV="1">
            <a:off x="1549942" y="2500923"/>
            <a:ext cx="0" cy="7190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Connector 21"/>
          <p:cNvCxnSpPr>
            <a:stCxn id="9" idx="1"/>
            <a:endCxn id="9" idx="3"/>
          </p:cNvCxnSpPr>
          <p:nvPr/>
        </p:nvCxnSpPr>
        <p:spPr>
          <a:xfrm>
            <a:off x="3452208" y="3786555"/>
            <a:ext cx="2383692" cy="0"/>
          </a:xfrm>
          <a:prstGeom prst="line">
            <a:avLst/>
          </a:prstGeom>
        </p:spPr>
        <p:style>
          <a:lnRef idx="1">
            <a:schemeClr val="dk1"/>
          </a:lnRef>
          <a:fillRef idx="0">
            <a:schemeClr val="dk1"/>
          </a:fillRef>
          <a:effectRef idx="0">
            <a:schemeClr val="dk1"/>
          </a:effectRef>
          <a:fontRef idx="minor">
            <a:schemeClr val="tx1"/>
          </a:fontRef>
        </p:style>
      </p:cxnSp>
      <p:sp>
        <p:nvSpPr>
          <p:cNvPr id="31" name="Snip Single Corner Rectangle 30"/>
          <p:cNvSpPr/>
          <p:nvPr/>
        </p:nvSpPr>
        <p:spPr>
          <a:xfrm>
            <a:off x="6119446" y="3704493"/>
            <a:ext cx="2304758" cy="648677"/>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a:t>
            </a:r>
            <a:r>
              <a:rPr lang="en-US" sz="1200" dirty="0" smtClean="0">
                <a:solidFill>
                  <a:schemeClr val="tx1"/>
                </a:solidFill>
              </a:rPr>
              <a:t>eturn new </a:t>
            </a:r>
            <a:r>
              <a:rPr lang="en-US" sz="1200" dirty="0" err="1" smtClean="0">
                <a:solidFill>
                  <a:schemeClr val="tx1"/>
                </a:solidFill>
              </a:rPr>
              <a:t>ConcreteProduct</a:t>
            </a:r>
            <a:endParaRPr lang="en-US" sz="1200" dirty="0">
              <a:solidFill>
                <a:schemeClr val="tx1"/>
              </a:solidFill>
            </a:endParaRPr>
          </a:p>
        </p:txBody>
      </p:sp>
      <p:cxnSp>
        <p:nvCxnSpPr>
          <p:cNvPr id="52" name="Straight Connector 51"/>
          <p:cNvCxnSpPr/>
          <p:nvPr/>
        </p:nvCxnSpPr>
        <p:spPr>
          <a:xfrm>
            <a:off x="5566269" y="4103993"/>
            <a:ext cx="539261" cy="0"/>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5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Microservices</a:t>
            </a:r>
            <a:r>
              <a:rPr lang="en-US" dirty="0" smtClean="0"/>
              <a:t> vs Monolith</a:t>
            </a:r>
            <a:endParaRPr lang="en-US" dirty="0"/>
          </a:p>
        </p:txBody>
      </p:sp>
      <p:pic>
        <p:nvPicPr>
          <p:cNvPr id="28674" name="Picture 2" descr="https://acom.azurecomcdn.net/80C57D/cdn/mediahandler/docarticles/dpsmedia-prod/azure.microsoft.com/en-us/documentation/articles/service-fabric-overview-microservices/20160426100008/monolithic-vs-micr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616" y="1438275"/>
            <a:ext cx="8020755" cy="451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974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SOA (service-oriented </a:t>
            </a:r>
            <a:r>
              <a:rPr lang="en-US" dirty="0" smtClean="0"/>
              <a:t>architecture)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9698" name="Picture 2" descr="https://upload.wikimedia.org/wikipedia/commons/thumb/d/d4/SOA_Elements.png/450px-SOA_Ele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24" y="1273908"/>
            <a:ext cx="6439770" cy="423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550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ESB (enterprise service bus</a:t>
            </a:r>
            <a:r>
              <a:rPr lang="en-US" dirty="0" smtClean="0"/>
              <a:t>)</a:t>
            </a:r>
            <a:endParaRPr lang="en-US" dirty="0"/>
          </a:p>
        </p:txBody>
      </p:sp>
      <p:pic>
        <p:nvPicPr>
          <p:cNvPr id="30722" name="Picture 2" descr="https://upload.wikimedia.org/wikipedia/commons/thumb/a/a2/ESB.svg/202px-ESB.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7568" y="1255288"/>
            <a:ext cx="2688864" cy="475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4504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Links</a:t>
            </a:r>
          </a:p>
        </p:txBody>
      </p:sp>
      <p:sp>
        <p:nvSpPr>
          <p:cNvPr id="3" name="Content Placeholder 2"/>
          <p:cNvSpPr>
            <a:spLocks noGrp="1"/>
          </p:cNvSpPr>
          <p:nvPr>
            <p:ph idx="1"/>
          </p:nvPr>
        </p:nvSpPr>
        <p:spPr/>
        <p:txBody>
          <a:bodyPr/>
          <a:lstStyle/>
          <a:p>
            <a:pPr marL="342900" indent="-342900">
              <a:buFont typeface="+mj-lt"/>
              <a:buAutoNum type="arabicPeriod"/>
            </a:pPr>
            <a:r>
              <a:rPr lang="en-US" sz="1600" dirty="0" smtClean="0"/>
              <a:t>Wikipedia </a:t>
            </a:r>
            <a:r>
              <a:rPr lang="en-US" sz="1600" dirty="0"/>
              <a:t>- </a:t>
            </a:r>
            <a:r>
              <a:rPr lang="en-US" sz="1600" dirty="0">
                <a:hlinkClick r:id="rId2"/>
              </a:rPr>
              <a:t>https://en.wikipedia.org/wiki</a:t>
            </a:r>
            <a:r>
              <a:rPr lang="en-US" sz="1600" dirty="0" smtClean="0">
                <a:hlinkClick r:id="rId2"/>
              </a:rPr>
              <a:t>/</a:t>
            </a:r>
            <a:endParaRPr lang="en-US" sz="1600" dirty="0" smtClean="0"/>
          </a:p>
          <a:p>
            <a:pPr marL="342900" indent="-342900">
              <a:buFont typeface="+mj-lt"/>
              <a:buAutoNum type="arabicPeriod"/>
            </a:pPr>
            <a:r>
              <a:rPr lang="en-US" sz="1600" dirty="0" err="1" smtClean="0"/>
              <a:t>TutorialsPoint</a:t>
            </a:r>
            <a:r>
              <a:rPr lang="en-US" sz="1600" dirty="0" smtClean="0"/>
              <a:t> </a:t>
            </a:r>
            <a:r>
              <a:rPr lang="en-US" sz="1600" dirty="0"/>
              <a:t>- </a:t>
            </a:r>
            <a:r>
              <a:rPr lang="en-US" sz="1600" dirty="0">
                <a:hlinkClick r:id="rId3"/>
              </a:rPr>
              <a:t>http://www.tutorialspoint.com/design_pattern</a:t>
            </a:r>
            <a:r>
              <a:rPr lang="en-US" sz="1600" dirty="0" smtClean="0">
                <a:hlinkClick r:id="rId3"/>
              </a:rPr>
              <a:t>/</a:t>
            </a:r>
            <a:endParaRPr lang="en-US" sz="1600" dirty="0" smtClean="0"/>
          </a:p>
          <a:p>
            <a:pPr marL="342900" indent="-342900">
              <a:buFont typeface="+mj-lt"/>
              <a:buAutoNum type="arabicPeriod"/>
            </a:pPr>
            <a:r>
              <a:rPr lang="en-US" sz="1600" dirty="0" err="1" smtClean="0"/>
              <a:t>Garfixia</a:t>
            </a:r>
            <a:r>
              <a:rPr lang="en-US" sz="1600" dirty="0" smtClean="0"/>
              <a:t> </a:t>
            </a:r>
            <a:r>
              <a:rPr lang="en-US" sz="1600" dirty="0"/>
              <a:t>Software Architecture - </a:t>
            </a:r>
            <a:r>
              <a:rPr lang="en-US" sz="1600" dirty="0">
                <a:hlinkClick r:id="rId4"/>
              </a:rPr>
              <a:t>http://www.dossier-andreas.net/software_architecture</a:t>
            </a:r>
            <a:r>
              <a:rPr lang="en-US" sz="1600" dirty="0" smtClean="0">
                <a:hlinkClick r:id="rId4"/>
              </a:rPr>
              <a:t>/</a:t>
            </a:r>
            <a:endParaRPr lang="en-US" sz="1600" dirty="0" smtClean="0"/>
          </a:p>
          <a:p>
            <a:pPr marL="342900" indent="-342900">
              <a:buFont typeface="+mj-lt"/>
              <a:buAutoNum type="arabicPeriod"/>
            </a:pPr>
            <a:r>
              <a:rPr lang="en-US" sz="1600" dirty="0" smtClean="0"/>
              <a:t>Analysis of Software Architectures - </a:t>
            </a:r>
            <a:r>
              <a:rPr lang="en-US" sz="1600" dirty="0" smtClean="0">
                <a:hlinkClick r:id="rId5"/>
              </a:rPr>
              <a:t>http</a:t>
            </a:r>
            <a:r>
              <a:rPr lang="en-US" sz="1600" dirty="0">
                <a:hlinkClick r:id="rId5"/>
              </a:rPr>
              <a:t>://</a:t>
            </a:r>
            <a:r>
              <a:rPr lang="en-US" sz="1600" dirty="0" smtClean="0">
                <a:hlinkClick r:id="rId5"/>
              </a:rPr>
              <a:t>www.firatatagun.com/blog/2016/01/09/analysis-of-software-architectures/</a:t>
            </a:r>
            <a:r>
              <a:rPr lang="en-US" sz="1600" dirty="0" smtClean="0"/>
              <a:t> </a:t>
            </a:r>
          </a:p>
          <a:p>
            <a:pPr marL="342900" indent="-342900">
              <a:buFont typeface="+mj-lt"/>
              <a:buAutoNum type="arabicPeriod"/>
            </a:pPr>
            <a:r>
              <a:rPr lang="en-US" sz="1600" dirty="0" smtClean="0"/>
              <a:t>Examples of </a:t>
            </a:r>
            <a:r>
              <a:rPr lang="en-US" sz="1600" dirty="0" err="1" smtClean="0"/>
              <a:t>GoF</a:t>
            </a:r>
            <a:r>
              <a:rPr lang="en-US" sz="1600" dirty="0"/>
              <a:t> in Java - </a:t>
            </a:r>
            <a:r>
              <a:rPr lang="en-US" sz="1600" dirty="0">
                <a:hlinkClick r:id="rId6"/>
              </a:rPr>
              <a:t>http://</a:t>
            </a:r>
            <a:r>
              <a:rPr lang="en-US" sz="1600" dirty="0" smtClean="0">
                <a:hlinkClick r:id="rId6"/>
              </a:rPr>
              <a:t>stackoverflow.com/questions/1673841/examples-of-gof-design-patterns-in-javas-core-libraries</a:t>
            </a:r>
            <a:endParaRPr lang="en-US" sz="1600" dirty="0" smtClean="0"/>
          </a:p>
          <a:p>
            <a:pPr marL="342900" indent="-342900">
              <a:buFont typeface="+mj-lt"/>
              <a:buAutoNum type="arabicPeriod"/>
            </a:pPr>
            <a:r>
              <a:rPr lang="en-US" sz="1600" dirty="0" smtClean="0"/>
              <a:t>Lviv </a:t>
            </a:r>
            <a:r>
              <a:rPr lang="en-US" sz="1600" dirty="0" err="1" smtClean="0"/>
              <a:t>JaMP</a:t>
            </a:r>
            <a:r>
              <a:rPr lang="en-US" sz="1600" dirty="0"/>
              <a:t> - </a:t>
            </a:r>
            <a:r>
              <a:rPr lang="en-US" sz="1600" dirty="0">
                <a:hlinkClick r:id="rId7"/>
              </a:rPr>
              <a:t>https://kb.epam.com/display/GDOKB/Lviv+JaMP+-+</a:t>
            </a:r>
            <a:r>
              <a:rPr lang="en-US" sz="1600" dirty="0" smtClean="0">
                <a:hlinkClick r:id="rId7"/>
              </a:rPr>
              <a:t>Resources</a:t>
            </a:r>
            <a:endParaRPr lang="en-US" sz="1600"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1226759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p:cNvPicPr>
            <a:picLocks noChangeAspect="1"/>
          </p:cNvPicPr>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a:prstGeom prst="rect">
            <a:avLst/>
          </a:prstGeom>
        </p:spPr>
      </p:pic>
      <p:sp>
        <p:nvSpPr>
          <p:cNvPr id="3" name="Content Placeholder 2"/>
          <p:cNvSpPr>
            <a:spLocks noGrp="1"/>
          </p:cNvSpPr>
          <p:nvPr>
            <p:ph idx="1"/>
          </p:nvPr>
        </p:nvSpPr>
        <p:spPr>
          <a:xfrm>
            <a:off x="2266463" y="2571263"/>
            <a:ext cx="6423512" cy="3401586"/>
          </a:xfrm>
        </p:spPr>
        <p:txBody>
          <a:bodyPr>
            <a:normAutofit/>
          </a:bodyPr>
          <a:lstStyle/>
          <a:p>
            <a:pPr marL="0" indent="0">
              <a:buNone/>
            </a:pPr>
            <a:r>
              <a:rPr lang="en-US" sz="6600" dirty="0" smtClean="0">
                <a:solidFill>
                  <a:schemeClr val="bg1"/>
                </a:solidFill>
              </a:rPr>
              <a:t>Thank you!</a:t>
            </a:r>
            <a:endParaRPr lang="en-US" sz="6600" dirty="0">
              <a:solidFill>
                <a:schemeClr val="bg1"/>
              </a:solidFill>
            </a:endParaRPr>
          </a:p>
        </p:txBody>
      </p:sp>
      <p:pic>
        <p:nvPicPr>
          <p:cNvPr id="6" name="Picture Placeholder 7" descr="logo_cover_5.png"/>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627880" y="504826"/>
            <a:ext cx="1243502" cy="458237"/>
          </a:xfrm>
          <a:prstGeom prst="rect">
            <a:avLst/>
          </a:prstGeom>
        </p:spPr>
      </p:pic>
      <p:sp>
        <p:nvSpPr>
          <p:cNvPr id="7" name="Text Placeholder 3"/>
          <p:cNvSpPr>
            <a:spLocks noGrp="1"/>
          </p:cNvSpPr>
          <p:nvPr>
            <p:ph type="body" sz="quarter" idx="4294967295"/>
          </p:nvPr>
        </p:nvSpPr>
        <p:spPr>
          <a:xfrm>
            <a:off x="627880" y="5881514"/>
            <a:ext cx="3649662" cy="373063"/>
          </a:xfrm>
          <a:prstGeom prst="rect">
            <a:avLst/>
          </a:prstGeom>
        </p:spPr>
        <p:txBody>
          <a:bodyPr/>
          <a:lstStyle/>
          <a:p>
            <a:pPr marL="0" indent="0">
              <a:buNone/>
            </a:pPr>
            <a:r>
              <a:rPr lang="en-US" sz="1800" dirty="0" smtClean="0">
                <a:solidFill>
                  <a:schemeClr val="accent2"/>
                </a:solidFill>
                <a:latin typeface="Calibri" panose="020F0502020204030204" pitchFamily="34" charset="0"/>
              </a:rPr>
              <a:t>May 12, 2016</a:t>
            </a:r>
            <a:endParaRPr lang="en-US" sz="1800"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710653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616" y="1172962"/>
            <a:ext cx="8430768" cy="5149683"/>
          </a:xfrm>
        </p:spPr>
        <p:txBody>
          <a:bodyPr>
            <a:noAutofit/>
          </a:bodyPr>
          <a:lstStyle/>
          <a:p>
            <a:pPr marL="0" indent="0">
              <a:lnSpc>
                <a:spcPct val="100000"/>
              </a:lnSpc>
              <a:buSzPct val="140000"/>
              <a:buNone/>
            </a:pPr>
            <a:endParaRPr lang="en-US" sz="2000" dirty="0" smtClean="0">
              <a:solidFill>
                <a:srgbClr val="444444"/>
              </a:solidFill>
            </a:endParaRPr>
          </a:p>
          <a:p>
            <a:pPr marL="0" indent="0">
              <a:lnSpc>
                <a:spcPct val="100000"/>
              </a:lnSpc>
              <a:buSzPct val="140000"/>
              <a:buNone/>
            </a:pPr>
            <a:endParaRPr lang="en-US" sz="2000" dirty="0">
              <a:solidFill>
                <a:srgbClr val="444444"/>
              </a:solidFill>
            </a:endParaRPr>
          </a:p>
          <a:p>
            <a:pPr marL="0" indent="0">
              <a:lnSpc>
                <a:spcPct val="100000"/>
              </a:lnSpc>
              <a:buSzPct val="140000"/>
              <a:buNone/>
            </a:pPr>
            <a:endParaRPr lang="en-US" sz="2000" dirty="0" smtClean="0">
              <a:solidFill>
                <a:srgbClr val="444444"/>
              </a:solidFill>
            </a:endParaRPr>
          </a:p>
          <a:p>
            <a:pPr marL="0" indent="0">
              <a:lnSpc>
                <a:spcPct val="100000"/>
              </a:lnSpc>
              <a:buSzPct val="140000"/>
              <a:buNone/>
            </a:pPr>
            <a:endParaRPr lang="en-US" sz="2000" dirty="0">
              <a:solidFill>
                <a:srgbClr val="444444"/>
              </a:solidFill>
            </a:endParaRPr>
          </a:p>
          <a:p>
            <a:pPr marL="0" indent="0">
              <a:lnSpc>
                <a:spcPct val="100000"/>
              </a:lnSpc>
              <a:buSzPct val="140000"/>
              <a:buNone/>
            </a:pPr>
            <a:endParaRPr lang="en-US" sz="2000" dirty="0" smtClean="0">
              <a:solidFill>
                <a:srgbClr val="444444"/>
              </a:solidFill>
            </a:endParaRPr>
          </a:p>
          <a:p>
            <a:pPr marL="0" indent="0">
              <a:lnSpc>
                <a:spcPct val="100000"/>
              </a:lnSpc>
              <a:buSzPct val="140000"/>
              <a:buNone/>
            </a:pPr>
            <a:endParaRPr lang="en-US" sz="2000" dirty="0" smtClean="0">
              <a:solidFill>
                <a:srgbClr val="444444"/>
              </a:solidFill>
            </a:endParaRPr>
          </a:p>
          <a:p>
            <a:pPr marL="0" indent="0">
              <a:lnSpc>
                <a:spcPct val="100000"/>
              </a:lnSpc>
              <a:buSzPct val="140000"/>
              <a:buNone/>
            </a:pPr>
            <a:endParaRPr lang="en-US" sz="2000" dirty="0" smtClean="0">
              <a:solidFill>
                <a:srgbClr val="444444"/>
              </a:solidFill>
            </a:endParaRPr>
          </a:p>
          <a:p>
            <a:pPr marL="0" indent="0">
              <a:lnSpc>
                <a:spcPct val="100000"/>
              </a:lnSpc>
              <a:buSzPct val="140000"/>
              <a:buNone/>
            </a:pPr>
            <a:endParaRPr lang="en-US" sz="2000" dirty="0">
              <a:solidFill>
                <a:srgbClr val="444444"/>
              </a:solidFill>
            </a:endParaRPr>
          </a:p>
          <a:p>
            <a:pPr marL="0" indent="0">
              <a:lnSpc>
                <a:spcPct val="100000"/>
              </a:lnSpc>
              <a:buSzPct val="140000"/>
              <a:buNone/>
            </a:pPr>
            <a:r>
              <a:rPr lang="en-US" sz="2000" dirty="0" smtClean="0">
                <a:solidFill>
                  <a:srgbClr val="444444"/>
                </a:solidFill>
              </a:rPr>
              <a:t>Java usage:</a:t>
            </a:r>
          </a:p>
          <a:p>
            <a:pPr marL="0" lvl="1" indent="0">
              <a:spcBef>
                <a:spcPts val="0"/>
              </a:spcBef>
              <a:spcAft>
                <a:spcPts val="1800"/>
              </a:spcAft>
              <a:buClr>
                <a:schemeClr val="accent2"/>
              </a:buClr>
              <a:buSzPct val="140000"/>
              <a:buNone/>
            </a:pPr>
            <a:r>
              <a:rPr lang="en-US" sz="1200" dirty="0" smtClean="0">
                <a:solidFill>
                  <a:srgbClr val="444444"/>
                </a:solidFill>
              </a:rPr>
              <a:t>	</a:t>
            </a:r>
            <a:r>
              <a:rPr lang="en-US" sz="1200" dirty="0" err="1" smtClean="0">
                <a:solidFill>
                  <a:srgbClr val="444444"/>
                </a:solidFill>
              </a:rPr>
              <a:t>javax.xml.parsers.DocumentBuilderFactory#newInstance</a:t>
            </a:r>
            <a:r>
              <a:rPr lang="en-US" sz="1200" dirty="0">
                <a:solidFill>
                  <a:srgbClr val="444444"/>
                </a:solidFill>
              </a:rPr>
              <a:t>()</a:t>
            </a:r>
          </a:p>
          <a:p>
            <a:pPr marL="0" indent="0">
              <a:lnSpc>
                <a:spcPct val="150000"/>
              </a:lnSpc>
              <a:buSzPct val="140000"/>
              <a:buNone/>
            </a:pPr>
            <a:endParaRPr lang="en-US" sz="1200" dirty="0">
              <a:solidFill>
                <a:srgbClr val="444444"/>
              </a:solidFill>
            </a:endParaRPr>
          </a:p>
        </p:txBody>
      </p:sp>
      <p:sp>
        <p:nvSpPr>
          <p:cNvPr id="3" name="Text Placeholder 2"/>
          <p:cNvSpPr>
            <a:spLocks noGrp="1"/>
          </p:cNvSpPr>
          <p:nvPr>
            <p:ph type="body" sz="quarter" idx="10"/>
          </p:nvPr>
        </p:nvSpPr>
        <p:spPr/>
        <p:txBody>
          <a:bodyPr/>
          <a:lstStyle/>
          <a:p>
            <a:r>
              <a:rPr lang="en-US" dirty="0" smtClean="0"/>
              <a:t>Abstract Factory</a:t>
            </a:r>
            <a:endParaRPr lang="en-US" dirty="0"/>
          </a:p>
        </p:txBody>
      </p:sp>
      <p:sp>
        <p:nvSpPr>
          <p:cNvPr id="4" name="Rectangle 3"/>
          <p:cNvSpPr/>
          <p:nvPr/>
        </p:nvSpPr>
        <p:spPr>
          <a:xfrm>
            <a:off x="6289561" y="1172962"/>
            <a:ext cx="1220612" cy="592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ProductA</a:t>
            </a:r>
            <a:endParaRPr lang="en-US" sz="1200" dirty="0">
              <a:solidFill>
                <a:schemeClr val="tx1"/>
              </a:solidFill>
            </a:endParaRPr>
          </a:p>
        </p:txBody>
      </p:sp>
      <p:sp>
        <p:nvSpPr>
          <p:cNvPr id="7" name="Rectangle 6"/>
          <p:cNvSpPr/>
          <p:nvPr/>
        </p:nvSpPr>
        <p:spPr>
          <a:xfrm>
            <a:off x="6991419" y="2227214"/>
            <a:ext cx="1508023" cy="5666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ConcreteProductA1</a:t>
            </a:r>
            <a:endParaRPr lang="en-US" sz="1200" dirty="0">
              <a:solidFill>
                <a:schemeClr val="tx1"/>
              </a:solidFill>
            </a:endParaRPr>
          </a:p>
        </p:txBody>
      </p:sp>
      <p:sp>
        <p:nvSpPr>
          <p:cNvPr id="8" name="Rectangle 7"/>
          <p:cNvSpPr/>
          <p:nvPr/>
        </p:nvSpPr>
        <p:spPr>
          <a:xfrm>
            <a:off x="1475617" y="1280546"/>
            <a:ext cx="1462970" cy="4845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AbstractFactory</a:t>
            </a:r>
            <a:endParaRPr lang="en-US" sz="1200" dirty="0" smtClean="0">
              <a:solidFill>
                <a:schemeClr val="tx1"/>
              </a:solidFill>
            </a:endParaRPr>
          </a:p>
        </p:txBody>
      </p:sp>
      <p:cxnSp>
        <p:nvCxnSpPr>
          <p:cNvPr id="14" name="Straight Arrow Connector 13"/>
          <p:cNvCxnSpPr>
            <a:endCxn id="8" idx="2"/>
          </p:cNvCxnSpPr>
          <p:nvPr/>
        </p:nvCxnSpPr>
        <p:spPr>
          <a:xfrm flipH="1" flipV="1">
            <a:off x="2207102" y="1765100"/>
            <a:ext cx="12469" cy="435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4" idx="2"/>
          </p:cNvCxnSpPr>
          <p:nvPr/>
        </p:nvCxnSpPr>
        <p:spPr>
          <a:xfrm flipV="1">
            <a:off x="6893575" y="1765100"/>
            <a:ext cx="6292" cy="228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Rectangle 26"/>
          <p:cNvSpPr/>
          <p:nvPr/>
        </p:nvSpPr>
        <p:spPr>
          <a:xfrm>
            <a:off x="5410097" y="2217444"/>
            <a:ext cx="1493871" cy="5666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ConcreteProductA2</a:t>
            </a:r>
            <a:endParaRPr lang="en-US" sz="1200" dirty="0">
              <a:solidFill>
                <a:schemeClr val="tx1"/>
              </a:solidFill>
            </a:endParaRPr>
          </a:p>
        </p:txBody>
      </p:sp>
      <p:cxnSp>
        <p:nvCxnSpPr>
          <p:cNvPr id="32" name="Straight Connector 31"/>
          <p:cNvCxnSpPr/>
          <p:nvPr/>
        </p:nvCxnSpPr>
        <p:spPr>
          <a:xfrm flipV="1">
            <a:off x="6142766" y="1982983"/>
            <a:ext cx="507" cy="23446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6132372" y="2003346"/>
            <a:ext cx="1535318" cy="1"/>
          </a:xfrm>
          <a:prstGeom prst="line">
            <a:avLst/>
          </a:prstGeom>
        </p:spPr>
        <p:style>
          <a:lnRef idx="2">
            <a:schemeClr val="dk1"/>
          </a:lnRef>
          <a:fillRef idx="0">
            <a:schemeClr val="dk1"/>
          </a:fillRef>
          <a:effectRef idx="1">
            <a:schemeClr val="dk1"/>
          </a:effectRef>
          <a:fontRef idx="minor">
            <a:schemeClr val="tx1"/>
          </a:fontRef>
        </p:style>
      </p:cxnSp>
      <p:sp>
        <p:nvSpPr>
          <p:cNvPr id="43" name="Rectangle 42"/>
          <p:cNvSpPr/>
          <p:nvPr/>
        </p:nvSpPr>
        <p:spPr>
          <a:xfrm>
            <a:off x="688579" y="2409869"/>
            <a:ext cx="1462970" cy="8461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AbstractFactory1</a:t>
            </a:r>
          </a:p>
          <a:p>
            <a:pPr algn="ctr"/>
            <a:endParaRPr lang="en-US" sz="1200" dirty="0" smtClean="0">
              <a:solidFill>
                <a:schemeClr val="tx1"/>
              </a:solidFill>
            </a:endParaRPr>
          </a:p>
          <a:p>
            <a:pPr algn="ctr"/>
            <a:r>
              <a:rPr lang="en-US" sz="1200" dirty="0" err="1" smtClean="0">
                <a:solidFill>
                  <a:schemeClr val="tx1"/>
                </a:solidFill>
              </a:rPr>
              <a:t>CreateProductA</a:t>
            </a:r>
            <a:r>
              <a:rPr lang="en-US" sz="1200" dirty="0" smtClean="0">
                <a:solidFill>
                  <a:schemeClr val="tx1"/>
                </a:solidFill>
              </a:rPr>
              <a:t>()</a:t>
            </a:r>
          </a:p>
          <a:p>
            <a:pPr algn="ctr"/>
            <a:r>
              <a:rPr lang="en-US" sz="1200" dirty="0" err="1" smtClean="0">
                <a:solidFill>
                  <a:schemeClr val="tx1"/>
                </a:solidFill>
              </a:rPr>
              <a:t>CreateProductB</a:t>
            </a:r>
            <a:r>
              <a:rPr lang="en-US" sz="1200" dirty="0" smtClean="0">
                <a:solidFill>
                  <a:schemeClr val="tx1"/>
                </a:solidFill>
              </a:rPr>
              <a:t>()</a:t>
            </a:r>
          </a:p>
        </p:txBody>
      </p:sp>
      <p:sp>
        <p:nvSpPr>
          <p:cNvPr id="44" name="Rectangle 43"/>
          <p:cNvSpPr/>
          <p:nvPr/>
        </p:nvSpPr>
        <p:spPr>
          <a:xfrm>
            <a:off x="2312395" y="2409869"/>
            <a:ext cx="1462970" cy="8461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AbstractFactory2</a:t>
            </a:r>
          </a:p>
          <a:p>
            <a:pPr algn="ctr"/>
            <a:endParaRPr lang="en-US" sz="1200" dirty="0">
              <a:solidFill>
                <a:schemeClr val="tx1"/>
              </a:solidFill>
            </a:endParaRPr>
          </a:p>
          <a:p>
            <a:pPr algn="ctr"/>
            <a:r>
              <a:rPr lang="en-US" sz="1200" dirty="0" err="1">
                <a:solidFill>
                  <a:schemeClr val="tx1"/>
                </a:solidFill>
              </a:rPr>
              <a:t>CreateProductA</a:t>
            </a:r>
            <a:r>
              <a:rPr lang="en-US" sz="1200" dirty="0">
                <a:solidFill>
                  <a:schemeClr val="tx1"/>
                </a:solidFill>
              </a:rPr>
              <a:t>()</a:t>
            </a:r>
          </a:p>
          <a:p>
            <a:pPr algn="ctr"/>
            <a:r>
              <a:rPr lang="en-US" sz="1200" dirty="0" err="1">
                <a:solidFill>
                  <a:schemeClr val="tx1"/>
                </a:solidFill>
              </a:rPr>
              <a:t>CreateProductB</a:t>
            </a:r>
            <a:r>
              <a:rPr lang="en-US" sz="1200" dirty="0" smtClean="0">
                <a:solidFill>
                  <a:schemeClr val="tx1"/>
                </a:solidFill>
              </a:rPr>
              <a:t>()</a:t>
            </a:r>
            <a:endParaRPr lang="en-US" sz="1200" dirty="0">
              <a:solidFill>
                <a:schemeClr val="tx1"/>
              </a:solidFill>
            </a:endParaRPr>
          </a:p>
        </p:txBody>
      </p:sp>
      <p:cxnSp>
        <p:nvCxnSpPr>
          <p:cNvPr id="50" name="Straight Connector 49"/>
          <p:cNvCxnSpPr/>
          <p:nvPr/>
        </p:nvCxnSpPr>
        <p:spPr>
          <a:xfrm flipH="1" flipV="1">
            <a:off x="1369109" y="2191037"/>
            <a:ext cx="122" cy="209062"/>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flipH="1" flipV="1">
            <a:off x="2917339" y="2200806"/>
            <a:ext cx="122" cy="189524"/>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V="1">
            <a:off x="1377434" y="2200806"/>
            <a:ext cx="1548230" cy="1"/>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flipV="1">
            <a:off x="7655116" y="1993165"/>
            <a:ext cx="507" cy="234461"/>
          </a:xfrm>
          <a:prstGeom prst="line">
            <a:avLst/>
          </a:prstGeom>
        </p:spPr>
        <p:style>
          <a:lnRef idx="2">
            <a:schemeClr val="dk1"/>
          </a:lnRef>
          <a:fillRef idx="0">
            <a:schemeClr val="dk1"/>
          </a:fillRef>
          <a:effectRef idx="1">
            <a:schemeClr val="dk1"/>
          </a:effectRef>
          <a:fontRef idx="minor">
            <a:schemeClr val="tx1"/>
          </a:fontRef>
        </p:style>
      </p:cxnSp>
      <p:sp>
        <p:nvSpPr>
          <p:cNvPr id="69" name="Rectangle 68"/>
          <p:cNvSpPr/>
          <p:nvPr/>
        </p:nvSpPr>
        <p:spPr>
          <a:xfrm>
            <a:off x="6409479" y="3581320"/>
            <a:ext cx="1220612" cy="592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ProductB</a:t>
            </a:r>
            <a:endParaRPr lang="en-US" sz="1200" dirty="0">
              <a:solidFill>
                <a:schemeClr val="tx1"/>
              </a:solidFill>
            </a:endParaRPr>
          </a:p>
        </p:txBody>
      </p:sp>
      <p:sp>
        <p:nvSpPr>
          <p:cNvPr id="70" name="Rectangle 69"/>
          <p:cNvSpPr/>
          <p:nvPr/>
        </p:nvSpPr>
        <p:spPr>
          <a:xfrm>
            <a:off x="7111337" y="4635572"/>
            <a:ext cx="1508023" cy="5666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ConcreteProductB1</a:t>
            </a:r>
            <a:endParaRPr lang="en-US" sz="1200" dirty="0">
              <a:solidFill>
                <a:schemeClr val="tx1"/>
              </a:solidFill>
            </a:endParaRPr>
          </a:p>
        </p:txBody>
      </p:sp>
      <p:cxnSp>
        <p:nvCxnSpPr>
          <p:cNvPr id="71" name="Straight Arrow Connector 70"/>
          <p:cNvCxnSpPr>
            <a:endCxn id="69" idx="2"/>
          </p:cNvCxnSpPr>
          <p:nvPr/>
        </p:nvCxnSpPr>
        <p:spPr>
          <a:xfrm flipV="1">
            <a:off x="7013493" y="4173458"/>
            <a:ext cx="6292" cy="228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Rectangle 71"/>
          <p:cNvSpPr/>
          <p:nvPr/>
        </p:nvSpPr>
        <p:spPr>
          <a:xfrm>
            <a:off x="5530015" y="4625802"/>
            <a:ext cx="1493871" cy="5666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ConcreteProductB2</a:t>
            </a:r>
            <a:endParaRPr lang="en-US" sz="1200" dirty="0">
              <a:solidFill>
                <a:schemeClr val="tx1"/>
              </a:solidFill>
            </a:endParaRPr>
          </a:p>
        </p:txBody>
      </p:sp>
      <p:cxnSp>
        <p:nvCxnSpPr>
          <p:cNvPr id="73" name="Straight Connector 72"/>
          <p:cNvCxnSpPr/>
          <p:nvPr/>
        </p:nvCxnSpPr>
        <p:spPr>
          <a:xfrm flipV="1">
            <a:off x="6262684" y="4391341"/>
            <a:ext cx="507" cy="234461"/>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6252290" y="4411704"/>
            <a:ext cx="1535318" cy="1"/>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flipV="1">
            <a:off x="7775034" y="4401523"/>
            <a:ext cx="507" cy="234461"/>
          </a:xfrm>
          <a:prstGeom prst="line">
            <a:avLst/>
          </a:prstGeom>
        </p:spPr>
        <p:style>
          <a:lnRef idx="2">
            <a:schemeClr val="dk1"/>
          </a:lnRef>
          <a:fillRef idx="0">
            <a:schemeClr val="dk1"/>
          </a:fillRef>
          <a:effectRef idx="1">
            <a:schemeClr val="dk1"/>
          </a:effectRef>
          <a:fontRef idx="minor">
            <a:schemeClr val="tx1"/>
          </a:fontRef>
        </p:style>
      </p:cxnSp>
      <p:cxnSp>
        <p:nvCxnSpPr>
          <p:cNvPr id="112" name="Elbow Connector 111"/>
          <p:cNvCxnSpPr>
            <a:stCxn id="43" idx="2"/>
            <a:endCxn id="7" idx="2"/>
          </p:cNvCxnSpPr>
          <p:nvPr/>
        </p:nvCxnSpPr>
        <p:spPr>
          <a:xfrm rot="5400000" flipH="1" flipV="1">
            <a:off x="4351659" y="-137766"/>
            <a:ext cx="462175" cy="6325367"/>
          </a:xfrm>
          <a:prstGeom prst="bentConnector3">
            <a:avLst>
              <a:gd name="adj1" fmla="val -49462"/>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14" name="Elbow Connector 113"/>
          <p:cNvCxnSpPr>
            <a:stCxn id="43" idx="1"/>
            <a:endCxn id="70" idx="2"/>
          </p:cNvCxnSpPr>
          <p:nvPr/>
        </p:nvCxnSpPr>
        <p:spPr>
          <a:xfrm rot="10800000" flipH="1" flipV="1">
            <a:off x="688579" y="2832936"/>
            <a:ext cx="7176770" cy="2369251"/>
          </a:xfrm>
          <a:prstGeom prst="bentConnector4">
            <a:avLst>
              <a:gd name="adj1" fmla="val -3185"/>
              <a:gd name="adj2" fmla="val 109649"/>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16" name="Elbow Connector 115"/>
          <p:cNvCxnSpPr>
            <a:stCxn id="44" idx="2"/>
            <a:endCxn id="72" idx="1"/>
          </p:cNvCxnSpPr>
          <p:nvPr/>
        </p:nvCxnSpPr>
        <p:spPr>
          <a:xfrm rot="16200000" flipH="1">
            <a:off x="3460395" y="2839489"/>
            <a:ext cx="1653105" cy="2486135"/>
          </a:xfrm>
          <a:prstGeom prst="bentConnector2">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118" name="Elbow Connector 117"/>
          <p:cNvCxnSpPr>
            <a:stCxn id="44" idx="3"/>
            <a:endCxn id="27" idx="1"/>
          </p:cNvCxnSpPr>
          <p:nvPr/>
        </p:nvCxnSpPr>
        <p:spPr>
          <a:xfrm flipV="1">
            <a:off x="3775365" y="2500752"/>
            <a:ext cx="1634732" cy="332185"/>
          </a:xfrm>
          <a:prstGeom prst="bentConnector3">
            <a:avLst/>
          </a:prstGeom>
          <a:ln>
            <a:prstDash val="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5844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616" y="1418493"/>
            <a:ext cx="8430768" cy="4572000"/>
          </a:xfrm>
        </p:spPr>
        <p:txBody>
          <a:bodyPr>
            <a:noAutofit/>
          </a:bodyPr>
          <a:lstStyle/>
          <a:p>
            <a:pPr marL="0" indent="0">
              <a:lnSpc>
                <a:spcPct val="150000"/>
              </a:lnSpc>
              <a:buSzPct val="140000"/>
              <a:buNone/>
            </a:pPr>
            <a:endParaRPr lang="en-US" sz="2000" dirty="0" smtClean="0">
              <a:solidFill>
                <a:srgbClr val="444444"/>
              </a:solidFill>
            </a:endParaRP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a:p>
            <a:pPr marL="285750" lvl="1" indent="0">
              <a:buSzPct val="140000"/>
              <a:buNone/>
            </a:pPr>
            <a:r>
              <a:rPr lang="en-US" sz="2200" dirty="0" smtClean="0">
                <a:solidFill>
                  <a:srgbClr val="444444"/>
                </a:solidFill>
              </a:rPr>
              <a:t>Java usage:</a:t>
            </a:r>
            <a:endParaRPr lang="en-US" sz="2200" dirty="0">
              <a:solidFill>
                <a:srgbClr val="444444"/>
              </a:solidFill>
            </a:endParaRPr>
          </a:p>
          <a:p>
            <a:pPr marL="285750" lvl="1" indent="0">
              <a:buSzPct val="140000"/>
              <a:buNone/>
            </a:pPr>
            <a:r>
              <a:rPr lang="en-US" sz="2200" dirty="0" smtClean="0">
                <a:solidFill>
                  <a:srgbClr val="444444"/>
                </a:solidFill>
              </a:rPr>
              <a:t>	</a:t>
            </a:r>
            <a:r>
              <a:rPr lang="en-US" sz="1600" dirty="0" err="1">
                <a:solidFill>
                  <a:srgbClr val="444444"/>
                </a:solidFill>
              </a:rPr>
              <a:t>java.lang.StringBuilder#append</a:t>
            </a:r>
            <a:r>
              <a:rPr lang="en-US" sz="1600" dirty="0">
                <a:solidFill>
                  <a:srgbClr val="444444"/>
                </a:solidFill>
              </a:rPr>
              <a:t>()</a:t>
            </a:r>
          </a:p>
          <a:p>
            <a:pPr marL="0" indent="0">
              <a:lnSpc>
                <a:spcPct val="150000"/>
              </a:lnSpc>
              <a:buSzPct val="140000"/>
              <a:buNone/>
            </a:pPr>
            <a:endParaRPr lang="en-US" sz="2000" dirty="0">
              <a:solidFill>
                <a:srgbClr val="444444"/>
              </a:solidFill>
            </a:endParaRPr>
          </a:p>
          <a:p>
            <a:pPr marL="0" indent="0">
              <a:lnSpc>
                <a:spcPct val="150000"/>
              </a:lnSpc>
              <a:buSzPct val="140000"/>
              <a:buNone/>
            </a:pPr>
            <a:endParaRPr lang="en-US" sz="2000" dirty="0" smtClean="0">
              <a:solidFill>
                <a:srgbClr val="444444"/>
              </a:solidFill>
            </a:endParaRPr>
          </a:p>
        </p:txBody>
      </p:sp>
      <p:sp>
        <p:nvSpPr>
          <p:cNvPr id="3" name="Text Placeholder 2"/>
          <p:cNvSpPr>
            <a:spLocks noGrp="1"/>
          </p:cNvSpPr>
          <p:nvPr>
            <p:ph type="body" sz="quarter" idx="10"/>
          </p:nvPr>
        </p:nvSpPr>
        <p:spPr/>
        <p:txBody>
          <a:bodyPr/>
          <a:lstStyle/>
          <a:p>
            <a:r>
              <a:rPr lang="en-US" dirty="0" smtClean="0"/>
              <a:t>Builder</a:t>
            </a:r>
            <a:endParaRPr lang="en-US" dirty="0"/>
          </a:p>
        </p:txBody>
      </p:sp>
      <p:pic>
        <p:nvPicPr>
          <p:cNvPr id="2050" name="Picture 2" descr="Builder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24" y="1291182"/>
            <a:ext cx="7471926" cy="2561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nSpc>
                <a:spcPct val="100000"/>
              </a:lnSpc>
              <a:buNone/>
            </a:pPr>
            <a:endParaRPr lang="en-US" dirty="0"/>
          </a:p>
          <a:p>
            <a:pPr marL="285750" lvl="1" indent="0">
              <a:buSzPct val="140000"/>
              <a:buNone/>
            </a:pPr>
            <a:r>
              <a:rPr lang="en-US" sz="2200" dirty="0">
                <a:solidFill>
                  <a:srgbClr val="444444"/>
                </a:solidFill>
              </a:rPr>
              <a:t>Java usage</a:t>
            </a:r>
            <a:r>
              <a:rPr lang="en-US" sz="2200" dirty="0" smtClean="0">
                <a:solidFill>
                  <a:srgbClr val="444444"/>
                </a:solidFill>
              </a:rPr>
              <a:t>:</a:t>
            </a:r>
            <a:r>
              <a:rPr lang="en-US" sz="2200" dirty="0">
                <a:solidFill>
                  <a:srgbClr val="444444"/>
                </a:solidFill>
              </a:rPr>
              <a:t>	</a:t>
            </a:r>
            <a:endParaRPr lang="en-US" sz="1400" dirty="0">
              <a:solidFill>
                <a:srgbClr val="444444"/>
              </a:solidFill>
            </a:endParaRPr>
          </a:p>
          <a:p>
            <a:pPr marL="457200" lvl="1" indent="0">
              <a:buSzPct val="140000"/>
              <a:buNone/>
            </a:pPr>
            <a:r>
              <a:rPr lang="en-US" sz="1400" dirty="0">
                <a:solidFill>
                  <a:srgbClr val="444444"/>
                </a:solidFill>
              </a:rPr>
              <a:t>    </a:t>
            </a:r>
            <a:r>
              <a:rPr lang="en-US" sz="1400" dirty="0" err="1">
                <a:solidFill>
                  <a:srgbClr val="444444"/>
                </a:solidFill>
              </a:rPr>
              <a:t>java.lang.Object#clone</a:t>
            </a:r>
            <a:r>
              <a:rPr lang="en-US" sz="1400" dirty="0">
                <a:solidFill>
                  <a:srgbClr val="444444"/>
                </a:solidFill>
              </a:rPr>
              <a:t>() (the class has to implement </a:t>
            </a:r>
            <a:r>
              <a:rPr lang="en-US" sz="1400" dirty="0" err="1">
                <a:solidFill>
                  <a:srgbClr val="444444"/>
                </a:solidFill>
              </a:rPr>
              <a:t>java.lang.Cloneable</a:t>
            </a:r>
            <a:r>
              <a:rPr lang="en-US" sz="1400" dirty="0">
                <a:solidFill>
                  <a:srgbClr val="444444"/>
                </a:solidFill>
              </a:rPr>
              <a:t>)</a:t>
            </a:r>
          </a:p>
          <a:p>
            <a:pPr marL="0" indent="0">
              <a:buNone/>
            </a:pPr>
            <a:endParaRPr lang="en-US" dirty="0" smtClean="0"/>
          </a:p>
        </p:txBody>
      </p:sp>
      <p:sp>
        <p:nvSpPr>
          <p:cNvPr id="3" name="Text Placeholder 2"/>
          <p:cNvSpPr>
            <a:spLocks noGrp="1"/>
          </p:cNvSpPr>
          <p:nvPr>
            <p:ph type="body" sz="quarter" idx="10"/>
          </p:nvPr>
        </p:nvSpPr>
        <p:spPr/>
        <p:txBody>
          <a:bodyPr/>
          <a:lstStyle/>
          <a:p>
            <a:r>
              <a:rPr lang="en-US" dirty="0" smtClean="0"/>
              <a:t>Prototype</a:t>
            </a:r>
            <a:endParaRPr lang="en-US" dirty="0"/>
          </a:p>
        </p:txBody>
      </p:sp>
      <p:pic>
        <p:nvPicPr>
          <p:cNvPr id="5134" name="Picture 14" descr="https://upload.wikimedia.org/wikipedia/commons/thumb/1/14/Prototype_UML.svg/678px-Prototype_UM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57" y="1439863"/>
            <a:ext cx="7559278" cy="301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3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4" name="Content Placeholder 3"/>
          <p:cNvSpPr>
            <a:spLocks noGrp="1"/>
          </p:cNvSpPr>
          <p:nvPr>
            <p:ph idx="1"/>
          </p:nvPr>
        </p:nvSpPr>
        <p:spPr>
          <a:xfrm>
            <a:off x="356615" y="1435607"/>
            <a:ext cx="8454875" cy="4591120"/>
          </a:xfrm>
        </p:spPr>
        <p:txBody>
          <a:bodyPr anchor="t"/>
          <a:lstStyle/>
          <a:p>
            <a:r>
              <a:rPr lang="en-US" sz="4400" b="1" dirty="0" smtClean="0"/>
              <a:t>Structural</a:t>
            </a:r>
          </a:p>
          <a:p>
            <a:pPr lvl="2">
              <a:buFont typeface="Arial" panose="020B0604020202020204" pitchFamily="34" charset="0"/>
              <a:buChar char="•"/>
            </a:pPr>
            <a:r>
              <a:rPr lang="en-US" sz="2600" dirty="0"/>
              <a:t>Adapter</a:t>
            </a:r>
            <a:endParaRPr lang="ru-RU" sz="2600" dirty="0"/>
          </a:p>
          <a:p>
            <a:pPr lvl="2">
              <a:buFont typeface="Arial" panose="020B0604020202020204" pitchFamily="34" charset="0"/>
              <a:buChar char="•"/>
            </a:pPr>
            <a:r>
              <a:rPr lang="en-US" sz="2600" dirty="0"/>
              <a:t>Bridge</a:t>
            </a:r>
            <a:endParaRPr lang="ru-RU" sz="2600" dirty="0"/>
          </a:p>
          <a:p>
            <a:pPr lvl="2">
              <a:buFont typeface="Arial" panose="020B0604020202020204" pitchFamily="34" charset="0"/>
              <a:buChar char="•"/>
            </a:pPr>
            <a:r>
              <a:rPr lang="en-US" sz="2600" dirty="0"/>
              <a:t>Composite</a:t>
            </a:r>
          </a:p>
          <a:p>
            <a:pPr lvl="2">
              <a:buFont typeface="Arial" panose="020B0604020202020204" pitchFamily="34" charset="0"/>
              <a:buChar char="•"/>
            </a:pPr>
            <a:r>
              <a:rPr lang="en-US" sz="2600" dirty="0"/>
              <a:t>Decorator</a:t>
            </a:r>
          </a:p>
          <a:p>
            <a:pPr lvl="2">
              <a:buFont typeface="Arial" panose="020B0604020202020204" pitchFamily="34" charset="0"/>
              <a:buChar char="•"/>
            </a:pPr>
            <a:r>
              <a:rPr lang="en-US" sz="2600" dirty="0"/>
              <a:t>Facade</a:t>
            </a:r>
            <a:endParaRPr lang="ru-RU" sz="2600" dirty="0"/>
          </a:p>
          <a:p>
            <a:pPr lvl="2">
              <a:buFont typeface="Arial" panose="020B0604020202020204" pitchFamily="34" charset="0"/>
              <a:buChar char="•"/>
            </a:pPr>
            <a:r>
              <a:rPr lang="en-US" sz="2600" dirty="0"/>
              <a:t>Flyweight</a:t>
            </a:r>
            <a:endParaRPr lang="ru-RU" sz="2600" dirty="0"/>
          </a:p>
          <a:p>
            <a:pPr lvl="2">
              <a:buFont typeface="Arial" panose="020B0604020202020204" pitchFamily="34" charset="0"/>
              <a:buChar char="•"/>
            </a:pPr>
            <a:r>
              <a:rPr lang="en-US" sz="2600" dirty="0" smtClean="0"/>
              <a:t>Proxy</a:t>
            </a:r>
            <a:endParaRPr lang="ru-RU" sz="2600" dirty="0"/>
          </a:p>
        </p:txBody>
      </p:sp>
      <p:sp>
        <p:nvSpPr>
          <p:cNvPr id="6" name="Text Placeholder 5"/>
          <p:cNvSpPr>
            <a:spLocks noGrp="1"/>
          </p:cNvSpPr>
          <p:nvPr>
            <p:ph type="body" sz="quarter" idx="11"/>
          </p:nvPr>
        </p:nvSpPr>
        <p:spPr/>
        <p:txBody>
          <a:bodyPr>
            <a:normAutofit/>
          </a:bodyPr>
          <a:lstStyle/>
          <a:p>
            <a:r>
              <a:rPr lang="en-US" dirty="0" err="1"/>
              <a:t>GoF</a:t>
            </a:r>
            <a:r>
              <a:rPr lang="en-US" dirty="0"/>
              <a:t> (Gang of Four) </a:t>
            </a:r>
            <a:r>
              <a:rPr lang="en-US" dirty="0" smtClean="0"/>
              <a:t>Patterns</a:t>
            </a:r>
            <a:endParaRPr lang="en-US" dirty="0"/>
          </a:p>
        </p:txBody>
      </p:sp>
    </p:spTree>
    <p:extLst>
      <p:ext uri="{BB962C8B-B14F-4D97-AF65-F5344CB8AC3E}">
        <p14:creationId xmlns:p14="http://schemas.microsoft.com/office/powerpoint/2010/main" val="1570985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purl.org/dc/terms/"/>
    <ds:schemaRef ds:uri="http://schemas.microsoft.com/sharepoint/v3"/>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29848</TotalTime>
  <Words>752</Words>
  <Application>Microsoft Office PowerPoint</Application>
  <PresentationFormat>On-screen Show (4:3)</PresentationFormat>
  <Paragraphs>385</Paragraphs>
  <Slides>54</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54</vt:i4>
      </vt:variant>
    </vt:vector>
  </HeadingPairs>
  <TitlesOfParts>
    <vt:vector size="63" baseType="lpstr">
      <vt:lpstr>ＭＳ Ｐゴシック</vt:lpstr>
      <vt:lpstr>Arial</vt:lpstr>
      <vt:lpstr>Arial Black</vt:lpstr>
      <vt:lpstr>Calibri</vt:lpstr>
      <vt:lpstr>Lucida Grande</vt:lpstr>
      <vt:lpstr>Trebuchet MS</vt:lpstr>
      <vt:lpstr>Epam_PPT_Template</vt:lpstr>
      <vt:lpstr>Custom Design</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Oleksii Barandii</cp:lastModifiedBy>
  <cp:revision>1054</cp:revision>
  <cp:lastPrinted>2014-07-09T13:30:36Z</cp:lastPrinted>
  <dcterms:created xsi:type="dcterms:W3CDTF">2014-07-08T13:27:24Z</dcterms:created>
  <dcterms:modified xsi:type="dcterms:W3CDTF">2016-05-17T13:47:07Z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