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8"/>
  </p:notesMasterIdLst>
  <p:handoutMasterIdLst>
    <p:handoutMasterId r:id="rId49"/>
  </p:handoutMasterIdLst>
  <p:sldIdLst>
    <p:sldId id="478" r:id="rId5"/>
    <p:sldId id="490" r:id="rId6"/>
    <p:sldId id="499" r:id="rId7"/>
    <p:sldId id="464" r:id="rId8"/>
    <p:sldId id="496" r:id="rId9"/>
    <p:sldId id="501" r:id="rId10"/>
    <p:sldId id="500" r:id="rId11"/>
    <p:sldId id="497" r:id="rId12"/>
    <p:sldId id="482" r:id="rId13"/>
    <p:sldId id="446" r:id="rId14"/>
    <p:sldId id="504" r:id="rId15"/>
    <p:sldId id="506" r:id="rId16"/>
    <p:sldId id="507" r:id="rId17"/>
    <p:sldId id="508" r:id="rId18"/>
    <p:sldId id="498" r:id="rId19"/>
    <p:sldId id="503" r:id="rId20"/>
    <p:sldId id="502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8" r:id="rId29"/>
    <p:sldId id="516" r:id="rId30"/>
    <p:sldId id="517" r:id="rId31"/>
    <p:sldId id="521" r:id="rId32"/>
    <p:sldId id="533" r:id="rId33"/>
    <p:sldId id="534" r:id="rId34"/>
    <p:sldId id="522" r:id="rId35"/>
    <p:sldId id="523" r:id="rId36"/>
    <p:sldId id="524" r:id="rId37"/>
    <p:sldId id="528" r:id="rId38"/>
    <p:sldId id="525" r:id="rId39"/>
    <p:sldId id="529" r:id="rId40"/>
    <p:sldId id="527" r:id="rId41"/>
    <p:sldId id="530" r:id="rId42"/>
    <p:sldId id="531" r:id="rId43"/>
    <p:sldId id="519" r:id="rId44"/>
    <p:sldId id="440" r:id="rId45"/>
    <p:sldId id="492" r:id="rId46"/>
    <p:sldId id="479" r:id="rId4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64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768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4824" userDrawn="1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4872" userDrawn="1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  <p15:guide id="35" orient="horz" pos="577">
          <p15:clr>
            <a:srgbClr val="A4A3A4"/>
          </p15:clr>
        </p15:guide>
        <p15:guide id="36" orient="horz" pos="585">
          <p15:clr>
            <a:srgbClr val="A4A3A4"/>
          </p15:clr>
        </p15:guide>
        <p15:guide id="37" orient="horz" pos="864">
          <p15:clr>
            <a:srgbClr val="A4A3A4"/>
          </p15:clr>
        </p15:guide>
        <p15:guide id="38" orient="horz" pos="584">
          <p15:clr>
            <a:srgbClr val="A4A3A4"/>
          </p15:clr>
        </p15:guide>
        <p15:guide id="39" orient="horz" pos="570">
          <p15:clr>
            <a:srgbClr val="A4A3A4"/>
          </p15:clr>
        </p15:guide>
        <p15:guide id="40" orient="horz" pos="562">
          <p15:clr>
            <a:srgbClr val="A4A3A4"/>
          </p15:clr>
        </p15:guide>
        <p15:guide id="41" orient="horz" pos="547">
          <p15:clr>
            <a:srgbClr val="A4A3A4"/>
          </p15:clr>
        </p15:guide>
        <p15:guide id="42" pos="472">
          <p15:clr>
            <a:srgbClr val="A4A3A4"/>
          </p15:clr>
        </p15:guide>
        <p15:guide id="43" pos="566">
          <p15:clr>
            <a:srgbClr val="A4A3A4"/>
          </p15:clr>
        </p15:guide>
        <p15:guide id="44" pos="936" userDrawn="1">
          <p15:clr>
            <a:srgbClr val="A4A3A4"/>
          </p15:clr>
        </p15:guide>
        <p15:guide id="45" pos="2880" userDrawn="1">
          <p15:clr>
            <a:srgbClr val="A4A3A4"/>
          </p15:clr>
        </p15:guide>
        <p15:guide id="46" orient="horz" pos="8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341"/>
    <a:srgbClr val="1EB0C8"/>
    <a:srgbClr val="1EA2B6"/>
    <a:srgbClr val="08ABB7"/>
    <a:srgbClr val="1CA5B9"/>
    <a:srgbClr val="1EBAC8"/>
    <a:srgbClr val="1CA0B4"/>
    <a:srgbClr val="1CABB6"/>
    <a:srgbClr val="66666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87634" autoAdjust="0"/>
  </p:normalViewPr>
  <p:slideViewPr>
    <p:cSldViewPr snapToGrid="0">
      <p:cViewPr varScale="1">
        <p:scale>
          <a:sx n="133" d="100"/>
          <a:sy n="133" d="100"/>
        </p:scale>
        <p:origin x="198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4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768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4824"/>
        <p:guide pos="391"/>
        <p:guide pos="3158"/>
        <p:guide pos="5474"/>
        <p:guide pos="3987"/>
        <p:guide pos="218"/>
        <p:guide pos="257"/>
        <p:guide pos="4872"/>
        <p:guide pos="5166"/>
        <p:guide pos="485"/>
        <p:guide orient="horz" pos="577"/>
        <p:guide orient="horz" pos="585"/>
        <p:guide orient="horz" pos="864"/>
        <p:guide orient="horz" pos="584"/>
        <p:guide orient="horz" pos="570"/>
        <p:guide orient="horz" pos="562"/>
        <p:guide orient="horz" pos="547"/>
        <p:guide pos="472"/>
        <p:guide pos="566"/>
        <p:guide pos="936"/>
        <p:guide pos="2880"/>
        <p:guide orient="horz" pos="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6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Guice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1C-4F35-BD3D-50C57E9202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1C-4F35-BD3D-50C57E9202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1C-4F35-BD3D-50C57E9202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71C-4F35-BD3D-50C57E9202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F71C-4F35-BD3D-50C57E920230}"/>
              </c:ext>
            </c:extLst>
          </c:dPt>
          <c:dLbls>
            <c:dLbl>
              <c:idx val="0"/>
              <c:layout>
                <c:manualLayout>
                  <c:x val="-0.13802683726444889"/>
                  <c:y val="-1.695641566804703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71C-4F35-BD3D-50C57E920230}"/>
                </c:ext>
              </c:extLst>
            </c:dLbl>
            <c:dLbl>
              <c:idx val="1"/>
              <c:layout>
                <c:manualLayout>
                  <c:x val="0.13722151764091767"/>
                  <c:y val="2.33865055152267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71C-4F35-BD3D-50C57E920230}"/>
                </c:ext>
              </c:extLst>
            </c:dLbl>
            <c:dLbl>
              <c:idx val="2"/>
              <c:layout>
                <c:manualLayout>
                  <c:x val="2.3931246737543148E-2"/>
                  <c:y val="-0.1983921916434880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71C-4F35-BD3D-50C57E920230}"/>
                </c:ext>
              </c:extLst>
            </c:dLbl>
            <c:dLbl>
              <c:idx val="3"/>
              <c:layout>
                <c:manualLayout>
                  <c:x val="0.18972792490214438"/>
                  <c:y val="-0.1777502754119108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71C-4F35-BD3D-50C57E920230}"/>
                </c:ext>
              </c:extLst>
            </c:dLbl>
            <c:dLbl>
              <c:idx val="4"/>
              <c:layout>
                <c:manualLayout>
                  <c:x val="-5.6451248869695263E-2"/>
                  <c:y val="-0.1648980372374694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71C-4F35-BD3D-50C57E9202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Primitives</c:v>
                </c:pt>
                <c:pt idx="1">
                  <c:v>Cache</c:v>
                </c:pt>
                <c:pt idx="2">
                  <c:v>Base</c:v>
                </c:pt>
                <c:pt idx="3">
                  <c:v>Concurrent</c:v>
                </c:pt>
                <c:pt idx="4">
                  <c:v>Collect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83</c:v>
                </c:pt>
                <c:pt idx="3">
                  <c:v>1</c:v>
                </c:pt>
                <c:pt idx="4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C-4F35-BD3D-50C57E9202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Jersey-Server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0C0-4602-84A6-CA3A53000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0C0-4602-84A6-CA3A530007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0C0-4602-84A6-CA3A530007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0C0-4602-84A6-CA3A53000754}"/>
              </c:ext>
            </c:extLst>
          </c:dPt>
          <c:dLbls>
            <c:dLbl>
              <c:idx val="0"/>
              <c:layout>
                <c:manualLayout>
                  <c:x val="-0.21273619947723882"/>
                  <c:y val="7.24933704191724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0C0-4602-84A6-CA3A53000754}"/>
                </c:ext>
              </c:extLst>
            </c:dLbl>
            <c:dLbl>
              <c:idx val="1"/>
              <c:layout>
                <c:manualLayout>
                  <c:x val="1.8296410445048341E-2"/>
                  <c:y val="-8.55393816796124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0C0-4602-84A6-CA3A53000754}"/>
                </c:ext>
              </c:extLst>
            </c:dLbl>
            <c:dLbl>
              <c:idx val="2"/>
              <c:layout>
                <c:manualLayout>
                  <c:x val="4.0702736213883726E-2"/>
                  <c:y val="-4.9123383265375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0C0-4602-84A6-CA3A53000754}"/>
                </c:ext>
              </c:extLst>
            </c:dLbl>
            <c:dLbl>
              <c:idx val="3"/>
              <c:layout>
                <c:manualLayout>
                  <c:x val="-5.1171651212565505E-2"/>
                  <c:y val="-3.655005127045259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0C0-4602-84A6-CA3A53000754}"/>
                </c:ext>
              </c:extLst>
            </c:dLbl>
            <c:dLbl>
              <c:idx val="4"/>
              <c:layout>
                <c:manualLayout>
                  <c:x val="-5.6451248869695249E-2"/>
                  <c:y val="-0.164898037237469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C0-4602-84A6-CA3A53000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Primitives</c:v>
                </c:pt>
                <c:pt idx="1">
                  <c:v>Base</c:v>
                </c:pt>
                <c:pt idx="2">
                  <c:v>Concurrent</c:v>
                </c:pt>
                <c:pt idx="3">
                  <c:v>Collect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21</c:v>
                </c:pt>
                <c:pt idx="2">
                  <c:v>3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C0-4602-84A6-CA3A5300075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Play Framework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0C-43E1-9E0C-CF0C2E3887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0C-43E1-9E0C-CF0C2E3887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0C-43E1-9E0C-CF0C2E3887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E0C-43E1-9E0C-CF0C2E3887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0C-43E1-9E0C-CF0C2E3887A1}"/>
              </c:ext>
            </c:extLst>
          </c:dPt>
          <c:dLbls>
            <c:dLbl>
              <c:idx val="0"/>
              <c:layout>
                <c:manualLayout>
                  <c:x val="0.16690933503265223"/>
                  <c:y val="-1.2922123549719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E0C-43E1-9E0C-CF0C2E3887A1}"/>
                </c:ext>
              </c:extLst>
            </c:dLbl>
            <c:dLbl>
              <c:idx val="1"/>
              <c:layout>
                <c:manualLayout>
                  <c:x val="0.17838790090102641"/>
                  <c:y val="4.355796610686361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E0C-43E1-9E0C-CF0C2E3887A1}"/>
                </c:ext>
              </c:extLst>
            </c:dLbl>
            <c:dLbl>
              <c:idx val="2"/>
              <c:layout>
                <c:manualLayout>
                  <c:x val="9.2541885504390867E-2"/>
                  <c:y val="7.59396724027735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E0C-43E1-9E0C-CF0C2E3887A1}"/>
                </c:ext>
              </c:extLst>
            </c:dLbl>
            <c:dLbl>
              <c:idx val="3"/>
              <c:layout>
                <c:manualLayout>
                  <c:x val="-5.1171651212565505E-2"/>
                  <c:y val="-3.655005127045259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E0C-43E1-9E0C-CF0C2E3887A1}"/>
                </c:ext>
              </c:extLst>
            </c:dLbl>
            <c:dLbl>
              <c:idx val="4"/>
              <c:layout>
                <c:manualLayout>
                  <c:x val="-5.6451248869695249E-2"/>
                  <c:y val="-0.164898037237469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E0C-43E1-9E0C-CF0C2E3887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Primitives</c:v>
                </c:pt>
                <c:pt idx="1">
                  <c:v>Base</c:v>
                </c:pt>
                <c:pt idx="2">
                  <c:v>Net</c:v>
                </c:pt>
                <c:pt idx="3">
                  <c:v>Collect</c:v>
                </c:pt>
                <c:pt idx="4">
                  <c:v>IO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14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0C-43E1-9E0C-CF0C2E3887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370816"/>
        <c:axId val="94454528"/>
      </c:lineChart>
      <c:catAx>
        <c:axId val="94370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4528"/>
        <c:crosses val="autoZero"/>
        <c:auto val="1"/>
        <c:lblAlgn val="ctr"/>
        <c:lblOffset val="100"/>
        <c:noMultiLvlLbl val="0"/>
      </c:catAx>
      <c:valAx>
        <c:axId val="9445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7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Annotations</cx:pt>
          <cx:pt idx="1">Collect</cx:pt>
          <cx:pt idx="2">Base</cx:pt>
          <cx:pt idx="3">Cache</cx:pt>
          <cx:pt idx="4">Escape</cx:pt>
          <cx:pt idx="5">EventBus</cx:pt>
          <cx:pt idx="6">Graph</cx:pt>
          <cx:pt idx="7">Hash</cx:pt>
          <cx:pt idx="8">HTML</cx:pt>
          <cx:pt idx="9">IO</cx:pt>
          <cx:pt idx="10">Math</cx:pt>
          <cx:pt idx="11">Net</cx:pt>
          <cx:pt idx="12">Primitives</cx:pt>
          <cx:pt idx="13">Reflect</cx:pt>
          <cx:pt idx="14">Concurrent</cx:pt>
          <cx:pt idx="15">XML</cx:pt>
        </cx:lvl>
      </cx:strDim>
      <cx:numDim type="size">
        <cx:f>Sheet1!$B$2:$B$17</cx:f>
        <cx:lvl ptCount="16" formatCode="General">
          <cx:pt idx="0">191</cx:pt>
          <cx:pt idx="1">613</cx:pt>
          <cx:pt idx="2">252</cx:pt>
          <cx:pt idx="3">78</cx:pt>
          <cx:pt idx="4">22</cx:pt>
          <cx:pt idx="5">26</cx:pt>
          <cx:pt idx="6">56</cx:pt>
          <cx:pt idx="7">63</cx:pt>
          <cx:pt idx="8">3</cx:pt>
          <cx:pt idx="9">106</cx:pt>
          <cx:pt idx="10">60</cx:pt>
          <cx:pt idx="11">25</cx:pt>
          <cx:pt idx="12">97</cx:pt>
          <cx:pt idx="13">46</cx:pt>
          <cx:pt idx="14">217</cx:pt>
          <cx:pt idx="15">3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2160" b="1" i="0" u="none" strike="noStrike" kern="1200" baseline="0">
                <a:solidFill>
                  <a:srgbClr val="464547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216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rPr>
              <a:t>Tests</a:t>
            </a:r>
            <a:endParaRPr lang="en-US" dirty="0"/>
          </a:p>
        </cx:rich>
      </cx:tx>
    </cx:title>
    <cx:plotArea>
      <cx:plotAreaRegion>
        <cx:series layoutId="treemap" uniqueId="{237A6608-58A7-449F-944D-B3B8FA40314C}">
          <cx:tx>
            <cx:txData>
              <cx:f>Sheet1!$B$1</cx:f>
              <cx:v>Tests</cx:v>
            </cx:txData>
          </cx:tx>
          <cx:dataLabels pos="ctr">
            <cx:visibility seriesName="0" categoryName="1" value="0"/>
          </cx:dataLabels>
          <cx:dataId val="0"/>
          <cx:layoutPr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Sheet1!$A$2:$A$18</cx:f>
        <cx:lvl ptCount="17">
          <cx:pt idx="0">BiMap</cx:pt>
          <cx:pt idx="1">FilteredMultiMap</cx:pt>
          <cx:pt idx="2">FilteredSetMultiMap</cx:pt>
          <cx:pt idx="3">Interner</cx:pt>
          <cx:pt idx="4">ListMultimap</cx:pt>
          <cx:pt idx="5">MapDifference</cx:pt>
          <cx:pt idx="6">MultiMap</cx:pt>
          <cx:pt idx="7">Multiset</cx:pt>
          <cx:pt idx="8">RangeMap</cx:pt>
          <cx:pt idx="9">SetMultiMap</cx:pt>
          <cx:pt idx="10">RangeMap</cx:pt>
          <cx:pt idx="11">RangetSet</cx:pt>
          <cx:pt idx="12">SetMultiMap</cx:pt>
          <cx:pt idx="13">SortedMapDifference</cx:pt>
          <cx:pt idx="14">SortedMultisetBridge</cx:pt>
          <cx:pt idx="15">SortedSetMultimap</cx:pt>
          <cx:pt idx="16">Table</cx:pt>
        </cx:lvl>
      </cx:strDim>
      <cx:numDim type="size">
        <cx:f>Sheet1!$B$2:$B$18</cx:f>
        <cx:lvl ptCount="17" formatCode="General">
          <cx:pt idx="0">11</cx:pt>
          <cx:pt idx="1">2</cx:pt>
          <cx:pt idx="2">1</cx:pt>
          <cx:pt idx="3">1</cx:pt>
          <cx:pt idx="4">16</cx:pt>
          <cx:pt idx="5">1</cx:pt>
          <cx:pt idx="6">33</cx:pt>
          <cx:pt idx="7">24</cx:pt>
          <cx:pt idx="8">2</cx:pt>
          <cx:pt idx="9">3</cx:pt>
          <cx:pt idx="10">2</cx:pt>
          <cx:pt idx="11">3</cx:pt>
          <cx:pt idx="12">10</cx:pt>
          <cx:pt idx="13">1</cx:pt>
          <cx:pt idx="14">6</cx:pt>
          <cx:pt idx="15">5</cx:pt>
          <cx:pt idx="16">25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srgbClr val="464547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216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rPr>
              <a:t>Tests</a:t>
            </a:r>
            <a:endParaRPr lang="en-US" dirty="0"/>
          </a:p>
        </cx:rich>
      </cx:tx>
    </cx:title>
    <cx:plotArea>
      <cx:plotAreaRegion>
        <cx:series layoutId="treemap" uniqueId="{3A42C261-6C30-46C9-99D9-530AE0400C67}">
          <cx:tx>
            <cx:txData>
              <cx:f>Sheet1!$B$1</cx:f>
              <cx:v>Tests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3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bg1"/>
    </cs:fontRef>
    <cs:defRPr sz="1197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2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2"/>
    </cs:fontRef>
  </cs:dropLine>
  <cs:errorBar>
    <cs:lnRef idx="0"/>
    <cs:fillRef idx="0"/>
    <cs:effectRef idx="0"/>
    <cs:fontRef idx="minor">
      <a:schemeClr val="tx2"/>
    </cs:fontRef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</cs:hiLoLine>
  <cs:leaderLine>
    <cs:lnRef idx="0"/>
    <cs:fillRef idx="0"/>
    <cs:effectRef idx="0"/>
    <cs:fontRef idx="minor">
      <a:schemeClr val="tx2"/>
    </cs:fontRef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2"/>
    </cs:fontRef>
    <cs:defRPr sz="1197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8AA6A-5FBE-45F4-AE5E-8FBD3D63D0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5946811-81F7-4E58-82EC-C091FE36BACC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Effective Java</a:t>
          </a:r>
          <a:endParaRPr lang="en-US" dirty="0"/>
        </a:p>
      </dgm:t>
    </dgm:pt>
    <dgm:pt modelId="{74F14D44-2777-4DC6-A242-46F912CE7465}" type="parTrans" cxnId="{1A7BC0E3-FCA7-4BB8-BFBC-1B5809DD363E}">
      <dgm:prSet/>
      <dgm:spPr/>
      <dgm:t>
        <a:bodyPr/>
        <a:lstStyle/>
        <a:p>
          <a:endParaRPr lang="en-US"/>
        </a:p>
      </dgm:t>
    </dgm:pt>
    <dgm:pt modelId="{5C7CD392-E84B-4DBA-8011-705F50DC621C}" type="sibTrans" cxnId="{1A7BC0E3-FCA7-4BB8-BFBC-1B5809DD363E}">
      <dgm:prSet/>
      <dgm:spPr/>
      <dgm:t>
        <a:bodyPr/>
        <a:lstStyle/>
        <a:p>
          <a:endParaRPr lang="en-US"/>
        </a:p>
      </dgm:t>
    </dgm:pt>
    <dgm:pt modelId="{883C8263-6CDF-432E-8D0A-6354B24340DA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dirty="0" smtClean="0"/>
            <a:t>Guava</a:t>
          </a:r>
          <a:endParaRPr lang="en-US" dirty="0"/>
        </a:p>
      </dgm:t>
    </dgm:pt>
    <dgm:pt modelId="{CDD91185-A5D0-469A-AAEC-B78BB4D51DE1}" type="parTrans" cxnId="{231F30FC-5EF2-4F54-AAFA-BB997D90F81A}">
      <dgm:prSet/>
      <dgm:spPr/>
      <dgm:t>
        <a:bodyPr/>
        <a:lstStyle/>
        <a:p>
          <a:endParaRPr lang="en-US"/>
        </a:p>
      </dgm:t>
    </dgm:pt>
    <dgm:pt modelId="{C2C909F0-5728-4E68-AE80-AD60A5804666}" type="sibTrans" cxnId="{231F30FC-5EF2-4F54-AAFA-BB997D90F81A}">
      <dgm:prSet/>
      <dgm:spPr/>
      <dgm:t>
        <a:bodyPr/>
        <a:lstStyle/>
        <a:p>
          <a:endParaRPr lang="en-US"/>
        </a:p>
      </dgm:t>
    </dgm:pt>
    <dgm:pt modelId="{8043810A-6DBB-405D-89C3-FC1D76B5049F}">
      <dgm:prSet phldrT="[Text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Design Principles	</a:t>
          </a:r>
          <a:endParaRPr lang="en-US" dirty="0"/>
        </a:p>
      </dgm:t>
    </dgm:pt>
    <dgm:pt modelId="{582E1627-31A9-4507-AA9A-F9583D9F6AA4}" type="parTrans" cxnId="{F742E9F2-F5AF-4B75-A832-2C5CC791BCD5}">
      <dgm:prSet/>
      <dgm:spPr/>
      <dgm:t>
        <a:bodyPr/>
        <a:lstStyle/>
        <a:p>
          <a:endParaRPr lang="en-US"/>
        </a:p>
      </dgm:t>
    </dgm:pt>
    <dgm:pt modelId="{15DA706D-F16C-437D-8309-422D0C0CDEA2}" type="sibTrans" cxnId="{F742E9F2-F5AF-4B75-A832-2C5CC791BCD5}">
      <dgm:prSet/>
      <dgm:spPr/>
      <dgm:t>
        <a:bodyPr/>
        <a:lstStyle/>
        <a:p>
          <a:endParaRPr lang="en-US"/>
        </a:p>
      </dgm:t>
    </dgm:pt>
    <dgm:pt modelId="{57A3DDA2-0E5E-436B-A718-28C2668AFA4E}" type="pres">
      <dgm:prSet presAssocID="{62A8AA6A-5FBE-45F4-AE5E-8FBD3D63D065}" presName="compositeShape" presStyleCnt="0">
        <dgm:presLayoutVars>
          <dgm:chMax val="7"/>
          <dgm:dir/>
          <dgm:resizeHandles val="exact"/>
        </dgm:presLayoutVars>
      </dgm:prSet>
      <dgm:spPr/>
    </dgm:pt>
    <dgm:pt modelId="{8605AE3E-32C7-4D83-AF35-429532D75E30}" type="pres">
      <dgm:prSet presAssocID="{F5946811-81F7-4E58-82EC-C091FE36BACC}" presName="circ1" presStyleLbl="vennNode1" presStyleIdx="0" presStyleCnt="3"/>
      <dgm:spPr/>
      <dgm:t>
        <a:bodyPr/>
        <a:lstStyle/>
        <a:p>
          <a:endParaRPr lang="en-US"/>
        </a:p>
      </dgm:t>
    </dgm:pt>
    <dgm:pt modelId="{FB5732C4-F808-4E2A-932E-401947E5FE7D}" type="pres">
      <dgm:prSet presAssocID="{F5946811-81F7-4E58-82EC-C091FE36BAC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F19B-528F-4375-A366-034E9BEB88BA}" type="pres">
      <dgm:prSet presAssocID="{8043810A-6DBB-405D-89C3-FC1D76B5049F}" presName="circ2" presStyleLbl="vennNode1" presStyleIdx="1" presStyleCnt="3"/>
      <dgm:spPr/>
      <dgm:t>
        <a:bodyPr/>
        <a:lstStyle/>
        <a:p>
          <a:endParaRPr lang="en-US"/>
        </a:p>
      </dgm:t>
    </dgm:pt>
    <dgm:pt modelId="{D51BFB7D-7622-4F16-9958-0DE8A794B6EB}" type="pres">
      <dgm:prSet presAssocID="{8043810A-6DBB-405D-89C3-FC1D76B5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8DEC-E2E9-45CA-B82E-520F3E25C84B}" type="pres">
      <dgm:prSet presAssocID="{883C8263-6CDF-432E-8D0A-6354B24340DA}" presName="circ3" presStyleLbl="vennNode1" presStyleIdx="2" presStyleCnt="3"/>
      <dgm:spPr/>
      <dgm:t>
        <a:bodyPr/>
        <a:lstStyle/>
        <a:p>
          <a:endParaRPr lang="en-US"/>
        </a:p>
      </dgm:t>
    </dgm:pt>
    <dgm:pt modelId="{3050FB9C-1C1D-41B8-8660-AC6524EB3E62}" type="pres">
      <dgm:prSet presAssocID="{883C8263-6CDF-432E-8D0A-6354B24340D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55A28F-AC36-483C-85AC-E1281B9BB3B6}" type="presOf" srcId="{883C8263-6CDF-432E-8D0A-6354B24340DA}" destId="{3050FB9C-1C1D-41B8-8660-AC6524EB3E62}" srcOrd="1" destOrd="0" presId="urn:microsoft.com/office/officeart/2005/8/layout/venn1"/>
    <dgm:cxn modelId="{231F30FC-5EF2-4F54-AAFA-BB997D90F81A}" srcId="{62A8AA6A-5FBE-45F4-AE5E-8FBD3D63D065}" destId="{883C8263-6CDF-432E-8D0A-6354B24340DA}" srcOrd="2" destOrd="0" parTransId="{CDD91185-A5D0-469A-AAEC-B78BB4D51DE1}" sibTransId="{C2C909F0-5728-4E68-AE80-AD60A5804666}"/>
    <dgm:cxn modelId="{D016E890-048B-4362-BB2E-A02D6BAD0D1E}" type="presOf" srcId="{62A8AA6A-5FBE-45F4-AE5E-8FBD3D63D065}" destId="{57A3DDA2-0E5E-436B-A718-28C2668AFA4E}" srcOrd="0" destOrd="0" presId="urn:microsoft.com/office/officeart/2005/8/layout/venn1"/>
    <dgm:cxn modelId="{F742E9F2-F5AF-4B75-A832-2C5CC791BCD5}" srcId="{62A8AA6A-5FBE-45F4-AE5E-8FBD3D63D065}" destId="{8043810A-6DBB-405D-89C3-FC1D76B5049F}" srcOrd="1" destOrd="0" parTransId="{582E1627-31A9-4507-AA9A-F9583D9F6AA4}" sibTransId="{15DA706D-F16C-437D-8309-422D0C0CDEA2}"/>
    <dgm:cxn modelId="{7FCF0CD9-FC30-494B-B83A-87C7A111E7AA}" type="presOf" srcId="{F5946811-81F7-4E58-82EC-C091FE36BACC}" destId="{FB5732C4-F808-4E2A-932E-401947E5FE7D}" srcOrd="1" destOrd="0" presId="urn:microsoft.com/office/officeart/2005/8/layout/venn1"/>
    <dgm:cxn modelId="{0900809A-C033-4E81-9517-2699A4A13AEC}" type="presOf" srcId="{8043810A-6DBB-405D-89C3-FC1D76B5049F}" destId="{675DF19B-528F-4375-A366-034E9BEB88BA}" srcOrd="0" destOrd="0" presId="urn:microsoft.com/office/officeart/2005/8/layout/venn1"/>
    <dgm:cxn modelId="{0E8B020C-9946-4817-8AE0-8015644E198A}" type="presOf" srcId="{F5946811-81F7-4E58-82EC-C091FE36BACC}" destId="{8605AE3E-32C7-4D83-AF35-429532D75E30}" srcOrd="0" destOrd="0" presId="urn:microsoft.com/office/officeart/2005/8/layout/venn1"/>
    <dgm:cxn modelId="{C49EA223-9C07-498A-A3DD-1BC66077D36B}" type="presOf" srcId="{8043810A-6DBB-405D-89C3-FC1D76B5049F}" destId="{D51BFB7D-7622-4F16-9958-0DE8A794B6EB}" srcOrd="1" destOrd="0" presId="urn:microsoft.com/office/officeart/2005/8/layout/venn1"/>
    <dgm:cxn modelId="{1A7BC0E3-FCA7-4BB8-BFBC-1B5809DD363E}" srcId="{62A8AA6A-5FBE-45F4-AE5E-8FBD3D63D065}" destId="{F5946811-81F7-4E58-82EC-C091FE36BACC}" srcOrd="0" destOrd="0" parTransId="{74F14D44-2777-4DC6-A242-46F912CE7465}" sibTransId="{5C7CD392-E84B-4DBA-8011-705F50DC621C}"/>
    <dgm:cxn modelId="{E745032C-CD95-427D-8ED2-0571AA59A61F}" type="presOf" srcId="{883C8263-6CDF-432E-8D0A-6354B24340DA}" destId="{10B98DEC-E2E9-45CA-B82E-520F3E25C84B}" srcOrd="0" destOrd="0" presId="urn:microsoft.com/office/officeart/2005/8/layout/venn1"/>
    <dgm:cxn modelId="{E6ABDE11-21F9-42FA-8B64-BA57896B8B3A}" type="presParOf" srcId="{57A3DDA2-0E5E-436B-A718-28C2668AFA4E}" destId="{8605AE3E-32C7-4D83-AF35-429532D75E30}" srcOrd="0" destOrd="0" presId="urn:microsoft.com/office/officeart/2005/8/layout/venn1"/>
    <dgm:cxn modelId="{2CF4768C-D16B-4684-A6A6-74B2093F8CA4}" type="presParOf" srcId="{57A3DDA2-0E5E-436B-A718-28C2668AFA4E}" destId="{FB5732C4-F808-4E2A-932E-401947E5FE7D}" srcOrd="1" destOrd="0" presId="urn:microsoft.com/office/officeart/2005/8/layout/venn1"/>
    <dgm:cxn modelId="{8C73C396-55D6-4BD2-95A4-212A09C4F79C}" type="presParOf" srcId="{57A3DDA2-0E5E-436B-A718-28C2668AFA4E}" destId="{675DF19B-528F-4375-A366-034E9BEB88BA}" srcOrd="2" destOrd="0" presId="urn:microsoft.com/office/officeart/2005/8/layout/venn1"/>
    <dgm:cxn modelId="{A3B6573C-4B56-4A9A-A4DE-DEEEB3DDB531}" type="presParOf" srcId="{57A3DDA2-0E5E-436B-A718-28C2668AFA4E}" destId="{D51BFB7D-7622-4F16-9958-0DE8A794B6EB}" srcOrd="3" destOrd="0" presId="urn:microsoft.com/office/officeart/2005/8/layout/venn1"/>
    <dgm:cxn modelId="{13F24BC1-8356-4EC9-9E2C-A8C80AF5D659}" type="presParOf" srcId="{57A3DDA2-0E5E-436B-A718-28C2668AFA4E}" destId="{10B98DEC-E2E9-45CA-B82E-520F3E25C84B}" srcOrd="4" destOrd="0" presId="urn:microsoft.com/office/officeart/2005/8/layout/venn1"/>
    <dgm:cxn modelId="{7AC0C579-93A7-4889-BCB8-276BEB4A0E60}" type="presParOf" srcId="{57A3DDA2-0E5E-436B-A718-28C2668AFA4E}" destId="{3050FB9C-1C1D-41B8-8660-AC6524EB3E6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5AE3E-32C7-4D83-AF35-429532D75E30}">
      <dsp:nvSpPr>
        <dsp:cNvPr id="0" name=""/>
        <dsp:cNvSpPr/>
      </dsp:nvSpPr>
      <dsp:spPr>
        <a:xfrm>
          <a:off x="994843" y="31365"/>
          <a:ext cx="1505534" cy="1505534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Effective Java</a:t>
          </a:r>
          <a:endParaRPr lang="en-US" sz="1600" kern="1200" dirty="0"/>
        </a:p>
      </dsp:txBody>
      <dsp:txXfrm>
        <a:off x="1195581" y="294833"/>
        <a:ext cx="1104058" cy="677490"/>
      </dsp:txXfrm>
    </dsp:sp>
    <dsp:sp modelId="{675DF19B-528F-4375-A366-034E9BEB88BA}">
      <dsp:nvSpPr>
        <dsp:cNvPr id="0" name=""/>
        <dsp:cNvSpPr/>
      </dsp:nvSpPr>
      <dsp:spPr>
        <a:xfrm>
          <a:off x="1538090" y="972324"/>
          <a:ext cx="1505534" cy="1505534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Principles	</a:t>
          </a:r>
          <a:endParaRPr lang="en-US" sz="1600" kern="1200" dirty="0"/>
        </a:p>
      </dsp:txBody>
      <dsp:txXfrm>
        <a:off x="1998533" y="1361254"/>
        <a:ext cx="903320" cy="828043"/>
      </dsp:txXfrm>
    </dsp:sp>
    <dsp:sp modelId="{10B98DEC-E2E9-45CA-B82E-520F3E25C84B}">
      <dsp:nvSpPr>
        <dsp:cNvPr id="0" name=""/>
        <dsp:cNvSpPr/>
      </dsp:nvSpPr>
      <dsp:spPr>
        <a:xfrm>
          <a:off x="451596" y="972324"/>
          <a:ext cx="1505534" cy="1505534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Guava</a:t>
          </a:r>
          <a:endParaRPr lang="en-US" sz="1600" kern="1200" dirty="0"/>
        </a:p>
      </dsp:txBody>
      <dsp:txXfrm>
        <a:off x="593367" y="1361254"/>
        <a:ext cx="903320" cy="828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0.01822</cdr:x>
      <cdr:y>0.13845</cdr:y>
    </cdr:from>
    <cdr:to>
      <cdr:x>0.14442</cdr:x>
      <cdr:y>0.31403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51789" y="435837"/>
          <a:ext cx="1051193" cy="55272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0.00694</cdr:x>
      <cdr:y>0.20631</cdr:y>
    </cdr:from>
    <cdr:to>
      <cdr:x>0.18491</cdr:x>
      <cdr:y>0.36144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7785" y="649480"/>
          <a:ext cx="1482464" cy="48834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ava/wiki/Release2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3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static </a:t>
            </a:r>
            <a:r>
              <a:rPr lang="en-US" dirty="0" err="1" smtClean="0"/>
              <a:t>com.google.common.Preconditions</a:t>
            </a:r>
            <a:r>
              <a:rPr lang="en-US" dirty="0" smtClean="0"/>
              <a:t>.*;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static </a:t>
            </a:r>
            <a:r>
              <a:rPr lang="en-US" dirty="0" err="1" smtClean="0"/>
              <a:t>com.google.common.Preconditions</a:t>
            </a:r>
            <a:r>
              <a:rPr lang="en-US" dirty="0" smtClean="0"/>
              <a:t>.*;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3 ways to populate a cache</a:t>
            </a:r>
          </a:p>
          <a:p>
            <a:r>
              <a:rPr lang="en-US" baseline="0" dirty="0" err="1" smtClean="0"/>
              <a:t>CacheLoader</a:t>
            </a:r>
            <a:endParaRPr lang="en-US" baseline="0" dirty="0" smtClean="0"/>
          </a:p>
          <a:p>
            <a:r>
              <a:rPr lang="en-US" baseline="0" dirty="0" smtClean="0"/>
              <a:t>Using Callable get(</a:t>
            </a:r>
            <a:r>
              <a:rPr lang="en-US" baseline="0" dirty="0" err="1" smtClean="0"/>
              <a:t>K,Callable</a:t>
            </a:r>
            <a:r>
              <a:rPr lang="en-US" baseline="0" dirty="0" smtClean="0"/>
              <a:t>&lt;K&gt;)</a:t>
            </a:r>
          </a:p>
          <a:p>
            <a:r>
              <a:rPr lang="en-US" baseline="0" dirty="0" smtClean="0"/>
              <a:t>Inserted Directly using </a:t>
            </a:r>
            <a:r>
              <a:rPr lang="en-US" baseline="0" dirty="0" err="1" smtClean="0"/>
              <a:t>cache.put</a:t>
            </a:r>
            <a:r>
              <a:rPr lang="en-US" baseline="0" dirty="0" smtClean="0"/>
              <a:t>(K,V);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9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MultiSet</a:t>
            </a:r>
            <a:r>
              <a:rPr lang="en-US" dirty="0" smtClean="0"/>
              <a:t> is not a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use case. </a:t>
            </a:r>
          </a:p>
          <a:p>
            <a:r>
              <a:rPr lang="en-US" dirty="0" smtClean="0"/>
              <a:t>Probably a popular interview question</a:t>
            </a:r>
            <a:r>
              <a:rPr lang="en-US" baseline="0" dirty="0" smtClean="0"/>
              <a:t> to test understanding of </a:t>
            </a:r>
            <a:r>
              <a:rPr lang="en-US" baseline="0" dirty="0" err="1" smtClean="0"/>
              <a:t>HashMap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be looking at example of </a:t>
            </a:r>
            <a:r>
              <a:rPr lang="en-US" dirty="0" err="1" smtClean="0"/>
              <a:t>BiMap</a:t>
            </a:r>
            <a:r>
              <a:rPr lang="en-US" dirty="0" smtClean="0"/>
              <a:t> as</a:t>
            </a:r>
            <a:r>
              <a:rPr lang="en-US" baseline="0" dirty="0" smtClean="0"/>
              <a:t> its trivial to imagine it. </a:t>
            </a:r>
            <a:endParaRPr lang="en-US" dirty="0" smtClean="0"/>
          </a:p>
          <a:p>
            <a:r>
              <a:rPr lang="en-US" dirty="0" smtClean="0"/>
              <a:t>Map&lt;String, Integer&gt; </a:t>
            </a:r>
            <a:r>
              <a:rPr lang="en-US" dirty="0" err="1" smtClean="0"/>
              <a:t>nameToId</a:t>
            </a:r>
            <a:r>
              <a:rPr lang="en-US" dirty="0" smtClean="0"/>
              <a:t> = </a:t>
            </a:r>
            <a:r>
              <a:rPr lang="en-US" dirty="0" err="1" smtClean="0"/>
              <a:t>Maps.newHashMap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Map&lt;Integer, String&gt; </a:t>
            </a:r>
            <a:r>
              <a:rPr lang="en-US" dirty="0" err="1" smtClean="0"/>
              <a:t>idToName</a:t>
            </a:r>
            <a:r>
              <a:rPr lang="en-US" dirty="0" smtClean="0"/>
              <a:t> = </a:t>
            </a:r>
            <a:r>
              <a:rPr lang="en-US" dirty="0" err="1" smtClean="0"/>
              <a:t>Maps.newHashMap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nameToId.put</a:t>
            </a:r>
            <a:r>
              <a:rPr lang="en-US" dirty="0" smtClean="0"/>
              <a:t>("Bob", 42);</a:t>
            </a:r>
          </a:p>
          <a:p>
            <a:r>
              <a:rPr lang="en-US" dirty="0" err="1" smtClean="0"/>
              <a:t>idToName.put</a:t>
            </a:r>
            <a:r>
              <a:rPr lang="en-US" dirty="0" smtClean="0"/>
              <a:t>(42, "Bob");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Something about API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should be left aligned / icons should be broken into two columns</a:t>
            </a:r>
            <a:r>
              <a:rPr lang="en-US" baseline="0" dirty="0" smtClean="0"/>
              <a:t> three and three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recent release is </a:t>
            </a:r>
            <a:r>
              <a:rPr lang="en-US" dirty="0" smtClean="0">
                <a:hlinkClick r:id="rId3"/>
              </a:rPr>
              <a:t>Guava 20.0</a:t>
            </a:r>
            <a:r>
              <a:rPr lang="en-US" dirty="0" smtClean="0"/>
              <a:t>, released October 28,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7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Takes</a:t>
            </a:r>
            <a:r>
              <a:rPr lang="en-US" baseline="0" dirty="0" smtClean="0"/>
              <a:t> minutes to build Guava using –</a:t>
            </a:r>
            <a:r>
              <a:rPr lang="en-US" baseline="0" dirty="0" err="1" smtClean="0"/>
              <a:t>skipTests</a:t>
            </a:r>
            <a:endParaRPr lang="en-US" baseline="0" dirty="0" smtClean="0"/>
          </a:p>
          <a:p>
            <a:r>
              <a:rPr lang="en-US" baseline="0" dirty="0" smtClean="0"/>
              <a:t>Would take more than couple of hours to build it with tests </a:t>
            </a:r>
            <a:r>
              <a:rPr lang="en-US" baseline="0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PostConditions</a:t>
            </a:r>
            <a:endParaRPr lang="en-US" baseline="0" dirty="0" smtClean="0"/>
          </a:p>
          <a:p>
            <a:r>
              <a:rPr lang="en-US" sz="9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60: Favor the use of standard exceptions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static </a:t>
            </a:r>
            <a:r>
              <a:rPr lang="en-US" dirty="0" err="1" smtClean="0"/>
              <a:t>com.google.common.Preconditions</a:t>
            </a:r>
            <a:r>
              <a:rPr lang="en-US" dirty="0" smtClean="0"/>
              <a:t>.*;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➢"/>
            </a:pPr>
            <a:r>
              <a:rPr lang="en-IN" dirty="0" err="1" smtClean="0"/>
              <a:t>CharMatcher</a:t>
            </a:r>
            <a:endParaRPr lang="en-IN" dirty="0" smtClean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IN" sz="3200" dirty="0" smtClean="0">
                <a:latin typeface="Liberation Sans" pitchFamily="18"/>
              </a:rPr>
              <a:t>Utility methods to operate on </a:t>
            </a:r>
            <a:r>
              <a:rPr lang="en-IN" sz="3200" dirty="0" err="1" smtClean="0">
                <a:latin typeface="Liberation Sans" pitchFamily="18"/>
              </a:rPr>
              <a:t>occurence</a:t>
            </a:r>
            <a:r>
              <a:rPr lang="en-IN" sz="3200" dirty="0" smtClean="0">
                <a:latin typeface="Liberation Sans" pitchFamily="18"/>
              </a:rPr>
              <a:t> of </a:t>
            </a:r>
            <a:r>
              <a:rPr lang="en-IN" sz="3200" dirty="0" err="1" smtClean="0">
                <a:latin typeface="Liberation Sans" pitchFamily="18"/>
              </a:rPr>
              <a:t>CharSequence</a:t>
            </a:r>
            <a:r>
              <a:rPr lang="en-IN" sz="3200" dirty="0" smtClean="0">
                <a:latin typeface="Liberation Sans" pitchFamily="18"/>
              </a:rPr>
              <a:t> type</a:t>
            </a:r>
          </a:p>
          <a:p>
            <a:pPr lvl="0"/>
            <a:r>
              <a:rPr lang="en-IN" sz="1400" dirty="0" smtClean="0">
                <a:solidFill>
                  <a:srgbClr val="000000"/>
                </a:solidFill>
                <a:latin typeface="Consolas" pitchFamily="33"/>
              </a:rPr>
              <a:t>               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//Remove digits from the string</a:t>
            </a:r>
          </a:p>
          <a:p>
            <a:pPr lvl="0"/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               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CharMatcher.</a:t>
            </a:r>
            <a:r>
              <a:rPr lang="en-IN" sz="1400" b="1" i="1" dirty="0" err="1" smtClean="0">
                <a:solidFill>
                  <a:srgbClr val="000000"/>
                </a:solidFill>
                <a:latin typeface="Consolas" pitchFamily="33"/>
              </a:rPr>
              <a:t>digit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().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removeFrom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en-IN" sz="1400" b="1" dirty="0" smtClean="0">
                <a:solidFill>
                  <a:srgbClr val="2A00FF"/>
                </a:solidFill>
                <a:latin typeface="Consolas" pitchFamily="33"/>
              </a:rPr>
              <a:t>"123abc"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)</a:t>
            </a:r>
          </a:p>
          <a:p>
            <a:pPr lvl="0"/>
            <a:endParaRPr lang="en-IN" sz="1400" b="1" dirty="0" smtClean="0">
              <a:solidFill>
                <a:srgbClr val="000000"/>
              </a:solidFill>
              <a:latin typeface="Consolas" pitchFamily="33"/>
            </a:endParaRPr>
          </a:p>
          <a:p>
            <a:pPr lvl="0"/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//Retain only numbers and upper and lower case characters</a:t>
            </a:r>
          </a:p>
          <a:p>
            <a:pPr lvl="0"/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               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CharMatcher.digit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()</a:t>
            </a:r>
          </a:p>
          <a:p>
            <a:pPr lvl="0"/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                          .or(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CharMatcher.javaLowerCase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())</a:t>
            </a:r>
          </a:p>
          <a:p>
            <a:pPr lvl="0"/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                          .or(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CharMatcher.javaUpperCase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())</a:t>
            </a:r>
          </a:p>
          <a:p>
            <a:pPr lvl="0"/>
            <a:r>
              <a:rPr lang="en-IN" sz="1000" b="1" dirty="0" smtClean="0">
                <a:solidFill>
                  <a:srgbClr val="000000"/>
                </a:solidFill>
                <a:latin typeface="Consolas" pitchFamily="33"/>
              </a:rPr>
              <a:t>                                  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  .</a:t>
            </a:r>
            <a:r>
              <a:rPr lang="en-IN" sz="1400" b="1" dirty="0" err="1" smtClean="0">
                <a:solidFill>
                  <a:srgbClr val="000000"/>
                </a:solidFill>
                <a:latin typeface="Consolas" pitchFamily="33"/>
              </a:rPr>
              <a:t>retainFrom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en-IN" sz="1400" b="1" dirty="0" smtClean="0">
                <a:solidFill>
                  <a:srgbClr val="6A3E3E"/>
                </a:solidFill>
                <a:latin typeface="Consolas" pitchFamily="33"/>
              </a:rPr>
              <a:t>“@#$@#$@#$Mb:13232546595”</a:t>
            </a:r>
            <a:r>
              <a:rPr lang="en-IN" sz="1400" b="1" dirty="0" smtClean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/>
            <a:endParaRPr lang="en-IN" sz="1400" b="1" dirty="0" smtClean="0">
              <a:solidFill>
                <a:srgbClr val="000000"/>
              </a:solidFill>
              <a:latin typeface="Consolas" pitchFamily="3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rgbClr val="39C2D7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buClr>
                <a:schemeClr val="accent2"/>
              </a:buClr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AMET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30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39C2D7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39C2D7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rgbClr val="39C2D7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9C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39C2D7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39C2D7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rgbClr val="39C2D7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rgbClr val="39C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39C2D7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39C2D7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39C2D7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39C2D7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4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chemeClr val="accent4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chemeClr val="accent4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chemeClr val="accent4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881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accent2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buClr>
                <a:schemeClr val="accent2"/>
              </a:buClr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3035" y="4926576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22599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523" y="4898097"/>
            <a:ext cx="229069" cy="1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5" r:id="rId5"/>
    <p:sldLayoutId id="2147483757" r:id="rId6"/>
    <p:sldLayoutId id="2147483758" r:id="rId7"/>
    <p:sldLayoutId id="2147483761" r:id="rId8"/>
    <p:sldLayoutId id="2147483711" r:id="rId9"/>
    <p:sldLayoutId id="2147483749" r:id="rId10"/>
    <p:sldLayoutId id="2147483811" r:id="rId11"/>
    <p:sldLayoutId id="2147483831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8" r:id="rId19"/>
    <p:sldLayoutId id="2147483789" r:id="rId20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microsoft.com/office/2014/relationships/chartEx" Target="../charts/chartEx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github.com/rohitvvv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trends/explore" TargetMode="External"/><Relationship Id="rId2" Type="http://schemas.openxmlformats.org/officeDocument/2006/relationships/hyperlink" Target="http://mvnrepository.com/artifact/com.google.guava/guava/usage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3368" y="0"/>
            <a:ext cx="5427579" cy="5240421"/>
          </a:xfrm>
          <a:prstGeom prst="rect">
            <a:avLst/>
          </a:prstGeom>
          <a:solidFill>
            <a:srgbClr val="39C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08634" y="1378459"/>
            <a:ext cx="4214523" cy="1091068"/>
          </a:xfrm>
        </p:spPr>
        <p:txBody>
          <a:bodyPr/>
          <a:lstStyle/>
          <a:p>
            <a:r>
              <a:rPr lang="en-IN" dirty="0" smtClean="0">
                <a:solidFill>
                  <a:srgbClr val="006666"/>
                </a:solidFill>
              </a:rPr>
              <a:t>Effective Java with </a:t>
            </a:r>
            <a:r>
              <a:rPr lang="en-IN" dirty="0" err="1" smtClean="0">
                <a:solidFill>
                  <a:srgbClr val="FF950E"/>
                </a:solidFill>
              </a:rPr>
              <a:t>Gauva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437210" y="3161877"/>
            <a:ext cx="4085679" cy="284693"/>
          </a:xfrm>
        </p:spPr>
        <p:txBody>
          <a:bodyPr/>
          <a:lstStyle/>
          <a:p>
            <a:r>
              <a:rPr lang="en-US" spc="100" dirty="0" err="1" smtClean="0"/>
              <a:t>Rohit</a:t>
            </a:r>
            <a:r>
              <a:rPr lang="en-US" spc="100" dirty="0" smtClean="0"/>
              <a:t> </a:t>
            </a:r>
            <a:r>
              <a:rPr lang="en-US" spc="100" dirty="0" err="1" smtClean="0"/>
              <a:t>Vaidya</a:t>
            </a:r>
            <a:endParaRPr lang="en-US" spc="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437209" y="3967217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November </a:t>
            </a:r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23, </a:t>
            </a:r>
            <a:r>
              <a:rPr lang="en-US" dirty="0" smtClean="0">
                <a:solidFill>
                  <a:schemeClr val="tx1"/>
                </a:solidFill>
                <a:latin typeface="Trebuchet MS"/>
                <a:cs typeface="Trebuchet MS"/>
              </a:rPr>
              <a:t>2016</a:t>
            </a:r>
            <a:endParaRPr lang="en-US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836737" cy="52404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05" y="451852"/>
            <a:ext cx="4826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605" y="4141537"/>
            <a:ext cx="11430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" y="1286252"/>
            <a:ext cx="2168595" cy="2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Guava Packages</a:t>
            </a:r>
            <a:endParaRPr lang="en-US" dirty="0"/>
          </a:p>
        </p:txBody>
      </p:sp>
      <p:sp>
        <p:nvSpPr>
          <p:cNvPr id="6" name="Text Placeholder 55"/>
          <p:cNvSpPr txBox="1">
            <a:spLocks/>
          </p:cNvSpPr>
          <p:nvPr/>
        </p:nvSpPr>
        <p:spPr>
          <a:xfrm>
            <a:off x="265545" y="1722767"/>
            <a:ext cx="2511480" cy="839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576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 smtClean="0">
                <a:solidFill>
                  <a:srgbClr val="444444"/>
                </a:solidFill>
                <a:latin typeface="+mn-lt"/>
              </a:rPr>
              <a:t>com.google.common.collect</a:t>
            </a:r>
            <a:endParaRPr lang="en-US" sz="1100" b="1" dirty="0" smtClean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Advanced Collections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Built on top of JDK Collection</a:t>
            </a:r>
            <a:endParaRPr lang="en-US" sz="1100" dirty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Extensively Tested</a:t>
            </a:r>
            <a:endParaRPr lang="en-US" sz="1100" dirty="0">
              <a:solidFill>
                <a:srgbClr val="444444"/>
              </a:solidFill>
              <a:latin typeface="+mn-lt"/>
            </a:endParaRPr>
          </a:p>
        </p:txBody>
      </p:sp>
      <p:sp>
        <p:nvSpPr>
          <p:cNvPr id="36" name="Text Placeholder 55"/>
          <p:cNvSpPr txBox="1">
            <a:spLocks/>
          </p:cNvSpPr>
          <p:nvPr/>
        </p:nvSpPr>
        <p:spPr>
          <a:xfrm>
            <a:off x="3316260" y="1917460"/>
            <a:ext cx="2511480" cy="839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576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 smtClean="0">
                <a:solidFill>
                  <a:srgbClr val="444444"/>
                </a:solidFill>
                <a:latin typeface="+mn-lt"/>
              </a:rPr>
              <a:t>com.google.common.base</a:t>
            </a:r>
            <a:endParaRPr lang="en-US" sz="1100" b="1" dirty="0" smtClean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Guava Base Utilities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Optional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Objects, Strings, Preconditions</a:t>
            </a:r>
          </a:p>
          <a:p>
            <a:pPr marL="128588" indent="-128588">
              <a:buFont typeface="Arial"/>
              <a:buChar char="•"/>
            </a:pPr>
            <a:endParaRPr lang="en-US" sz="1100" dirty="0" smtClean="0">
              <a:solidFill>
                <a:srgbClr val="444444"/>
              </a:solidFill>
              <a:latin typeface="+mn-lt"/>
            </a:endParaRPr>
          </a:p>
        </p:txBody>
      </p:sp>
      <p:sp>
        <p:nvSpPr>
          <p:cNvPr id="39" name="Text Placeholder 55"/>
          <p:cNvSpPr txBox="1">
            <a:spLocks/>
          </p:cNvSpPr>
          <p:nvPr/>
        </p:nvSpPr>
        <p:spPr>
          <a:xfrm>
            <a:off x="6373084" y="1722767"/>
            <a:ext cx="2511480" cy="839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576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 smtClean="0">
                <a:solidFill>
                  <a:srgbClr val="444444"/>
                </a:solidFill>
                <a:latin typeface="+mn-lt"/>
              </a:rPr>
              <a:t>common.util.concurrent</a:t>
            </a:r>
            <a:endParaRPr lang="en-US" sz="1100" b="1" dirty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Useful abstraction over Futures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Service Interface with </a:t>
            </a:r>
            <a:r>
              <a:rPr lang="en-US" sz="1100" dirty="0" err="1" smtClean="0">
                <a:solidFill>
                  <a:srgbClr val="444444"/>
                </a:solidFill>
                <a:latin typeface="+mn-lt"/>
              </a:rPr>
              <a:t>Async</a:t>
            </a:r>
            <a:endParaRPr lang="en-US" sz="1100" dirty="0" smtClean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endParaRPr lang="en-US" sz="1100" dirty="0">
              <a:solidFill>
                <a:srgbClr val="444444"/>
              </a:solidFill>
              <a:latin typeface="+mn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65545" y="3798068"/>
            <a:ext cx="2511480" cy="854274"/>
            <a:chOff x="265545" y="3798068"/>
            <a:chExt cx="2511480" cy="854274"/>
          </a:xfrm>
        </p:grpSpPr>
        <p:sp>
          <p:nvSpPr>
            <p:cNvPr id="9" name="Text Placeholder 55"/>
            <p:cNvSpPr txBox="1">
              <a:spLocks/>
            </p:cNvSpPr>
            <p:nvPr/>
          </p:nvSpPr>
          <p:spPr>
            <a:xfrm>
              <a:off x="277831" y="3798068"/>
              <a:ext cx="2245194" cy="839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lIns="365760" tIns="45720" rIns="91440" bIns="4572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None/>
                <a:defRPr sz="2600" kern="1200" baseline="0">
                  <a:solidFill>
                    <a:schemeClr val="tx1"/>
                  </a:solidFill>
                  <a:latin typeface="Arial Black"/>
                  <a:ea typeface="+mn-ea"/>
                  <a:cs typeface="Arial Black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rgbClr val="444444"/>
                  </a:solidFill>
                  <a:latin typeface="+mn-lt"/>
                </a:rPr>
                <a:t>LOREM IPSUM DOLOR AMET</a:t>
              </a:r>
            </a:p>
            <a:p>
              <a:pPr marL="128588" indent="-128588">
                <a:buFont typeface="Arial"/>
                <a:buChar char="•"/>
              </a:pP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Nulla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nu nisi</a:t>
              </a:r>
            </a:p>
            <a:p>
              <a:pPr marL="128588" indent="-128588">
                <a:buFont typeface="Arial"/>
                <a:buChar char="•"/>
              </a:pP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Risus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</a:t>
              </a: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purus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id </a:t>
              </a: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fusce</a:t>
              </a:r>
              <a:endParaRPr lang="en-US" sz="1100" dirty="0">
                <a:solidFill>
                  <a:srgbClr val="444444"/>
                </a:solidFill>
                <a:latin typeface="+mn-lt"/>
              </a:endParaRPr>
            </a:p>
            <a:p>
              <a:pPr marL="128588" indent="-128588">
                <a:buFont typeface="Arial"/>
                <a:buChar char="•"/>
              </a:pP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Lobortis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</a:t>
              </a: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ipsum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</a:t>
              </a: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felis</a:t>
              </a:r>
              <a:r>
                <a:rPr lang="en-US" sz="1100" dirty="0">
                  <a:solidFill>
                    <a:srgbClr val="444444"/>
                  </a:solidFill>
                  <a:latin typeface="+mn-lt"/>
                </a:rPr>
                <a:t> </a:t>
              </a:r>
              <a:r>
                <a:rPr lang="en-US" sz="1100" dirty="0" err="1">
                  <a:solidFill>
                    <a:srgbClr val="444444"/>
                  </a:solidFill>
                  <a:latin typeface="+mn-lt"/>
                </a:rPr>
                <a:t>sed</a:t>
              </a:r>
              <a:endParaRPr lang="en-US" sz="1100" dirty="0">
                <a:solidFill>
                  <a:srgbClr val="444444"/>
                </a:solidFill>
                <a:latin typeface="+mn-lt"/>
              </a:endParaRPr>
            </a:p>
          </p:txBody>
        </p:sp>
        <p:sp>
          <p:nvSpPr>
            <p:cNvPr id="42" name="Text Placeholder 55"/>
            <p:cNvSpPr txBox="1">
              <a:spLocks/>
            </p:cNvSpPr>
            <p:nvPr/>
          </p:nvSpPr>
          <p:spPr>
            <a:xfrm>
              <a:off x="265545" y="3812497"/>
              <a:ext cx="2511480" cy="839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lIns="365760" tIns="45720" rIns="91440" bIns="45720" rtlCol="0" anchor="ctr" anchorCtr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None/>
                <a:defRPr sz="2600" kern="1200" baseline="0">
                  <a:solidFill>
                    <a:schemeClr val="tx1"/>
                  </a:solidFill>
                  <a:latin typeface="Arial Black"/>
                  <a:ea typeface="+mn-ea"/>
                  <a:cs typeface="Arial Black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 err="1" smtClean="0">
                  <a:solidFill>
                    <a:srgbClr val="444444"/>
                  </a:solidFill>
                  <a:latin typeface="+mn-lt"/>
                </a:rPr>
                <a:t>com.google.common.primitives</a:t>
              </a:r>
              <a:endParaRPr lang="en-US" sz="1100" b="1" dirty="0">
                <a:solidFill>
                  <a:srgbClr val="444444"/>
                </a:solidFill>
                <a:latin typeface="+mn-lt"/>
              </a:endParaRPr>
            </a:p>
            <a:p>
              <a:pPr marL="128588" indent="-128588">
                <a:buFont typeface="Arial"/>
                <a:buChar char="•"/>
              </a:pPr>
              <a:r>
                <a:rPr lang="en-US" sz="1100" dirty="0" smtClean="0">
                  <a:solidFill>
                    <a:srgbClr val="444444"/>
                  </a:solidFill>
                  <a:latin typeface="+mn-lt"/>
                </a:rPr>
                <a:t>Primitive array utilities</a:t>
              </a:r>
              <a:endParaRPr lang="en-US" sz="1100" dirty="0">
                <a:solidFill>
                  <a:srgbClr val="444444"/>
                </a:solidFill>
                <a:latin typeface="+mn-lt"/>
              </a:endParaRPr>
            </a:p>
            <a:p>
              <a:pPr marL="128588" indent="-128588">
                <a:buFont typeface="Arial"/>
                <a:buChar char="•"/>
              </a:pPr>
              <a:r>
                <a:rPr lang="en-US" sz="1100" dirty="0" smtClean="0">
                  <a:solidFill>
                    <a:srgbClr val="444444"/>
                  </a:solidFill>
                  <a:latin typeface="+mn-lt"/>
                </a:rPr>
                <a:t>General utility methods</a:t>
              </a:r>
              <a:endParaRPr lang="en-US" sz="1100" dirty="0">
                <a:solidFill>
                  <a:srgbClr val="444444"/>
                </a:solidFill>
                <a:latin typeface="+mn-lt"/>
              </a:endParaRPr>
            </a:p>
          </p:txBody>
        </p:sp>
      </p:grpSp>
      <p:sp>
        <p:nvSpPr>
          <p:cNvPr id="45" name="Text Placeholder 55"/>
          <p:cNvSpPr txBox="1">
            <a:spLocks/>
          </p:cNvSpPr>
          <p:nvPr/>
        </p:nvSpPr>
        <p:spPr>
          <a:xfrm>
            <a:off x="3325090" y="3812497"/>
            <a:ext cx="2511480" cy="839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576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 smtClean="0">
                <a:solidFill>
                  <a:srgbClr val="444444"/>
                </a:solidFill>
                <a:latin typeface="+mn-lt"/>
              </a:rPr>
              <a:t>com.google.common.cache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Heap based key </a:t>
            </a:r>
            <a:r>
              <a:rPr lang="en-US" sz="1100" dirty="0">
                <a:solidFill>
                  <a:srgbClr val="444444"/>
                </a:solidFill>
                <a:latin typeface="+mn-lt"/>
              </a:rPr>
              <a:t>v</a:t>
            </a: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alue cache</a:t>
            </a: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Thread safe implementation</a:t>
            </a:r>
            <a:endParaRPr lang="en-US" sz="1100" dirty="0">
              <a:solidFill>
                <a:srgbClr val="444444"/>
              </a:solidFill>
              <a:latin typeface="+mn-lt"/>
            </a:endParaRPr>
          </a:p>
        </p:txBody>
      </p:sp>
      <p:sp>
        <p:nvSpPr>
          <p:cNvPr id="48" name="Text Placeholder 55"/>
          <p:cNvSpPr txBox="1">
            <a:spLocks/>
          </p:cNvSpPr>
          <p:nvPr/>
        </p:nvSpPr>
        <p:spPr>
          <a:xfrm>
            <a:off x="6373084" y="3812497"/>
            <a:ext cx="2511480" cy="839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576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 smtClean="0">
                <a:solidFill>
                  <a:srgbClr val="444444"/>
                </a:solidFill>
                <a:latin typeface="+mn-lt"/>
              </a:rPr>
              <a:t>com.google.common.eventbus</a:t>
            </a:r>
            <a:endParaRPr lang="en-US" sz="1100" dirty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  <a:latin typeface="+mn-lt"/>
              </a:rPr>
              <a:t>Pub-Sub communication</a:t>
            </a:r>
            <a:endParaRPr lang="en-US" sz="1100" dirty="0">
              <a:solidFill>
                <a:srgbClr val="444444"/>
              </a:solidFill>
              <a:latin typeface="+mn-lt"/>
            </a:endParaRPr>
          </a:p>
          <a:p>
            <a:pPr marL="128588" indent="-128588">
              <a:buFont typeface="Arial"/>
              <a:buChar char="•"/>
            </a:pPr>
            <a:endParaRPr lang="en-US" sz="1100" dirty="0">
              <a:solidFill>
                <a:srgbClr val="444444"/>
              </a:solidFill>
              <a:latin typeface="+mn-lt"/>
            </a:endParaRPr>
          </a:p>
        </p:txBody>
      </p:sp>
      <p:pic>
        <p:nvPicPr>
          <p:cNvPr id="17" name="Picture 16" descr="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639" y="3079471"/>
            <a:ext cx="514422" cy="638264"/>
          </a:xfrm>
          <a:prstGeom prst="rect">
            <a:avLst/>
          </a:prstGeom>
        </p:spPr>
      </p:pic>
      <p:pic>
        <p:nvPicPr>
          <p:cNvPr id="19" name="Picture 18" descr="dining-philosophers-problem-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80" y="924128"/>
            <a:ext cx="725804" cy="728223"/>
          </a:xfrm>
          <a:prstGeom prst="rect">
            <a:avLst/>
          </a:prstGeom>
        </p:spPr>
      </p:pic>
      <p:pic>
        <p:nvPicPr>
          <p:cNvPr id="20" name="Picture 19" descr="primitiv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78" y="3142034"/>
            <a:ext cx="595818" cy="595818"/>
          </a:xfrm>
          <a:prstGeom prst="rect">
            <a:avLst/>
          </a:prstGeom>
        </p:spPr>
      </p:pic>
      <p:pic>
        <p:nvPicPr>
          <p:cNvPr id="21" name="Picture 20" descr="base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893" y="1017746"/>
            <a:ext cx="603116" cy="600085"/>
          </a:xfrm>
          <a:prstGeom prst="rect">
            <a:avLst/>
          </a:prstGeom>
        </p:spPr>
      </p:pic>
      <p:pic>
        <p:nvPicPr>
          <p:cNvPr id="22" name="Picture 21" descr="org-chart-51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77" y="963442"/>
            <a:ext cx="749030" cy="749030"/>
          </a:xfrm>
          <a:prstGeom prst="rect">
            <a:avLst/>
          </a:prstGeom>
        </p:spPr>
      </p:pic>
      <p:pic>
        <p:nvPicPr>
          <p:cNvPr id="23" name="Picture 22" descr="database_storage_stock_cache_memory_satastore_storehouse-51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439" y="3058133"/>
            <a:ext cx="658238" cy="6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8238652"/>
                  </p:ext>
                </p:extLst>
              </p:nvPr>
            </p:nvGraphicFramePr>
            <p:xfrm>
              <a:off x="360363" y="1331913"/>
              <a:ext cx="8329612" cy="31480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63" y="1331913"/>
                <a:ext cx="8329612" cy="314801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2599109" cy="264688"/>
          </a:xfrm>
        </p:spPr>
        <p:txBody>
          <a:bodyPr/>
          <a:lstStyle/>
          <a:p>
            <a:r>
              <a:rPr lang="en-US" dirty="0" smtClean="0"/>
              <a:t>What Guava is really worried 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5149"/>
              </p:ext>
            </p:extLst>
          </p:nvPr>
        </p:nvGraphicFramePr>
        <p:xfrm>
          <a:off x="360363" y="1331913"/>
          <a:ext cx="8329612" cy="314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3293209" cy="264688"/>
          </a:xfrm>
        </p:spPr>
        <p:txBody>
          <a:bodyPr/>
          <a:lstStyle/>
          <a:p>
            <a:r>
              <a:rPr lang="en-US" dirty="0" smtClean="0"/>
              <a:t>How are some popular </a:t>
            </a:r>
            <a:r>
              <a:rPr lang="en-US" dirty="0"/>
              <a:t>p</a:t>
            </a:r>
            <a:r>
              <a:rPr lang="en-US" dirty="0" smtClean="0"/>
              <a:t>rojects using guava?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3402213" cy="264688"/>
          </a:xfrm>
        </p:spPr>
        <p:txBody>
          <a:bodyPr/>
          <a:lstStyle/>
          <a:p>
            <a:r>
              <a:rPr lang="en-US" dirty="0" smtClean="0"/>
              <a:t>How are some popular projects using Guava? 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782766"/>
              </p:ext>
            </p:extLst>
          </p:nvPr>
        </p:nvGraphicFramePr>
        <p:xfrm>
          <a:off x="360363" y="1331913"/>
          <a:ext cx="8329612" cy="314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7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3584956" cy="264688"/>
          </a:xfrm>
        </p:spPr>
        <p:txBody>
          <a:bodyPr/>
          <a:lstStyle/>
          <a:p>
            <a:r>
              <a:rPr lang="en-US" dirty="0" smtClean="0"/>
              <a:t>How are you some popular projects using Guava?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317499"/>
              </p:ext>
            </p:extLst>
          </p:nvPr>
        </p:nvGraphicFramePr>
        <p:xfrm>
          <a:off x="360363" y="1331913"/>
          <a:ext cx="8329612" cy="314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936" y="2139484"/>
            <a:ext cx="1034665" cy="58410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59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b="1" dirty="0" err="1" smtClean="0"/>
              <a:t>checkArgument</a:t>
            </a:r>
            <a:r>
              <a:rPr lang="en-IN" b="1" dirty="0" smtClean="0"/>
              <a:t>(</a:t>
            </a:r>
            <a:r>
              <a:rPr lang="en-IN" b="1" dirty="0" err="1" smtClean="0"/>
              <a:t>boolean</a:t>
            </a:r>
            <a:r>
              <a:rPr lang="en-IN" b="1" dirty="0" smtClean="0"/>
              <a:t>)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Throws </a:t>
            </a:r>
            <a:r>
              <a:rPr lang="en-IN" dirty="0" err="1" smtClean="0"/>
              <a:t>IllegalArgumentException</a:t>
            </a:r>
            <a:r>
              <a:rPr lang="en-IN" dirty="0" smtClean="0"/>
              <a:t> 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Used to validate argument 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IN" b="1" dirty="0" err="1" smtClean="0"/>
              <a:t>checkState</a:t>
            </a:r>
            <a:r>
              <a:rPr lang="en-IN" b="1" dirty="0" smtClean="0"/>
              <a:t>(</a:t>
            </a:r>
            <a:r>
              <a:rPr lang="en-IN" b="1" dirty="0" err="1" smtClean="0"/>
              <a:t>boolean</a:t>
            </a:r>
            <a:r>
              <a:rPr lang="en-IN" b="1" dirty="0" smtClean="0"/>
              <a:t>)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Throws </a:t>
            </a:r>
            <a:r>
              <a:rPr lang="en-IN" dirty="0" err="1" smtClean="0"/>
              <a:t>IllegalSateException</a:t>
            </a:r>
            <a:endParaRPr lang="en-IN" dirty="0" smtClean="0"/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Used to check Object state</a:t>
            </a:r>
          </a:p>
          <a:p>
            <a:pPr>
              <a:lnSpc>
                <a:spcPct val="130000"/>
              </a:lnSpc>
            </a:pPr>
            <a:r>
              <a:rPr lang="en-IN" b="1" dirty="0" err="1" smtClean="0"/>
              <a:t>checkNotNull</a:t>
            </a:r>
            <a:r>
              <a:rPr lang="en-IN" b="1" dirty="0" smtClean="0"/>
              <a:t>(T) </a:t>
            </a:r>
          </a:p>
          <a:p>
            <a:pPr lvl="1">
              <a:lnSpc>
                <a:spcPct val="130000"/>
              </a:lnSpc>
            </a:pPr>
            <a:r>
              <a:rPr lang="en-IN" dirty="0" smtClean="0"/>
              <a:t>Throws </a:t>
            </a:r>
            <a:r>
              <a:rPr lang="en-IN" dirty="0" err="1" smtClean="0"/>
              <a:t>NullPointerException</a:t>
            </a:r>
            <a:endParaRPr lang="en-IN" dirty="0" smtClean="0"/>
          </a:p>
          <a:p>
            <a:pPr lvl="1">
              <a:lnSpc>
                <a:spcPct val="130000"/>
              </a:lnSpc>
            </a:pPr>
            <a:r>
              <a:rPr lang="en-IN" dirty="0" smtClean="0"/>
              <a:t>Returns the value directly if non null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148391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smtClean="0"/>
              <a:t>Common API’s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85" y="1318278"/>
            <a:ext cx="2365636" cy="2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2292935" cy="264688"/>
          </a:xfrm>
        </p:spPr>
        <p:txBody>
          <a:bodyPr/>
          <a:lstStyle/>
          <a:p>
            <a:r>
              <a:rPr lang="en-US" dirty="0" smtClean="0"/>
              <a:t>Code Sample - </a:t>
            </a:r>
            <a:r>
              <a:rPr lang="en-US" dirty="0" err="1" smtClean="0"/>
              <a:t>checkArgument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</a:p>
          <a:p>
            <a:pPr marL="726948" lvl="2" indent="0">
              <a:buNone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squareRoot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checkArgument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400" dirty="0">
              <a:latin typeface="Arial" panose="020B0604020202020204" pitchFamily="34" charset="0"/>
            </a:endParaRPr>
          </a:p>
          <a:p>
            <a:r>
              <a:rPr lang="en-US" dirty="0" smtClean="0"/>
              <a:t>Invocation </a:t>
            </a:r>
            <a:r>
              <a:rPr lang="en-US" dirty="0" err="1" smtClean="0"/>
              <a:t>squareRoot</a:t>
            </a:r>
            <a:r>
              <a:rPr lang="en-US" dirty="0" smtClean="0"/>
              <a:t>(-20) returns </a:t>
            </a:r>
          </a:p>
          <a:p>
            <a:pPr lvl="1"/>
            <a:r>
              <a:rPr lang="en-US" dirty="0" smtClean="0"/>
              <a:t>Exception </a:t>
            </a:r>
            <a:r>
              <a:rPr lang="en-US" dirty="0"/>
              <a:t>in thread "main" </a:t>
            </a:r>
            <a:r>
              <a:rPr lang="en-US" dirty="0" err="1"/>
              <a:t>java.lang.IllegalArgumentException</a:t>
            </a:r>
            <a:r>
              <a:rPr lang="en-US" dirty="0"/>
              <a:t>: Negative Number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Validation 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Defensive coding</a:t>
            </a:r>
          </a:p>
          <a:p>
            <a:pPr>
              <a:lnSpc>
                <a:spcPct val="130000"/>
              </a:lnSpc>
              <a:buClr>
                <a:schemeClr val="accent2"/>
              </a:buClr>
              <a:buNone/>
            </a:pPr>
            <a:endParaRPr lang="en-IN" dirty="0" smtClean="0"/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Each method has three variants 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No extra arguments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An extra object for error message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An extra String &amp; Object. GWT compatible. 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Recommended to be used with static 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63570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smtClean="0"/>
              <a:t>Why Preconditions? 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7330" y="2138913"/>
            <a:ext cx="2026837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about Preconditions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92131"/>
            <a:ext cx="8329612" cy="3147325"/>
          </a:xfrm>
        </p:spPr>
        <p:txBody>
          <a:bodyPr/>
          <a:lstStyle/>
          <a:p>
            <a:r>
              <a:rPr lang="en-US" dirty="0" smtClean="0"/>
              <a:t>Lets say you want to join Strings in a String Array.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months={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 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str:months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buff.append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&amp;&amp;!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buff.append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buff.toString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656544" cy="264688"/>
          </a:xfrm>
        </p:spPr>
        <p:txBody>
          <a:bodyPr/>
          <a:lstStyle/>
          <a:p>
            <a:r>
              <a:rPr lang="en-US" dirty="0" smtClean="0"/>
              <a:t>Join Strings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Joiner- Fluent API</a:t>
            </a:r>
          </a:p>
          <a:p>
            <a:pPr marL="3429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months={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fruit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Joiner.</a:t>
            </a:r>
            <a:r>
              <a:rPr lang="en-US" altLang="en-US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useForNull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"April"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).join(months);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(fruit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//Jan Feb March April</a:t>
            </a:r>
          </a:p>
          <a:p>
            <a:pPr marL="342900" lvl="1" indent="0"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months={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"Feb"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fruit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Joiner.</a:t>
            </a:r>
            <a:r>
              <a:rPr lang="en-US" altLang="en-US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skipNulls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().join(months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(fruit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//Jan Feb March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3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3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55554" cy="264688"/>
          </a:xfrm>
        </p:spPr>
        <p:txBody>
          <a:bodyPr/>
          <a:lstStyle/>
          <a:p>
            <a:r>
              <a:rPr lang="en-US" dirty="0" smtClean="0"/>
              <a:t>Joiner to the 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2910506" y="377677"/>
            <a:ext cx="0" cy="448056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Vaidya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3509424" y="1302231"/>
            <a:ext cx="5051242" cy="2050652"/>
          </a:xfrm>
        </p:spPr>
        <p:txBody>
          <a:bodyPr wrap="square">
            <a:noAutofit/>
          </a:bodyPr>
          <a:lstStyle/>
          <a:p>
            <a:r>
              <a:rPr lang="en-US" sz="1050" dirty="0" smtClean="0"/>
              <a:t>Masters Computer Science</a:t>
            </a:r>
          </a:p>
          <a:p>
            <a:r>
              <a:rPr lang="en-US" sz="1050" dirty="0" smtClean="0"/>
              <a:t>5+ years experience building Enterprise Applications</a:t>
            </a:r>
          </a:p>
          <a:p>
            <a:r>
              <a:rPr lang="en-US" sz="1050" dirty="0" smtClean="0"/>
              <a:t>Java User Group Lead Hyderabad</a:t>
            </a:r>
          </a:p>
          <a:p>
            <a:r>
              <a:rPr lang="en-US" sz="1050" dirty="0" smtClean="0"/>
              <a:t>Open Source Contributor</a:t>
            </a:r>
          </a:p>
          <a:p>
            <a:r>
              <a:rPr lang="en-US" sz="1050" dirty="0" smtClean="0"/>
              <a:t> </a:t>
            </a:r>
          </a:p>
          <a:p>
            <a:r>
              <a:rPr lang="en-US" sz="1050" dirty="0" smtClean="0"/>
              <a:t>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451" y="2918948"/>
            <a:ext cx="1028167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Rohit</a:t>
            </a:r>
            <a:r>
              <a:rPr lang="en-US" b="1" dirty="0" smtClean="0"/>
              <a:t> </a:t>
            </a:r>
            <a:r>
              <a:rPr lang="en-US" b="1" dirty="0" err="1" smtClean="0"/>
              <a:t>Vaidya</a:t>
            </a:r>
            <a:endParaRPr lang="en-US" dirty="0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395515" y="3226622"/>
            <a:ext cx="2242027" cy="254572"/>
          </a:xfrm>
          <a:prstGeom prst="rect">
            <a:avLst/>
          </a:prstGeom>
        </p:spPr>
        <p:txBody>
          <a:bodyPr vert="horz"/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464547"/>
                </a:solidFill>
                <a:latin typeface="Trebuchet MS"/>
              </a:rPr>
              <a:t>EPAM Systems, </a:t>
            </a:r>
            <a:r>
              <a:rPr lang="en-US" b="1" dirty="0" smtClean="0">
                <a:solidFill>
                  <a:srgbClr val="464547"/>
                </a:solidFill>
                <a:latin typeface="Trebuchet MS"/>
              </a:rPr>
              <a:t>Senior Software Engineer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0" name="Picture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7" y="1214768"/>
            <a:ext cx="1490202" cy="1490202"/>
          </a:xfrm>
          <a:prstGeom prst="ellipse">
            <a:avLst/>
          </a:prstGeom>
          <a:ln>
            <a:solidFill>
              <a:srgbClr val="CCCCCC"/>
            </a:solidFill>
          </a:ln>
        </p:spPr>
      </p:pic>
    </p:spTree>
    <p:extLst>
      <p:ext uri="{BB962C8B-B14F-4D97-AF65-F5344CB8AC3E}">
        <p14:creationId xmlns:p14="http://schemas.microsoft.com/office/powerpoint/2010/main" val="1132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foo:and:boo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.split(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 :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do you think? 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 empty “f” “empty” “: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and:b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“empty”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“foo” “and” “bar”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“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foo:and:bar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altLang="en-US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010533" cy="264688"/>
          </a:xfrm>
        </p:spPr>
        <p:txBody>
          <a:bodyPr/>
          <a:lstStyle/>
          <a:p>
            <a:r>
              <a:rPr lang="en-US" dirty="0" smtClean="0"/>
              <a:t>Splitter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foo:and:boo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.split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“o"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 :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do you think?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 empty “f” “empty” “: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and:b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“empty”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“foo” “and”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“boo”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“f” “empty” “: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and:b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“empty”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None of the Above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3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808829" cy="264688"/>
          </a:xfrm>
        </p:spPr>
        <p:txBody>
          <a:bodyPr/>
          <a:lstStyle/>
          <a:p>
            <a:r>
              <a:rPr lang="en-US" dirty="0" smtClean="0"/>
              <a:t>Splitter Quiz Continue..!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Java inbuilt splitter has quirky behaviour</a:t>
            </a:r>
          </a:p>
          <a:p>
            <a:r>
              <a:rPr lang="en-IN" dirty="0"/>
              <a:t>Use Guava splitter instead</a:t>
            </a:r>
          </a:p>
          <a:p>
            <a:pPr marL="426911" lvl="1" indent="0">
              <a:buNone/>
            </a:pP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splitStr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Splitter.</a:t>
            </a:r>
            <a:r>
              <a:rPr lang="en-US" altLang="en-US" sz="15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trimResults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omitEmptyStrings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.split(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foo:and:boo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splitStr.iterator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strObject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(String)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lang="en-US" altLang="en-US" sz="15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isNullOrEmpty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strObject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5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5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strObject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661078" cy="264688"/>
          </a:xfrm>
        </p:spPr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Objects.equals</a:t>
            </a:r>
            <a:r>
              <a:rPr lang="en-IN" dirty="0"/>
              <a:t> </a:t>
            </a:r>
            <a:r>
              <a:rPr lang="en-IN" u="sng" dirty="0"/>
              <a:t>[Item9]</a:t>
            </a:r>
            <a:r>
              <a:rPr lang="en-IN" dirty="0"/>
              <a:t> – Compare in null sensitive way</a:t>
            </a:r>
          </a:p>
          <a:p>
            <a:r>
              <a:rPr lang="en-IN" b="1" dirty="0" err="1"/>
              <a:t>Objects.hashCode</a:t>
            </a:r>
            <a:r>
              <a:rPr lang="en-IN" dirty="0"/>
              <a:t> – Hashing all fields of the class</a:t>
            </a:r>
          </a:p>
          <a:p>
            <a:r>
              <a:rPr lang="en-IN" b="1" dirty="0" err="1"/>
              <a:t>toString</a:t>
            </a:r>
            <a:r>
              <a:rPr lang="en-IN" b="1" dirty="0"/>
              <a:t> </a:t>
            </a:r>
            <a:r>
              <a:rPr lang="en-IN" dirty="0"/>
              <a:t>– </a:t>
            </a:r>
            <a:r>
              <a:rPr lang="en-IN" b="1" dirty="0" err="1"/>
              <a:t>MoreObjects.toStringHelper</a:t>
            </a:r>
            <a:r>
              <a:rPr lang="en-IN" dirty="0"/>
              <a:t>  [</a:t>
            </a:r>
            <a:r>
              <a:rPr lang="en-IN" u="sng" dirty="0"/>
              <a:t>Item 10 Effective </a:t>
            </a:r>
            <a:r>
              <a:rPr lang="en-IN" u="sng" dirty="0" smtClean="0"/>
              <a:t>Java: Always override </a:t>
            </a:r>
            <a:r>
              <a:rPr lang="en-IN" u="sng" dirty="0" err="1" smtClean="0"/>
              <a:t>toString</a:t>
            </a:r>
            <a:r>
              <a:rPr lang="en-IN" u="sng" dirty="0" smtClean="0"/>
              <a:t>]</a:t>
            </a:r>
          </a:p>
          <a:p>
            <a:r>
              <a:rPr lang="en-IN" b="1" dirty="0"/>
              <a:t>compare/</a:t>
            </a:r>
            <a:r>
              <a:rPr lang="en-IN" b="1" dirty="0" err="1"/>
              <a:t>compareTo</a:t>
            </a:r>
            <a:r>
              <a:rPr lang="en-IN" b="1" dirty="0"/>
              <a:t> </a:t>
            </a:r>
            <a:r>
              <a:rPr lang="en-IN" dirty="0"/>
              <a:t>– Alternative to direct implementation of Comparator/Comparable interfaces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Common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207703" cy="264688"/>
          </a:xfrm>
        </p:spPr>
        <p:txBody>
          <a:bodyPr/>
          <a:lstStyle/>
          <a:p>
            <a:r>
              <a:rPr lang="en-US" dirty="0" smtClean="0"/>
              <a:t>Guava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Equals – Null Sensitive Comparison</a:t>
            </a:r>
          </a:p>
          <a:p>
            <a:pPr marL="342900" lvl="1" indent="0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y=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y=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Output: false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Common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028167" cy="264688"/>
          </a:xfrm>
        </p:spPr>
        <p:txBody>
          <a:bodyPr/>
          <a:lstStyle/>
          <a:p>
            <a:r>
              <a:rPr lang="en-US" dirty="0" err="1" smtClean="0"/>
              <a:t>Object.equal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HashCode</a:t>
            </a:r>
            <a:endParaRPr lang="en-US" dirty="0" smtClean="0"/>
          </a:p>
          <a:p>
            <a:pPr marL="342900" lvl="1" indent="0">
              <a:buNone/>
            </a:pP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err="1" smtClean="0"/>
              <a:t>toString</a:t>
            </a:r>
            <a:endParaRPr lang="en-US" dirty="0" smtClean="0"/>
          </a:p>
          <a:p>
            <a:pPr marL="342900" lvl="1" indent="0">
              <a:buNone/>
            </a:pPr>
            <a:r>
              <a:rPr lang="en-US" altLang="en-US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MoreObjects.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toStringHelper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.add(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Name"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.add(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"Last Name"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.add(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"Zip Code"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Common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789592" cy="264688"/>
          </a:xfrm>
        </p:spPr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ToString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other)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Common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87614" cy="264688"/>
          </a:xfrm>
        </p:spPr>
        <p:txBody>
          <a:bodyPr/>
          <a:lstStyle/>
          <a:p>
            <a:r>
              <a:rPr lang="en-US" dirty="0" smtClean="0"/>
              <a:t>Compare/</a:t>
            </a:r>
            <a:r>
              <a:rPr lang="en-US" dirty="0" err="1" smtClean="0"/>
              <a:t>compareTo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that)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ComparisonChain.start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.compare(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that.firstName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.compare(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that.lastName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.compare(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.zipCode,that.zipCode,Ordering.natural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nullsLast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.result();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Common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895391" cy="264688"/>
          </a:xfrm>
        </p:spPr>
        <p:txBody>
          <a:bodyPr/>
          <a:lstStyle/>
          <a:p>
            <a:r>
              <a:rPr lang="en-US" dirty="0" smtClean="0"/>
              <a:t>Guava Comparison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Guava has heap key value cache 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Implementation is thread safe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Does not support distributed caching</a:t>
            </a:r>
          </a:p>
          <a:p>
            <a:pPr>
              <a:lnSpc>
                <a:spcPct val="130000"/>
              </a:lnSpc>
            </a:pPr>
            <a:endParaRPr lang="en-IN" dirty="0" smtClean="0"/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You are willing to spend more memory to improve speed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You expect that keys will sometimes get queried more than once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Your cache will not need to store more data than what would fit in 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Guava -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105111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smtClean="0"/>
              <a:t>Guava Cache 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475090"/>
            <a:ext cx="2321789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to consider Guava Cache</a:t>
            </a:r>
          </a:p>
        </p:txBody>
      </p:sp>
    </p:spTree>
    <p:extLst>
      <p:ext uri="{BB962C8B-B14F-4D97-AF65-F5344CB8AC3E}">
        <p14:creationId xmlns:p14="http://schemas.microsoft.com/office/powerpoint/2010/main" val="22576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Populating</a:t>
            </a:r>
            <a:endParaRPr lang="en-IN" dirty="0" smtClean="0"/>
          </a:p>
          <a:p>
            <a:pPr>
              <a:lnSpc>
                <a:spcPct val="130000"/>
              </a:lnSpc>
            </a:pPr>
            <a:r>
              <a:rPr lang="en-IN" dirty="0" smtClean="0"/>
              <a:t>Evicting</a:t>
            </a:r>
            <a:endParaRPr lang="en-IN" dirty="0" smtClean="0"/>
          </a:p>
          <a:p>
            <a:pPr>
              <a:lnSpc>
                <a:spcPct val="130000"/>
              </a:lnSpc>
            </a:pPr>
            <a:r>
              <a:rPr lang="en-IN" dirty="0" smtClean="0"/>
              <a:t>Refreshing</a:t>
            </a:r>
            <a:endParaRPr lang="en-IN" dirty="0" smtClean="0"/>
          </a:p>
          <a:p>
            <a:pPr>
              <a:lnSpc>
                <a:spcPct val="130000"/>
              </a:lnSpc>
            </a:pPr>
            <a:endParaRPr lang="en-IN" dirty="0" smtClean="0"/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Loading Cache – Knows how to load entries when a cache miss happens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Cache – Does not automatically load entries</a:t>
            </a:r>
            <a:endParaRPr lang="en-I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Guava -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154803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smtClean="0"/>
              <a:t>Caching Verbs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475090"/>
            <a:ext cx="1218923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Types of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IN" dirty="0" smtClean="0"/>
              <a:t>Effective Java – Joshua Bloch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Motivation – Who Uses Guava? 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Statistics – Where to Focus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Basic Utilities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Strings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Guava – Collections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616468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smtClean="0"/>
              <a:t>What we will discuss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00646099"/>
              </p:ext>
            </p:extLst>
          </p:nvPr>
        </p:nvGraphicFramePr>
        <p:xfrm>
          <a:off x="4766553" y="1109082"/>
          <a:ext cx="3495222" cy="250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marL="726948" lvl="2" indent="0"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LoadingCache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Integer,Integer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cache =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CacheBuilder.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maximumSize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.build(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CacheLoader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Integer,Integer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load(Integer key){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fibonacii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}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726948" lvl="2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6948" lvl="2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fibonacii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fibonacii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fibonacii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3200" dirty="0">
              <a:solidFill>
                <a:srgbClr val="464547"/>
              </a:solidFill>
              <a:latin typeface="Arial" panose="020B0604020202020204" pitchFamily="34" charset="0"/>
            </a:endParaRPr>
          </a:p>
          <a:p>
            <a:pPr marL="426911" lvl="1" indent="0">
              <a:buNone/>
            </a:pPr>
            <a:endParaRPr lang="en-US" altLang="en-US" sz="3400" dirty="0" smtClean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- Cache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060227" cy="264688"/>
          </a:xfrm>
        </p:spPr>
        <p:txBody>
          <a:bodyPr/>
          <a:lstStyle/>
          <a:p>
            <a:r>
              <a:rPr lang="en-US" dirty="0" err="1" smtClean="0"/>
              <a:t>CacheLoader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Collections types not present in the JDK</a:t>
            </a:r>
          </a:p>
          <a:p>
            <a:r>
              <a:rPr lang="en-US" dirty="0" smtClean="0"/>
              <a:t>Designed to co-exist with the JDK collections framework</a:t>
            </a:r>
          </a:p>
          <a:p>
            <a:r>
              <a:rPr lang="en-US" dirty="0" smtClean="0"/>
              <a:t>Done with Fluent API design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95731" cy="26468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0363" y="1331913"/>
          <a:ext cx="8329612" cy="314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05861" cy="264688"/>
          </a:xfrm>
        </p:spPr>
        <p:txBody>
          <a:bodyPr/>
          <a:lstStyle/>
          <a:p>
            <a:r>
              <a:rPr lang="en-US" dirty="0" smtClean="0"/>
              <a:t>Popular Collections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4"/>
              <p:cNvGraphicFramePr>
                <a:graphicFrameLocks/>
              </p:cNvGraphicFramePr>
              <p:nvPr/>
            </p:nvGraphicFramePr>
            <p:xfrm>
              <a:off x="512763" y="1484313"/>
              <a:ext cx="8329612" cy="31480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763" y="1484313"/>
                <a:ext cx="8329612" cy="3148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that allows supports adding multiples of element</a:t>
            </a:r>
          </a:p>
          <a:p>
            <a:r>
              <a:rPr lang="en-US" dirty="0" smtClean="0"/>
              <a:t>One can add {a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b} and that shall be equal to {b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}</a:t>
            </a:r>
          </a:p>
          <a:p>
            <a:r>
              <a:rPr lang="en-US" dirty="0" smtClean="0"/>
              <a:t>Two ways of looking at the </a:t>
            </a:r>
            <a:r>
              <a:rPr lang="en-US" dirty="0" err="1" smtClean="0"/>
              <a:t>Multiset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&lt;E&gt; without any ordering </a:t>
            </a:r>
            <a:r>
              <a:rPr lang="en-US" dirty="0" err="1" smtClean="0"/>
              <a:t>contraint</a:t>
            </a:r>
            <a:endParaRPr lang="en-US" dirty="0" smtClean="0"/>
          </a:p>
          <a:p>
            <a:pPr lvl="1"/>
            <a:r>
              <a:rPr lang="en-US" dirty="0" smtClean="0"/>
              <a:t>Map&lt;E, Integer&gt; with elements and counts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10772" cy="264688"/>
          </a:xfrm>
        </p:spPr>
        <p:txBody>
          <a:bodyPr/>
          <a:lstStyle/>
          <a:p>
            <a:r>
              <a:rPr lang="en-US" dirty="0" smtClean="0"/>
              <a:t>Multiset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incrementPackageCount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(packageName,1);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count=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,++count);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10772" cy="264688"/>
          </a:xfrm>
        </p:spPr>
        <p:txBody>
          <a:bodyPr/>
          <a:lstStyle/>
          <a:p>
            <a:r>
              <a:rPr lang="en-US" dirty="0" smtClean="0"/>
              <a:t>Multiset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Multiset&lt;String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426911" lvl="1" indent="0">
              <a:buNone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incrementPackageCount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26911" lvl="1" indent="0">
              <a:buNone/>
            </a:pP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6911" lvl="1" indent="0">
              <a:buNone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+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stats.count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426911" lvl="1" indent="0"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6911" lvl="1" indent="0">
              <a:buNone/>
            </a:pPr>
            <a:endParaRPr lang="en-US" altLang="en-US" sz="3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6911" lvl="1" indent="0">
              <a:buNone/>
            </a:pPr>
            <a:endParaRPr lang="en-US" altLang="en-US" sz="3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Guava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25199" cy="264688"/>
          </a:xfrm>
        </p:spPr>
        <p:txBody>
          <a:bodyPr/>
          <a:lstStyle/>
          <a:p>
            <a:r>
              <a:rPr lang="en-US" dirty="0" err="1" smtClean="0"/>
              <a:t>MultiSet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DataStructure</a:t>
            </a:r>
            <a:r>
              <a:rPr lang="en-US" dirty="0" smtClean="0"/>
              <a:t> similar to Map&lt;</a:t>
            </a:r>
            <a:r>
              <a:rPr lang="en-US" dirty="0" err="1" smtClean="0"/>
              <a:t>K,List</a:t>
            </a:r>
            <a:r>
              <a:rPr lang="en-US" dirty="0" smtClean="0"/>
              <a:t>&lt;V&gt;&gt; or Map&lt;</a:t>
            </a:r>
            <a:r>
              <a:rPr lang="en-US" dirty="0" err="1" smtClean="0"/>
              <a:t>K,Set</a:t>
            </a:r>
            <a:r>
              <a:rPr lang="en-US" dirty="0" smtClean="0"/>
              <a:t>&lt;V&gt;&gt;</a:t>
            </a:r>
          </a:p>
          <a:p>
            <a:r>
              <a:rPr lang="en-US" dirty="0" smtClean="0"/>
              <a:t>In a nut shell: Map Key to multiple values</a:t>
            </a:r>
          </a:p>
          <a:p>
            <a:r>
              <a:rPr lang="en-US" dirty="0" smtClean="0"/>
              <a:t>Some important interfaces</a:t>
            </a:r>
          </a:p>
          <a:p>
            <a:pPr lvl="1"/>
            <a:r>
              <a:rPr lang="en-US" dirty="0" err="1" smtClean="0"/>
              <a:t>ListMultimap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SetMultimap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IN" dirty="0" smtClean="0"/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err="1" smtClean="0"/>
              <a:t>BiMap</a:t>
            </a:r>
            <a:r>
              <a:rPr lang="en-IN" dirty="0" smtClean="0"/>
              <a:t>&lt;K,V&gt; is a map that allows inverse view of &lt;K,V&gt; with inverse function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It ensures unique Values by forcing Value to be a Set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Some implementations are </a:t>
            </a:r>
            <a:r>
              <a:rPr lang="en-IN" dirty="0" err="1" smtClean="0"/>
              <a:t>HashBiMap</a:t>
            </a:r>
            <a:r>
              <a:rPr lang="en-IN" dirty="0" smtClean="0"/>
              <a:t>, </a:t>
            </a:r>
            <a:r>
              <a:rPr lang="en-IN" dirty="0" err="1" smtClean="0"/>
              <a:t>ImmutableBiMap</a:t>
            </a:r>
            <a:r>
              <a:rPr lang="en-IN" dirty="0" smtClean="0"/>
              <a:t>, </a:t>
            </a:r>
            <a:r>
              <a:rPr lang="en-IN" dirty="0" err="1" smtClean="0"/>
              <a:t>EnumBiMap</a:t>
            </a:r>
            <a:r>
              <a:rPr lang="en-IN" dirty="0" smtClean="0"/>
              <a:t>, </a:t>
            </a:r>
            <a:r>
              <a:rPr lang="en-IN" dirty="0" err="1" smtClean="0"/>
              <a:t>EnumHashBiMap</a:t>
            </a:r>
            <a:endParaRPr lang="en-I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Guava -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87716" cy="264688"/>
          </a:xfrm>
          <a:solidFill>
            <a:srgbClr val="39C2D7"/>
          </a:solidFill>
        </p:spPr>
        <p:txBody>
          <a:bodyPr/>
          <a:lstStyle/>
          <a:p>
            <a:r>
              <a:rPr lang="en-US" dirty="0" err="1" smtClean="0"/>
              <a:t>Multimap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8509" y="2976894"/>
            <a:ext cx="572914" cy="26468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BiMap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ListMultimap</a:t>
            </a:r>
            <a:r>
              <a:rPr lang="en-US" sz="1400" dirty="0" smtClean="0"/>
              <a:t>&lt;</a:t>
            </a:r>
            <a:r>
              <a:rPr lang="en-US" sz="1400" dirty="0" err="1" smtClean="0"/>
              <a:t>String,String</a:t>
            </a:r>
            <a:r>
              <a:rPr lang="en-US" sz="1400" dirty="0" smtClean="0"/>
              <a:t>&gt; </a:t>
            </a:r>
            <a:r>
              <a:rPr lang="en-US" sz="1400" dirty="0" err="1" smtClean="0"/>
              <a:t>multimap</a:t>
            </a:r>
            <a:r>
              <a:rPr lang="en-US" sz="1400" dirty="0" smtClean="0"/>
              <a:t> = </a:t>
            </a:r>
            <a:r>
              <a:rPr lang="en-US" sz="1400" dirty="0" err="1" smtClean="0"/>
              <a:t>ArrayListMultimap.</a:t>
            </a:r>
            <a:r>
              <a:rPr lang="en-US" sz="1400" i="1" dirty="0" err="1" smtClean="0"/>
              <a:t>create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multimap.put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George"</a:t>
            </a:r>
            <a:r>
              <a:rPr lang="en-US" sz="1400" dirty="0" err="1" smtClean="0"/>
              <a:t>,</a:t>
            </a:r>
            <a:r>
              <a:rPr lang="en-US" sz="1400" b="1" dirty="0" err="1" smtClean="0"/>
              <a:t>"Bush</a:t>
            </a:r>
            <a:r>
              <a:rPr lang="en-US" sz="1400" b="1" dirty="0" smtClean="0"/>
              <a:t>"</a:t>
            </a:r>
            <a:r>
              <a:rPr lang="en-US" sz="1400" dirty="0" smtClean="0"/>
              <a:t>); 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multimap.put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George"</a:t>
            </a:r>
            <a:r>
              <a:rPr lang="en-US" sz="1400" dirty="0" err="1" smtClean="0"/>
              <a:t>,</a:t>
            </a:r>
            <a:r>
              <a:rPr lang="en-US" sz="1400" b="1" dirty="0" err="1" smtClean="0"/>
              <a:t>"Washington</a:t>
            </a:r>
            <a:r>
              <a:rPr lang="en-US" sz="1400" b="1" dirty="0" smtClean="0"/>
              <a:t>"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multimap.put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George"</a:t>
            </a:r>
            <a:r>
              <a:rPr lang="en-US" sz="1400" dirty="0" err="1" smtClean="0"/>
              <a:t>,</a:t>
            </a:r>
            <a:r>
              <a:rPr lang="en-US" sz="1400" b="1" dirty="0" err="1" smtClean="0"/>
              <a:t>"Bush</a:t>
            </a:r>
            <a:r>
              <a:rPr lang="en-US" sz="1400" b="1" dirty="0" smtClean="0"/>
              <a:t>"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multimap.put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John"</a:t>
            </a:r>
            <a:r>
              <a:rPr lang="en-US" sz="1400" dirty="0" err="1" smtClean="0"/>
              <a:t>,</a:t>
            </a:r>
            <a:r>
              <a:rPr lang="en-US" sz="1400" b="1" dirty="0" err="1" smtClean="0"/>
              <a:t>"Kennedy</a:t>
            </a:r>
            <a:r>
              <a:rPr lang="en-US" sz="1400" b="1" dirty="0" smtClean="0"/>
              <a:t>"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multimap.put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John"</a:t>
            </a:r>
            <a:r>
              <a:rPr lang="en-US" sz="1400" dirty="0" err="1" smtClean="0"/>
              <a:t>,</a:t>
            </a:r>
            <a:r>
              <a:rPr lang="en-US" sz="1400" b="1" dirty="0" err="1" smtClean="0"/>
              <a:t>"Adams</a:t>
            </a:r>
            <a:r>
              <a:rPr lang="en-US" sz="1400" b="1" dirty="0" smtClean="0"/>
              <a:t>"</a:t>
            </a:r>
            <a:r>
              <a:rPr lang="en-US" sz="1400" dirty="0" smtClean="0"/>
              <a:t>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/>
              <a:t>     Map&lt;String, Collection&lt;String&gt;&gt; map= </a:t>
            </a:r>
            <a:r>
              <a:rPr lang="en-US" sz="1400" dirty="0" err="1" smtClean="0"/>
              <a:t>multimap.asMap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b="1" dirty="0" smtClean="0">
                <a:solidFill>
                  <a:srgbClr val="000080"/>
                </a:solidFill>
              </a:rPr>
              <a:t>for</a:t>
            </a:r>
            <a:r>
              <a:rPr lang="en-US" sz="1400" dirty="0" smtClean="0"/>
              <a:t>(String </a:t>
            </a:r>
            <a:r>
              <a:rPr lang="en-US" sz="1400" dirty="0" err="1" smtClean="0"/>
              <a:t>str:map.keySet</a:t>
            </a:r>
            <a:r>
              <a:rPr lang="en-US" sz="1400" dirty="0" smtClean="0"/>
              <a:t>())</a:t>
            </a:r>
            <a:br>
              <a:rPr lang="en-US" sz="1400" dirty="0" smtClean="0"/>
            </a:br>
            <a:r>
              <a:rPr lang="en-US" sz="1400" dirty="0" smtClean="0"/>
              <a:t>	    </a:t>
            </a:r>
            <a:r>
              <a:rPr lang="en-US" sz="1400" dirty="0" err="1" smtClean="0"/>
              <a:t>System.</a:t>
            </a:r>
            <a:r>
              <a:rPr lang="en-US" sz="1400" b="1" i="1" dirty="0" err="1" smtClean="0">
                <a:solidFill>
                  <a:srgbClr val="660E7A"/>
                </a:solidFill>
              </a:rPr>
              <a:t>out</a:t>
            </a:r>
            <a:r>
              <a:rPr lang="en-US" sz="1400" dirty="0" err="1" smtClean="0"/>
              <a:t>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 + </a:t>
            </a:r>
            <a:r>
              <a:rPr lang="en-US" sz="1400" b="1" dirty="0" smtClean="0">
                <a:solidFill>
                  <a:srgbClr val="008000"/>
                </a:solidFill>
              </a:rPr>
              <a:t>" " </a:t>
            </a:r>
            <a:r>
              <a:rPr lang="en-US" sz="1400" dirty="0" smtClean="0"/>
              <a:t>+ </a:t>
            </a:r>
            <a:r>
              <a:rPr lang="en-US" sz="1400" dirty="0" err="1" smtClean="0"/>
              <a:t>map.get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));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George [Bush, Washington, Bush]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John [Kennedy, Adams]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Collections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81304" cy="264688"/>
          </a:xfrm>
        </p:spPr>
        <p:txBody>
          <a:bodyPr/>
          <a:lstStyle/>
          <a:p>
            <a:r>
              <a:rPr lang="en-US" dirty="0" err="1" smtClean="0"/>
              <a:t>MultiMap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DataStructure</a:t>
            </a:r>
            <a:r>
              <a:rPr lang="en-US" dirty="0" smtClean="0"/>
              <a:t> of a form </a:t>
            </a:r>
            <a:r>
              <a:rPr lang="en-US" b="1" dirty="0" smtClean="0"/>
              <a:t>Map&lt;</a:t>
            </a:r>
            <a:r>
              <a:rPr lang="en-US" b="1" dirty="0" err="1" smtClean="0"/>
              <a:t>FirstName</a:t>
            </a:r>
            <a:r>
              <a:rPr lang="en-US" b="1" dirty="0" smtClean="0"/>
              <a:t> , Map&lt;</a:t>
            </a:r>
            <a:r>
              <a:rPr lang="en-US" b="1" dirty="0" err="1" smtClean="0"/>
              <a:t>MiddleName</a:t>
            </a:r>
            <a:r>
              <a:rPr lang="en-US" b="1" dirty="0" smtClean="0"/>
              <a:t>, </a:t>
            </a:r>
            <a:r>
              <a:rPr lang="en-US" b="1" dirty="0" err="1" smtClean="0"/>
              <a:t>LastName</a:t>
            </a:r>
            <a:r>
              <a:rPr lang="en-US" b="1" dirty="0" smtClean="0"/>
              <a:t>&gt;&gt; </a:t>
            </a:r>
            <a:r>
              <a:rPr lang="en-US" dirty="0" smtClean="0"/>
              <a:t>is awkward to use</a:t>
            </a:r>
          </a:p>
          <a:p>
            <a:r>
              <a:rPr lang="en-US" dirty="0" smtClean="0"/>
              <a:t>Supports row and columns  views</a:t>
            </a:r>
          </a:p>
          <a:p>
            <a:r>
              <a:rPr lang="en-US" dirty="0" smtClean="0"/>
              <a:t>Some notable implementations</a:t>
            </a:r>
          </a:p>
          <a:p>
            <a:pPr lvl="1"/>
            <a:r>
              <a:rPr lang="en-US" dirty="0" err="1" smtClean="0"/>
              <a:t>HashBasedTable</a:t>
            </a:r>
            <a:endParaRPr lang="en-US" dirty="0" smtClean="0"/>
          </a:p>
          <a:p>
            <a:pPr lvl="1"/>
            <a:r>
              <a:rPr lang="en-US" dirty="0" err="1" smtClean="0"/>
              <a:t>TreeBasedTable</a:t>
            </a:r>
            <a:endParaRPr lang="en-US" dirty="0" smtClean="0"/>
          </a:p>
          <a:p>
            <a:pPr lvl="1"/>
            <a:r>
              <a:rPr lang="en-US" dirty="0" err="1" smtClean="0"/>
              <a:t>ImmutableTable</a:t>
            </a:r>
            <a:endParaRPr lang="en-US" dirty="0" smtClean="0"/>
          </a:p>
          <a:p>
            <a:pPr lvl="1"/>
            <a:r>
              <a:rPr lang="en-US" dirty="0" err="1" smtClean="0"/>
              <a:t>ArrayTable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-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529632" cy="264688"/>
          </a:xfrm>
        </p:spPr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Snippet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Table&lt;String, String, String&gt; records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HashBasedTable.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records.put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rohit"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"vijay"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"vaidya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records.put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rahul"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"vijay"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"vaidya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records.put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jainesh"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"jagannath"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"poddar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Map&lt;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String,String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map = records.row(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rahul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(map);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Map&lt;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String,String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records.column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vijay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vijay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vaidya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rohit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vaidya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rahul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vaidya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-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529632" cy="264688"/>
          </a:xfrm>
        </p:spPr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IN" dirty="0" smtClean="0"/>
              <a:t>Experience building software with Java</a:t>
            </a:r>
          </a:p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IN" dirty="0" smtClean="0"/>
              <a:t>Builder Pattern [Item 2 – Effective Java]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92" y="1331913"/>
            <a:ext cx="6314353" cy="314801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Collections: Resources by </a:t>
            </a:r>
            <a:r>
              <a:rPr lang="en-US" dirty="0" err="1" smtClean="0"/>
              <a:t>ZeroTurnAround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2012410" cy="264688"/>
          </a:xfrm>
        </p:spPr>
        <p:txBody>
          <a:bodyPr/>
          <a:lstStyle/>
          <a:p>
            <a:r>
              <a:rPr lang="en-US" dirty="0" smtClean="0"/>
              <a:t>Which Collection is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Guava: Design Principles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>
              <a:buClr>
                <a:schemeClr val="accent2"/>
              </a:buClr>
            </a:pPr>
            <a:r>
              <a:rPr lang="en-US" sz="1100" dirty="0" smtClean="0">
                <a:latin typeface="Arial Black"/>
                <a:cs typeface="Arial Black"/>
              </a:rPr>
              <a:t>Defensive </a:t>
            </a:r>
            <a:r>
              <a:rPr lang="en-US" sz="1100" dirty="0" smtClean="0">
                <a:latin typeface="Arial Black"/>
                <a:cs typeface="Arial Black"/>
              </a:rPr>
              <a:t>Coding</a:t>
            </a:r>
            <a:endParaRPr lang="en-US" sz="1100" dirty="0" smtClean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</a:rPr>
              <a:t>checkNotNull</a:t>
            </a:r>
            <a:endParaRPr lang="en-US" sz="1100" dirty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</a:rPr>
              <a:t>checkArgument</a:t>
            </a:r>
            <a:endParaRPr lang="en-US" sz="1100" dirty="0" smtClean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sz="1100" dirty="0" smtClean="0">
                <a:solidFill>
                  <a:srgbClr val="444444"/>
                </a:solidFill>
              </a:rPr>
              <a:t>Developer is forced to think about edge cases write at the beginning of the API</a:t>
            </a:r>
            <a:endParaRPr lang="en-US" sz="1100" dirty="0">
              <a:solidFill>
                <a:srgbClr val="444444"/>
              </a:solidFill>
            </a:endParaRPr>
          </a:p>
          <a:p>
            <a:pPr>
              <a:buClr>
                <a:schemeClr val="accent2"/>
              </a:buClr>
            </a:pPr>
            <a:endParaRPr lang="en-US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>
              <a:buClr>
                <a:schemeClr val="accent2"/>
              </a:buClr>
            </a:pPr>
            <a:r>
              <a:rPr lang="en-US" dirty="0" smtClean="0">
                <a:latin typeface="Arial Black"/>
                <a:cs typeface="Arial Black"/>
              </a:rPr>
              <a:t>Encourage Good Habits</a:t>
            </a:r>
            <a:endParaRPr lang="en-US" dirty="0" smtClean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Fail fast </a:t>
            </a:r>
            <a:endParaRPr lang="en-US" dirty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Reject nulls</a:t>
            </a: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dirty="0" smtClean="0"/>
              <a:t>Good habits go a long way and disciplined usage shall help build </a:t>
            </a:r>
            <a:r>
              <a:rPr dirty="0" smtClean="0"/>
              <a:t>maintainable </a:t>
            </a:r>
            <a:r>
              <a:rPr dirty="0" smtClean="0"/>
              <a:t>software</a:t>
            </a:r>
            <a:endParaRPr lang="en-US" dirty="0">
              <a:solidFill>
                <a:srgbClr val="444444"/>
              </a:solidFill>
            </a:endParaRP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>
              <a:buClr>
                <a:schemeClr val="accent2"/>
              </a:buClr>
            </a:pPr>
            <a:r>
              <a:rPr lang="en-US" dirty="0" smtClean="0">
                <a:latin typeface="Arial Black"/>
                <a:cs typeface="Arial Black"/>
              </a:rPr>
              <a:t>Meaningful signatures</a:t>
            </a:r>
            <a:endParaRPr lang="en-US" dirty="0" smtClean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dirty="0" smtClean="0">
                <a:solidFill>
                  <a:srgbClr val="444444"/>
                </a:solidFill>
              </a:rPr>
              <a:t>Intention </a:t>
            </a:r>
            <a:r>
              <a:rPr dirty="0" smtClean="0">
                <a:solidFill>
                  <a:srgbClr val="444444"/>
                </a:solidFill>
              </a:rPr>
              <a:t>of a Method and class should be </a:t>
            </a:r>
            <a:r>
              <a:rPr dirty="0" smtClean="0">
                <a:solidFill>
                  <a:srgbClr val="444444"/>
                </a:solidFill>
              </a:rPr>
              <a:t>intuitive </a:t>
            </a:r>
            <a:r>
              <a:rPr dirty="0" smtClean="0">
                <a:solidFill>
                  <a:srgbClr val="444444"/>
                </a:solidFill>
              </a:rPr>
              <a:t>and reflect the method and class name</a:t>
            </a:r>
            <a:endParaRPr lang="en-US" dirty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dirty="0" smtClean="0">
                <a:solidFill>
                  <a:srgbClr val="444444"/>
                </a:solidFill>
              </a:rPr>
              <a:t>Method and classes should be simple as opposed to been smart </a:t>
            </a: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dirty="0" smtClean="0"/>
              <a:t>In exceptional </a:t>
            </a:r>
            <a:r>
              <a:rPr dirty="0" smtClean="0"/>
              <a:t>situations </a:t>
            </a:r>
            <a:r>
              <a:rPr dirty="0" smtClean="0"/>
              <a:t>methods can do smart things but in the same semantics</a:t>
            </a:r>
            <a:endParaRPr dirty="0" smtClean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>
              <a:buClr>
                <a:schemeClr val="accent2"/>
              </a:buClr>
            </a:pPr>
            <a:r>
              <a:rPr lang="en-US" dirty="0" smtClean="0">
                <a:latin typeface="Arial Black"/>
                <a:cs typeface="Arial Black"/>
              </a:rPr>
              <a:t>Emphasize Maintainability</a:t>
            </a:r>
            <a:endParaRPr lang="en-US" dirty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Leave room for future refactoring</a:t>
            </a:r>
            <a:endParaRPr lang="en-US" dirty="0">
              <a:solidFill>
                <a:srgbClr val="444444"/>
              </a:solidFill>
            </a:endParaRP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Don’t try to address every use case individually</a:t>
            </a:r>
          </a:p>
          <a:p>
            <a:pPr marL="128588" indent="-128588">
              <a:buClr>
                <a:schemeClr val="accent2"/>
              </a:buClr>
              <a:buFont typeface="Arial"/>
              <a:buChar char="•"/>
            </a:pPr>
            <a:r>
              <a:rPr dirty="0" smtClean="0"/>
              <a:t>Provide generics tools which can be composed to address use cases which haven't been thought of</a:t>
            </a:r>
            <a:endParaRPr lang="en-US" dirty="0" smtClean="0">
              <a:solidFill>
                <a:srgbClr val="444444"/>
              </a:solidFill>
            </a:endParaRP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9142359" y="708318"/>
            <a:ext cx="1642" cy="3888486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-1642" y="708318"/>
            <a:ext cx="1642" cy="3888486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2404" y="3004500"/>
            <a:ext cx="2226250" cy="6471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THANK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2404" y="3557857"/>
            <a:ext cx="1438650" cy="6471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9C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23888" y="0"/>
            <a:ext cx="7886700" cy="979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CONTACT ME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0031" y="1339913"/>
            <a:ext cx="3832138" cy="2989632"/>
            <a:chOff x="749300" y="1466907"/>
            <a:chExt cx="4493597" cy="3565927"/>
          </a:xfrm>
        </p:grpSpPr>
        <p:grpSp>
          <p:nvGrpSpPr>
            <p:cNvPr id="9" name="Group 2"/>
            <p:cNvGrpSpPr/>
            <p:nvPr/>
          </p:nvGrpSpPr>
          <p:grpSpPr>
            <a:xfrm>
              <a:off x="796658" y="1466907"/>
              <a:ext cx="4446239" cy="564059"/>
              <a:chOff x="699351" y="1683059"/>
              <a:chExt cx="5928317" cy="752078"/>
            </a:xfrm>
          </p:grpSpPr>
          <p:pic>
            <p:nvPicPr>
              <p:cNvPr id="10" name="Picture 2" descr="http://iconmonstr.com/g/gd/makefg.php?i=s2/default/iconmonstr-email-9-icon.png&amp;r=255&amp;g=255&amp;b=255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1683059"/>
                <a:ext cx="752078" cy="752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640113" y="1828267"/>
                <a:ext cx="4987555" cy="587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8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rohit_vaidya@epam.com</a:t>
                </a:r>
                <a:endParaRPr lang="en-US" sz="1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>
            <a:xfrm>
              <a:off x="796658" y="2194430"/>
              <a:ext cx="3422632" cy="568084"/>
              <a:chOff x="699351" y="2609541"/>
              <a:chExt cx="4563506" cy="757444"/>
            </a:xfrm>
          </p:grpSpPr>
          <p:pic>
            <p:nvPicPr>
              <p:cNvPr id="13" name="Picture 8" descr="http://iconmonstr.com/g/gd/makefg.php?i=s2/default/iconmonstr-skype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2609541"/>
                <a:ext cx="752078" cy="752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40112" y="2779618"/>
                <a:ext cx="3622745" cy="587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rohit.vijay.vaidya</a:t>
                </a:r>
                <a:endParaRPr lang="en-US" sz="1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5" name="Group 5"/>
            <p:cNvGrpSpPr/>
            <p:nvPr/>
          </p:nvGrpSpPr>
          <p:grpSpPr>
            <a:xfrm>
              <a:off x="796658" y="2930129"/>
              <a:ext cx="2778499" cy="571579"/>
              <a:chOff x="699351" y="3536023"/>
              <a:chExt cx="3704662" cy="762104"/>
            </a:xfrm>
          </p:grpSpPr>
          <p:pic>
            <p:nvPicPr>
              <p:cNvPr id="16" name="Picture 6" descr="http://iconmonstr.com/g/gd/makefg.php?i=s2/default/iconmonstr-linkedin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3536023"/>
                <a:ext cx="752078" cy="752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640112" y="3710760"/>
                <a:ext cx="2763901" cy="587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Rohit</a:t>
                </a:r>
                <a:r>
                  <a:rPr lang="en-US" sz="18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Vaidya</a:t>
                </a:r>
                <a:endParaRPr lang="en-US" sz="1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9" name="Group 6"/>
            <p:cNvGrpSpPr/>
            <p:nvPr/>
          </p:nvGrpSpPr>
          <p:grpSpPr>
            <a:xfrm>
              <a:off x="749300" y="3741254"/>
              <a:ext cx="2778499" cy="564059"/>
              <a:chOff x="699351" y="4462505"/>
              <a:chExt cx="3704662" cy="752078"/>
            </a:xfrm>
          </p:grpSpPr>
          <p:pic>
            <p:nvPicPr>
              <p:cNvPr id="20" name="Picture 2" descr="http://iconmonstr.com/g/gd/makefg.php?i=s2/default/iconmonstr-facebook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4462505"/>
                <a:ext cx="752078" cy="752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640112" y="4607712"/>
                <a:ext cx="2763901" cy="587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Rohit</a:t>
                </a:r>
                <a:r>
                  <a:rPr lang="en-US" sz="18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Vaidya</a:t>
                </a:r>
                <a:endParaRPr lang="en-US" sz="1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Group 8"/>
            <p:cNvGrpSpPr/>
            <p:nvPr/>
          </p:nvGrpSpPr>
          <p:grpSpPr>
            <a:xfrm>
              <a:off x="749300" y="4468775"/>
              <a:ext cx="2463989" cy="564059"/>
              <a:chOff x="699351" y="5388989"/>
              <a:chExt cx="3285322" cy="752078"/>
            </a:xfrm>
          </p:grpSpPr>
          <p:pic>
            <p:nvPicPr>
              <p:cNvPr id="23" name="Picture 4" descr="http://iconmonstr.com/g/gd/makefg.php?i=s2/default/iconmonstr-twitter-4-icon.png&amp;r=255&amp;g=255&amp;b=255"/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351" y="5388989"/>
                <a:ext cx="752078" cy="752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640114" y="5534196"/>
                <a:ext cx="2344559" cy="587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800" dirty="0" err="1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Rohit_elan</a:t>
                </a:r>
                <a:endParaRPr lang="en-US" sz="1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121" y="491957"/>
            <a:ext cx="482600" cy="469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605" y="4141537"/>
            <a:ext cx="1143000" cy="457200"/>
          </a:xfrm>
          <a:prstGeom prst="rect">
            <a:avLst/>
          </a:prstGeom>
        </p:spPr>
      </p:pic>
      <p:pic>
        <p:nvPicPr>
          <p:cNvPr id="3" name="Picture 2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03" y="1433030"/>
            <a:ext cx="1030802" cy="10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302" lvl="1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IN" sz="1400" dirty="0" smtClean="0"/>
              <a:t>Full of practical advises in the form of Items</a:t>
            </a:r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IN" sz="1400" dirty="0" smtClean="0"/>
              <a:t>Consider static factory methods</a:t>
            </a:r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IN" sz="1400" dirty="0" smtClean="0"/>
              <a:t>Avoid creating un-necessary objects</a:t>
            </a:r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IN" sz="1400" dirty="0" smtClean="0"/>
              <a:t>Know and user of Libraries</a:t>
            </a:r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IN" sz="1400" dirty="0" smtClean="0"/>
              <a:t>Optimize Judiciously </a:t>
            </a:r>
          </a:p>
          <a:p>
            <a:pPr marL="130302" lvl="1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IN" sz="1400" dirty="0" smtClean="0"/>
              <a:t>Guava is a manifestation of Effective Java</a:t>
            </a:r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endParaRPr lang="en-IN" sz="1400" dirty="0" smtClean="0"/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endParaRPr lang="en-IN" sz="1400" dirty="0" smtClean="0"/>
          </a:p>
          <a:p>
            <a:pPr marL="430339" lvl="2" indent="-130302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endParaRPr lang="en-IN" sz="1400" dirty="0" smtClean="0"/>
          </a:p>
          <a:p>
            <a:pPr>
              <a:buClr>
                <a:schemeClr val="accent2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buClr>
                <a:schemeClr val="accent2"/>
              </a:buClr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Effective Java – Joshua Bloch</a:t>
            </a:r>
            <a:endParaRPr lang="en-US" dirty="0"/>
          </a:p>
        </p:txBody>
      </p:sp>
      <p:pic>
        <p:nvPicPr>
          <p:cNvPr id="7" name="Picture 6" descr="Effective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7" y="885218"/>
            <a:ext cx="2835908" cy="35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Refresher - Builder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15273" y="1530086"/>
            <a:ext cx="7568640" cy="599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2891" tIns="49303" rIns="72891" bIns="36446"/>
          <a:lstStyle/>
          <a:p>
            <a:pPr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</a:tabLst>
            </a:pPr>
            <a:r>
              <a:rPr lang="en-IN" b="1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NutritionFacts</a:t>
            </a:r>
            <a:r>
              <a:rPr lang="en-IN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cocaCola</a:t>
            </a:r>
            <a:r>
              <a:rPr lang="en-IN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</a:t>
            </a:r>
          </a:p>
          <a:p>
            <a:pPr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</a:tabLst>
            </a:pPr>
            <a:r>
              <a:rPr lang="en-IN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new </a:t>
            </a:r>
            <a:r>
              <a:rPr lang="en-IN" b="1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NutritionFacts</a:t>
            </a:r>
            <a:r>
              <a:rPr lang="en-IN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(240, 8, 100, 0, 35, 27);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0431" y="2482047"/>
            <a:ext cx="7837920" cy="76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2891" tIns="45630" rIns="72891" bIns="36446"/>
          <a:lstStyle/>
          <a:p>
            <a:pPr>
              <a:lnSpc>
                <a:spcPct val="95000"/>
              </a:lnSpc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</a:tabLst>
            </a:pPr>
            <a:r>
              <a:rPr lang="en-IN" b="1" dirty="0" err="1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NutritionFacts</a:t>
            </a:r>
            <a:r>
              <a:rPr lang="en-IN" b="1" dirty="0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cocaCola</a:t>
            </a:r>
            <a:r>
              <a:rPr lang="en-IN" b="1" dirty="0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 = new </a:t>
            </a:r>
            <a:r>
              <a:rPr lang="en-IN" b="1" dirty="0" err="1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NutritionFacts.Builder</a:t>
            </a:r>
            <a:r>
              <a:rPr lang="en-IN" b="1" dirty="0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(240, 8).</a:t>
            </a:r>
          </a:p>
          <a:p>
            <a:pPr>
              <a:lnSpc>
                <a:spcPct val="95000"/>
              </a:lnSpc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</a:tabLst>
            </a:pPr>
            <a:r>
              <a:rPr lang="en-IN" b="1" dirty="0">
                <a:solidFill>
                  <a:srgbClr val="000000"/>
                </a:solidFill>
                <a:latin typeface="LucidaSans-Typewriter" pitchFamily="49" charset="0"/>
                <a:ea typeface="LucidaSans-Typewriter" pitchFamily="49" charset="0"/>
                <a:cs typeface="LucidaSans-Typewriter" pitchFamily="49" charset="0"/>
              </a:rPr>
              <a:t>calories(100).sodium(35).carbohydrate(27).build();</a:t>
            </a:r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IN" dirty="0" smtClean="0"/>
              <a:t>Google Guava is open source project released by Google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Actively used and maintained by </a:t>
            </a:r>
            <a:r>
              <a:rPr lang="en-IN" dirty="0" err="1" smtClean="0"/>
              <a:t>google</a:t>
            </a:r>
            <a:r>
              <a:rPr lang="en-IN" dirty="0" smtClean="0"/>
              <a:t> engineers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hlinkClick r:id="rId2"/>
              </a:rPr>
              <a:t>Used extensively</a:t>
            </a:r>
            <a:r>
              <a:rPr lang="en-IN" dirty="0" smtClean="0"/>
              <a:t> in open source projects</a:t>
            </a:r>
          </a:p>
          <a:p>
            <a:pPr>
              <a:lnSpc>
                <a:spcPct val="130000"/>
              </a:lnSpc>
            </a:pPr>
            <a:r>
              <a:rPr lang="en-IN" dirty="0" smtClean="0"/>
              <a:t>Not a </a:t>
            </a:r>
            <a:r>
              <a:rPr lang="en-IN" dirty="0" smtClean="0">
                <a:hlinkClick r:id="rId3"/>
              </a:rPr>
              <a:t>replacement</a:t>
            </a:r>
            <a:r>
              <a:rPr lang="en-IN" dirty="0" smtClean="0"/>
              <a:t> of Apache commons - you can continue to use both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Guava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The goal is for you to write less code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Make code more readable, cleaner and simpler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Helps developers to focus on business logic rather than writing java utilities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Saves time and improves productivity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Extension for Java 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dirty="0" smtClean="0"/>
              <a:t>Actively maintained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30000"/>
              </a:lnSpc>
              <a:buClr>
                <a:schemeClr val="accent2"/>
              </a:buClr>
              <a:buFont typeface="Arial" pitchFamily="34" charset="0"/>
              <a:buChar char="•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Guava?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959237" cy="264688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Who Uses Guava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59402"/>
              </p:ext>
            </p:extLst>
          </p:nvPr>
        </p:nvGraphicFramePr>
        <p:xfrm>
          <a:off x="544286" y="996376"/>
          <a:ext cx="7761514" cy="356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9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03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Black"/>
                          <a:cs typeface="Arial Black"/>
                        </a:rPr>
                        <a:t>Open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 Black"/>
                          <a:cs typeface="Arial Black"/>
                        </a:rPr>
                        <a:t> Source Projects </a:t>
                      </a:r>
                      <a:endParaRPr lang="en-US" sz="1200" b="1" dirty="0">
                        <a:latin typeface="Arial Black"/>
                        <a:cs typeface="Arial Black"/>
                      </a:endParaRPr>
                    </a:p>
                  </a:txBody>
                  <a:tcPr marL="85422" marR="85422" marT="42711" marB="4271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6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6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6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66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5422" marR="85422" marT="42711" marB="42711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0519" y="1352329"/>
            <a:ext cx="1528208" cy="72360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811" y="1304596"/>
            <a:ext cx="775344" cy="7348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599" y="2190760"/>
            <a:ext cx="1034665" cy="58410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5054" y="2940908"/>
            <a:ext cx="836458" cy="7559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79716" y="2152964"/>
            <a:ext cx="1185905" cy="7550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25130" y="2989520"/>
            <a:ext cx="1983044" cy="7037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0097" y="3829610"/>
            <a:ext cx="815546" cy="7235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04815" y="3841436"/>
            <a:ext cx="1086665" cy="6416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23642</TotalTime>
  <Words>1332</Words>
  <Application>Microsoft Office PowerPoint</Application>
  <PresentationFormat>On-screen Show (16:9)</PresentationFormat>
  <Paragraphs>388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Arial Black</vt:lpstr>
      <vt:lpstr>Calibri</vt:lpstr>
      <vt:lpstr>Consolas</vt:lpstr>
      <vt:lpstr>Courier New</vt:lpstr>
      <vt:lpstr>Droid Sans Fallback</vt:lpstr>
      <vt:lpstr>Liberation Sans</vt:lpstr>
      <vt:lpstr>Lucida Grande</vt:lpstr>
      <vt:lpstr>LucidaSans-Typewriter</vt:lpstr>
      <vt:lpstr>StarSymbol</vt:lpstr>
      <vt:lpstr>Trebuchet MS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Rohit Vaidya</cp:lastModifiedBy>
  <cp:revision>1308</cp:revision>
  <cp:lastPrinted>2014-07-09T13:30:36Z</cp:lastPrinted>
  <dcterms:created xsi:type="dcterms:W3CDTF">2014-07-08T13:27:24Z</dcterms:created>
  <dcterms:modified xsi:type="dcterms:W3CDTF">2016-11-23T09:11:24Z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