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62" r:id="rId5"/>
  </p:sldMasterIdLst>
  <p:notesMasterIdLst>
    <p:notesMasterId r:id="rId23"/>
  </p:notesMasterIdLst>
  <p:handoutMasterIdLst>
    <p:handoutMasterId r:id="rId24"/>
  </p:handoutMasterIdLst>
  <p:sldIdLst>
    <p:sldId id="448" r:id="rId6"/>
    <p:sldId id="353" r:id="rId7"/>
    <p:sldId id="481" r:id="rId8"/>
    <p:sldId id="490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477" r:id="rId2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7" autoAdjust="0"/>
    <p:restoredTop sz="96388" autoAdjust="0"/>
  </p:normalViewPr>
  <p:slideViewPr>
    <p:cSldViewPr snapToGrid="0">
      <p:cViewPr varScale="1">
        <p:scale>
          <a:sx n="146" d="100"/>
          <a:sy n="146" d="100"/>
        </p:scale>
        <p:origin x="498" y="12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6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1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3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0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8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1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4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4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4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4" y="2496458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8" y="2457127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63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704274"/>
            <a:ext cx="9144000" cy="2834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0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7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6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3" y="844038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hu-HU" sz="1500" dirty="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 dirty="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None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0" indent="0" algn="l" defTabSz="3429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None/>
              <a:defRPr lang="en-US" sz="1100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4156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274"/>
            <a:ext cx="778669" cy="41563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01266" y="2608236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7518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01266" y="1222782"/>
            <a:ext cx="348437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89728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601266" y="3993690"/>
            <a:ext cx="34843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119620" y="92407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2944813" y="92407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119620" y="2309525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2944813" y="2309526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19620" y="3694980"/>
            <a:ext cx="1536192" cy="9601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2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2944813" y="3694981"/>
            <a:ext cx="5806440" cy="960119"/>
          </a:xfrm>
          <a:prstGeom prst="rect">
            <a:avLst/>
          </a:prstGeom>
        </p:spPr>
        <p:txBody>
          <a:bodyPr vert="horz" anchor="ctr" anchorCtr="0"/>
          <a:lstStyle>
            <a:lvl1pPr marL="128588" indent="-128588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2FC2D9"/>
              </a:buClr>
              <a:buFont typeface="Arial"/>
              <a:buChar char="•"/>
              <a:defRPr lang="en-US" sz="12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2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2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2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64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8435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59" y="708318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17" y="699516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351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3681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2845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92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49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62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221057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34358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518602" y="1937726"/>
            <a:ext cx="99203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31903" y="2216156"/>
            <a:ext cx="1973262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/>
            </a:lvl1pPr>
          </a:lstStyle>
          <a:p>
            <a:pPr lvl="0">
              <a:lnSpc>
                <a:spcPct val="110000"/>
              </a:lnSpc>
            </a:pPr>
            <a:r>
              <a:rPr lang="en-US" sz="1100" dirty="0" err="1" smtClean="0">
                <a:solidFill>
                  <a:srgbClr val="444444"/>
                </a:solidFill>
              </a:rPr>
              <a:t>Lorem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ipsum</a:t>
            </a:r>
            <a:r>
              <a:rPr lang="en-US" sz="1100" dirty="0" smtClean="0">
                <a:solidFill>
                  <a:srgbClr val="444444"/>
                </a:solidFill>
              </a:rPr>
              <a:t> dolor sit </a:t>
            </a:r>
            <a:r>
              <a:rPr lang="en-US" sz="1100" dirty="0" err="1" smtClean="0">
                <a:solidFill>
                  <a:srgbClr val="444444"/>
                </a:solidFill>
              </a:rPr>
              <a:t>amet</a:t>
            </a:r>
            <a:r>
              <a:rPr lang="en-US" sz="1100" dirty="0" smtClean="0">
                <a:solidFill>
                  <a:srgbClr val="444444"/>
                </a:solidFill>
              </a:rPr>
              <a:t>, </a:t>
            </a:r>
            <a:r>
              <a:rPr lang="en-US" sz="1100" dirty="0" err="1" smtClean="0">
                <a:solidFill>
                  <a:srgbClr val="444444"/>
                </a:solidFill>
              </a:rPr>
              <a:t>consectetur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adipiscing</a:t>
            </a:r>
            <a:r>
              <a:rPr lang="en-US" sz="1100" dirty="0" smtClean="0">
                <a:solidFill>
                  <a:srgbClr val="444444"/>
                </a:solidFill>
              </a:rPr>
              <a:t> </a:t>
            </a:r>
            <a:r>
              <a:rPr lang="en-US" sz="1100" dirty="0" err="1" smtClean="0">
                <a:solidFill>
                  <a:srgbClr val="444444"/>
                </a:solidFill>
              </a:rPr>
              <a:t>elit</a:t>
            </a:r>
            <a:r>
              <a:rPr lang="en-US" sz="1100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96689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64438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527347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86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08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7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4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7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299" y="152004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966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62355" y="1332310"/>
            <a:ext cx="3931920" cy="27432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481711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4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/>
          </p:nvPr>
        </p:nvGraphicFramePr>
        <p:xfrm>
          <a:off x="-1" y="701330"/>
          <a:ext cx="9144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30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55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2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3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3" r:id="rId4"/>
    <p:sldLayoutId id="2147483754" r:id="rId5"/>
    <p:sldLayoutId id="2147483761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/>
              <a:t>‹#›</a:t>
            </a:fld>
            <a:endParaRPr lang="en-US" sz="800" dirty="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kern="0" spc="15" dirty="0" smtClean="0">
                <a:solidFill>
                  <a:srgbClr val="CCCCCC"/>
                </a:solidFill>
                <a:cs typeface="Trebuchet MS"/>
              </a:rPr>
              <a:t>CONFIDENTIAL</a:t>
            </a:r>
            <a:endParaRPr lang="en-US" sz="600" kern="0" spc="15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kb.epam.com/display/GDOKB/Lviv+Java+Mentorship+Progra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7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43691" y="1556683"/>
            <a:ext cx="8575766" cy="1078757"/>
          </a:xfrm>
        </p:spPr>
        <p:txBody>
          <a:bodyPr/>
          <a:lstStyle/>
          <a:p>
            <a:r>
              <a:rPr lang="en-US" sz="3600" dirty="0" smtClean="0"/>
              <a:t>JAVA </a:t>
            </a:r>
            <a:r>
              <a:rPr lang="en-US" sz="3600" dirty="0" smtClean="0"/>
              <a:t>Debugging Best Practices</a:t>
            </a:r>
          </a:p>
          <a:p>
            <a:r>
              <a:rPr lang="en-US" sz="2800" dirty="0" smtClean="0"/>
              <a:t>LVIV 2016 </a:t>
            </a:r>
            <a:r>
              <a:rPr lang="en-US" sz="2800" dirty="0" smtClean="0"/>
              <a:t>(</a:t>
            </a:r>
            <a:r>
              <a:rPr lang="en-US" sz="2800" dirty="0" smtClean="0"/>
              <a:t>v0.1)</a:t>
            </a:r>
            <a:endParaRPr lang="en-US" sz="2800" dirty="0" smtClean="0"/>
          </a:p>
          <a:p>
            <a:r>
              <a:rPr lang="en-US" sz="1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 </a:t>
            </a:r>
            <a:r>
              <a:rPr lang="en-US" sz="18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JAVA DEVELOPERS</a:t>
            </a:r>
            <a:endParaRPr lang="en-US" sz="1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VOLODYMYR SHYNKLIAR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MARCH,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rebuchet MS"/>
                <a:cs typeface="Trebuchet MS"/>
              </a:rPr>
              <a:t>2016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Exploring program’s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state - Basic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" y="872273"/>
            <a:ext cx="3172021" cy="23316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69" y="872273"/>
            <a:ext cx="4536333" cy="2053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12" y="3376702"/>
            <a:ext cx="5697944" cy="1213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729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Exploring program’s state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– Custom Formatting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10" y="907312"/>
            <a:ext cx="5816707" cy="37001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375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Exploring program’s state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– Collections’ Logical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7" y="1184423"/>
            <a:ext cx="8101345" cy="201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70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Changing program's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state -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66" y="815164"/>
            <a:ext cx="6497268" cy="39833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935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Changing program's </a:t>
            </a:r>
            <a:r>
              <a:rPr lang="en-US" dirty="0" smtClean="0"/>
              <a:t>state - Display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9" y="944857"/>
            <a:ext cx="7580163" cy="35775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56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Have not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sources ? - Decompiler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36" y="844181"/>
            <a:ext cx="7871527" cy="32275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3605" y="4216383"/>
            <a:ext cx="1856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http://jd.benow.ca/</a:t>
            </a:r>
          </a:p>
        </p:txBody>
      </p:sp>
    </p:spTree>
    <p:extLst>
      <p:ext uri="{BB962C8B-B14F-4D97-AF65-F5344CB8AC3E}">
        <p14:creationId xmlns:p14="http://schemas.microsoft.com/office/powerpoint/2010/main" val="193186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cs typeface="Trebuchet MS"/>
              </a:rPr>
              <a:t>Have not sources </a:t>
            </a:r>
            <a:r>
              <a:rPr lang="en-US" dirty="0" smtClean="0">
                <a:solidFill>
                  <a:srgbClr val="444444"/>
                </a:solidFill>
                <a:cs typeface="Trebuchet MS"/>
              </a:rPr>
              <a:t>? – Use Outline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71" y="856696"/>
            <a:ext cx="3411058" cy="35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" y="0"/>
            <a:ext cx="9121478" cy="48577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1400" y="2003084"/>
            <a:ext cx="4076700" cy="299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44444"/>
                </a:solidFill>
                <a:hlinkClick r:id="rId4"/>
              </a:rPr>
              <a:t>Lviv JaMP Knowledge Base</a:t>
            </a:r>
            <a:r>
              <a:rPr lang="en-US" sz="2400" dirty="0" smtClean="0">
                <a:solidFill>
                  <a:srgbClr val="444444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4122263" cy="348437"/>
            <a:chOff x="448467" y="1385345"/>
            <a:chExt cx="5496350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8" y="1417582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Java Debugging Architecture overview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Breakpoints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dirty="0"/>
                <a:t>Navigation in debug mode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Exploring program’s state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74260" y="3185609"/>
            <a:ext cx="5455763" cy="348437"/>
            <a:chOff x="448467" y="3451955"/>
            <a:chExt cx="7274350" cy="464582"/>
          </a:xfrm>
        </p:grpSpPr>
        <p:sp>
          <p:nvSpPr>
            <p:cNvPr id="24" name="TextBox 23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Changing program's state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2292" y="3689626"/>
            <a:ext cx="5455763" cy="348437"/>
            <a:chOff x="448467" y="3451955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dirty="0" smtClean="0">
                  <a:solidFill>
                    <a:srgbClr val="444444"/>
                  </a:solidFill>
                  <a:cs typeface="Trebuchet MS"/>
                </a:rPr>
                <a:t>Have not sources ?</a:t>
              </a:r>
              <a:endParaRPr lang="en-US" sz="15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Java Debugging Architecture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8" y="1049194"/>
            <a:ext cx="3958928" cy="1831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63040" y="3879669"/>
            <a:ext cx="621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 smtClean="0"/>
              <a:t>Xdebug</a:t>
            </a:r>
            <a:r>
              <a:rPr lang="en-US" dirty="0"/>
              <a:t> -</a:t>
            </a:r>
            <a:r>
              <a:rPr lang="en-US" dirty="0" err="1" smtClean="0"/>
              <a:t>Xrunjdwp:transport</a:t>
            </a:r>
            <a:r>
              <a:rPr lang="en-US" dirty="0" smtClean="0"/>
              <a:t>=</a:t>
            </a:r>
            <a:r>
              <a:rPr lang="en-US" dirty="0" err="1" smtClean="0"/>
              <a:t>dt_socket,address</a:t>
            </a:r>
            <a:r>
              <a:rPr lang="en-US" dirty="0" smtClean="0"/>
              <a:t>=8453,server=</a:t>
            </a:r>
            <a:r>
              <a:rPr lang="en-US" dirty="0" err="1" smtClean="0"/>
              <a:t>y,suspend</a:t>
            </a:r>
            <a:r>
              <a:rPr lang="en-US" dirty="0" smtClean="0"/>
              <a:t>=n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65" y="943709"/>
            <a:ext cx="3534719" cy="27835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3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Breakpoints - conditional</a:t>
            </a:r>
            <a:endParaRPr lang="en-US" dirty="0"/>
          </a:p>
        </p:txBody>
      </p:sp>
      <p:pic>
        <p:nvPicPr>
          <p:cNvPr id="8" name="Picture 7" title="Condition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24" y="939982"/>
            <a:ext cx="5473474" cy="3428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68120" y="4455385"/>
            <a:ext cx="208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Conditional 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Breakpoints – on exception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21" y="885278"/>
            <a:ext cx="7229553" cy="3363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625265" y="443473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Breakpoints – on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6" y="876300"/>
            <a:ext cx="6029325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20832" y="444398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7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in debug </a:t>
            </a:r>
            <a:r>
              <a:rPr lang="en-US" dirty="0" smtClean="0"/>
              <a:t>mode - 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125" y="900223"/>
            <a:ext cx="304288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Use your keyboard !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dirty="0" smtClean="0"/>
              <a:t>Step Over – F6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Into – F5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Return – F7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Release – F8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 to Line – Ctrl+R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Step Into Selection – Ctrl+F5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Toggle Breakpoint – </a:t>
            </a:r>
            <a:r>
              <a:rPr lang="en-US" dirty="0" err="1" smtClean="0"/>
              <a:t>Ctrl+Shift+B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0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in debug </a:t>
            </a:r>
            <a:r>
              <a:rPr lang="en-US" dirty="0" smtClean="0"/>
              <a:t>mode – types filtering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" y="786810"/>
            <a:ext cx="3575562" cy="3955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45" y="843516"/>
            <a:ext cx="3350977" cy="36982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24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in debug </a:t>
            </a:r>
            <a:r>
              <a:rPr lang="en-US" dirty="0" smtClean="0"/>
              <a:t>mode – Drop to 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82" y="830890"/>
            <a:ext cx="4202628" cy="38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872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33691</TotalTime>
  <Words>178</Words>
  <Application>Microsoft Office PowerPoint</Application>
  <PresentationFormat>On-screen Show (16:9)</PresentationFormat>
  <Paragraphs>50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Lucida Grande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Volodymyr Shynkliar</cp:lastModifiedBy>
  <cp:revision>1311</cp:revision>
  <cp:lastPrinted>2014-07-09T13:30:36Z</cp:lastPrinted>
  <dcterms:created xsi:type="dcterms:W3CDTF">2014-07-08T13:27:24Z</dcterms:created>
  <dcterms:modified xsi:type="dcterms:W3CDTF">2016-03-25T14:00:43Z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