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38"/>
  </p:notesMasterIdLst>
  <p:handoutMasterIdLst>
    <p:handoutMasterId r:id="rId39"/>
  </p:handoutMasterIdLst>
  <p:sldIdLst>
    <p:sldId id="452" r:id="rId6"/>
    <p:sldId id="461" r:id="rId7"/>
    <p:sldId id="460" r:id="rId8"/>
    <p:sldId id="459" r:id="rId9"/>
    <p:sldId id="481" r:id="rId10"/>
    <p:sldId id="482" r:id="rId11"/>
    <p:sldId id="483" r:id="rId12"/>
    <p:sldId id="485" r:id="rId13"/>
    <p:sldId id="484" r:id="rId14"/>
    <p:sldId id="458" r:id="rId15"/>
    <p:sldId id="400" r:id="rId16"/>
    <p:sldId id="470" r:id="rId17"/>
    <p:sldId id="462" r:id="rId18"/>
    <p:sldId id="463" r:id="rId19"/>
    <p:sldId id="464" r:id="rId20"/>
    <p:sldId id="465" r:id="rId21"/>
    <p:sldId id="488" r:id="rId22"/>
    <p:sldId id="491" r:id="rId23"/>
    <p:sldId id="466" r:id="rId24"/>
    <p:sldId id="354" r:id="rId25"/>
    <p:sldId id="467" r:id="rId26"/>
    <p:sldId id="341" r:id="rId27"/>
    <p:sldId id="468" r:id="rId28"/>
    <p:sldId id="471" r:id="rId29"/>
    <p:sldId id="472" r:id="rId30"/>
    <p:sldId id="475" r:id="rId31"/>
    <p:sldId id="477" r:id="rId32"/>
    <p:sldId id="469" r:id="rId33"/>
    <p:sldId id="478" r:id="rId34"/>
    <p:sldId id="479" r:id="rId35"/>
    <p:sldId id="487" r:id="rId36"/>
    <p:sldId id="49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  <p15:guide id="18" orient="horz" pos="1167">
          <p15:clr>
            <a:srgbClr val="A4A3A4"/>
          </p15:clr>
        </p15:guide>
        <p15:guide id="19" pos="2962">
          <p15:clr>
            <a:srgbClr val="A4A3A4"/>
          </p15:clr>
        </p15:guide>
        <p15:guide id="20" pos="258">
          <p15:clr>
            <a:srgbClr val="A4A3A4"/>
          </p15:clr>
        </p15:guide>
        <p15:guide id="21" pos="54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2746"/>
    <a:srgbClr val="464547"/>
    <a:srgbClr val="666666"/>
    <a:srgbClr val="A3C644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7" autoAdjust="0"/>
    <p:restoredTop sz="96719" autoAdjust="0"/>
  </p:normalViewPr>
  <p:slideViewPr>
    <p:cSldViewPr snapToGrid="0">
      <p:cViewPr>
        <p:scale>
          <a:sx n="130" d="100"/>
          <a:sy n="130" d="100"/>
        </p:scale>
        <p:origin x="-1128" y="22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orient="horz" pos="1167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  <p:guide pos="2962"/>
        <p:guide pos="258"/>
        <p:guide pos="54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6/6/2016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6/6/2016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63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P37 – divide into 2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LOREM IPSUM DOLOR SIT AMET DIAM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  <a:p>
            <a:pPr lvl="0"/>
            <a:r>
              <a:rPr lang="en-US" dirty="0" smtClean="0"/>
              <a:t>Se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 magna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endParaRPr lang="en-US" dirty="0" smtClean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endParaRPr lang="en-US" dirty="0" smtClean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client name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 smtClean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adipiscing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CASE STUDY IMAGERY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SUBTITLE GOES HERE</a:t>
            </a:r>
            <a:endParaRPr lang="en-US" dirty="0"/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 smtClean="0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 smtClean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And Line 3 Here</a:t>
            </a:r>
            <a:endParaRPr lang="en-US" dirty="0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Line 2 Here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OPTIONAL EYEBROW HEADER HERE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Type Line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Trebuchet MS"/>
                        <a:cs typeface="Trebuchet MS"/>
                      </a:endParaRP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 smtClean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ADD MONTH </a:t>
            </a:r>
            <a:r>
              <a:rPr lang="en-US" dirty="0" err="1" smtClean="0"/>
              <a:t>DAte</a:t>
            </a:r>
            <a:r>
              <a:rPr lang="en-US" dirty="0" smtClean="0"/>
              <a:t>, YEAR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 smtClean="0"/>
          </a:p>
          <a:p>
            <a:r>
              <a:rPr lang="en-US" dirty="0" smtClean="0"/>
              <a:t>Background Image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MONTH DATE, YEAR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91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>
                <a:solidFill>
                  <a:srgbClr val="444444"/>
                </a:solidFill>
              </a:rPr>
              <a:t>Click to add text - Lorem </a:t>
            </a:r>
            <a:r>
              <a:rPr lang="en-US" dirty="0" err="1" smtClean="0">
                <a:solidFill>
                  <a:srgbClr val="444444"/>
                </a:solidFill>
              </a:rPr>
              <a:t>ipsum</a:t>
            </a:r>
            <a:r>
              <a:rPr lang="en-US" dirty="0" smtClean="0">
                <a:solidFill>
                  <a:srgbClr val="444444"/>
                </a:solidFill>
              </a:rPr>
              <a:t> dolor sit </a:t>
            </a:r>
            <a:r>
              <a:rPr lang="en-US" dirty="0" err="1" smtClean="0">
                <a:solidFill>
                  <a:srgbClr val="444444"/>
                </a:solidFill>
              </a:rPr>
              <a:t>amet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consectetur</a:t>
            </a:r>
            <a:r>
              <a:rPr lang="en-US" dirty="0" smtClean="0">
                <a:solidFill>
                  <a:srgbClr val="444444"/>
                </a:solidFill>
              </a:rPr>
              <a:t> adipiscing </a:t>
            </a:r>
            <a:r>
              <a:rPr lang="en-US" dirty="0" err="1" smtClean="0">
                <a:solidFill>
                  <a:srgbClr val="444444"/>
                </a:solidFill>
              </a:rPr>
              <a:t>elit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Ut</a:t>
            </a:r>
            <a:r>
              <a:rPr lang="en-US" dirty="0" smtClean="0">
                <a:solidFill>
                  <a:srgbClr val="444444"/>
                </a:solidFill>
              </a:rPr>
              <a:t> vitae </a:t>
            </a:r>
            <a:r>
              <a:rPr lang="en-US" dirty="0" err="1" smtClean="0">
                <a:solidFill>
                  <a:srgbClr val="444444"/>
                </a:solidFill>
              </a:rPr>
              <a:t>laoreet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Sed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eleifend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a </a:t>
            </a:r>
            <a:r>
              <a:rPr lang="en-US" dirty="0" err="1" smtClean="0">
                <a:solidFill>
                  <a:srgbClr val="444444"/>
                </a:solidFill>
              </a:rPr>
              <a:t>purus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tincidunt</a:t>
            </a:r>
            <a:r>
              <a:rPr lang="en-US" dirty="0" smtClean="0">
                <a:solidFill>
                  <a:srgbClr val="444444"/>
                </a:solidFill>
              </a:rPr>
              <a:t>, a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mauris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Praesent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bibendum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justo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nec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metus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auctor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volutpat</a:t>
            </a:r>
            <a:r>
              <a:rPr lang="en-US" dirty="0" smtClean="0">
                <a:solidFill>
                  <a:srgbClr val="444444"/>
                </a:solidFill>
              </a:rPr>
              <a:t>. </a:t>
            </a:r>
            <a:r>
              <a:rPr lang="en-US" dirty="0" err="1" smtClean="0">
                <a:solidFill>
                  <a:srgbClr val="444444"/>
                </a:solidFill>
              </a:rPr>
              <a:t>Morbi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malesuada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mattis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eros</a:t>
            </a:r>
            <a:r>
              <a:rPr lang="en-US" dirty="0" smtClean="0">
                <a:solidFill>
                  <a:srgbClr val="444444"/>
                </a:solidFill>
              </a:rPr>
              <a:t>, </a:t>
            </a:r>
            <a:r>
              <a:rPr lang="en-US" dirty="0" err="1" smtClean="0">
                <a:solidFill>
                  <a:srgbClr val="444444"/>
                </a:solidFill>
              </a:rPr>
              <a:t>adipiscing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tempor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lorem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varius</a:t>
            </a:r>
            <a:r>
              <a:rPr lang="en-US" dirty="0" smtClean="0">
                <a:solidFill>
                  <a:srgbClr val="444444"/>
                </a:solidFill>
              </a:rPr>
              <a:t> </a:t>
            </a:r>
            <a:r>
              <a:rPr lang="en-US" dirty="0" err="1" smtClean="0">
                <a:solidFill>
                  <a:srgbClr val="444444"/>
                </a:solidFill>
              </a:rPr>
              <a:t>eget</a:t>
            </a:r>
            <a:r>
              <a:rPr lang="en-US" dirty="0" smtClean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7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  <a:p>
            <a:pPr lvl="0"/>
            <a:r>
              <a:rPr lang="en-US" dirty="0" smtClean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1"/>
            <a:r>
              <a:rPr lang="en-US" dirty="0" smtClean="0"/>
              <a:t>Second Level Bullet</a:t>
            </a:r>
          </a:p>
          <a:p>
            <a:pPr lvl="2"/>
            <a:r>
              <a:rPr lang="en-US" dirty="0" smtClean="0"/>
              <a:t>Third Level Bullet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  <a:p>
            <a:pPr lvl="0"/>
            <a:r>
              <a:rPr lang="en-US" dirty="0" smtClean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TITLE TO 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NAME HERE</a:t>
            </a:r>
            <a:endParaRPr lang="en-US" dirty="0"/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 smtClean="0"/>
              <a:t>Headshot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LOREM</a:t>
            </a:r>
            <a:br>
              <a:rPr lang="en-US" dirty="0" smtClean="0"/>
            </a:br>
            <a:r>
              <a:rPr lang="en-US" dirty="0" smtClean="0"/>
              <a:t>IPSUM DOLOR</a:t>
            </a:r>
            <a:br>
              <a:rPr lang="en-US" dirty="0" smtClean="0"/>
            </a:br>
            <a:r>
              <a:rPr lang="en-US" dirty="0" smtClean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 smtClean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  <a:endParaRPr lang="en-US" sz="800" b="0" i="0" kern="0" spc="20" dirty="0">
              <a:solidFill>
                <a:schemeClr val="accent1"/>
              </a:solidFill>
              <a:latin typeface="Trebuchet MS"/>
              <a:cs typeface="Trebuchet M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  <p:sldLayoutId id="2147483742" r:id="rId4"/>
    <p:sldLayoutId id="214748374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7/en/myisamchk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May 30, 2016</a:t>
            </a:r>
          </a:p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31825" y="4466209"/>
            <a:ext cx="2198038" cy="360099"/>
          </a:xfrm>
        </p:spPr>
        <p:txBody>
          <a:bodyPr/>
          <a:lstStyle/>
          <a:p>
            <a:r>
              <a:rPr lang="en-US" dirty="0" smtClean="0"/>
              <a:t>Andriy Masyk</a:t>
            </a:r>
            <a:endParaRPr lang="en-US" dirty="0"/>
          </a:p>
        </p:txBody>
      </p:sp>
      <p:pic>
        <p:nvPicPr>
          <p:cNvPr id="17" name="Picture Placeholder 16" descr="EPAM_LOGO_gray_blue.eps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6" b="-2046"/>
          <a:stretch>
            <a:fillRect/>
          </a:stretch>
        </p:blipFill>
        <p:spPr>
          <a:xfrm>
            <a:off x="628650" y="504825"/>
            <a:ext cx="1243013" cy="458788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31825" y="2075578"/>
            <a:ext cx="6910388" cy="1122871"/>
          </a:xfrm>
        </p:spPr>
        <p:txBody>
          <a:bodyPr/>
          <a:lstStyle/>
          <a:p>
            <a:r>
              <a:rPr lang="en-US" dirty="0"/>
              <a:t>Relational database objects</a:t>
            </a:r>
          </a:p>
        </p:txBody>
      </p:sp>
    </p:spTree>
    <p:extLst>
      <p:ext uri="{BB962C8B-B14F-4D97-AF65-F5344CB8AC3E}">
        <p14:creationId xmlns:p14="http://schemas.microsoft.com/office/powerpoint/2010/main" val="20798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err="1"/>
              <a:t>BackUp</a:t>
            </a:r>
            <a:r>
              <a:rPr lang="en-US" dirty="0"/>
              <a:t> strategy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</a:t>
            </a:r>
            <a:r>
              <a:rPr lang="en-US" dirty="0" err="1"/>
              <a:t>B</a:t>
            </a:r>
            <a:r>
              <a:rPr lang="en-US" dirty="0" err="1" smtClean="0"/>
              <a:t>ackUp</a:t>
            </a:r>
            <a:r>
              <a:rPr lang="en-US" dirty="0" smtClean="0"/>
              <a:t>	</a:t>
            </a:r>
          </a:p>
          <a:p>
            <a:r>
              <a:rPr lang="en-US" dirty="0"/>
              <a:t>Differential </a:t>
            </a:r>
            <a:r>
              <a:rPr lang="en-US" dirty="0" err="1" smtClean="0"/>
              <a:t>BackUp</a:t>
            </a:r>
            <a:endParaRPr lang="en-US" dirty="0" smtClean="0"/>
          </a:p>
          <a:p>
            <a:r>
              <a:rPr lang="en-US" dirty="0" smtClean="0"/>
              <a:t>Transaction Log </a:t>
            </a:r>
            <a:r>
              <a:rPr lang="en-US" dirty="0" err="1"/>
              <a:t>BackUp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839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2" y="1439862"/>
            <a:ext cx="8176475" cy="4572000"/>
          </a:xfrm>
        </p:spPr>
        <p:txBody>
          <a:bodyPr>
            <a:normAutofit/>
          </a:bodyPr>
          <a:lstStyle/>
          <a:p>
            <a:r>
              <a:rPr lang="en-US" sz="1400" dirty="0"/>
              <a:t>NOT NULL Constraint: Ensures that a column cannot have NULL value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DEFAULT </a:t>
            </a:r>
            <a:r>
              <a:rPr lang="en-US" sz="1400" dirty="0"/>
              <a:t>Constraint: Provides a default value for a column when none is specified.</a:t>
            </a:r>
          </a:p>
          <a:p>
            <a:r>
              <a:rPr lang="en-US" sz="1400" dirty="0"/>
              <a:t>UNIQUE Constraint: Ensures that all values in a column are different.</a:t>
            </a:r>
          </a:p>
          <a:p>
            <a:r>
              <a:rPr lang="en-US" sz="1400" dirty="0"/>
              <a:t>PRIMARY Key: Uniquely identified each rows/records in a database table.</a:t>
            </a:r>
          </a:p>
          <a:p>
            <a:r>
              <a:rPr lang="en-US" sz="1400" dirty="0"/>
              <a:t>FOREIGN Key: Uniquely identified a rows/records in any another database table.</a:t>
            </a:r>
          </a:p>
          <a:p>
            <a:r>
              <a:rPr lang="en-US" sz="1400" dirty="0"/>
              <a:t>CHECK Constraint: The CHECK constraint ensures that all values in a column satisfy certain conditions</a:t>
            </a:r>
            <a:r>
              <a:rPr lang="en-US" sz="1400" dirty="0" smtClean="0"/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5046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2" y="1439862"/>
            <a:ext cx="8176475" cy="45720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Value type [constraints]</a:t>
            </a:r>
          </a:p>
          <a:p>
            <a:r>
              <a:rPr lang="en-US" sz="1400" dirty="0" err="1" smtClean="0"/>
              <a:t>Careate</a:t>
            </a:r>
            <a:r>
              <a:rPr lang="en-US" sz="1400" dirty="0" smtClean="0"/>
              <a:t> table </a:t>
            </a:r>
            <a:r>
              <a:rPr lang="en-US" sz="1400" dirty="0" err="1" smtClean="0"/>
              <a:t>table_name</a:t>
            </a:r>
            <a:r>
              <a:rPr lang="en-US" sz="1400" dirty="0" smtClean="0"/>
              <a:t>(</a:t>
            </a:r>
            <a:br>
              <a:rPr lang="en-US" sz="1400" dirty="0" smtClean="0"/>
            </a:br>
            <a:r>
              <a:rPr lang="en-US" sz="1400" dirty="0" smtClean="0"/>
              <a:t>…</a:t>
            </a:r>
            <a:br>
              <a:rPr lang="en-US" sz="1400" dirty="0" smtClean="0"/>
            </a:br>
            <a:r>
              <a:rPr lang="en-US" sz="1400" dirty="0" smtClean="0"/>
              <a:t>…</a:t>
            </a:r>
            <a:br>
              <a:rPr lang="en-US" sz="1400" dirty="0" smtClean="0"/>
            </a:br>
            <a:r>
              <a:rPr lang="en-US" sz="1400" dirty="0" smtClean="0"/>
              <a:t>[constraints] name [definition])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Examples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1">
                    <a:lumMod val="10000"/>
                  </a:schemeClr>
                </a:solidFill>
              </a:rPr>
              <a:t>Value </a:t>
            </a:r>
            <a:r>
              <a:rPr lang="en-US" sz="1400" dirty="0" err="1" smtClean="0">
                <a:solidFill>
                  <a:srgbClr val="00B0F0"/>
                </a:solidFill>
              </a:rPr>
              <a:t>int</a:t>
            </a:r>
            <a:r>
              <a:rPr lang="en-US" sz="1400" dirty="0" smtClean="0">
                <a:solidFill>
                  <a:srgbClr val="00B0F0"/>
                </a:solidFill>
              </a:rPr>
              <a:t> NOT NULL </a:t>
            </a:r>
            <a:r>
              <a:rPr lang="en-US" sz="1400" dirty="0">
                <a:solidFill>
                  <a:srgbClr val="00B0F0"/>
                </a:solidFill>
              </a:rPr>
              <a:t>UNIQUE</a:t>
            </a:r>
            <a:endParaRPr lang="en-US" sz="1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CONSTRAINT</a:t>
            </a:r>
            <a:r>
              <a:rPr lang="en-US" sz="1400" dirty="0"/>
              <a:t> </a:t>
            </a:r>
            <a:r>
              <a:rPr lang="en-US" sz="1400" dirty="0" err="1" smtClean="0"/>
              <a:t>uc_name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00B0F0"/>
                </a:solidFill>
              </a:rPr>
              <a:t>UNIQUE</a:t>
            </a:r>
            <a:r>
              <a:rPr lang="en-US" sz="1400" dirty="0"/>
              <a:t> 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chemeClr val="accent1">
                    <a:lumMod val="10000"/>
                  </a:schemeClr>
                </a:solidFill>
              </a:rPr>
              <a:t>Value1 </a:t>
            </a:r>
            <a:r>
              <a:rPr lang="en-US" sz="1400" dirty="0" smtClean="0"/>
              <a:t>,</a:t>
            </a:r>
            <a:r>
              <a:rPr lang="en-US" sz="1400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10000"/>
                  </a:schemeClr>
                </a:solidFill>
              </a:rPr>
              <a:t>Value2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chemeClr val="accent1">
                    <a:lumMod val="10000"/>
                  </a:schemeClr>
                </a:solidFill>
              </a:rPr>
              <a:t>Value </a:t>
            </a:r>
            <a:r>
              <a:rPr lang="en-US" sz="1400" dirty="0" err="1" smtClean="0">
                <a:solidFill>
                  <a:srgbClr val="00B0F0"/>
                </a:solidFill>
              </a:rPr>
              <a:t>int</a:t>
            </a:r>
            <a:r>
              <a:rPr lang="en-US" sz="1400" dirty="0" smtClean="0">
                <a:solidFill>
                  <a:srgbClr val="00B0F0"/>
                </a:solidFill>
              </a:rPr>
              <a:t> </a:t>
            </a:r>
            <a:r>
              <a:rPr lang="en-US" sz="1400" dirty="0">
                <a:solidFill>
                  <a:srgbClr val="00B0F0"/>
                </a:solidFill>
              </a:rPr>
              <a:t>PRIMARY </a:t>
            </a:r>
            <a:r>
              <a:rPr lang="en-US" sz="1400" dirty="0" smtClean="0">
                <a:solidFill>
                  <a:srgbClr val="00B0F0"/>
                </a:solidFill>
              </a:rPr>
              <a:t>KEY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CONSTRAINT</a:t>
            </a:r>
            <a:r>
              <a:rPr lang="en-US" sz="1400" dirty="0"/>
              <a:t> </a:t>
            </a:r>
            <a:r>
              <a:rPr lang="en-US" sz="1400" dirty="0" err="1" smtClean="0"/>
              <a:t>pk_table_name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00B0F0"/>
                </a:solidFill>
              </a:rPr>
              <a:t>PRIMARY </a:t>
            </a:r>
            <a:r>
              <a:rPr lang="en-US" sz="1400" dirty="0" smtClean="0">
                <a:solidFill>
                  <a:srgbClr val="00B0F0"/>
                </a:solidFill>
              </a:rPr>
              <a:t>KEY 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chemeClr val="accent1">
                    <a:lumMod val="10000"/>
                  </a:schemeClr>
                </a:solidFill>
              </a:rPr>
              <a:t>id1, id2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</a:rPr>
              <a:t>CONSTRAINT</a:t>
            </a:r>
            <a:r>
              <a:rPr lang="en-US" sz="1400" dirty="0"/>
              <a:t> </a:t>
            </a:r>
            <a:r>
              <a:rPr lang="en-US" sz="1400" dirty="0" smtClean="0"/>
              <a:t>fk_table1_table2 </a:t>
            </a:r>
            <a:r>
              <a:rPr lang="en-US" sz="1400" dirty="0">
                <a:solidFill>
                  <a:srgbClr val="00B0F0"/>
                </a:solidFill>
              </a:rPr>
              <a:t>FOREIGN KEY</a:t>
            </a:r>
            <a:r>
              <a:rPr lang="en-US" sz="1400" dirty="0"/>
              <a:t> </a:t>
            </a:r>
            <a:r>
              <a:rPr lang="en-US" sz="1400" dirty="0" smtClean="0"/>
              <a:t>(FK_ID) </a:t>
            </a:r>
            <a:r>
              <a:rPr lang="en-US" sz="1400" dirty="0" smtClean="0">
                <a:solidFill>
                  <a:srgbClr val="00B0F0"/>
                </a:solidFill>
              </a:rPr>
              <a:t>REFERENCES</a:t>
            </a:r>
            <a:r>
              <a:rPr lang="en-US" sz="1400" dirty="0" smtClean="0"/>
              <a:t> Persons(PK_ID)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Constraints (syntax)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8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2" y="1439862"/>
            <a:ext cx="8176475" cy="4572000"/>
          </a:xfrm>
        </p:spPr>
        <p:txBody>
          <a:bodyPr>
            <a:normAutofit/>
          </a:bodyPr>
          <a:lstStyle/>
          <a:p>
            <a:r>
              <a:rPr lang="en-US" sz="1400" dirty="0"/>
              <a:t>natural key vs surrogate </a:t>
            </a:r>
            <a:r>
              <a:rPr lang="en-US" sz="1400" dirty="0" smtClean="0"/>
              <a:t>key</a:t>
            </a:r>
          </a:p>
          <a:p>
            <a:r>
              <a:rPr lang="en-US" sz="1400" dirty="0" smtClean="0"/>
              <a:t>auto incremented field</a:t>
            </a:r>
          </a:p>
          <a:p>
            <a:pPr lvl="1"/>
            <a:r>
              <a:rPr lang="en-US" sz="1400" dirty="0">
                <a:solidFill>
                  <a:srgbClr val="00B0F0"/>
                </a:solidFill>
              </a:rPr>
              <a:t>MySQL</a:t>
            </a:r>
          </a:p>
          <a:p>
            <a:pPr lvl="2"/>
            <a:r>
              <a:rPr lang="en-US" sz="1400" dirty="0"/>
              <a:t>id </a:t>
            </a:r>
            <a:r>
              <a:rPr lang="en-US" sz="1400" dirty="0">
                <a:solidFill>
                  <a:srgbClr val="0070C0"/>
                </a:solidFill>
              </a:rPr>
              <a:t>INT NOT NULL AUTO_INCREMENT</a:t>
            </a:r>
            <a:endParaRPr lang="en-US" sz="1400" dirty="0"/>
          </a:p>
          <a:p>
            <a:pPr lvl="2"/>
            <a:r>
              <a:rPr lang="en-US" sz="1400" dirty="0">
                <a:solidFill>
                  <a:srgbClr val="0070C0"/>
                </a:solidFill>
              </a:rPr>
              <a:t>LAST_INSERT_ID() </a:t>
            </a:r>
          </a:p>
          <a:p>
            <a:pPr lvl="1"/>
            <a:r>
              <a:rPr lang="en-US" sz="1400" dirty="0">
                <a:solidFill>
                  <a:srgbClr val="00B0F0"/>
                </a:solidFill>
              </a:rPr>
              <a:t>MS SQL</a:t>
            </a:r>
          </a:p>
          <a:p>
            <a:pPr lvl="2"/>
            <a:r>
              <a:rPr lang="en-US" sz="1400" dirty="0"/>
              <a:t>id </a:t>
            </a:r>
            <a:r>
              <a:rPr lang="en-US" sz="1400" dirty="0">
                <a:solidFill>
                  <a:srgbClr val="0070C0"/>
                </a:solidFill>
              </a:rPr>
              <a:t>INT NOT NULL AUTO_INCREMENT</a:t>
            </a:r>
            <a:endParaRPr lang="en-US" sz="1400" dirty="0"/>
          </a:p>
          <a:p>
            <a:pPr lvl="2"/>
            <a:r>
              <a:rPr lang="en-US" sz="1400" dirty="0">
                <a:solidFill>
                  <a:srgbClr val="0070C0"/>
                </a:solidFill>
              </a:rPr>
              <a:t>IDENT_CURRENT</a:t>
            </a:r>
            <a:r>
              <a:rPr lang="en-US" sz="1400" dirty="0"/>
              <a:t>( '</a:t>
            </a:r>
            <a:r>
              <a:rPr lang="en-US" sz="1400" dirty="0" err="1"/>
              <a:t>table_name</a:t>
            </a:r>
            <a:r>
              <a:rPr lang="en-US" sz="1400" dirty="0"/>
              <a:t>' ) </a:t>
            </a:r>
            <a:endParaRPr lang="en-US" sz="1400" dirty="0" smtClean="0"/>
          </a:p>
          <a:p>
            <a:r>
              <a:rPr lang="en-US" sz="1400" dirty="0" smtClean="0"/>
              <a:t>Sequences</a:t>
            </a:r>
          </a:p>
          <a:p>
            <a:pPr lvl="1"/>
            <a:r>
              <a:rPr lang="en-US" sz="1400" dirty="0" smtClean="0">
                <a:solidFill>
                  <a:srgbClr val="00B0F0"/>
                </a:solidFill>
              </a:rPr>
              <a:t>MS SQL</a:t>
            </a:r>
          </a:p>
          <a:p>
            <a:pPr lvl="2"/>
            <a:r>
              <a:rPr lang="en-US" sz="1400" dirty="0">
                <a:solidFill>
                  <a:srgbClr val="0070C0"/>
                </a:solidFill>
              </a:rPr>
              <a:t>CREATE SEQUENCE </a:t>
            </a:r>
            <a:r>
              <a:rPr lang="en-US" sz="1400" dirty="0" smtClean="0"/>
              <a:t>name </a:t>
            </a:r>
            <a:r>
              <a:rPr lang="en-US" sz="1400" dirty="0">
                <a:solidFill>
                  <a:srgbClr val="0070C0"/>
                </a:solidFill>
              </a:rPr>
              <a:t>START WITH </a:t>
            </a:r>
            <a:r>
              <a:rPr lang="en-US" sz="1400" dirty="0"/>
              <a:t>1 </a:t>
            </a:r>
            <a:r>
              <a:rPr lang="en-US" sz="1400" dirty="0">
                <a:solidFill>
                  <a:srgbClr val="0070C0"/>
                </a:solidFill>
              </a:rPr>
              <a:t>INCREMENT BY </a:t>
            </a:r>
            <a:r>
              <a:rPr lang="en-US" sz="1400" dirty="0"/>
              <a:t>1 ;</a:t>
            </a:r>
            <a:endParaRPr lang="en-US" sz="1400" dirty="0" smtClean="0"/>
          </a:p>
          <a:p>
            <a:r>
              <a:rPr lang="en-US" sz="1400" dirty="0" smtClean="0"/>
              <a:t>UUID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dirty="0"/>
              <a:t>value is a 128-bit number represented as a utf8 string of five hexadecimal numbers in </a:t>
            </a:r>
            <a:r>
              <a:rPr lang="en-US" sz="1400" dirty="0" err="1"/>
              <a:t>aaaaaaaa-bbbb-cccc-dddd-eeeeeeeeeeee</a:t>
            </a:r>
            <a:r>
              <a:rPr lang="en-US" sz="1400" dirty="0"/>
              <a:t> </a:t>
            </a:r>
            <a:r>
              <a:rPr lang="en-US" sz="1400" dirty="0" smtClean="0"/>
              <a:t>format</a:t>
            </a:r>
          </a:p>
          <a:p>
            <a:pPr lvl="1"/>
            <a:r>
              <a:rPr lang="en-US" sz="1400" dirty="0" smtClean="0"/>
              <a:t>(MySQL</a:t>
            </a:r>
            <a:r>
              <a:rPr lang="en-US" sz="1400" dirty="0"/>
              <a:t>) </a:t>
            </a:r>
            <a:r>
              <a:rPr lang="en-US" sz="1400" dirty="0">
                <a:solidFill>
                  <a:srgbClr val="0070C0"/>
                </a:solidFill>
              </a:rPr>
              <a:t>UUID</a:t>
            </a:r>
            <a:r>
              <a:rPr lang="en-US" sz="1400" dirty="0"/>
              <a:t>() (MSSQL) </a:t>
            </a:r>
            <a:r>
              <a:rPr lang="en-US" sz="1400" dirty="0">
                <a:solidFill>
                  <a:srgbClr val="0070C0"/>
                </a:solidFill>
              </a:rPr>
              <a:t>NEWID</a:t>
            </a:r>
            <a:r>
              <a:rPr lang="en-US" sz="1400" dirty="0"/>
              <a:t>() </a:t>
            </a:r>
            <a:endParaRPr lang="en-US" sz="1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Identity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2" y="1439862"/>
            <a:ext cx="8176475" cy="45720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Types</a:t>
            </a:r>
          </a:p>
          <a:p>
            <a:pPr lvl="1"/>
            <a:r>
              <a:rPr lang="en-US" sz="1400" dirty="0"/>
              <a:t>clustered</a:t>
            </a:r>
          </a:p>
          <a:p>
            <a:pPr lvl="1"/>
            <a:r>
              <a:rPr lang="en-US" sz="1400" dirty="0"/>
              <a:t>B-Tree</a:t>
            </a:r>
          </a:p>
          <a:p>
            <a:pPr lvl="1"/>
            <a:r>
              <a:rPr lang="en-US" sz="1400" dirty="0"/>
              <a:t>Hash</a:t>
            </a:r>
          </a:p>
          <a:p>
            <a:r>
              <a:rPr lang="en-US" sz="1400" dirty="0" smtClean="0"/>
              <a:t>Composite indexes</a:t>
            </a:r>
          </a:p>
          <a:p>
            <a:r>
              <a:rPr lang="en-US" sz="1400" dirty="0" smtClean="0"/>
              <a:t>Suffix index</a:t>
            </a:r>
          </a:p>
          <a:p>
            <a:pPr lvl="1"/>
            <a:r>
              <a:rPr lang="en-US" sz="1400" dirty="0" smtClean="0"/>
              <a:t>(</a:t>
            </a:r>
            <a:r>
              <a:rPr lang="en-US" sz="1400" dirty="0" err="1" smtClean="0">
                <a:solidFill>
                  <a:srgbClr val="00B0F0"/>
                </a:solidFill>
              </a:rPr>
              <a:t>MySql</a:t>
            </a:r>
            <a:r>
              <a:rPr lang="en-US" sz="1400" dirty="0" smtClean="0"/>
              <a:t>) </a:t>
            </a:r>
            <a:r>
              <a:rPr lang="en-US" sz="1400" dirty="0" smtClean="0">
                <a:solidFill>
                  <a:srgbClr val="0070C0"/>
                </a:solidFill>
              </a:rPr>
              <a:t>CREATE </a:t>
            </a:r>
            <a:r>
              <a:rPr lang="en-US" sz="1400" dirty="0">
                <a:solidFill>
                  <a:srgbClr val="0070C0"/>
                </a:solidFill>
              </a:rPr>
              <a:t>INDEX </a:t>
            </a:r>
            <a:r>
              <a:rPr lang="en-US" sz="1400" dirty="0" err="1"/>
              <a:t>part_of_name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70C0"/>
                </a:solidFill>
              </a:rPr>
              <a:t>ON</a:t>
            </a:r>
            <a:r>
              <a:rPr lang="en-US" sz="1400" dirty="0"/>
              <a:t> customer (name(10));</a:t>
            </a:r>
            <a:endParaRPr lang="en-US" sz="1400" dirty="0" smtClean="0"/>
          </a:p>
          <a:p>
            <a:r>
              <a:rPr lang="en-US" sz="1400" dirty="0" smtClean="0"/>
              <a:t>Full text index</a:t>
            </a:r>
          </a:p>
          <a:p>
            <a:pPr lvl="1"/>
            <a:r>
              <a:rPr lang="en-US" sz="1400" dirty="0">
                <a:solidFill>
                  <a:srgbClr val="0070C0"/>
                </a:solidFill>
              </a:rPr>
              <a:t>FULLTEXT</a:t>
            </a:r>
            <a:r>
              <a:rPr lang="en-US" sz="1400" dirty="0"/>
              <a:t> </a:t>
            </a:r>
            <a:r>
              <a:rPr lang="en-US" sz="1400" dirty="0" smtClean="0"/>
              <a:t>(column1… </a:t>
            </a:r>
            <a:r>
              <a:rPr lang="en-US" sz="1400" dirty="0" err="1" smtClean="0"/>
              <a:t>columnN</a:t>
            </a:r>
            <a:r>
              <a:rPr lang="en-US" sz="1400" dirty="0" smtClean="0"/>
              <a:t>) </a:t>
            </a:r>
            <a:r>
              <a:rPr lang="en-US" sz="1400" dirty="0"/>
              <a:t>-&gt; </a:t>
            </a:r>
            <a:r>
              <a:rPr lang="en-US" sz="1400" dirty="0">
                <a:solidFill>
                  <a:srgbClr val="0070C0"/>
                </a:solidFill>
              </a:rPr>
              <a:t>MATCH</a:t>
            </a:r>
            <a:r>
              <a:rPr lang="en-US" sz="1400" dirty="0"/>
              <a:t> </a:t>
            </a:r>
            <a:r>
              <a:rPr lang="en-US" sz="1400" dirty="0" smtClean="0"/>
              <a:t>(column1,</a:t>
            </a:r>
            <a:r>
              <a:rPr lang="en-US" sz="1400" dirty="0"/>
              <a:t> </a:t>
            </a:r>
            <a:r>
              <a:rPr lang="en-US" sz="1400" dirty="0" smtClean="0"/>
              <a:t>column3) </a:t>
            </a:r>
            <a:r>
              <a:rPr lang="en-US" sz="1400" dirty="0">
                <a:solidFill>
                  <a:srgbClr val="0070C0"/>
                </a:solidFill>
              </a:rPr>
              <a:t>AGAINST</a:t>
            </a:r>
            <a:r>
              <a:rPr lang="en-US" sz="1400" dirty="0"/>
              <a:t> </a:t>
            </a:r>
            <a:r>
              <a:rPr lang="en-US" sz="1400" dirty="0" smtClean="0"/>
              <a:t>(‘text' </a:t>
            </a:r>
            <a:r>
              <a:rPr lang="en-US" sz="1400" dirty="0">
                <a:solidFill>
                  <a:srgbClr val="0070C0"/>
                </a:solidFill>
              </a:rPr>
              <a:t>IN NATURAL LANGUAGE MODE</a:t>
            </a:r>
            <a:r>
              <a:rPr lang="en-US" sz="1400" dirty="0"/>
              <a:t>);</a:t>
            </a:r>
            <a:endParaRPr lang="en-US" sz="1400" dirty="0" smtClean="0"/>
          </a:p>
          <a:p>
            <a:r>
              <a:rPr lang="en-US" sz="1400" dirty="0" smtClean="0"/>
              <a:t>Overheads</a:t>
            </a:r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</p:spTree>
    <p:extLst>
      <p:ext uri="{BB962C8B-B14F-4D97-AF65-F5344CB8AC3E}">
        <p14:creationId xmlns:p14="http://schemas.microsoft.com/office/powerpoint/2010/main" val="24615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2" y="1439862"/>
            <a:ext cx="8176475" cy="45720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Types of join</a:t>
            </a:r>
          </a:p>
          <a:p>
            <a:r>
              <a:rPr lang="en-US" sz="1400" dirty="0" smtClean="0"/>
              <a:t>Grouping</a:t>
            </a:r>
          </a:p>
          <a:p>
            <a:r>
              <a:rPr lang="en-US" sz="1400" i="1" dirty="0"/>
              <a:t>Common table expression</a:t>
            </a:r>
            <a:r>
              <a:rPr lang="en-US" sz="1400" dirty="0"/>
              <a:t> (</a:t>
            </a:r>
            <a:r>
              <a:rPr lang="en-US" sz="1400" i="1" dirty="0"/>
              <a:t>CTE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Using indexes </a:t>
            </a:r>
            <a:r>
              <a:rPr lang="en-US" sz="1400" dirty="0"/>
              <a:t>for performance </a:t>
            </a:r>
            <a:r>
              <a:rPr lang="en-US" sz="1400" dirty="0" smtClean="0"/>
              <a:t>improvement</a:t>
            </a:r>
          </a:p>
          <a:p>
            <a:r>
              <a:rPr lang="en-US" sz="1400" dirty="0" smtClean="0"/>
              <a:t>TRUE, FALSE &amp; NULL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2" y="1439862"/>
            <a:ext cx="8176475" cy="4572000"/>
          </a:xfrm>
        </p:spPr>
        <p:txBody>
          <a:bodyPr>
            <a:normAutofit/>
          </a:bodyPr>
          <a:lstStyle/>
          <a:p>
            <a:r>
              <a:rPr lang="en-US" sz="1400" dirty="0" smtClean="0"/>
              <a:t>When create and when don’t create indexes</a:t>
            </a:r>
          </a:p>
          <a:p>
            <a:r>
              <a:rPr lang="en-US" sz="1400" dirty="0" smtClean="0"/>
              <a:t>How to chose right </a:t>
            </a:r>
            <a:r>
              <a:rPr lang="en-US" sz="1400" dirty="0" smtClean="0"/>
              <a:t>index</a:t>
            </a:r>
          </a:p>
          <a:p>
            <a:r>
              <a:rPr lang="en-US" sz="1400" dirty="0" smtClean="0"/>
              <a:t>Managing indexes in select</a:t>
            </a:r>
          </a:p>
          <a:p>
            <a:r>
              <a:rPr lang="en-US" sz="1400" dirty="0" smtClean="0"/>
              <a:t>A</a:t>
            </a:r>
            <a:r>
              <a:rPr lang="en-US" sz="1400" dirty="0" smtClean="0"/>
              <a:t>nalyze</a:t>
            </a:r>
            <a:endParaRPr lang="en-US" sz="1400" dirty="0" smtClean="0"/>
          </a:p>
          <a:p>
            <a:r>
              <a:rPr lang="en-US" sz="1400" dirty="0" smtClean="0"/>
              <a:t>REBUILD</a:t>
            </a:r>
          </a:p>
          <a:p>
            <a:pPr lvl="1"/>
            <a:r>
              <a:rPr lang="en-US" sz="1400" dirty="0" smtClean="0">
                <a:solidFill>
                  <a:srgbClr val="00B0F0"/>
                </a:solidFill>
              </a:rPr>
              <a:t>MSSQL</a:t>
            </a:r>
          </a:p>
          <a:p>
            <a:pPr lvl="2"/>
            <a:r>
              <a:rPr lang="en-US" sz="1400" dirty="0">
                <a:solidFill>
                  <a:srgbClr val="0070C0"/>
                </a:solidFill>
              </a:rPr>
              <a:t>ALTER INDEX </a:t>
            </a:r>
            <a:r>
              <a:rPr lang="en-US" sz="1400" dirty="0" smtClean="0">
                <a:solidFill>
                  <a:srgbClr val="0070C0"/>
                </a:solidFill>
              </a:rPr>
              <a:t>[</a:t>
            </a:r>
            <a:r>
              <a:rPr lang="en-US" sz="1400" dirty="0" err="1"/>
              <a:t>index_name</a:t>
            </a:r>
            <a:r>
              <a:rPr lang="en-US" sz="1400" dirty="0"/>
              <a:t> </a:t>
            </a:r>
            <a:r>
              <a:rPr lang="en-US" sz="1400" dirty="0" smtClean="0"/>
              <a:t>,</a:t>
            </a:r>
            <a:r>
              <a:rPr lang="en-US" sz="1400" dirty="0" smtClean="0">
                <a:solidFill>
                  <a:srgbClr val="0070C0"/>
                </a:solidFill>
              </a:rPr>
              <a:t>ALL] </a:t>
            </a:r>
            <a:r>
              <a:rPr lang="en-US" sz="1400" dirty="0">
                <a:solidFill>
                  <a:srgbClr val="0070C0"/>
                </a:solidFill>
              </a:rPr>
              <a:t>ON</a:t>
            </a:r>
            <a:r>
              <a:rPr lang="en-US" sz="1400" dirty="0"/>
              <a:t> </a:t>
            </a:r>
            <a:r>
              <a:rPr lang="en-US" sz="1400" dirty="0" err="1" smtClean="0"/>
              <a:t>table_name</a:t>
            </a:r>
            <a:r>
              <a:rPr lang="en-US" sz="1400" dirty="0" smtClean="0"/>
              <a:t> [</a:t>
            </a:r>
            <a:r>
              <a:rPr lang="en-US" sz="1400" dirty="0" smtClean="0">
                <a:solidFill>
                  <a:srgbClr val="0070C0"/>
                </a:solidFill>
              </a:rPr>
              <a:t>REBUILD,</a:t>
            </a:r>
            <a:r>
              <a:rPr lang="en-US" sz="1400" dirty="0"/>
              <a:t> </a:t>
            </a:r>
            <a:r>
              <a:rPr lang="en-US" sz="1400" dirty="0" smtClean="0">
                <a:solidFill>
                  <a:srgbClr val="0070C0"/>
                </a:solidFill>
              </a:rPr>
              <a:t>REORGANIZE</a:t>
            </a:r>
            <a:r>
              <a:rPr lang="en-US" sz="1400" dirty="0" smtClean="0"/>
              <a:t>];</a:t>
            </a:r>
            <a:endParaRPr lang="en-US" sz="1400" dirty="0" smtClean="0"/>
          </a:p>
          <a:p>
            <a:r>
              <a:rPr lang="en-US" sz="1400" dirty="0" smtClean="0"/>
              <a:t>When index didn’t 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SQL (</a:t>
            </a:r>
            <a:r>
              <a:rPr lang="en-US" sz="2800" dirty="0"/>
              <a:t>Using indexes for performance </a:t>
            </a:r>
            <a:r>
              <a:rPr lang="en-US" sz="2800" dirty="0" smtClean="0"/>
              <a:t>improvement)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(</a:t>
            </a:r>
            <a:r>
              <a:rPr lang="en-US" sz="2800" dirty="0"/>
              <a:t>Using indexes for performance improvement)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363" y="1280161"/>
            <a:ext cx="8329612" cy="4692688"/>
          </a:xfrm>
        </p:spPr>
        <p:txBody>
          <a:bodyPr/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351130" y="1045959"/>
            <a:ext cx="343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MS </a:t>
            </a:r>
            <a:r>
              <a:rPr lang="en-US" b="1" dirty="0" smtClean="0"/>
              <a:t>SQL</a:t>
            </a:r>
            <a:endParaRPr lang="en-US" b="1" dirty="0"/>
          </a:p>
        </p:txBody>
      </p:sp>
      <p:sp>
        <p:nvSpPr>
          <p:cNvPr id="5" name="TextBox 1"/>
          <p:cNvSpPr txBox="1"/>
          <p:nvPr/>
        </p:nvSpPr>
        <p:spPr>
          <a:xfrm>
            <a:off x="5098694" y="1045959"/>
            <a:ext cx="288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MySQL </a:t>
            </a:r>
            <a:r>
              <a:rPr lang="en-US" b="1" dirty="0"/>
              <a:t>Binary Log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424477" y="1494954"/>
            <a:ext cx="47195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dirty="0" err="1"/>
              <a:t>tbl_name</a:t>
            </a:r>
            <a:r>
              <a:rPr lang="en-US" sz="1200" dirty="0"/>
              <a:t> [[</a:t>
            </a:r>
            <a:r>
              <a:rPr lang="en-US" sz="1200" dirty="0">
                <a:solidFill>
                  <a:srgbClr val="00B0F0"/>
                </a:solidFill>
              </a:rPr>
              <a:t>AS</a:t>
            </a:r>
            <a:r>
              <a:rPr lang="en-US" sz="1200" dirty="0"/>
              <a:t>] alias] [</a:t>
            </a:r>
            <a:r>
              <a:rPr lang="en-US" sz="1200" dirty="0" err="1"/>
              <a:t>index_hint_list</a:t>
            </a:r>
            <a:r>
              <a:rPr lang="en-US" sz="1200" dirty="0"/>
              <a:t>]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 err="1">
                <a:solidFill>
                  <a:srgbClr val="00B0F0"/>
                </a:solidFill>
              </a:rPr>
              <a:t>index_hint_list</a:t>
            </a:r>
            <a:r>
              <a:rPr lang="en-US" sz="1200" dirty="0"/>
              <a:t>:</a:t>
            </a:r>
          </a:p>
          <a:p>
            <a:pPr lvl="1"/>
            <a:r>
              <a:rPr lang="en-US" sz="1200" dirty="0"/>
              <a:t>    </a:t>
            </a:r>
            <a:r>
              <a:rPr lang="en-US" sz="1200" dirty="0" err="1"/>
              <a:t>index_hint</a:t>
            </a:r>
            <a:r>
              <a:rPr lang="en-US" sz="1200" dirty="0"/>
              <a:t> [, </a:t>
            </a:r>
            <a:r>
              <a:rPr lang="en-US" sz="1200" dirty="0" err="1"/>
              <a:t>index_hint</a:t>
            </a:r>
            <a:r>
              <a:rPr lang="en-US" sz="1200" dirty="0"/>
              <a:t>] ...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 err="1">
                <a:solidFill>
                  <a:srgbClr val="00B0F0"/>
                </a:solidFill>
              </a:rPr>
              <a:t>index_hint</a:t>
            </a:r>
            <a:r>
              <a:rPr lang="en-US" sz="1200" dirty="0"/>
              <a:t>:</a:t>
            </a:r>
          </a:p>
          <a:p>
            <a:pPr lvl="1"/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USE</a:t>
            </a:r>
            <a:r>
              <a:rPr lang="en-US" sz="1200" dirty="0"/>
              <a:t> {INDEX|KEY}</a:t>
            </a:r>
          </a:p>
          <a:p>
            <a:pPr lvl="1"/>
            <a:r>
              <a:rPr lang="en-US" sz="1200" dirty="0"/>
              <a:t>      [</a:t>
            </a:r>
            <a:r>
              <a:rPr lang="en-US" sz="1200" dirty="0">
                <a:solidFill>
                  <a:srgbClr val="00B0F0"/>
                </a:solidFill>
              </a:rPr>
              <a:t>FOR</a:t>
            </a:r>
            <a:r>
              <a:rPr lang="en-US" sz="1200" dirty="0"/>
              <a:t> {JOIN|ORDER BY|GROUP BY}] ([</a:t>
            </a:r>
            <a:r>
              <a:rPr lang="en-US" sz="1200" dirty="0" err="1"/>
              <a:t>index_list</a:t>
            </a:r>
            <a:r>
              <a:rPr lang="en-US" sz="1200" dirty="0"/>
              <a:t>])</a:t>
            </a:r>
          </a:p>
          <a:p>
            <a:pPr lvl="1"/>
            <a:r>
              <a:rPr lang="en-US" sz="1200" dirty="0"/>
              <a:t>  | </a:t>
            </a:r>
            <a:r>
              <a:rPr lang="en-US" sz="1200" dirty="0">
                <a:solidFill>
                  <a:srgbClr val="00B0F0"/>
                </a:solidFill>
              </a:rPr>
              <a:t>IGNORE</a:t>
            </a:r>
            <a:r>
              <a:rPr lang="en-US" sz="1200" dirty="0"/>
              <a:t> {INDEX|KEY}</a:t>
            </a:r>
          </a:p>
          <a:p>
            <a:pPr lvl="1"/>
            <a:r>
              <a:rPr lang="en-US" sz="1200" dirty="0"/>
              <a:t>      [</a:t>
            </a:r>
            <a:r>
              <a:rPr lang="en-US" sz="1200" dirty="0">
                <a:solidFill>
                  <a:srgbClr val="00B0F0"/>
                </a:solidFill>
              </a:rPr>
              <a:t>FOR</a:t>
            </a:r>
            <a:r>
              <a:rPr lang="en-US" sz="1200" dirty="0"/>
              <a:t> {JOIN|ORDER BY|GROUP BY}] (</a:t>
            </a:r>
            <a:r>
              <a:rPr lang="en-US" sz="1200" dirty="0" err="1"/>
              <a:t>index_list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  | </a:t>
            </a:r>
            <a:r>
              <a:rPr lang="en-US" sz="1200" dirty="0">
                <a:solidFill>
                  <a:srgbClr val="00B0F0"/>
                </a:solidFill>
              </a:rPr>
              <a:t>FORCE</a:t>
            </a:r>
            <a:r>
              <a:rPr lang="en-US" sz="1200" dirty="0"/>
              <a:t> {INDEX|KEY}</a:t>
            </a:r>
          </a:p>
          <a:p>
            <a:pPr lvl="1"/>
            <a:r>
              <a:rPr lang="en-US" sz="1200" dirty="0"/>
              <a:t>      [</a:t>
            </a:r>
            <a:r>
              <a:rPr lang="en-US" sz="1200" dirty="0">
                <a:solidFill>
                  <a:srgbClr val="00B0F0"/>
                </a:solidFill>
              </a:rPr>
              <a:t>FOR</a:t>
            </a:r>
            <a:r>
              <a:rPr lang="en-US" sz="1200" dirty="0"/>
              <a:t> {JOIN|ORDER BY|GROUP BY}] (</a:t>
            </a:r>
            <a:r>
              <a:rPr lang="en-US" sz="1200" dirty="0" err="1"/>
              <a:t>index_list</a:t>
            </a:r>
            <a:r>
              <a:rPr lang="en-US" sz="1200" dirty="0"/>
              <a:t>)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 err="1"/>
              <a:t>index_list</a:t>
            </a:r>
            <a:r>
              <a:rPr lang="en-US" sz="1200" dirty="0"/>
              <a:t>:</a:t>
            </a:r>
          </a:p>
          <a:p>
            <a:pPr lvl="1"/>
            <a:r>
              <a:rPr lang="en-US" sz="1200" dirty="0"/>
              <a:t>    </a:t>
            </a:r>
            <a:r>
              <a:rPr lang="en-US" sz="1200" dirty="0" err="1"/>
              <a:t>index_name</a:t>
            </a:r>
            <a:r>
              <a:rPr lang="en-US" sz="1200" dirty="0"/>
              <a:t> [, </a:t>
            </a:r>
            <a:r>
              <a:rPr lang="en-US" sz="1200" dirty="0" err="1"/>
              <a:t>index_name</a:t>
            </a:r>
            <a:r>
              <a:rPr lang="en-US" sz="1200" dirty="0"/>
              <a:t>] ...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pPr lvl="1"/>
            <a:endParaRPr lang="en-US" sz="1200" dirty="0" smtClean="0">
              <a:solidFill>
                <a:srgbClr val="0070C0"/>
              </a:solidFill>
            </a:endParaRPr>
          </a:p>
          <a:p>
            <a:pPr lvl="1"/>
            <a:endParaRPr lang="en-US" sz="1200" dirty="0">
              <a:solidFill>
                <a:srgbClr val="0070C0"/>
              </a:solidFill>
            </a:endParaRP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SELECT</a:t>
            </a:r>
            <a:r>
              <a:rPr lang="en-US" sz="1200" dirty="0"/>
              <a:t> * </a:t>
            </a:r>
            <a:r>
              <a:rPr lang="en-US" sz="1200" dirty="0">
                <a:solidFill>
                  <a:srgbClr val="00B0F0"/>
                </a:solidFill>
              </a:rPr>
              <a:t>FROM</a:t>
            </a:r>
            <a:r>
              <a:rPr lang="en-US" sz="1200" dirty="0"/>
              <a:t> table1 </a:t>
            </a:r>
            <a:r>
              <a:rPr lang="en-US" sz="1200" dirty="0">
                <a:solidFill>
                  <a:srgbClr val="00B0F0"/>
                </a:solidFill>
              </a:rPr>
              <a:t>USE INDEX </a:t>
            </a:r>
            <a:r>
              <a:rPr lang="en-US" sz="1200" dirty="0"/>
              <a:t>(col1_index,col2_index) </a:t>
            </a:r>
            <a:r>
              <a:rPr lang="en-US" sz="1200" dirty="0">
                <a:solidFill>
                  <a:srgbClr val="00B0F0"/>
                </a:solidFill>
              </a:rPr>
              <a:t>WHERE</a:t>
            </a:r>
            <a:r>
              <a:rPr lang="en-US" sz="1200" dirty="0"/>
              <a:t> col1=1 </a:t>
            </a:r>
            <a:r>
              <a:rPr lang="en-US" sz="1200" dirty="0">
                <a:solidFill>
                  <a:srgbClr val="00B0F0"/>
                </a:solidFill>
              </a:rPr>
              <a:t>AND</a:t>
            </a:r>
            <a:r>
              <a:rPr lang="en-US" sz="1200" dirty="0"/>
              <a:t> col2=2 AND col3=3;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-175565" y="1415291"/>
            <a:ext cx="50694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000" dirty="0"/>
              <a:t>WITH  ( &lt;</a:t>
            </a:r>
            <a:r>
              <a:rPr lang="en-US" sz="1000" dirty="0" err="1"/>
              <a:t>table_hint</a:t>
            </a:r>
            <a:r>
              <a:rPr lang="en-US" sz="1000" dirty="0"/>
              <a:t>&gt; [ [, ]...n ] )  </a:t>
            </a:r>
          </a:p>
          <a:p>
            <a:pPr lvl="1"/>
            <a:r>
              <a:rPr lang="en-US" sz="1000" dirty="0"/>
              <a:t>  </a:t>
            </a:r>
          </a:p>
          <a:p>
            <a:pPr lvl="1"/>
            <a:r>
              <a:rPr lang="en-US" sz="1000" dirty="0"/>
              <a:t>&lt;</a:t>
            </a:r>
            <a:r>
              <a:rPr lang="en-US" sz="1000" dirty="0" err="1"/>
              <a:t>table_hint</a:t>
            </a:r>
            <a:r>
              <a:rPr lang="en-US" sz="1000" dirty="0"/>
              <a:t>&gt; ::=   </a:t>
            </a:r>
          </a:p>
          <a:p>
            <a:pPr lvl="1"/>
            <a:r>
              <a:rPr lang="en-US" sz="1000" dirty="0"/>
              <a:t>[ NOEXPAND ] {   </a:t>
            </a:r>
          </a:p>
          <a:p>
            <a:pPr lvl="1"/>
            <a:r>
              <a:rPr lang="en-US" sz="1000" dirty="0"/>
              <a:t>    INDEX  ( </a:t>
            </a:r>
            <a:r>
              <a:rPr lang="en-US" sz="1000" dirty="0" err="1"/>
              <a:t>index_value</a:t>
            </a:r>
            <a:r>
              <a:rPr lang="en-US" sz="1000" dirty="0"/>
              <a:t> [ ,...n ] )| INDEX =  ( </a:t>
            </a:r>
            <a:r>
              <a:rPr lang="en-US" sz="1000" dirty="0" err="1"/>
              <a:t>index_value</a:t>
            </a:r>
            <a:r>
              <a:rPr lang="en-US" sz="1000" dirty="0"/>
              <a:t> )   | FORCESEEK [( </a:t>
            </a:r>
            <a:r>
              <a:rPr lang="en-US" sz="1000" dirty="0" err="1"/>
              <a:t>index_value</a:t>
            </a:r>
            <a:r>
              <a:rPr lang="en-US" sz="1000" dirty="0"/>
              <a:t> ( </a:t>
            </a:r>
            <a:r>
              <a:rPr lang="en-US" sz="1000" dirty="0" err="1"/>
              <a:t>index_column_name</a:t>
            </a:r>
            <a:r>
              <a:rPr lang="en-US" sz="1000" dirty="0"/>
              <a:t>  [ ,... ] ) ) ]  </a:t>
            </a:r>
          </a:p>
          <a:p>
            <a:pPr lvl="1"/>
            <a:r>
              <a:rPr lang="en-US" sz="1000" dirty="0"/>
              <a:t>  | FORCESCAN  </a:t>
            </a:r>
          </a:p>
          <a:p>
            <a:pPr lvl="1"/>
            <a:r>
              <a:rPr lang="en-US" sz="1000" dirty="0"/>
              <a:t>  | FORCESEEK  </a:t>
            </a:r>
          </a:p>
          <a:p>
            <a:pPr lvl="1"/>
            <a:r>
              <a:rPr lang="en-US" sz="1000" dirty="0"/>
              <a:t>  | HOLDLOCK| NOLOCK| NOWAIT  </a:t>
            </a:r>
          </a:p>
          <a:p>
            <a:pPr lvl="1"/>
            <a:r>
              <a:rPr lang="en-US" sz="1000" dirty="0"/>
              <a:t>  | PAGLOCK| READCOMMITTED| READCOMMITTEDLOCK| READPAST| READUNCOMMITTED| REPEATABLEREAD| ROWLOCK| SERIALIZABLE| SNAPSHOT| SPATIAL_WINDOW_MAX_CELLS = integer  </a:t>
            </a:r>
          </a:p>
          <a:p>
            <a:pPr lvl="1"/>
            <a:r>
              <a:rPr lang="en-US" sz="1000" dirty="0"/>
              <a:t>  | TABLOCK| TABLOCKX| UPDLOCK| XLOCK   </a:t>
            </a:r>
          </a:p>
          <a:p>
            <a:pPr lvl="1"/>
            <a:r>
              <a:rPr lang="en-US" sz="1000" dirty="0"/>
              <a:t>}   </a:t>
            </a:r>
          </a:p>
          <a:p>
            <a:pPr lvl="1"/>
            <a:r>
              <a:rPr lang="en-US" sz="1000" dirty="0"/>
              <a:t>  </a:t>
            </a:r>
          </a:p>
          <a:p>
            <a:pPr lvl="1"/>
            <a:r>
              <a:rPr lang="en-US" sz="1000" dirty="0"/>
              <a:t>&lt;</a:t>
            </a:r>
            <a:r>
              <a:rPr lang="en-US" sz="1000" dirty="0" err="1"/>
              <a:t>table_hint_limited</a:t>
            </a:r>
            <a:r>
              <a:rPr lang="en-US" sz="1000" dirty="0"/>
              <a:t>&gt; ::=  </a:t>
            </a:r>
          </a:p>
          <a:p>
            <a:pPr lvl="1"/>
            <a:r>
              <a:rPr lang="en-US" sz="1000" dirty="0"/>
              <a:t>{  </a:t>
            </a:r>
          </a:p>
          <a:p>
            <a:pPr lvl="1"/>
            <a:r>
              <a:rPr lang="en-US" sz="1000" dirty="0"/>
              <a:t>    KEEPIDENTITY| KEEPDEFAULTS| HOLDLOCK| IGNORE_CONSTRAINTS| IGNORE_TRIGGERS| NOLOCK| NOWAIT  </a:t>
            </a:r>
          </a:p>
          <a:p>
            <a:pPr lvl="1"/>
            <a:r>
              <a:rPr lang="en-US" sz="1000" dirty="0"/>
              <a:t>  | PAGLOCK| READCOMMITTED| READCOMMITTEDLOCK| READPAST| REPEATABLEREAD| ROWLOCK| SERIALIZABLE| SNAPSHOT| TABLOCK| TABLOCKX| UPDLOCK| XLOCK </a:t>
            </a:r>
            <a:endParaRPr lang="en-US" sz="1000" dirty="0" smtClean="0"/>
          </a:p>
          <a:p>
            <a:pPr lvl="1"/>
            <a:endParaRPr lang="en-US" sz="1000" dirty="0">
              <a:solidFill>
                <a:srgbClr val="00B0F0"/>
              </a:solidFill>
            </a:endParaRPr>
          </a:p>
          <a:p>
            <a:pPr lvl="1"/>
            <a:r>
              <a:rPr lang="en-US" sz="1000" dirty="0">
                <a:solidFill>
                  <a:srgbClr val="00B0F0"/>
                </a:solidFill>
              </a:rPr>
              <a:t>SELECT</a:t>
            </a:r>
            <a:r>
              <a:rPr lang="en-US" sz="1000" dirty="0"/>
              <a:t> </a:t>
            </a:r>
            <a:r>
              <a:rPr lang="en-US" sz="1000" dirty="0" err="1"/>
              <a:t>c.ContactID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solidFill>
                  <a:srgbClr val="00B0F0"/>
                </a:solidFill>
              </a:rPr>
              <a:t>FROM</a:t>
            </a:r>
            <a:r>
              <a:rPr lang="en-US" sz="1000" dirty="0"/>
              <a:t> </a:t>
            </a:r>
            <a:r>
              <a:rPr lang="en-US" sz="1000" dirty="0" err="1"/>
              <a:t>Person.Contact</a:t>
            </a:r>
            <a:r>
              <a:rPr lang="en-US" sz="1000" dirty="0"/>
              <a:t> c</a:t>
            </a:r>
            <a:br>
              <a:rPr lang="en-US" sz="1000" dirty="0"/>
            </a:br>
            <a:r>
              <a:rPr lang="en-US" sz="1000" dirty="0">
                <a:solidFill>
                  <a:srgbClr val="00B0F0"/>
                </a:solidFill>
              </a:rPr>
              <a:t>WITH</a:t>
            </a:r>
            <a:r>
              <a:rPr lang="en-US" sz="1000" dirty="0"/>
              <a:t> (</a:t>
            </a:r>
            <a:r>
              <a:rPr lang="en-US" sz="1000" dirty="0">
                <a:solidFill>
                  <a:srgbClr val="00B0F0"/>
                </a:solidFill>
              </a:rPr>
              <a:t>INDEX</a:t>
            </a:r>
            <a:r>
              <a:rPr lang="en-US" sz="1000" dirty="0"/>
              <a:t>(</a:t>
            </a:r>
            <a:r>
              <a:rPr lang="en-US" sz="1000" dirty="0" err="1"/>
              <a:t>AK_Contact_rowguid</a:t>
            </a:r>
            <a:r>
              <a:rPr lang="en-US" sz="1000" dirty="0"/>
              <a:t>))</a:t>
            </a:r>
            <a:br>
              <a:rPr lang="en-US" sz="1000" dirty="0"/>
            </a:br>
            <a:r>
              <a:rPr lang="en-US" sz="1000" dirty="0">
                <a:solidFill>
                  <a:srgbClr val="00B0F0"/>
                </a:solidFill>
              </a:rPr>
              <a:t>INNER JOIN </a:t>
            </a:r>
            <a:r>
              <a:rPr lang="en-US" sz="1000" dirty="0" err="1"/>
              <a:t>Person.Contact</a:t>
            </a:r>
            <a:r>
              <a:rPr lang="en-US" sz="1000" dirty="0"/>
              <a:t> pc</a:t>
            </a:r>
            <a:br>
              <a:rPr lang="en-US" sz="1000" dirty="0"/>
            </a:br>
            <a:r>
              <a:rPr lang="en-US" sz="1000" dirty="0">
                <a:solidFill>
                  <a:srgbClr val="00B0F0"/>
                </a:solidFill>
              </a:rPr>
              <a:t>WITH </a:t>
            </a:r>
            <a:r>
              <a:rPr lang="en-US" sz="1000" dirty="0"/>
              <a:t>(</a:t>
            </a:r>
            <a:r>
              <a:rPr lang="en-US" sz="1000" dirty="0">
                <a:solidFill>
                  <a:srgbClr val="00B0F0"/>
                </a:solidFill>
              </a:rPr>
              <a:t>INDEX</a:t>
            </a:r>
            <a:r>
              <a:rPr lang="en-US" sz="1000" dirty="0"/>
              <a:t>(</a:t>
            </a:r>
            <a:r>
              <a:rPr lang="en-US" sz="1000" dirty="0" err="1"/>
              <a:t>PK_Contact_ContactID</a:t>
            </a:r>
            <a:r>
              <a:rPr lang="en-US" sz="1000" dirty="0"/>
              <a:t>))</a:t>
            </a:r>
            <a:br>
              <a:rPr lang="en-US" sz="1000" dirty="0"/>
            </a:br>
            <a:r>
              <a:rPr lang="en-US" sz="1000" dirty="0">
                <a:solidFill>
                  <a:srgbClr val="00B0F0"/>
                </a:solidFill>
              </a:rPr>
              <a:t>ON</a:t>
            </a:r>
            <a:r>
              <a:rPr lang="en-US" sz="1000" dirty="0"/>
              <a:t> </a:t>
            </a:r>
            <a:r>
              <a:rPr lang="en-US" sz="1000" dirty="0" err="1"/>
              <a:t>c.ContactID</a:t>
            </a:r>
            <a:r>
              <a:rPr lang="en-US" sz="1000" dirty="0"/>
              <a:t> = </a:t>
            </a:r>
            <a:r>
              <a:rPr lang="en-US" sz="1000" dirty="0" err="1"/>
              <a:t>pc.ContactID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>
                <a:solidFill>
                  <a:srgbClr val="00B0F0"/>
                </a:solidFill>
              </a:rPr>
              <a:t>GO</a:t>
            </a:r>
            <a:endParaRPr lang="en-US" sz="1000" dirty="0">
              <a:solidFill>
                <a:srgbClr val="00B0F0"/>
              </a:solidFill>
            </a:endParaRP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877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</a:t>
            </a:r>
            <a:r>
              <a:rPr lang="en-US" dirty="0" smtClean="0"/>
              <a:t>(</a:t>
            </a:r>
            <a:r>
              <a:rPr lang="en-US" sz="2800" dirty="0"/>
              <a:t>Analyze</a:t>
            </a:r>
            <a:r>
              <a:rPr lang="en-US" sz="2800" dirty="0" smtClean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351130" y="1045959"/>
            <a:ext cx="343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MS </a:t>
            </a:r>
            <a:r>
              <a:rPr lang="en-US" b="1" dirty="0" smtClean="0"/>
              <a:t>SQL</a:t>
            </a:r>
            <a:endParaRPr lang="en-US" b="1" dirty="0"/>
          </a:p>
        </p:txBody>
      </p:sp>
      <p:sp>
        <p:nvSpPr>
          <p:cNvPr id="5" name="TextBox 1"/>
          <p:cNvSpPr txBox="1"/>
          <p:nvPr/>
        </p:nvSpPr>
        <p:spPr>
          <a:xfrm>
            <a:off x="5098694" y="1045959"/>
            <a:ext cx="288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MySQL </a:t>
            </a:r>
            <a:r>
              <a:rPr lang="en-US" b="1" dirty="0"/>
              <a:t>Binary Log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424477" y="1494954"/>
            <a:ext cx="471952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dirty="0">
                <a:solidFill>
                  <a:srgbClr val="00B0F0"/>
                </a:solidFill>
              </a:rPr>
              <a:t>ANALYZE</a:t>
            </a:r>
            <a:r>
              <a:rPr lang="en-US" sz="1200" dirty="0"/>
              <a:t> [NO_WRITE_TO_BINLOG | LOCAL] TABLE </a:t>
            </a:r>
            <a:r>
              <a:rPr lang="en-US" sz="1200" i="1" dirty="0" err="1"/>
              <a:t>tbl_name</a:t>
            </a:r>
            <a:r>
              <a:rPr lang="en-US" sz="1200" dirty="0"/>
              <a:t> [, </a:t>
            </a:r>
            <a:r>
              <a:rPr lang="en-US" sz="1200" i="1" dirty="0" err="1"/>
              <a:t>tbl_name</a:t>
            </a:r>
            <a:r>
              <a:rPr lang="en-US" sz="1200" dirty="0"/>
              <a:t>] </a:t>
            </a:r>
            <a:r>
              <a:rPr lang="en-US" sz="1200" dirty="0" smtClean="0"/>
              <a:t>...</a:t>
            </a:r>
          </a:p>
          <a:p>
            <a:pPr lvl="1"/>
            <a:endParaRPr lang="en-US" sz="1200" dirty="0">
              <a:solidFill>
                <a:srgbClr val="0070C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ANALYZE TABLE</a:t>
            </a:r>
            <a:r>
              <a:rPr lang="en-US" sz="1200" dirty="0"/>
              <a:t> </a:t>
            </a:r>
            <a:r>
              <a:rPr lang="en-US" sz="1000" i="1" dirty="0"/>
              <a:t>analyzes and stores the key distribution for a table. During the analysis, the table is locked with a read lock for </a:t>
            </a:r>
            <a:r>
              <a:rPr lang="en-US" sz="1000" i="1" dirty="0" err="1"/>
              <a:t>InnoDB</a:t>
            </a:r>
            <a:r>
              <a:rPr lang="en-US" sz="1000" i="1" dirty="0"/>
              <a:t> and </a:t>
            </a:r>
            <a:r>
              <a:rPr lang="en-US" sz="1000" i="1" dirty="0" err="1"/>
              <a:t>MyISAM</a:t>
            </a:r>
            <a:r>
              <a:rPr lang="en-US" sz="1000" i="1" dirty="0"/>
              <a:t>. This statement works with </a:t>
            </a:r>
            <a:r>
              <a:rPr lang="en-US" sz="1000" i="1" dirty="0" err="1"/>
              <a:t>InnoDB</a:t>
            </a:r>
            <a:r>
              <a:rPr lang="en-US" sz="1000" i="1" dirty="0"/>
              <a:t>, </a:t>
            </a:r>
            <a:r>
              <a:rPr lang="en-US" sz="1000" i="1" dirty="0"/>
              <a:t>NDB</a:t>
            </a:r>
            <a:r>
              <a:rPr lang="en-US" sz="1000" i="1" dirty="0"/>
              <a:t>, and </a:t>
            </a:r>
            <a:r>
              <a:rPr lang="en-US" sz="1000" i="1" dirty="0" err="1"/>
              <a:t>MyISAM</a:t>
            </a:r>
            <a:r>
              <a:rPr lang="en-US" sz="1000" i="1" dirty="0"/>
              <a:t> tables. For </a:t>
            </a:r>
            <a:r>
              <a:rPr lang="en-US" sz="1000" i="1" dirty="0" err="1"/>
              <a:t>MyISAM</a:t>
            </a:r>
            <a:r>
              <a:rPr lang="en-US" sz="1000" i="1" dirty="0"/>
              <a:t> tables, this statement is equivalent to using </a:t>
            </a:r>
            <a:r>
              <a:rPr lang="en-US" sz="1000" b="1" i="1" dirty="0" err="1">
                <a:hlinkClick r:id="rId3" tooltip="5.6.3 myisamchk — MyISAM Table-Maintenance Utility"/>
              </a:rPr>
              <a:t>myisamchk</a:t>
            </a:r>
            <a:r>
              <a:rPr lang="en-US" sz="1000" b="1" i="1" dirty="0">
                <a:hlinkClick r:id="rId3" tooltip="5.6.3 myisamchk — MyISAM Table-Maintenance Utility"/>
              </a:rPr>
              <a:t> --analyze</a:t>
            </a:r>
            <a:r>
              <a:rPr lang="en-US" sz="1000" i="1" dirty="0"/>
              <a:t>. This statement does not work with </a:t>
            </a:r>
            <a:r>
              <a:rPr lang="en-US" sz="1000" i="1" dirty="0" smtClean="0"/>
              <a:t>views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i="1" dirty="0"/>
              <a:t>MySQL uses the stored key distribution to decide the order in which tables should be joined when you perform a join on something other than a constant. In addition, key distributions can be used when deciding which indexes to use for a specific table within a query.</a:t>
            </a:r>
            <a:endParaRPr lang="en-US" sz="1000" i="1" dirty="0">
              <a:solidFill>
                <a:srgbClr val="0070C0"/>
              </a:solidFill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-175565" y="1415291"/>
            <a:ext cx="506943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000" dirty="0">
                <a:solidFill>
                  <a:srgbClr val="00B0F0"/>
                </a:solidFill>
              </a:rPr>
              <a:t>UPDATE STATISTICS </a:t>
            </a:r>
            <a:r>
              <a:rPr lang="en-US" sz="1000" dirty="0" err="1"/>
              <a:t>table_or_indexed_view_name</a:t>
            </a:r>
            <a:r>
              <a:rPr lang="en-US" sz="1000" dirty="0"/>
              <a:t>   </a:t>
            </a:r>
          </a:p>
          <a:p>
            <a:pPr lvl="1"/>
            <a:r>
              <a:rPr lang="en-US" sz="1000" dirty="0"/>
              <a:t>    [   </a:t>
            </a:r>
          </a:p>
          <a:p>
            <a:pPr lvl="1"/>
            <a:r>
              <a:rPr lang="en-US" sz="1000" dirty="0"/>
              <a:t>        {   </a:t>
            </a:r>
          </a:p>
          <a:p>
            <a:pPr lvl="1"/>
            <a:r>
              <a:rPr lang="en-US" sz="1000" dirty="0"/>
              <a:t>            { </a:t>
            </a:r>
            <a:r>
              <a:rPr lang="en-US" sz="1000" dirty="0" err="1"/>
              <a:t>index_or_statistics__name</a:t>
            </a:r>
            <a:r>
              <a:rPr lang="en-US" sz="1000" dirty="0"/>
              <a:t> }  </a:t>
            </a:r>
          </a:p>
          <a:p>
            <a:pPr lvl="1"/>
            <a:r>
              <a:rPr lang="en-US" sz="1000" dirty="0"/>
              <a:t>          | ( { </a:t>
            </a:r>
            <a:r>
              <a:rPr lang="en-US" sz="1000" dirty="0" err="1"/>
              <a:t>index_or_statistics_name</a:t>
            </a:r>
            <a:r>
              <a:rPr lang="en-US" sz="1000" dirty="0"/>
              <a:t> } [ ,...n ] )   </a:t>
            </a:r>
          </a:p>
          <a:p>
            <a:pPr lvl="1"/>
            <a:r>
              <a:rPr lang="en-US" sz="1000" dirty="0"/>
              <a:t>                }  </a:t>
            </a:r>
          </a:p>
          <a:p>
            <a:pPr lvl="1"/>
            <a:r>
              <a:rPr lang="en-US" sz="1000" dirty="0"/>
              <a:t>    ]   </a:t>
            </a:r>
          </a:p>
          <a:p>
            <a:pPr lvl="1"/>
            <a:r>
              <a:rPr lang="en-US" sz="1000" dirty="0"/>
              <a:t>    [    </a:t>
            </a:r>
            <a:r>
              <a:rPr lang="en-US" sz="1000" dirty="0">
                <a:solidFill>
                  <a:srgbClr val="00B0F0"/>
                </a:solidFill>
              </a:rPr>
              <a:t>WITH   </a:t>
            </a:r>
          </a:p>
          <a:p>
            <a:pPr lvl="1"/>
            <a:r>
              <a:rPr lang="en-US" sz="1000" dirty="0"/>
              <a:t>        [  </a:t>
            </a:r>
          </a:p>
          <a:p>
            <a:pPr lvl="1"/>
            <a:r>
              <a:rPr lang="en-US" sz="1000" dirty="0"/>
              <a:t>            FULLSCAN   </a:t>
            </a:r>
          </a:p>
          <a:p>
            <a:pPr lvl="1"/>
            <a:r>
              <a:rPr lang="en-US" sz="1000" dirty="0"/>
              <a:t>            | SAMPLE number { PERCENT | ROWS }   </a:t>
            </a:r>
          </a:p>
          <a:p>
            <a:pPr lvl="1"/>
            <a:r>
              <a:rPr lang="en-US" sz="1000" dirty="0"/>
              <a:t>            | RESAMPLE   </a:t>
            </a:r>
          </a:p>
          <a:p>
            <a:pPr lvl="1"/>
            <a:r>
              <a:rPr lang="en-US" sz="1000" dirty="0"/>
              <a:t>              [ ON PARTITIONS ( { &lt;</a:t>
            </a:r>
            <a:r>
              <a:rPr lang="en-US" sz="1000" dirty="0" err="1"/>
              <a:t>partition_number</a:t>
            </a:r>
            <a:r>
              <a:rPr lang="en-US" sz="1000" dirty="0"/>
              <a:t>&gt; | &lt;range&gt; } [, …n] ) ]  </a:t>
            </a:r>
          </a:p>
          <a:p>
            <a:pPr lvl="1"/>
            <a:r>
              <a:rPr lang="en-US" sz="1000" dirty="0"/>
              <a:t>            | &lt;</a:t>
            </a:r>
            <a:r>
              <a:rPr lang="en-US" sz="1000" dirty="0" err="1"/>
              <a:t>update_stats_stream_option</a:t>
            </a:r>
            <a:r>
              <a:rPr lang="en-US" sz="1000" dirty="0"/>
              <a:t>&gt; [ ,...n ]  </a:t>
            </a:r>
          </a:p>
          <a:p>
            <a:pPr lvl="1"/>
            <a:r>
              <a:rPr lang="en-US" sz="1000" dirty="0"/>
              <a:t>        ]   </a:t>
            </a:r>
          </a:p>
          <a:p>
            <a:pPr lvl="1"/>
            <a:r>
              <a:rPr lang="en-US" sz="1000" dirty="0"/>
              <a:t>        [ [ , ] [ ALL | COLUMNS | INDEX ]   </a:t>
            </a:r>
          </a:p>
          <a:p>
            <a:pPr lvl="1"/>
            <a:r>
              <a:rPr lang="en-US" sz="1000" dirty="0"/>
              <a:t>        [ [ , ] NORECOMPUTE ]   </a:t>
            </a:r>
          </a:p>
          <a:p>
            <a:pPr lvl="1"/>
            <a:r>
              <a:rPr lang="en-US" sz="1000" dirty="0"/>
              <a:t>        [ [ , ] INCREMENTAL = { ON | OFF } ]  </a:t>
            </a:r>
          </a:p>
          <a:p>
            <a:pPr lvl="1"/>
            <a:r>
              <a:rPr lang="en-US" sz="1000" dirty="0"/>
              <a:t>    ] 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33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</a:t>
            </a:r>
            <a:r>
              <a:rPr lang="en-US" dirty="0" smtClean="0"/>
              <a:t>(</a:t>
            </a:r>
            <a:r>
              <a:rPr lang="en-US" sz="2400" dirty="0"/>
              <a:t>TRUE, FALSE, </a:t>
            </a:r>
            <a:r>
              <a:rPr lang="en-US" sz="2400" dirty="0" smtClean="0"/>
              <a:t>NULL)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E\Boolean-operatio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171" y="1603386"/>
            <a:ext cx="3670300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63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932688"/>
          </a:xfrm>
        </p:spPr>
        <p:txBody>
          <a:bodyPr>
            <a:normAutofit/>
          </a:bodyPr>
          <a:lstStyle/>
          <a:p>
            <a:r>
              <a:rPr lang="en-US" dirty="0" smtClean="0"/>
              <a:t>LOREM IPSUM DOLOR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OLAP vs </a:t>
            </a:r>
            <a:r>
              <a:rPr lang="en-US" dirty="0" smtClean="0"/>
              <a:t>OLTP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 </a:t>
            </a:r>
            <a:r>
              <a:rPr lang="en-US" dirty="0" smtClean="0"/>
              <a:t>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BackUp</a:t>
            </a:r>
            <a:r>
              <a:rPr lang="en-US" dirty="0" smtClean="0"/>
              <a:t>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Temporary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Programmability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Authorization </a:t>
            </a:r>
            <a:r>
              <a:rPr lang="en-US" dirty="0"/>
              <a:t>and rights management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</a:rPr>
              <a:t>What is view</a:t>
            </a:r>
          </a:p>
          <a:p>
            <a:pPr marL="285750" indent="-285750">
              <a:lnSpc>
                <a:spcPct val="50000"/>
              </a:lnSpc>
              <a:buSzPct val="14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44444"/>
                </a:solidFill>
              </a:rPr>
              <a:t>How to create view</a:t>
            </a:r>
          </a:p>
          <a:p>
            <a:pPr marL="285750" indent="-285750">
              <a:lnSpc>
                <a:spcPct val="50000"/>
              </a:lnSpc>
              <a:buSzPct val="14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44444"/>
                </a:solidFill>
              </a:rPr>
              <a:t>Data manipulation using view</a:t>
            </a:r>
          </a:p>
          <a:p>
            <a:pPr marL="571500" lvl="1">
              <a:buSzPct val="14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F0"/>
                </a:solidFill>
              </a:rPr>
              <a:t>MSSQL</a:t>
            </a:r>
          </a:p>
          <a:p>
            <a:pPr marL="971550" lvl="2">
              <a:buSzPct val="140000"/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444444"/>
                </a:solidFill>
              </a:rPr>
              <a:t>Any modifications, including UPDATE, INSERT, and DELETE statements, must reference columns from only one base table</a:t>
            </a:r>
            <a:r>
              <a:rPr lang="en-US" sz="800" dirty="0" smtClean="0">
                <a:solidFill>
                  <a:srgbClr val="444444"/>
                </a:solidFill>
              </a:rPr>
              <a:t>.</a:t>
            </a:r>
          </a:p>
          <a:p>
            <a:pPr marL="971550" lvl="2">
              <a:buSzPct val="140000"/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444444"/>
                </a:solidFill>
              </a:rPr>
              <a:t>The columns being modified in the view must directly reference the underlying data in the table columns. The columns cannot be derived in any other </a:t>
            </a:r>
            <a:r>
              <a:rPr lang="en-US" sz="800" dirty="0" smtClean="0">
                <a:solidFill>
                  <a:srgbClr val="444444"/>
                </a:solidFill>
              </a:rPr>
              <a:t>way</a:t>
            </a:r>
          </a:p>
          <a:p>
            <a:pPr marL="971550" lvl="2">
              <a:buSzPct val="140000"/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444444"/>
                </a:solidFill>
              </a:rPr>
              <a:t>The columns being modified are not affected by GROUP BY, HAVING, or DISTINCT clauses</a:t>
            </a:r>
            <a:r>
              <a:rPr lang="en-US" sz="800" dirty="0" smtClean="0">
                <a:solidFill>
                  <a:srgbClr val="444444"/>
                </a:solidFill>
              </a:rPr>
              <a:t>.</a:t>
            </a:r>
          </a:p>
          <a:p>
            <a:pPr marL="971550" lvl="2">
              <a:buSzPct val="140000"/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444444"/>
                </a:solidFill>
              </a:rPr>
              <a:t>TOP is not used anywhere in the </a:t>
            </a:r>
            <a:r>
              <a:rPr lang="en-US" sz="800" dirty="0" err="1">
                <a:solidFill>
                  <a:srgbClr val="444444"/>
                </a:solidFill>
              </a:rPr>
              <a:t>select_statement</a:t>
            </a:r>
            <a:r>
              <a:rPr lang="en-US" sz="800" dirty="0">
                <a:solidFill>
                  <a:srgbClr val="444444"/>
                </a:solidFill>
              </a:rPr>
              <a:t> of the view together with the WITH CHECK OPTION clause.</a:t>
            </a:r>
            <a:endParaRPr lang="en-US" sz="800" dirty="0" smtClean="0">
              <a:solidFill>
                <a:srgbClr val="444444"/>
              </a:solidFill>
            </a:endParaRPr>
          </a:p>
          <a:p>
            <a:pPr marL="571500" lvl="1">
              <a:buSzPct val="140000"/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B0F0"/>
                </a:solidFill>
              </a:rPr>
              <a:t>MYSQL</a:t>
            </a:r>
            <a:endParaRPr lang="en-US" dirty="0">
              <a:solidFill>
                <a:srgbClr val="00B0F0"/>
              </a:solidFill>
            </a:endParaRPr>
          </a:p>
          <a:p>
            <a:pPr marL="971550" lvl="2">
              <a:buSzPct val="140000"/>
              <a:buFont typeface="Arial" panose="020B0604020202020204" pitchFamily="34" charset="0"/>
              <a:buChar char="•"/>
            </a:pPr>
            <a:r>
              <a:rPr lang="en-US" sz="900" dirty="0" smtClean="0"/>
              <a:t>impossible</a:t>
            </a:r>
          </a:p>
          <a:p>
            <a:pPr marL="285750" indent="-285750">
              <a:buSzPct val="14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44444"/>
                </a:solidFill>
              </a:rPr>
              <a:t>Indexed 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4478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44444"/>
                </a:solidFill>
              </a:rPr>
              <a:t>Read &amp; Write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44444"/>
                </a:solidFill>
              </a:rPr>
              <a:t>Commit &amp; Rollback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SzPct val="1400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44444"/>
                </a:solidFill>
              </a:rPr>
              <a:t>Isolation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29919"/>
              </p:ext>
            </p:extLst>
          </p:nvPr>
        </p:nvGraphicFramePr>
        <p:xfrm>
          <a:off x="774040" y="2972612"/>
          <a:ext cx="5372100" cy="971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911"/>
                <a:gridCol w="967689"/>
                <a:gridCol w="1397000"/>
                <a:gridCol w="1206500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Transaction isolation level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Dirty reads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Nonrepeatable reads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Phantoms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Read uncommitted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Read committed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Repeatable read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Serializable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43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Temporary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363" y="1280161"/>
            <a:ext cx="8329612" cy="46926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MS SQL</a:t>
            </a:r>
            <a:endParaRPr lang="uk-UA" dirty="0" smtClean="0"/>
          </a:p>
          <a:p>
            <a:r>
              <a:rPr lang="en-US" dirty="0">
                <a:solidFill>
                  <a:srgbClr val="0070C0"/>
                </a:solidFill>
              </a:rPr>
              <a:t>CREATE TABLE </a:t>
            </a:r>
            <a:r>
              <a:rPr lang="en-US" dirty="0"/>
              <a:t>#</a:t>
            </a:r>
            <a:r>
              <a:rPr lang="en-US" dirty="0" err="1"/>
              <a:t>MyTempTable</a:t>
            </a:r>
            <a:r>
              <a:rPr lang="en-US" dirty="0"/>
              <a:t> (cola 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PRIMARY KEY</a:t>
            </a:r>
            <a:r>
              <a:rPr lang="en-US" dirty="0" smtClean="0"/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CREATE TABLE </a:t>
            </a:r>
            <a:r>
              <a:rPr lang="en-US" dirty="0" smtClean="0"/>
              <a:t>##</a:t>
            </a:r>
            <a:r>
              <a:rPr lang="en-US" dirty="0" err="1" smtClean="0"/>
              <a:t>MyTempTable</a:t>
            </a:r>
            <a:r>
              <a:rPr lang="en-US" dirty="0" smtClean="0"/>
              <a:t> </a:t>
            </a:r>
            <a:r>
              <a:rPr lang="en-US" dirty="0"/>
              <a:t>(cola 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PRIMARY KEY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MySQL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CREATE TEMPORARY TABLE </a:t>
            </a:r>
            <a:r>
              <a:rPr lang="en-US" dirty="0" err="1"/>
              <a:t>MyTempTable</a:t>
            </a:r>
            <a:r>
              <a:rPr lang="en-US" dirty="0"/>
              <a:t> </a:t>
            </a:r>
            <a:r>
              <a:rPr lang="en-US" dirty="0" smtClean="0"/>
              <a:t>( fields…);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Programmability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363" y="1280161"/>
            <a:ext cx="8329612" cy="4692688"/>
          </a:xfrm>
        </p:spPr>
        <p:txBody>
          <a:bodyPr/>
          <a:lstStyle/>
          <a:p>
            <a:r>
              <a:rPr lang="en-US" dirty="0" smtClean="0"/>
              <a:t>Triggers</a:t>
            </a:r>
          </a:p>
          <a:p>
            <a:r>
              <a:rPr lang="en-US" dirty="0" smtClean="0"/>
              <a:t>Stored procedures</a:t>
            </a: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/>
              <a:t>Table-value</a:t>
            </a:r>
          </a:p>
          <a:p>
            <a:pPr lvl="1"/>
            <a:r>
              <a:rPr lang="en-US" dirty="0"/>
              <a:t>Scalar</a:t>
            </a:r>
          </a:p>
          <a:p>
            <a:pPr lvl="1"/>
            <a:r>
              <a:rPr lang="en-US" dirty="0"/>
              <a:t>Aggregate</a:t>
            </a:r>
          </a:p>
          <a:p>
            <a:r>
              <a:rPr lang="en-US" dirty="0" smtClean="0"/>
              <a:t>Cursors</a:t>
            </a:r>
          </a:p>
          <a:p>
            <a:r>
              <a:rPr lang="en-US" dirty="0" smtClean="0"/>
              <a:t>Exception</a:t>
            </a:r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9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Programmability(MSSQL Triggers)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363" y="1280161"/>
            <a:ext cx="8329612" cy="4692688"/>
          </a:xfrm>
        </p:spPr>
        <p:txBody>
          <a:bodyPr/>
          <a:lstStyle/>
          <a:p>
            <a:r>
              <a:rPr lang="en-US" b="1" dirty="0"/>
              <a:t>DDL </a:t>
            </a:r>
            <a:r>
              <a:rPr lang="en-US" b="1" dirty="0" smtClean="0"/>
              <a:t>Triggers - </a:t>
            </a:r>
            <a:r>
              <a:rPr lang="en-US" dirty="0"/>
              <a:t>we can create triggers on DDL statements (like CREATE, ALTER, and DROP) and certain system defined stored procedures that perform DDL-like operations</a:t>
            </a:r>
            <a:endParaRPr lang="en-US" b="1" dirty="0" smtClean="0"/>
          </a:p>
          <a:p>
            <a:r>
              <a:rPr lang="en-US" b="1" dirty="0"/>
              <a:t>DML Triggers</a:t>
            </a:r>
            <a:endParaRPr lang="en-US" b="1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0" y="2913549"/>
            <a:ext cx="4411066" cy="141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6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Fired </a:t>
            </a:r>
            <a:r>
              <a:rPr lang="en-US" sz="1400" dirty="0">
                <a:solidFill>
                  <a:srgbClr val="444444"/>
                </a:solidFill>
                <a:cs typeface="Trebuchet MS"/>
              </a:rPr>
              <a:t>before INSERT, UPDATE, DELETE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1450" indent="-171450">
              <a:lnSpc>
                <a:spcPts val="16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No checks </a:t>
            </a:r>
            <a:r>
              <a:rPr lang="en-US" sz="1400" dirty="0">
                <a:solidFill>
                  <a:srgbClr val="444444"/>
                </a:solidFill>
                <a:cs typeface="Trebuchet MS"/>
              </a:rPr>
              <a:t>or default action 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are provided</a:t>
            </a:r>
          </a:p>
          <a:p>
            <a:pPr marL="171450" indent="-171450">
              <a:lnSpc>
                <a:spcPts val="16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Can be applies on view</a:t>
            </a:r>
          </a:p>
          <a:p>
            <a:pPr marL="171450" indent="-171450">
              <a:lnSpc>
                <a:spcPts val="16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</a:pP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301338" y="2929060"/>
            <a:ext cx="4461051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6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Fired after actual INSERT, UPDATE, DELETE</a:t>
            </a:r>
          </a:p>
          <a:p>
            <a:pPr marL="171450" indent="-171450">
              <a:lnSpc>
                <a:spcPts val="16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Can be applied only on tables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85217" y="2544217"/>
            <a:ext cx="253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Instead of Trigger</a:t>
            </a:r>
            <a:endParaRPr lang="en-US" dirty="0"/>
          </a:p>
        </p:txBody>
      </p:sp>
      <p:sp>
        <p:nvSpPr>
          <p:cNvPr id="9" name="TextBox 1"/>
          <p:cNvSpPr txBox="1"/>
          <p:nvPr/>
        </p:nvSpPr>
        <p:spPr>
          <a:xfrm>
            <a:off x="5109531" y="2485748"/>
            <a:ext cx="21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After Trigger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152400" y="4097392"/>
            <a:ext cx="7952842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dirty="0">
                <a:solidFill>
                  <a:srgbClr val="0070C0"/>
                </a:solidFill>
              </a:rPr>
              <a:t>CREATE TRIGGER </a:t>
            </a:r>
            <a:r>
              <a:rPr lang="en-US" sz="1200" dirty="0" err="1"/>
              <a:t>trgAfterInsert</a:t>
            </a:r>
            <a:r>
              <a:rPr lang="en-US" sz="1200" dirty="0"/>
              <a:t> on </a:t>
            </a:r>
            <a:r>
              <a:rPr lang="en-US" sz="1200" dirty="0" err="1"/>
              <a:t>Employee_Demo</a:t>
            </a:r>
            <a:endParaRPr lang="en-US" sz="1200" dirty="0"/>
          </a:p>
          <a:p>
            <a:pPr lvl="1"/>
            <a:r>
              <a:rPr lang="en-US" sz="1200" dirty="0" smtClean="0"/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FOR INSERT AS </a:t>
            </a:r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declare</a:t>
            </a:r>
            <a:r>
              <a:rPr lang="en-US" sz="1200" dirty="0" smtClean="0"/>
              <a:t> </a:t>
            </a:r>
            <a:r>
              <a:rPr lang="en-US" sz="1200" dirty="0"/>
              <a:t>@</a:t>
            </a:r>
            <a:r>
              <a:rPr lang="en-US" sz="1200" dirty="0" err="1"/>
              <a:t>empid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70C0"/>
                </a:solidFill>
              </a:rPr>
              <a:t>int</a:t>
            </a:r>
            <a:r>
              <a:rPr lang="en-US" sz="1200" dirty="0"/>
              <a:t>, @</a:t>
            </a:r>
            <a:r>
              <a:rPr lang="en-US" sz="1200" dirty="0" err="1"/>
              <a:t>empname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varchar(55</a:t>
            </a:r>
            <a:r>
              <a:rPr lang="en-US" sz="1200" dirty="0"/>
              <a:t>), @</a:t>
            </a:r>
            <a:r>
              <a:rPr lang="en-US" sz="1200" dirty="0" err="1"/>
              <a:t>empsal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decimal(10,2</a:t>
            </a:r>
            <a:r>
              <a:rPr lang="en-US" sz="1200" dirty="0"/>
              <a:t>), @</a:t>
            </a:r>
            <a:r>
              <a:rPr lang="en-US" sz="1200" dirty="0" err="1"/>
              <a:t>audit_action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varchar(100</a:t>
            </a:r>
            <a:r>
              <a:rPr lang="en-US" sz="1200" dirty="0"/>
              <a:t>);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select</a:t>
            </a:r>
            <a:r>
              <a:rPr lang="en-US" sz="1200" dirty="0"/>
              <a:t> @</a:t>
            </a:r>
            <a:r>
              <a:rPr lang="en-US" sz="1200" dirty="0" err="1"/>
              <a:t>empid</a:t>
            </a:r>
            <a:r>
              <a:rPr lang="en-US" sz="1200" dirty="0"/>
              <a:t>=</a:t>
            </a:r>
            <a:r>
              <a:rPr lang="en-US" sz="1200" dirty="0" err="1"/>
              <a:t>i.Emp_ID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from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inserted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select</a:t>
            </a:r>
            <a:r>
              <a:rPr lang="en-US" sz="1200" dirty="0"/>
              <a:t> @</a:t>
            </a:r>
            <a:r>
              <a:rPr lang="en-US" sz="1200" dirty="0" err="1"/>
              <a:t>empname</a:t>
            </a:r>
            <a:r>
              <a:rPr lang="en-US" sz="1200" dirty="0"/>
              <a:t>=</a:t>
            </a:r>
            <a:r>
              <a:rPr lang="en-US" sz="1200" dirty="0" err="1"/>
              <a:t>i.Emp_Name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from inserted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select</a:t>
            </a:r>
            <a:r>
              <a:rPr lang="en-US" sz="1200" dirty="0"/>
              <a:t> @</a:t>
            </a:r>
            <a:r>
              <a:rPr lang="en-US" sz="1200" dirty="0" err="1"/>
              <a:t>empsal</a:t>
            </a:r>
            <a:r>
              <a:rPr lang="en-US" sz="1200" dirty="0"/>
              <a:t>=</a:t>
            </a:r>
            <a:r>
              <a:rPr lang="en-US" sz="1200" dirty="0" err="1"/>
              <a:t>i.Emp_Sal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from inserted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set</a:t>
            </a:r>
            <a:r>
              <a:rPr lang="en-US" sz="1200" dirty="0"/>
              <a:t> @</a:t>
            </a:r>
            <a:r>
              <a:rPr lang="en-US" sz="1200" dirty="0" err="1"/>
              <a:t>audit_action</a:t>
            </a:r>
            <a:r>
              <a:rPr lang="en-US" sz="1200" dirty="0"/>
              <a:t>=</a:t>
            </a:r>
            <a:r>
              <a:rPr lang="en-US" sz="1200" dirty="0" smtClean="0"/>
              <a:t>'Inserted Record -- After Insert Trigger.'; </a:t>
            </a:r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insert into</a:t>
            </a:r>
            <a:r>
              <a:rPr lang="en-US" sz="1200" dirty="0" smtClean="0"/>
              <a:t> </a:t>
            </a:r>
            <a:r>
              <a:rPr lang="en-US" sz="1200" dirty="0" err="1" smtClean="0"/>
              <a:t>Employee_Demo_Audit</a:t>
            </a:r>
            <a:r>
              <a:rPr lang="en-US" sz="1200" dirty="0" smtClean="0"/>
              <a:t>(</a:t>
            </a:r>
            <a:r>
              <a:rPr lang="en-US" sz="1200" dirty="0" err="1" smtClean="0"/>
              <a:t>Emp_ID,Emp_Name,Emp_Sal,Audit_Action,Audit_Timestamp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values</a:t>
            </a:r>
            <a:r>
              <a:rPr lang="en-US" sz="1200" dirty="0" smtClean="0"/>
              <a:t> </a:t>
            </a:r>
            <a:r>
              <a:rPr lang="en-US" sz="1200" dirty="0"/>
              <a:t>(@</a:t>
            </a:r>
            <a:r>
              <a:rPr lang="en-US" sz="1200" dirty="0" err="1"/>
              <a:t>empid</a:t>
            </a:r>
            <a:r>
              <a:rPr lang="en-US" sz="1200" dirty="0"/>
              <a:t>,@</a:t>
            </a:r>
            <a:r>
              <a:rPr lang="en-US" sz="1200" dirty="0" err="1"/>
              <a:t>empname</a:t>
            </a:r>
            <a:r>
              <a:rPr lang="en-US" sz="1200" dirty="0"/>
              <a:t>,@</a:t>
            </a:r>
            <a:r>
              <a:rPr lang="en-US" sz="1200" dirty="0" err="1"/>
              <a:t>empsal</a:t>
            </a:r>
            <a:r>
              <a:rPr lang="en-US" sz="1200" dirty="0"/>
              <a:t>,@</a:t>
            </a:r>
            <a:r>
              <a:rPr lang="en-US" sz="1200" dirty="0" err="1"/>
              <a:t>audit_action,getdate</a:t>
            </a:r>
            <a:r>
              <a:rPr lang="en-US" sz="1200" dirty="0"/>
              <a:t>());</a:t>
            </a:r>
          </a:p>
          <a:p>
            <a:pPr marL="171450" indent="-171450">
              <a:lnSpc>
                <a:spcPts val="16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</a:pP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22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Programmability(MySQL Triggers)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363" y="1280161"/>
            <a:ext cx="8329612" cy="469268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0" y="1850560"/>
            <a:ext cx="4411066" cy="1413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6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Fired </a:t>
            </a:r>
            <a:r>
              <a:rPr lang="en-US" sz="1400" dirty="0">
                <a:solidFill>
                  <a:srgbClr val="444444"/>
                </a:solidFill>
                <a:cs typeface="Trebuchet MS"/>
              </a:rPr>
              <a:t>before INSERT, UPDATE, DELETE</a:t>
            </a:r>
            <a:endParaRPr lang="en-US" sz="1400" dirty="0" smtClean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71450" indent="-171450">
              <a:lnSpc>
                <a:spcPts val="16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No checks </a:t>
            </a:r>
            <a:r>
              <a:rPr lang="en-US" sz="1400" dirty="0">
                <a:solidFill>
                  <a:srgbClr val="444444"/>
                </a:solidFill>
                <a:cs typeface="Trebuchet MS"/>
              </a:rPr>
              <a:t>or default action </a:t>
            </a: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are provided</a:t>
            </a:r>
          </a:p>
          <a:p>
            <a:pPr marL="171450" indent="-171450">
              <a:lnSpc>
                <a:spcPts val="16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00" dirty="0">
                <a:solidFill>
                  <a:srgbClr val="444444"/>
                </a:solidFill>
                <a:cs typeface="Trebuchet MS"/>
              </a:rPr>
              <a:t>Can be applied only on tables</a:t>
            </a:r>
          </a:p>
          <a:p>
            <a:pPr>
              <a:lnSpc>
                <a:spcPts val="1600"/>
              </a:lnSpc>
              <a:spcAft>
                <a:spcPts val="1300"/>
              </a:spcAft>
              <a:buClr>
                <a:srgbClr val="2FC2D9"/>
              </a:buClr>
            </a:pPr>
            <a:endParaRPr lang="en-US" sz="1400" dirty="0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079376" y="1850560"/>
            <a:ext cx="4461051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6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Fired after actual INSERT, UPDATE, DELETE</a:t>
            </a:r>
          </a:p>
          <a:p>
            <a:pPr marL="171450" indent="-171450">
              <a:lnSpc>
                <a:spcPts val="1600"/>
              </a:lnSpc>
              <a:spcAft>
                <a:spcPts val="130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00" dirty="0" smtClean="0">
                <a:solidFill>
                  <a:srgbClr val="444444"/>
                </a:solidFill>
                <a:latin typeface="Trebuchet MS"/>
                <a:cs typeface="Trebuchet MS"/>
              </a:rPr>
              <a:t>Can be applied only on tables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82803" y="1481228"/>
            <a:ext cx="253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Before Trigger</a:t>
            </a:r>
            <a:endParaRPr lang="en-US" dirty="0"/>
          </a:p>
        </p:txBody>
      </p:sp>
      <p:sp>
        <p:nvSpPr>
          <p:cNvPr id="9" name="TextBox 1"/>
          <p:cNvSpPr txBox="1"/>
          <p:nvPr/>
        </p:nvSpPr>
        <p:spPr>
          <a:xfrm>
            <a:off x="4795250" y="1440029"/>
            <a:ext cx="21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After Trigger</a:t>
            </a:r>
          </a:p>
        </p:txBody>
      </p:sp>
      <p:sp>
        <p:nvSpPr>
          <p:cNvPr id="10" name="TextBox 3"/>
          <p:cNvSpPr txBox="1"/>
          <p:nvPr/>
        </p:nvSpPr>
        <p:spPr>
          <a:xfrm>
            <a:off x="152400" y="4097392"/>
            <a:ext cx="79528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b="1" dirty="0">
                <a:solidFill>
                  <a:srgbClr val="0070C0"/>
                </a:solidFill>
              </a:rPr>
              <a:t>CREATE TRIGGER </a:t>
            </a:r>
            <a:r>
              <a:rPr lang="en-US" sz="1200" b="1" dirty="0" err="1"/>
              <a:t>upd_check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rgbClr val="0070C0"/>
                </a:solidFill>
              </a:rPr>
              <a:t>BEFORE UPDATE ON </a:t>
            </a:r>
            <a:r>
              <a:rPr lang="en-US" sz="1200" b="1" dirty="0"/>
              <a:t>account</a:t>
            </a:r>
            <a:r>
              <a:rPr lang="en-US" sz="1200" dirty="0"/>
              <a:t> </a:t>
            </a:r>
            <a:endParaRPr lang="en-US" sz="1200" dirty="0" smtClean="0"/>
          </a:p>
          <a:p>
            <a:pPr lvl="1"/>
            <a:r>
              <a:rPr lang="en-US" sz="1200" b="1" dirty="0" smtClean="0">
                <a:solidFill>
                  <a:srgbClr val="0070C0"/>
                </a:solidFill>
              </a:rPr>
              <a:t>FOR </a:t>
            </a:r>
            <a:r>
              <a:rPr lang="en-US" sz="1200" b="1" dirty="0">
                <a:solidFill>
                  <a:srgbClr val="0070C0"/>
                </a:solidFill>
              </a:rPr>
              <a:t>EACH </a:t>
            </a:r>
            <a:r>
              <a:rPr lang="en-US" sz="1200" b="1" dirty="0" smtClean="0">
                <a:solidFill>
                  <a:srgbClr val="0070C0"/>
                </a:solidFill>
              </a:rPr>
              <a:t>ROW</a:t>
            </a:r>
            <a:endParaRPr lang="en-US" sz="1200" dirty="0" smtClean="0">
              <a:solidFill>
                <a:srgbClr val="0070C0"/>
              </a:solidFill>
            </a:endParaRPr>
          </a:p>
          <a:p>
            <a:pPr lvl="1"/>
            <a:r>
              <a:rPr lang="en-US" sz="1200" b="1" dirty="0" smtClean="0">
                <a:solidFill>
                  <a:srgbClr val="0070C0"/>
                </a:solidFill>
              </a:rPr>
              <a:t>BEGIN</a:t>
            </a:r>
          </a:p>
          <a:p>
            <a:pPr lvl="1"/>
            <a:r>
              <a:rPr lang="en-US" sz="1200" b="1" dirty="0" smtClean="0">
                <a:solidFill>
                  <a:srgbClr val="0070C0"/>
                </a:solidFill>
              </a:rPr>
              <a:t>	IF </a:t>
            </a:r>
            <a:r>
              <a:rPr lang="en-US" sz="1200" b="1" dirty="0" err="1">
                <a:solidFill>
                  <a:srgbClr val="0070C0"/>
                </a:solidFill>
              </a:rPr>
              <a:t>NEW</a:t>
            </a:r>
            <a:r>
              <a:rPr lang="en-US" sz="1200" b="1" dirty="0" err="1"/>
              <a:t>.amount</a:t>
            </a:r>
            <a:r>
              <a:rPr lang="en-US" sz="1200" b="1" dirty="0"/>
              <a:t> &lt; 0 </a:t>
            </a:r>
            <a:r>
              <a:rPr lang="en-US" sz="1200" b="1" dirty="0" smtClean="0">
                <a:solidFill>
                  <a:srgbClr val="0070C0"/>
                </a:solidFill>
              </a:rPr>
              <a:t>THEN</a:t>
            </a:r>
          </a:p>
          <a:p>
            <a:pPr lvl="1"/>
            <a:r>
              <a:rPr lang="en-US" sz="1200" b="1" dirty="0" smtClean="0"/>
              <a:t>		</a:t>
            </a:r>
            <a:r>
              <a:rPr lang="en-US" sz="1200" b="1" dirty="0" smtClean="0">
                <a:solidFill>
                  <a:srgbClr val="0070C0"/>
                </a:solidFill>
              </a:rPr>
              <a:t>SET </a:t>
            </a:r>
            <a:r>
              <a:rPr lang="en-US" sz="1200" b="1" dirty="0" err="1">
                <a:solidFill>
                  <a:srgbClr val="0070C0"/>
                </a:solidFill>
              </a:rPr>
              <a:t>NEW</a:t>
            </a:r>
            <a:r>
              <a:rPr lang="en-US" sz="1200" b="1" dirty="0" err="1"/>
              <a:t>.amount</a:t>
            </a:r>
            <a:r>
              <a:rPr lang="en-US" sz="1200" b="1" dirty="0"/>
              <a:t> = </a:t>
            </a:r>
            <a:r>
              <a:rPr lang="en-US" sz="1200" b="1" dirty="0" smtClean="0"/>
              <a:t>0;</a:t>
            </a:r>
          </a:p>
          <a:p>
            <a:pPr lvl="1"/>
            <a:r>
              <a:rPr lang="en-US" sz="1200" b="1" dirty="0" smtClean="0"/>
              <a:t>	</a:t>
            </a:r>
            <a:r>
              <a:rPr lang="en-US" sz="1200" b="1" dirty="0" smtClean="0">
                <a:solidFill>
                  <a:srgbClr val="0070C0"/>
                </a:solidFill>
              </a:rPr>
              <a:t>ELSEIF </a:t>
            </a:r>
            <a:r>
              <a:rPr lang="en-US" sz="1200" b="1" dirty="0" err="1">
                <a:solidFill>
                  <a:srgbClr val="0070C0"/>
                </a:solidFill>
              </a:rPr>
              <a:t>NEW</a:t>
            </a:r>
            <a:r>
              <a:rPr lang="en-US" sz="1200" b="1" dirty="0" err="1"/>
              <a:t>.amount</a:t>
            </a:r>
            <a:r>
              <a:rPr lang="en-US" sz="1200" b="1" dirty="0"/>
              <a:t> &gt; 100 </a:t>
            </a:r>
            <a:r>
              <a:rPr lang="en-US" sz="1200" b="1" dirty="0" smtClean="0">
                <a:solidFill>
                  <a:srgbClr val="0070C0"/>
                </a:solidFill>
              </a:rPr>
              <a:t>THEN</a:t>
            </a:r>
          </a:p>
          <a:p>
            <a:pPr lvl="1"/>
            <a:r>
              <a:rPr lang="en-US" sz="1200" b="1" dirty="0" smtClean="0"/>
              <a:t>		</a:t>
            </a:r>
            <a:r>
              <a:rPr lang="en-US" sz="1200" b="1" dirty="0" smtClean="0">
                <a:solidFill>
                  <a:srgbClr val="0070C0"/>
                </a:solidFill>
              </a:rPr>
              <a:t>SET </a:t>
            </a:r>
            <a:r>
              <a:rPr lang="en-US" sz="1200" b="1" dirty="0" err="1">
                <a:solidFill>
                  <a:srgbClr val="0070C0"/>
                </a:solidFill>
              </a:rPr>
              <a:t>NEW</a:t>
            </a:r>
            <a:r>
              <a:rPr lang="en-US" sz="1200" b="1" dirty="0" err="1"/>
              <a:t>.amount</a:t>
            </a:r>
            <a:r>
              <a:rPr lang="en-US" sz="1200" b="1" dirty="0"/>
              <a:t> = </a:t>
            </a:r>
            <a:r>
              <a:rPr lang="en-US" sz="1200" b="1" dirty="0" smtClean="0"/>
              <a:t>100;</a:t>
            </a:r>
          </a:p>
          <a:p>
            <a:pPr lvl="1"/>
            <a:r>
              <a:rPr lang="en-US" sz="1200" b="1" dirty="0" smtClean="0"/>
              <a:t>	</a:t>
            </a:r>
            <a:r>
              <a:rPr lang="en-US" sz="1200" b="1" dirty="0" smtClean="0">
                <a:solidFill>
                  <a:srgbClr val="0070C0"/>
                </a:solidFill>
              </a:rPr>
              <a:t>END IF;</a:t>
            </a:r>
          </a:p>
          <a:p>
            <a:pPr lvl="1"/>
            <a:r>
              <a:rPr lang="en-US" sz="1200" b="1" dirty="0" smtClean="0">
                <a:solidFill>
                  <a:srgbClr val="0070C0"/>
                </a:solidFill>
              </a:rPr>
              <a:t>END;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endParaRPr lang="en-US" sz="1400" dirty="0">
              <a:solidFill>
                <a:srgbClr val="0070C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5707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Programmability(</a:t>
            </a:r>
            <a:r>
              <a:rPr lang="en-US" sz="2200" dirty="0"/>
              <a:t>MSSQL </a:t>
            </a:r>
            <a:r>
              <a:rPr lang="en-US" sz="2200" dirty="0" smtClean="0"/>
              <a:t>Stored procedures &amp; cursors)</a:t>
            </a:r>
            <a:endParaRPr lang="en-US" sz="2200" dirty="0"/>
          </a:p>
        </p:txBody>
      </p:sp>
      <p:sp>
        <p:nvSpPr>
          <p:cNvPr id="10" name="TextBox 3"/>
          <p:cNvSpPr txBox="1"/>
          <p:nvPr/>
        </p:nvSpPr>
        <p:spPr>
          <a:xfrm>
            <a:off x="210922" y="1384454"/>
            <a:ext cx="795284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dirty="0">
                <a:solidFill>
                  <a:srgbClr val="0070C0"/>
                </a:solidFill>
              </a:rPr>
              <a:t>CREATE PROCEDURE</a:t>
            </a:r>
            <a:r>
              <a:rPr lang="en-US" sz="1200" dirty="0"/>
              <a:t> </a:t>
            </a:r>
            <a:r>
              <a:rPr lang="en-US" sz="1200" dirty="0" err="1" smtClean="0"/>
              <a:t>Sales.uspProductMassAVG</a:t>
            </a:r>
            <a:r>
              <a:rPr lang="en-US" sz="1200" dirty="0" smtClean="0"/>
              <a:t> </a:t>
            </a:r>
          </a:p>
          <a:p>
            <a:pPr lvl="1"/>
            <a:r>
              <a:rPr lang="en-US" sz="1200" dirty="0" smtClean="0"/>
              <a:t>@name </a:t>
            </a:r>
            <a:r>
              <a:rPr lang="en-US" sz="1200" dirty="0" err="1" smtClean="0">
                <a:solidFill>
                  <a:srgbClr val="0070C0"/>
                </a:solidFill>
              </a:rPr>
              <a:t>nvarchar</a:t>
            </a:r>
            <a:r>
              <a:rPr lang="en-US" sz="1200" dirty="0" smtClean="0">
                <a:solidFill>
                  <a:srgbClr val="0070C0"/>
                </a:solidFill>
              </a:rPr>
              <a:t>(50</a:t>
            </a:r>
            <a:r>
              <a:rPr lang="en-US" sz="1200" dirty="0"/>
              <a:t>), </a:t>
            </a:r>
            <a:endParaRPr lang="en-US" sz="1200" dirty="0" smtClean="0"/>
          </a:p>
          <a:p>
            <a:pPr lvl="1"/>
            <a:r>
              <a:rPr lang="en-US" sz="1200" dirty="0" smtClean="0"/>
              <a:t>@</a:t>
            </a:r>
            <a:r>
              <a:rPr lang="en-US" sz="1200" dirty="0" err="1" smtClean="0"/>
              <a:t>True_Avg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0070C0"/>
                </a:solidFill>
              </a:rPr>
              <a:t>decimal(24, </a:t>
            </a:r>
            <a:r>
              <a:rPr lang="en-US" sz="1200" dirty="0" smtClean="0">
                <a:solidFill>
                  <a:srgbClr val="0070C0"/>
                </a:solidFill>
              </a:rPr>
              <a:t>10) OUTPUT </a:t>
            </a:r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AS </a:t>
            </a:r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SET </a:t>
            </a:r>
            <a:r>
              <a:rPr lang="en-US" sz="1200" dirty="0">
                <a:solidFill>
                  <a:srgbClr val="0070C0"/>
                </a:solidFill>
              </a:rPr>
              <a:t>NOCOUNT ON; </a:t>
            </a:r>
            <a:endParaRPr lang="en-US" sz="1200" dirty="0" smtClean="0">
              <a:solidFill>
                <a:srgbClr val="0070C0"/>
              </a:solidFill>
            </a:endParaRPr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	DECLARE </a:t>
            </a:r>
            <a:r>
              <a:rPr lang="en-US" sz="1200" dirty="0" err="1" smtClean="0"/>
              <a:t>c_mass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0070C0"/>
                </a:solidFill>
              </a:rPr>
              <a:t>int</a:t>
            </a:r>
            <a:r>
              <a:rPr lang="en-US" sz="1200" dirty="0" smtClean="0"/>
              <a:t>, </a:t>
            </a:r>
            <a:r>
              <a:rPr lang="en-US" sz="1200" dirty="0" err="1" smtClean="0"/>
              <a:t>c_amount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0070C0"/>
                </a:solidFill>
              </a:rPr>
              <a:t>int</a:t>
            </a:r>
            <a:r>
              <a:rPr lang="en-US" sz="1200" dirty="0" smtClean="0">
                <a:solidFill>
                  <a:srgbClr val="0070C0"/>
                </a:solidFill>
              </a:rPr>
              <a:t>, </a:t>
            </a:r>
            <a:r>
              <a:rPr lang="en-US" sz="1200" dirty="0" err="1" smtClean="0"/>
              <a:t>total_val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70C0"/>
                </a:solidFill>
              </a:rPr>
              <a:t>decimal(24, 10)</a:t>
            </a:r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	DECLARE</a:t>
            </a:r>
            <a:r>
              <a:rPr lang="en-US" sz="1200" dirty="0" smtClean="0"/>
              <a:t> </a:t>
            </a:r>
            <a:r>
              <a:rPr lang="en-US" sz="1200" dirty="0" err="1"/>
              <a:t>product_cursor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CURSOR FOR</a:t>
            </a:r>
            <a:r>
              <a:rPr lang="en-US" sz="1200" dirty="0"/>
              <a:t> </a:t>
            </a:r>
            <a:endParaRPr lang="en-US" sz="1200" dirty="0" smtClean="0">
              <a:solidFill>
                <a:srgbClr val="0070C0"/>
              </a:solidFill>
            </a:endParaRPr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	SELECT</a:t>
            </a:r>
            <a:r>
              <a:rPr lang="en-US" sz="1200" dirty="0" smtClean="0"/>
              <a:t> mass, amount </a:t>
            </a:r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		FROM</a:t>
            </a:r>
            <a:r>
              <a:rPr lang="en-US" sz="1200" dirty="0" smtClean="0"/>
              <a:t> stock </a:t>
            </a:r>
            <a:r>
              <a:rPr lang="en-US" sz="1200" dirty="0" smtClean="0">
                <a:solidFill>
                  <a:srgbClr val="0070C0"/>
                </a:solidFill>
              </a:rPr>
              <a:t>WHERE</a:t>
            </a:r>
            <a:r>
              <a:rPr lang="en-US" sz="1200" dirty="0" smtClean="0"/>
              <a:t> name = </a:t>
            </a:r>
            <a:r>
              <a:rPr lang="en-US" sz="1200" dirty="0"/>
              <a:t>@</a:t>
            </a:r>
            <a:r>
              <a:rPr lang="en-US" sz="1200" dirty="0" err="1"/>
              <a:t>SalesPerson</a:t>
            </a:r>
            <a:r>
              <a:rPr lang="en-US" sz="1200" dirty="0"/>
              <a:t>; </a:t>
            </a:r>
            <a:endParaRPr lang="en-US" sz="1200" dirty="0" smtClean="0"/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	OPEN</a:t>
            </a:r>
            <a:r>
              <a:rPr lang="en-US" sz="1200" dirty="0" smtClean="0"/>
              <a:t> </a:t>
            </a:r>
            <a:r>
              <a:rPr lang="en-US" sz="1200" dirty="0" err="1"/>
              <a:t>product_cursor</a:t>
            </a:r>
            <a:r>
              <a:rPr lang="en-US" sz="1200" dirty="0"/>
              <a:t> </a:t>
            </a:r>
            <a:endParaRPr lang="en-US" sz="1200" dirty="0" smtClean="0"/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	</a:t>
            </a:r>
            <a:r>
              <a:rPr lang="en-US" sz="1200" dirty="0" smtClean="0">
                <a:solidFill>
                  <a:srgbClr val="0070C0"/>
                </a:solidFill>
              </a:rPr>
              <a:t>FETCH </a:t>
            </a:r>
            <a:r>
              <a:rPr lang="en-US" sz="1200" dirty="0">
                <a:solidFill>
                  <a:srgbClr val="0070C0"/>
                </a:solidFill>
              </a:rPr>
              <a:t>NEXT FROM </a:t>
            </a:r>
            <a:r>
              <a:rPr lang="en-US" sz="1200" dirty="0" err="1"/>
              <a:t>product_cursor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INTO</a:t>
            </a:r>
            <a:r>
              <a:rPr lang="en-US" sz="1200" dirty="0"/>
              <a:t> </a:t>
            </a:r>
            <a:r>
              <a:rPr lang="en-US" sz="1200" dirty="0" smtClean="0"/>
              <a:t>@</a:t>
            </a:r>
            <a:r>
              <a:rPr lang="en-US" sz="1200" dirty="0" err="1" smtClean="0"/>
              <a:t>c_mass</a:t>
            </a:r>
            <a:r>
              <a:rPr lang="en-US" sz="1200" dirty="0" smtClean="0"/>
              <a:t>, @</a:t>
            </a:r>
            <a:r>
              <a:rPr lang="en-US" sz="1200" dirty="0" err="1" smtClean="0"/>
              <a:t>c_amount</a:t>
            </a:r>
            <a:r>
              <a:rPr lang="en-US" sz="1200" dirty="0" smtClean="0"/>
              <a:t> </a:t>
            </a:r>
          </a:p>
          <a:p>
            <a:pPr lvl="1"/>
            <a:endParaRPr lang="en-US" sz="1200" dirty="0" smtClean="0"/>
          </a:p>
          <a:p>
            <a:pPr lvl="2"/>
            <a:r>
              <a:rPr lang="en-US" sz="1200" dirty="0">
                <a:solidFill>
                  <a:srgbClr val="0070C0"/>
                </a:solidFill>
              </a:rPr>
              <a:t>WHILE</a:t>
            </a:r>
            <a:r>
              <a:rPr lang="en-US" sz="1200" dirty="0"/>
              <a:t> </a:t>
            </a:r>
            <a:r>
              <a:rPr lang="en-US" sz="1200" dirty="0" smtClean="0">
                <a:solidFill>
                  <a:srgbClr val="0070C0"/>
                </a:solidFill>
              </a:rPr>
              <a:t> </a:t>
            </a:r>
            <a:r>
              <a:rPr lang="en-US" sz="1200" dirty="0" smtClean="0"/>
              <a:t>@@</a:t>
            </a:r>
            <a:r>
              <a:rPr lang="en-US" sz="1200" dirty="0"/>
              <a:t>FETCH_STATUS = 0 </a:t>
            </a:r>
            <a:endParaRPr lang="en-US" sz="1200" dirty="0" smtClean="0"/>
          </a:p>
          <a:p>
            <a:pPr lvl="2"/>
            <a:r>
              <a:rPr lang="en-US" sz="1200" dirty="0" smtClean="0">
                <a:solidFill>
                  <a:srgbClr val="0070C0"/>
                </a:solidFill>
              </a:rPr>
              <a:t>BEGIN</a:t>
            </a:r>
          </a:p>
          <a:p>
            <a:pPr lvl="2"/>
            <a:r>
              <a:rPr lang="en-US" sz="1200" dirty="0"/>
              <a:t>	</a:t>
            </a:r>
            <a:r>
              <a:rPr lang="en-US" sz="1200" dirty="0" err="1" smtClean="0"/>
              <a:t>total_val</a:t>
            </a:r>
            <a:r>
              <a:rPr lang="en-US" sz="1200" dirty="0" smtClean="0"/>
              <a:t> = </a:t>
            </a:r>
            <a:r>
              <a:rPr lang="en-US" sz="1200" dirty="0" err="1"/>
              <a:t>total_val</a:t>
            </a:r>
            <a:r>
              <a:rPr lang="en-US" sz="1200" dirty="0"/>
              <a:t> </a:t>
            </a:r>
            <a:r>
              <a:rPr lang="en-US" sz="1200" dirty="0" smtClean="0"/>
              <a:t> + (@</a:t>
            </a:r>
            <a:r>
              <a:rPr lang="en-US" sz="1200" dirty="0" err="1"/>
              <a:t>c_mass</a:t>
            </a:r>
            <a:r>
              <a:rPr lang="en-US" sz="1200" dirty="0"/>
              <a:t> </a:t>
            </a:r>
            <a:r>
              <a:rPr lang="en-US" sz="1200" dirty="0" smtClean="0"/>
              <a:t>/ </a:t>
            </a:r>
            <a:r>
              <a:rPr lang="en-US" sz="1200" dirty="0"/>
              <a:t>@</a:t>
            </a:r>
            <a:r>
              <a:rPr lang="en-US" sz="1200" dirty="0" err="1" smtClean="0"/>
              <a:t>c_amount</a:t>
            </a:r>
            <a:r>
              <a:rPr lang="en-US" sz="1200" dirty="0" smtClean="0"/>
              <a:t>) </a:t>
            </a:r>
          </a:p>
          <a:p>
            <a:pPr lvl="2"/>
            <a:r>
              <a:rPr lang="en-US" sz="1200" dirty="0"/>
              <a:t>	</a:t>
            </a:r>
            <a:r>
              <a:rPr lang="en-US" sz="1200" dirty="0">
                <a:solidFill>
                  <a:srgbClr val="0070C0"/>
                </a:solidFill>
              </a:rPr>
              <a:t> FETCH NEXT FROM </a:t>
            </a:r>
            <a:r>
              <a:rPr lang="en-US" sz="1200" dirty="0" err="1"/>
              <a:t>product_cursor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INTO</a:t>
            </a:r>
            <a:r>
              <a:rPr lang="en-US" sz="1200" dirty="0"/>
              <a:t> @</a:t>
            </a:r>
            <a:r>
              <a:rPr lang="en-US" sz="1200" dirty="0" err="1"/>
              <a:t>c_mass</a:t>
            </a:r>
            <a:r>
              <a:rPr lang="en-US" sz="1200" dirty="0"/>
              <a:t>, @</a:t>
            </a:r>
            <a:r>
              <a:rPr lang="en-US" sz="1200" dirty="0" err="1"/>
              <a:t>c_amount</a:t>
            </a:r>
            <a:r>
              <a:rPr lang="en-US" sz="1200" dirty="0"/>
              <a:t> </a:t>
            </a:r>
            <a:endParaRPr lang="en-US" sz="1200" dirty="0" smtClean="0"/>
          </a:p>
          <a:p>
            <a:pPr lvl="2"/>
            <a:r>
              <a:rPr lang="en-US" sz="1200" dirty="0" smtClean="0">
                <a:solidFill>
                  <a:srgbClr val="0070C0"/>
                </a:solidFill>
              </a:rPr>
              <a:t>END</a:t>
            </a:r>
          </a:p>
          <a:p>
            <a:pPr lvl="2"/>
            <a:r>
              <a:rPr lang="en-US" sz="1200" dirty="0" smtClean="0"/>
              <a:t>@</a:t>
            </a:r>
            <a:r>
              <a:rPr lang="en-US" sz="1200" dirty="0" err="1" smtClean="0"/>
              <a:t>True_Avg</a:t>
            </a:r>
            <a:r>
              <a:rPr lang="en-US" sz="1200" dirty="0" smtClean="0"/>
              <a:t> = </a:t>
            </a:r>
            <a:r>
              <a:rPr lang="en-US" sz="1200" dirty="0" err="1" smtClean="0"/>
              <a:t>total_val</a:t>
            </a:r>
            <a:r>
              <a:rPr lang="en-US" sz="1200" dirty="0" smtClean="0"/>
              <a:t>;</a:t>
            </a:r>
            <a:endParaRPr lang="en-US" sz="1200" dirty="0">
              <a:solidFill>
                <a:srgbClr val="0070C0"/>
              </a:solidFill>
            </a:endParaRPr>
          </a:p>
          <a:p>
            <a:pPr lvl="2"/>
            <a:r>
              <a:rPr lang="en-US" sz="1200" dirty="0">
                <a:solidFill>
                  <a:srgbClr val="0070C0"/>
                </a:solidFill>
              </a:rPr>
              <a:t>OPEN</a:t>
            </a:r>
            <a:r>
              <a:rPr lang="en-US" sz="1200" dirty="0"/>
              <a:t> </a:t>
            </a:r>
            <a:r>
              <a:rPr lang="en-US" sz="1200" dirty="0" err="1"/>
              <a:t>product_cursor</a:t>
            </a:r>
            <a:r>
              <a:rPr lang="en-US" sz="1200" dirty="0"/>
              <a:t> </a:t>
            </a:r>
          </a:p>
          <a:p>
            <a:pPr lvl="2"/>
            <a:r>
              <a:rPr lang="en-US" sz="1200" dirty="0">
                <a:solidFill>
                  <a:srgbClr val="0070C0"/>
                </a:solidFill>
              </a:rPr>
              <a:t>DEALLOCATE</a:t>
            </a:r>
            <a:r>
              <a:rPr lang="en-US" sz="1200" dirty="0"/>
              <a:t> </a:t>
            </a:r>
            <a:r>
              <a:rPr lang="en-US" sz="1200" dirty="0" err="1"/>
              <a:t>product_cursor</a:t>
            </a:r>
            <a:r>
              <a:rPr lang="en-US" sz="1200" dirty="0"/>
              <a:t> </a:t>
            </a:r>
            <a:r>
              <a:rPr lang="en-US" sz="1200" dirty="0" smtClean="0"/>
              <a:t>; </a:t>
            </a:r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RETURN </a:t>
            </a:r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GO</a:t>
            </a:r>
            <a:endParaRPr lang="en-US" sz="1400" dirty="0">
              <a:solidFill>
                <a:srgbClr val="0070C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114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Programmability(MySQL Stored procedures)</a:t>
            </a:r>
            <a:endParaRPr lang="en-US" sz="2200" dirty="0"/>
          </a:p>
        </p:txBody>
      </p:sp>
      <p:sp>
        <p:nvSpPr>
          <p:cNvPr id="10" name="TextBox 3"/>
          <p:cNvSpPr txBox="1"/>
          <p:nvPr/>
        </p:nvSpPr>
        <p:spPr>
          <a:xfrm>
            <a:off x="210922" y="1384454"/>
            <a:ext cx="7952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b="1" dirty="0">
                <a:solidFill>
                  <a:srgbClr val="0070C0"/>
                </a:solidFill>
              </a:rPr>
              <a:t>CREATE PROCEDURE</a:t>
            </a:r>
            <a:r>
              <a:rPr lang="en-US" sz="1200" b="1" dirty="0"/>
              <a:t> </a:t>
            </a:r>
            <a:r>
              <a:rPr lang="en-US" sz="1200" b="1" dirty="0" err="1"/>
              <a:t>simpleproc</a:t>
            </a:r>
            <a:r>
              <a:rPr lang="en-US" sz="1200" b="1" dirty="0"/>
              <a:t> (</a:t>
            </a:r>
            <a:r>
              <a:rPr lang="en-US" sz="1200" b="1" dirty="0">
                <a:solidFill>
                  <a:srgbClr val="0070C0"/>
                </a:solidFill>
              </a:rPr>
              <a:t>OUT</a:t>
            </a:r>
            <a:r>
              <a:rPr lang="en-US" sz="1200" b="1" dirty="0"/>
              <a:t> param1 </a:t>
            </a:r>
            <a:r>
              <a:rPr lang="en-US" sz="1200" b="1" dirty="0" smtClean="0">
                <a:solidFill>
                  <a:srgbClr val="0070C0"/>
                </a:solidFill>
              </a:rPr>
              <a:t>INT</a:t>
            </a:r>
            <a:r>
              <a:rPr lang="en-US" sz="1200" b="1" dirty="0" smtClean="0"/>
              <a:t>)</a:t>
            </a:r>
            <a:endParaRPr lang="en-US" sz="1200" dirty="0" smtClean="0"/>
          </a:p>
          <a:p>
            <a:pPr lvl="1"/>
            <a:r>
              <a:rPr lang="en-US" sz="1200" b="1" dirty="0" smtClean="0">
                <a:solidFill>
                  <a:srgbClr val="0070C0"/>
                </a:solidFill>
              </a:rPr>
              <a:t>BEGIN</a:t>
            </a:r>
            <a:endParaRPr lang="en-US" sz="1200" dirty="0">
              <a:solidFill>
                <a:srgbClr val="0070C0"/>
              </a:solidFill>
            </a:endParaRPr>
          </a:p>
          <a:p>
            <a:pPr lvl="1"/>
            <a:r>
              <a:rPr lang="en-US" sz="1200" b="1" dirty="0" smtClean="0"/>
              <a:t>	</a:t>
            </a:r>
            <a:r>
              <a:rPr lang="en-US" sz="1200" b="1" dirty="0" smtClean="0">
                <a:solidFill>
                  <a:srgbClr val="0070C0"/>
                </a:solidFill>
              </a:rPr>
              <a:t>SELECT </a:t>
            </a:r>
            <a:r>
              <a:rPr lang="en-US" sz="1200" b="1" dirty="0">
                <a:solidFill>
                  <a:srgbClr val="0070C0"/>
                </a:solidFill>
              </a:rPr>
              <a:t>COUNT(*) INTO </a:t>
            </a:r>
            <a:r>
              <a:rPr lang="en-US" sz="1200" b="1" dirty="0"/>
              <a:t>param1 </a:t>
            </a:r>
            <a:r>
              <a:rPr lang="en-US" sz="1200" b="1" dirty="0">
                <a:solidFill>
                  <a:srgbClr val="0070C0"/>
                </a:solidFill>
              </a:rPr>
              <a:t>FROM</a:t>
            </a:r>
            <a:r>
              <a:rPr lang="en-US" sz="1200" b="1" dirty="0"/>
              <a:t> t;</a:t>
            </a:r>
            <a:r>
              <a:rPr lang="en-US" sz="1200" dirty="0"/>
              <a:t> </a:t>
            </a:r>
            <a:endParaRPr lang="en-US" sz="1200" dirty="0" smtClean="0"/>
          </a:p>
          <a:p>
            <a:pPr lvl="1"/>
            <a:r>
              <a:rPr lang="en-US" sz="1200" b="1" dirty="0" smtClean="0">
                <a:solidFill>
                  <a:srgbClr val="0070C0"/>
                </a:solidFill>
              </a:rPr>
              <a:t>END</a:t>
            </a:r>
            <a:endParaRPr lang="en-US" sz="1400" dirty="0">
              <a:solidFill>
                <a:srgbClr val="0070C0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518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lvl="1" indent="0">
              <a:buClr>
                <a:schemeClr val="accent2"/>
              </a:buClr>
              <a:buNone/>
            </a:pPr>
            <a:r>
              <a:rPr lang="en-US" sz="2400" b="1" dirty="0" smtClean="0"/>
              <a:t>Functions (Table-value </a:t>
            </a:r>
            <a:r>
              <a:rPr lang="en-US" sz="2400" b="1" dirty="0"/>
              <a:t>MS </a:t>
            </a:r>
            <a:r>
              <a:rPr lang="en-US" sz="2400" b="1" dirty="0" smtClean="0"/>
              <a:t>SQL only)</a:t>
            </a:r>
            <a:endParaRPr lang="en-US" sz="2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363" y="1280161"/>
            <a:ext cx="8329612" cy="4692688"/>
          </a:xfrm>
        </p:spPr>
        <p:txBody>
          <a:bodyPr/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Box 3"/>
          <p:cNvSpPr txBox="1"/>
          <p:nvPr/>
        </p:nvSpPr>
        <p:spPr>
          <a:xfrm>
            <a:off x="512064" y="1572768"/>
            <a:ext cx="80101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0070C0"/>
                </a:solidFill>
              </a:rPr>
              <a:t>CREATE FUNCTION </a:t>
            </a:r>
            <a:r>
              <a:rPr lang="en-US" dirty="0" smtClean="0"/>
              <a:t>	</a:t>
            </a:r>
            <a:r>
              <a:rPr lang="en-US" dirty="0" err="1" smtClean="0"/>
              <a:t>dbo.ufnGetContactInformation</a:t>
            </a:r>
            <a:r>
              <a:rPr lang="en-US" dirty="0"/>
              <a:t>(@</a:t>
            </a:r>
            <a:r>
              <a:rPr lang="en-US" dirty="0" err="1"/>
              <a:t>ContactID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RETURNS</a:t>
            </a:r>
            <a:r>
              <a:rPr lang="en-US" dirty="0"/>
              <a:t> @</a:t>
            </a:r>
            <a:r>
              <a:rPr lang="en-US" dirty="0" err="1"/>
              <a:t>retContactInformation</a:t>
            </a:r>
            <a:r>
              <a:rPr lang="en-US" dirty="0"/>
              <a:t> TABLE </a:t>
            </a:r>
          </a:p>
          <a:p>
            <a:pPr lvl="1"/>
            <a:r>
              <a:rPr lang="en-US" dirty="0" smtClean="0"/>
              <a:t>(   </a:t>
            </a:r>
            <a:r>
              <a:rPr lang="en-US" dirty="0" err="1" smtClean="0"/>
              <a:t>ContactID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PRIMARY KEY NOT NULL, 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(50) NULL, 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(50) NULL, 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JobTitle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(50) NULL, 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ContactType</a:t>
            </a:r>
            <a:r>
              <a:rPr lang="en-US" dirty="0"/>
              <a:t> </a:t>
            </a:r>
            <a:r>
              <a:rPr lang="en-US" dirty="0" err="1"/>
              <a:t>nvarchar</a:t>
            </a:r>
            <a:r>
              <a:rPr lang="en-US" dirty="0"/>
              <a:t>(50) </a:t>
            </a:r>
            <a:r>
              <a:rPr lang="en-US" dirty="0" smtClean="0"/>
              <a:t>NULL)</a:t>
            </a:r>
          </a:p>
          <a:p>
            <a:pPr lvl="1"/>
            <a:r>
              <a:rPr lang="en-US" dirty="0" smtClean="0"/>
              <a:t>*******************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INSERT</a:t>
            </a:r>
            <a:r>
              <a:rPr lang="en-US" dirty="0"/>
              <a:t> @</a:t>
            </a:r>
            <a:r>
              <a:rPr lang="en-US" dirty="0" err="1"/>
              <a:t>retContactInformation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@</a:t>
            </a:r>
            <a:r>
              <a:rPr lang="en-US" dirty="0" err="1"/>
              <a:t>ContactID</a:t>
            </a:r>
            <a:r>
              <a:rPr lang="en-US" dirty="0"/>
              <a:t>, @</a:t>
            </a:r>
            <a:r>
              <a:rPr lang="en-US" dirty="0" err="1"/>
              <a:t>FirstName</a:t>
            </a:r>
            <a:r>
              <a:rPr lang="en-US" dirty="0"/>
              <a:t>, @</a:t>
            </a:r>
            <a:r>
              <a:rPr lang="en-US" dirty="0" err="1"/>
              <a:t>LastName</a:t>
            </a:r>
            <a:r>
              <a:rPr lang="en-US" dirty="0"/>
              <a:t>, @</a:t>
            </a:r>
            <a:r>
              <a:rPr lang="en-US" dirty="0" err="1"/>
              <a:t>JobTitle</a:t>
            </a:r>
            <a:r>
              <a:rPr lang="en-US" dirty="0"/>
              <a:t>, @</a:t>
            </a:r>
            <a:r>
              <a:rPr lang="en-US" dirty="0" err="1"/>
              <a:t>ContactType</a:t>
            </a:r>
            <a:r>
              <a:rPr lang="en-US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93692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lvl="1" indent="0">
              <a:buClr>
                <a:schemeClr val="accent2"/>
              </a:buClr>
              <a:buNone/>
            </a:pPr>
            <a:r>
              <a:rPr lang="en-US" sz="2400" b="1" dirty="0" smtClean="0"/>
              <a:t>Functions (</a:t>
            </a:r>
            <a:r>
              <a:rPr lang="en-US" sz="2400" dirty="0"/>
              <a:t>Scalar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363" y="1280161"/>
            <a:ext cx="8329612" cy="4692688"/>
          </a:xfrm>
        </p:spPr>
        <p:txBody>
          <a:bodyPr/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54771" y="1623859"/>
            <a:ext cx="21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MS SQL</a:t>
            </a:r>
            <a:endParaRPr lang="en-US" b="1" dirty="0"/>
          </a:p>
        </p:txBody>
      </p:sp>
      <p:sp>
        <p:nvSpPr>
          <p:cNvPr id="5" name="TextBox 1"/>
          <p:cNvSpPr txBox="1"/>
          <p:nvPr/>
        </p:nvSpPr>
        <p:spPr>
          <a:xfrm>
            <a:off x="5832790" y="1623859"/>
            <a:ext cx="21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MySQL</a:t>
            </a:r>
            <a:endParaRPr lang="en-US" b="1" dirty="0"/>
          </a:p>
        </p:txBody>
      </p:sp>
      <p:sp>
        <p:nvSpPr>
          <p:cNvPr id="7" name="TextBox 3"/>
          <p:cNvSpPr txBox="1"/>
          <p:nvPr/>
        </p:nvSpPr>
        <p:spPr>
          <a:xfrm>
            <a:off x="4424477" y="1999703"/>
            <a:ext cx="47195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dirty="0">
                <a:solidFill>
                  <a:srgbClr val="0070C0"/>
                </a:solidFill>
              </a:rPr>
              <a:t>CREATE FUNCTION </a:t>
            </a:r>
            <a:r>
              <a:rPr lang="en-US" sz="1200" dirty="0" err="1"/>
              <a:t>fn_getdeliveryprice</a:t>
            </a:r>
            <a:r>
              <a:rPr lang="en-US" sz="1200" dirty="0"/>
              <a:t> </a:t>
            </a:r>
          </a:p>
          <a:p>
            <a:pPr lvl="1"/>
            <a:r>
              <a:rPr lang="en-US" sz="1200" dirty="0"/>
              <a:t>    (</a:t>
            </a:r>
            <a:r>
              <a:rPr lang="en-US" sz="1200" dirty="0" err="1"/>
              <a:t>p_country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Varchar(50</a:t>
            </a:r>
            <a:r>
              <a:rPr lang="en-US" sz="1200" dirty="0"/>
              <a:t>), </a:t>
            </a:r>
            <a:r>
              <a:rPr lang="en-US" sz="1200" dirty="0" err="1"/>
              <a:t>p_city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Varchar(50</a:t>
            </a:r>
            <a:r>
              <a:rPr lang="en-US" sz="1200" dirty="0"/>
              <a:t>)) </a:t>
            </a:r>
            <a:endParaRPr lang="en-US" sz="1200" dirty="0" smtClean="0"/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RETURNS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0070C0"/>
                </a:solidFill>
              </a:rPr>
              <a:t>Float 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BEGIN </a:t>
            </a:r>
          </a:p>
          <a:p>
            <a:pPr lvl="1"/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DECLARE</a:t>
            </a:r>
            <a:r>
              <a:rPr lang="en-US" sz="1200" dirty="0"/>
              <a:t> </a:t>
            </a:r>
            <a:r>
              <a:rPr lang="en-US" sz="1200" dirty="0" err="1"/>
              <a:t>v_price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Float</a:t>
            </a:r>
            <a:r>
              <a:rPr lang="en-US" sz="1200" dirty="0"/>
              <a:t>; </a:t>
            </a:r>
          </a:p>
          <a:p>
            <a:pPr lvl="1"/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SET</a:t>
            </a:r>
            <a:r>
              <a:rPr lang="en-US" sz="1200" dirty="0"/>
              <a:t> </a:t>
            </a:r>
            <a:r>
              <a:rPr lang="en-US" sz="1200" dirty="0" err="1"/>
              <a:t>v_price</a:t>
            </a:r>
            <a:r>
              <a:rPr lang="en-US" sz="1200" dirty="0"/>
              <a:t> = 45; </a:t>
            </a:r>
          </a:p>
          <a:p>
            <a:pPr lvl="1"/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IF</a:t>
            </a:r>
            <a:r>
              <a:rPr lang="en-US" sz="1200" dirty="0"/>
              <a:t> </a:t>
            </a:r>
            <a:r>
              <a:rPr lang="en-US" sz="1200" dirty="0" err="1"/>
              <a:t>p_country</a:t>
            </a:r>
            <a:r>
              <a:rPr lang="en-US" sz="1200" dirty="0"/>
              <a:t> = '</a:t>
            </a:r>
            <a:r>
              <a:rPr lang="en-US" sz="1200" dirty="0" err="1"/>
              <a:t>iceland</a:t>
            </a:r>
            <a:r>
              <a:rPr lang="en-US" sz="1200" dirty="0"/>
              <a:t>' </a:t>
            </a:r>
            <a:r>
              <a:rPr lang="en-US" sz="1200" dirty="0">
                <a:solidFill>
                  <a:srgbClr val="0070C0"/>
                </a:solidFill>
              </a:rPr>
              <a:t>THEN </a:t>
            </a:r>
          </a:p>
          <a:p>
            <a:pPr lvl="1"/>
            <a:r>
              <a:rPr lang="en-US" sz="1200" dirty="0"/>
              <a:t>    </a:t>
            </a:r>
            <a:r>
              <a:rPr lang="en-US" sz="1200" dirty="0">
                <a:solidFill>
                  <a:srgbClr val="0070C0"/>
                </a:solidFill>
              </a:rPr>
              <a:t>SET</a:t>
            </a:r>
            <a:r>
              <a:rPr lang="en-US" sz="1200" dirty="0"/>
              <a:t> </a:t>
            </a:r>
            <a:r>
              <a:rPr lang="en-US" sz="1200" dirty="0" err="1"/>
              <a:t>v_price</a:t>
            </a:r>
            <a:r>
              <a:rPr lang="en-US" sz="1200" dirty="0"/>
              <a:t>=8.15; </a:t>
            </a:r>
          </a:p>
          <a:p>
            <a:pPr lvl="1"/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END IF; 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 IF </a:t>
            </a:r>
            <a:r>
              <a:rPr lang="en-US" sz="1200" dirty="0" err="1"/>
              <a:t>p_country</a:t>
            </a:r>
            <a:r>
              <a:rPr lang="en-US" sz="1200" dirty="0"/>
              <a:t> = '</a:t>
            </a:r>
            <a:r>
              <a:rPr lang="en-US" sz="1200" dirty="0" err="1"/>
              <a:t>poland</a:t>
            </a:r>
            <a:r>
              <a:rPr lang="en-US" sz="1200" dirty="0"/>
              <a:t>' </a:t>
            </a:r>
          </a:p>
          <a:p>
            <a:pPr lvl="1"/>
            <a:r>
              <a:rPr lang="en-US" sz="1200" dirty="0"/>
              <a:t>   </a:t>
            </a:r>
            <a:r>
              <a:rPr lang="en-US" sz="1200" dirty="0">
                <a:solidFill>
                  <a:srgbClr val="0070C0"/>
                </a:solidFill>
              </a:rPr>
              <a:t>IF</a:t>
            </a:r>
            <a:r>
              <a:rPr lang="en-US" sz="1200" dirty="0"/>
              <a:t> </a:t>
            </a:r>
            <a:r>
              <a:rPr lang="en-US" sz="1200" dirty="0" err="1"/>
              <a:t>p_city</a:t>
            </a:r>
            <a:r>
              <a:rPr lang="en-US" sz="1200" dirty="0"/>
              <a:t> = '</a:t>
            </a:r>
            <a:r>
              <a:rPr lang="en-US" sz="1200" dirty="0" err="1"/>
              <a:t>warsaw</a:t>
            </a:r>
            <a:r>
              <a:rPr lang="en-US" sz="1200" dirty="0"/>
              <a:t>' </a:t>
            </a:r>
          </a:p>
          <a:p>
            <a:pPr lvl="1"/>
            <a:r>
              <a:rPr lang="en-US" sz="1200" dirty="0"/>
              <a:t>    </a:t>
            </a:r>
            <a:r>
              <a:rPr lang="en-US" sz="1200" dirty="0">
                <a:solidFill>
                  <a:srgbClr val="0070C0"/>
                </a:solidFill>
              </a:rPr>
              <a:t>SET</a:t>
            </a:r>
            <a:r>
              <a:rPr lang="en-US" sz="1200" dirty="0"/>
              <a:t> </a:t>
            </a:r>
            <a:r>
              <a:rPr lang="en-US" sz="1200" dirty="0" err="1"/>
              <a:t>v_price</a:t>
            </a:r>
            <a:r>
              <a:rPr lang="en-US" sz="1200" dirty="0"/>
              <a:t>=7.85; </a:t>
            </a:r>
          </a:p>
          <a:p>
            <a:pPr lvl="1"/>
            <a:r>
              <a:rPr lang="en-US" sz="1200" dirty="0"/>
              <a:t>   </a:t>
            </a:r>
            <a:r>
              <a:rPr lang="en-US" sz="1200" dirty="0">
                <a:solidFill>
                  <a:srgbClr val="0070C0"/>
                </a:solidFill>
              </a:rPr>
              <a:t>ELSE 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    SET </a:t>
            </a:r>
            <a:r>
              <a:rPr lang="en-US" sz="1200" dirty="0" err="1"/>
              <a:t>v_price</a:t>
            </a:r>
            <a:r>
              <a:rPr lang="en-US" sz="1200" dirty="0"/>
              <a:t>=9.75; </a:t>
            </a:r>
          </a:p>
          <a:p>
            <a:pPr lvl="1"/>
            <a:r>
              <a:rPr lang="en-US" sz="1200" dirty="0"/>
              <a:t>   </a:t>
            </a:r>
            <a:r>
              <a:rPr lang="en-US" sz="1200" dirty="0">
                <a:solidFill>
                  <a:srgbClr val="0070C0"/>
                </a:solidFill>
              </a:rPr>
              <a:t>END IF; 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 END IF;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 RETURN </a:t>
            </a:r>
            <a:r>
              <a:rPr lang="en-US" sz="1200" dirty="0" err="1"/>
              <a:t>v_price</a:t>
            </a:r>
            <a:r>
              <a:rPr lang="en-US" sz="1200" dirty="0"/>
              <a:t>; 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END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-65836" y="2078951"/>
            <a:ext cx="48487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dirty="0">
                <a:solidFill>
                  <a:srgbClr val="0070C0"/>
                </a:solidFill>
              </a:rPr>
              <a:t>CREATE FUNCTION </a:t>
            </a:r>
            <a:r>
              <a:rPr lang="en-US" sz="1200" dirty="0" err="1"/>
              <a:t>dbo.ufnGetInventoryStock</a:t>
            </a:r>
            <a:r>
              <a:rPr lang="en-US" sz="1200" dirty="0"/>
              <a:t>(@</a:t>
            </a:r>
            <a:r>
              <a:rPr lang="en-US" sz="1200" dirty="0" err="1"/>
              <a:t>ProductID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70C0"/>
                </a:solidFill>
              </a:rPr>
              <a:t>int</a:t>
            </a:r>
            <a:r>
              <a:rPr lang="en-US" sz="1200" dirty="0"/>
              <a:t>)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RETURNS </a:t>
            </a:r>
            <a:r>
              <a:rPr lang="en-US" sz="1200" dirty="0" err="1">
                <a:solidFill>
                  <a:srgbClr val="0070C0"/>
                </a:solidFill>
              </a:rPr>
              <a:t>int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AS 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BEGIN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    DECLARE</a:t>
            </a:r>
            <a:r>
              <a:rPr lang="en-US" sz="1200" dirty="0"/>
              <a:t> @ret </a:t>
            </a:r>
            <a:r>
              <a:rPr lang="en-US" sz="1200" dirty="0" err="1">
                <a:solidFill>
                  <a:srgbClr val="0070C0"/>
                </a:solidFill>
              </a:rPr>
              <a:t>int</a:t>
            </a:r>
            <a:r>
              <a:rPr lang="en-US" sz="1200" dirty="0"/>
              <a:t>;</a:t>
            </a:r>
          </a:p>
          <a:p>
            <a:pPr lvl="1"/>
            <a:r>
              <a:rPr lang="en-US" sz="1200" dirty="0"/>
              <a:t>    </a:t>
            </a:r>
            <a:r>
              <a:rPr lang="en-US" sz="1200" dirty="0">
                <a:solidFill>
                  <a:srgbClr val="0070C0"/>
                </a:solidFill>
              </a:rPr>
              <a:t>SELECT</a:t>
            </a:r>
            <a:r>
              <a:rPr lang="en-US" sz="1200" dirty="0"/>
              <a:t> @ret = </a:t>
            </a:r>
            <a:r>
              <a:rPr lang="en-US" sz="1200" dirty="0">
                <a:solidFill>
                  <a:srgbClr val="0070C0"/>
                </a:solidFill>
              </a:rPr>
              <a:t>SUM</a:t>
            </a:r>
            <a:r>
              <a:rPr lang="en-US" sz="1200" dirty="0"/>
              <a:t>(</a:t>
            </a:r>
            <a:r>
              <a:rPr lang="en-US" sz="1200" dirty="0" err="1"/>
              <a:t>p.Quantity</a:t>
            </a:r>
            <a:r>
              <a:rPr lang="en-US" sz="1200" dirty="0"/>
              <a:t>) </a:t>
            </a:r>
          </a:p>
          <a:p>
            <a:pPr lvl="1"/>
            <a:r>
              <a:rPr lang="en-US" sz="1200" dirty="0"/>
              <a:t>    </a:t>
            </a:r>
            <a:r>
              <a:rPr lang="en-US" sz="1200" dirty="0">
                <a:solidFill>
                  <a:srgbClr val="0070C0"/>
                </a:solidFill>
              </a:rPr>
              <a:t>FROM</a:t>
            </a:r>
            <a:r>
              <a:rPr lang="en-US" sz="1200" dirty="0"/>
              <a:t> </a:t>
            </a:r>
            <a:r>
              <a:rPr lang="en-US" sz="1200" dirty="0" err="1"/>
              <a:t>Production.ProductInventory</a:t>
            </a:r>
            <a:r>
              <a:rPr lang="en-US" sz="1200" dirty="0"/>
              <a:t> p </a:t>
            </a:r>
          </a:p>
          <a:p>
            <a:pPr lvl="1"/>
            <a:r>
              <a:rPr lang="en-US" sz="1200" dirty="0"/>
              <a:t>    </a:t>
            </a:r>
            <a:r>
              <a:rPr lang="en-US" sz="1200" dirty="0">
                <a:solidFill>
                  <a:srgbClr val="0070C0"/>
                </a:solidFill>
              </a:rPr>
              <a:t>WHERE</a:t>
            </a:r>
            <a:r>
              <a:rPr lang="en-US" sz="1200" dirty="0"/>
              <a:t> </a:t>
            </a:r>
            <a:r>
              <a:rPr lang="en-US" sz="1200" dirty="0" err="1"/>
              <a:t>p.ProductID</a:t>
            </a:r>
            <a:r>
              <a:rPr lang="en-US" sz="1200" dirty="0"/>
              <a:t> = @</a:t>
            </a:r>
            <a:r>
              <a:rPr lang="en-US" sz="1200" dirty="0" err="1"/>
              <a:t>ProductID</a:t>
            </a:r>
            <a:r>
              <a:rPr lang="en-US" sz="1200" dirty="0"/>
              <a:t> </a:t>
            </a:r>
          </a:p>
          <a:p>
            <a:pPr lvl="1"/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AND</a:t>
            </a:r>
            <a:r>
              <a:rPr lang="en-US" sz="1200" dirty="0"/>
              <a:t> </a:t>
            </a:r>
            <a:r>
              <a:rPr lang="en-US" sz="1200" dirty="0" err="1"/>
              <a:t>p.LocationID</a:t>
            </a:r>
            <a:r>
              <a:rPr lang="en-US" sz="1200" dirty="0"/>
              <a:t> = '6';</a:t>
            </a:r>
          </a:p>
          <a:p>
            <a:pPr lvl="1"/>
            <a:r>
              <a:rPr lang="en-US" sz="1200" dirty="0"/>
              <a:t>     </a:t>
            </a:r>
            <a:r>
              <a:rPr lang="en-US" sz="1200" dirty="0">
                <a:solidFill>
                  <a:srgbClr val="0070C0"/>
                </a:solidFill>
              </a:rPr>
              <a:t>IF</a:t>
            </a:r>
            <a:r>
              <a:rPr lang="en-US" sz="1200" dirty="0"/>
              <a:t> (@ret </a:t>
            </a:r>
            <a:r>
              <a:rPr lang="en-US" sz="1200" dirty="0">
                <a:solidFill>
                  <a:srgbClr val="0070C0"/>
                </a:solidFill>
              </a:rPr>
              <a:t>IS NULL</a:t>
            </a:r>
            <a:r>
              <a:rPr lang="en-US" sz="1200" dirty="0"/>
              <a:t>) </a:t>
            </a:r>
          </a:p>
          <a:p>
            <a:pPr lvl="1"/>
            <a:r>
              <a:rPr lang="en-US" sz="1200" dirty="0"/>
              <a:t>        </a:t>
            </a:r>
            <a:r>
              <a:rPr lang="en-US" sz="1200" dirty="0">
                <a:solidFill>
                  <a:srgbClr val="0070C0"/>
                </a:solidFill>
              </a:rPr>
              <a:t>SET</a:t>
            </a:r>
            <a:r>
              <a:rPr lang="en-US" sz="1200" dirty="0"/>
              <a:t> @ret = 0;</a:t>
            </a:r>
          </a:p>
          <a:p>
            <a:pPr lvl="1"/>
            <a:r>
              <a:rPr lang="en-US" sz="1200" dirty="0"/>
              <a:t>    </a:t>
            </a:r>
            <a:r>
              <a:rPr lang="en-US" sz="1200" dirty="0">
                <a:solidFill>
                  <a:srgbClr val="0070C0"/>
                </a:solidFill>
              </a:rPr>
              <a:t>RETURN</a:t>
            </a:r>
            <a:r>
              <a:rPr lang="en-US" sz="1200" dirty="0"/>
              <a:t> @ret;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END;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21390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OLTP vs. OLAP</a:t>
            </a:r>
          </a:p>
        </p:txBody>
      </p:sp>
      <p:graphicFrame>
        <p:nvGraphicFramePr>
          <p:cNvPr id="34" name="Content Placeholder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5741"/>
              </p:ext>
            </p:extLst>
          </p:nvPr>
        </p:nvGraphicFramePr>
        <p:xfrm>
          <a:off x="407987" y="1439864"/>
          <a:ext cx="8443405" cy="503967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70497"/>
                <a:gridCol w="3007916"/>
                <a:gridCol w="3364992"/>
              </a:tblGrid>
              <a:tr h="465136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dirty="0" smtClean="0"/>
                        <a:t>OLTP (On-line Transaction Processing)</a:t>
                      </a:r>
                      <a:endParaRPr lang="en-US" sz="1600" u="none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/>
                        <a:t>OLAP</a:t>
                      </a:r>
                      <a:r>
                        <a:rPr lang="en-US" sz="1600" b="1" u="none" dirty="0" smtClean="0"/>
                        <a:t>(On-line Analytical Processing)</a:t>
                      </a:r>
                      <a:endParaRPr lang="en-US" sz="1600" u="none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/>
                    </a:p>
                  </a:txBody>
                  <a:tcPr anchor="ctr"/>
                </a:tc>
              </a:tr>
              <a:tr h="7000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Application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Operational: ERP, CRM, legacy apps, ...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Management Information System, Decision Support System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7000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Typical users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Managers, Executives</a:t>
                      </a:r>
                      <a:endParaRPr lang="en-US" sz="1400" dirty="0"/>
                    </a:p>
                  </a:txBody>
                  <a:tcPr/>
                </a:tc>
              </a:tr>
              <a:tr h="7000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Refresh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Immediate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Periodic</a:t>
                      </a:r>
                    </a:p>
                  </a:txBody>
                  <a:tcPr/>
                </a:tc>
              </a:tr>
              <a:tr h="7000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model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Entity-relationship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Multi-dimensional</a:t>
                      </a:r>
                      <a:endParaRPr lang="en-US" sz="1400" dirty="0"/>
                    </a:p>
                  </a:txBody>
                  <a:tcPr/>
                </a:tc>
              </a:tr>
              <a:tr h="7000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Schema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Normalized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Star</a:t>
                      </a:r>
                    </a:p>
                  </a:txBody>
                  <a:tcPr/>
                </a:tc>
              </a:tr>
              <a:tr h="70008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Emphasis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Retrieval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lvl="1" indent="0">
              <a:buClr>
                <a:schemeClr val="accent2"/>
              </a:buClr>
              <a:buNone/>
            </a:pPr>
            <a:r>
              <a:rPr lang="en-US" sz="2400" b="1" dirty="0" smtClean="0"/>
              <a:t>Functions (</a:t>
            </a:r>
            <a:r>
              <a:rPr lang="en-US" sz="2400" dirty="0"/>
              <a:t>Aggregate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363" y="1280161"/>
            <a:ext cx="8329612" cy="4692688"/>
          </a:xfrm>
        </p:spPr>
        <p:txBody>
          <a:bodyPr/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54771" y="1082534"/>
            <a:ext cx="21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MS SQL</a:t>
            </a:r>
            <a:endParaRPr lang="en-US" b="1" dirty="0"/>
          </a:p>
        </p:txBody>
      </p:sp>
      <p:sp>
        <p:nvSpPr>
          <p:cNvPr id="5" name="TextBox 1"/>
          <p:cNvSpPr txBox="1"/>
          <p:nvPr/>
        </p:nvSpPr>
        <p:spPr>
          <a:xfrm>
            <a:off x="5766953" y="1082534"/>
            <a:ext cx="21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MySQL</a:t>
            </a:r>
            <a:endParaRPr lang="en-US" b="1" dirty="0"/>
          </a:p>
        </p:txBody>
      </p:sp>
      <p:sp>
        <p:nvSpPr>
          <p:cNvPr id="7" name="TextBox 3"/>
          <p:cNvSpPr txBox="1"/>
          <p:nvPr/>
        </p:nvSpPr>
        <p:spPr>
          <a:xfrm>
            <a:off x="4155035" y="1836696"/>
            <a:ext cx="49889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900" dirty="0" smtClean="0">
                <a:solidFill>
                  <a:srgbClr val="0070C0"/>
                </a:solidFill>
              </a:rPr>
              <a:t>Write lib on C++</a:t>
            </a:r>
          </a:p>
          <a:p>
            <a:pPr lvl="1"/>
            <a:r>
              <a:rPr lang="en-US" sz="900" dirty="0" smtClean="0">
                <a:solidFill>
                  <a:srgbClr val="0070C0"/>
                </a:solidFill>
              </a:rPr>
              <a:t>CREATE</a:t>
            </a:r>
            <a:r>
              <a:rPr lang="en-US" sz="900" dirty="0" smtClean="0"/>
              <a:t> </a:t>
            </a:r>
            <a:r>
              <a:rPr lang="en-US" sz="900" dirty="0"/>
              <a:t>[</a:t>
            </a:r>
            <a:r>
              <a:rPr lang="en-US" sz="900" dirty="0">
                <a:solidFill>
                  <a:srgbClr val="0070C0"/>
                </a:solidFill>
              </a:rPr>
              <a:t>AGGREGATE</a:t>
            </a:r>
            <a:r>
              <a:rPr lang="en-US" sz="900" dirty="0"/>
              <a:t>] </a:t>
            </a:r>
            <a:r>
              <a:rPr lang="en-US" sz="900" dirty="0">
                <a:solidFill>
                  <a:srgbClr val="0070C0"/>
                </a:solidFill>
              </a:rPr>
              <a:t>FUNCTION</a:t>
            </a:r>
            <a:r>
              <a:rPr lang="en-US" sz="900" dirty="0"/>
              <a:t> </a:t>
            </a:r>
            <a:r>
              <a:rPr lang="en-US" sz="900" dirty="0" err="1"/>
              <a:t>MyTest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0070C0"/>
                </a:solidFill>
              </a:rPr>
              <a:t>RETURNS</a:t>
            </a:r>
            <a:r>
              <a:rPr lang="en-US" sz="900" dirty="0"/>
              <a:t> [INTEGER|STRING|REAL|DECIMAL] </a:t>
            </a:r>
            <a:r>
              <a:rPr lang="en-US" sz="900" dirty="0">
                <a:solidFill>
                  <a:srgbClr val="0070C0"/>
                </a:solidFill>
              </a:rPr>
              <a:t>SONAME</a:t>
            </a:r>
            <a:r>
              <a:rPr lang="en-US" sz="900" dirty="0"/>
              <a:t> </a:t>
            </a:r>
            <a:r>
              <a:rPr lang="en-US" sz="900" dirty="0" err="1"/>
              <a:t>the_libraries_exact_name</a:t>
            </a:r>
            <a:endParaRPr lang="en-US" sz="900" dirty="0"/>
          </a:p>
        </p:txBody>
      </p:sp>
      <p:sp>
        <p:nvSpPr>
          <p:cNvPr id="8" name="TextBox 3"/>
          <p:cNvSpPr txBox="1"/>
          <p:nvPr/>
        </p:nvSpPr>
        <p:spPr>
          <a:xfrm>
            <a:off x="-263346" y="1421614"/>
            <a:ext cx="484875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200" dirty="0" smtClean="0"/>
          </a:p>
          <a:p>
            <a:pPr lvl="1"/>
            <a:r>
              <a:rPr lang="en-US" sz="1000" dirty="0" smtClean="0">
                <a:solidFill>
                  <a:srgbClr val="0070C0"/>
                </a:solidFill>
              </a:rPr>
              <a:t>Write lib on CLR </a:t>
            </a:r>
            <a:r>
              <a:rPr lang="en-US" sz="1000" dirty="0">
                <a:solidFill>
                  <a:srgbClr val="0070C0"/>
                </a:solidFill>
              </a:rPr>
              <a:t>assembly</a:t>
            </a:r>
          </a:p>
          <a:p>
            <a:pPr lvl="1"/>
            <a:r>
              <a:rPr lang="en-US" sz="1000" dirty="0" smtClean="0"/>
              <a:t>public </a:t>
            </a:r>
            <a:r>
              <a:rPr lang="en-US" sz="1000" dirty="0" err="1"/>
              <a:t>struct</a:t>
            </a:r>
            <a:r>
              <a:rPr lang="en-US" sz="1000" dirty="0"/>
              <a:t> Product {</a:t>
            </a:r>
          </a:p>
          <a:p>
            <a:pPr lvl="1"/>
            <a:r>
              <a:rPr lang="en-US" sz="1000" dirty="0"/>
              <a:t>   public void </a:t>
            </a:r>
            <a:r>
              <a:rPr lang="en-US" sz="1000" dirty="0" err="1"/>
              <a:t>Init</a:t>
            </a:r>
            <a:r>
              <a:rPr lang="en-US" sz="1000" dirty="0"/>
              <a:t>() {</a:t>
            </a:r>
          </a:p>
          <a:p>
            <a:pPr lvl="1"/>
            <a:r>
              <a:rPr lang="en-US" sz="1000" dirty="0"/>
              <a:t>      </a:t>
            </a:r>
            <a:r>
              <a:rPr lang="en-US" sz="1000" dirty="0" err="1"/>
              <a:t>this.Result</a:t>
            </a:r>
            <a:r>
              <a:rPr lang="en-US" sz="1000" dirty="0"/>
              <a:t> = </a:t>
            </a:r>
            <a:r>
              <a:rPr lang="en-US" sz="1000" dirty="0" err="1"/>
              <a:t>System.Data.SqlTypes.SqlDouble.Null</a:t>
            </a:r>
            <a:r>
              <a:rPr lang="en-US" sz="1000" dirty="0"/>
              <a:t>;</a:t>
            </a:r>
          </a:p>
          <a:p>
            <a:pPr lvl="1"/>
            <a:r>
              <a:rPr lang="en-US" sz="1000" dirty="0"/>
              <a:t>      </a:t>
            </a:r>
            <a:r>
              <a:rPr lang="en-US" sz="1000" dirty="0" err="1"/>
              <a:t>this.HasValue</a:t>
            </a:r>
            <a:r>
              <a:rPr lang="en-US" sz="1000" dirty="0"/>
              <a:t> = false;</a:t>
            </a:r>
          </a:p>
          <a:p>
            <a:pPr lvl="1"/>
            <a:r>
              <a:rPr lang="en-US" sz="1000" dirty="0"/>
              <a:t>   }</a:t>
            </a:r>
          </a:p>
          <a:p>
            <a:pPr lvl="1"/>
            <a:r>
              <a:rPr lang="en-US" sz="1000" dirty="0" smtClean="0"/>
              <a:t>/// </a:t>
            </a:r>
            <a:r>
              <a:rPr lang="en-US" sz="1000" dirty="0"/>
              <a:t>Calculates the product of the previous values and the value received</a:t>
            </a:r>
          </a:p>
          <a:p>
            <a:pPr lvl="1"/>
            <a:r>
              <a:rPr lang="en-US" sz="1000" dirty="0"/>
              <a:t>   public void Accumulate(</a:t>
            </a:r>
            <a:r>
              <a:rPr lang="en-US" sz="1000" dirty="0" err="1"/>
              <a:t>System.Data.SqlTypes.SqlDouble</a:t>
            </a:r>
            <a:r>
              <a:rPr lang="en-US" sz="1000" dirty="0"/>
              <a:t> number) {</a:t>
            </a:r>
          </a:p>
          <a:p>
            <a:pPr lvl="1"/>
            <a:r>
              <a:rPr lang="en-US" sz="1000" dirty="0"/>
              <a:t>			</a:t>
            </a:r>
            <a:r>
              <a:rPr lang="en-US" sz="1000" dirty="0" smtClean="0"/>
              <a:t>**********************</a:t>
            </a:r>
          </a:p>
          <a:p>
            <a:pPr lvl="1"/>
            <a:r>
              <a:rPr lang="en-US" sz="1000" dirty="0" smtClean="0"/>
              <a:t>   }</a:t>
            </a:r>
            <a:endParaRPr lang="en-US" sz="1000" dirty="0"/>
          </a:p>
          <a:p>
            <a:pPr lvl="1"/>
            <a:r>
              <a:rPr lang="en-US" sz="1000" dirty="0" smtClean="0"/>
              <a:t>/// </a:t>
            </a:r>
            <a:r>
              <a:rPr lang="en-US" sz="1000" dirty="0"/>
              <a:t>Merges this group to another group instantiated for the calculation</a:t>
            </a:r>
          </a:p>
          <a:p>
            <a:pPr lvl="1"/>
            <a:r>
              <a:rPr lang="en-US" sz="1000" dirty="0"/>
              <a:t>   public void Merge(Product group) {</a:t>
            </a:r>
          </a:p>
          <a:p>
            <a:pPr lvl="1"/>
            <a:r>
              <a:rPr lang="en-US" sz="1000" dirty="0"/>
              <a:t>		**************************</a:t>
            </a:r>
          </a:p>
          <a:p>
            <a:pPr lvl="1"/>
            <a:r>
              <a:rPr lang="en-US" sz="1000" dirty="0"/>
              <a:t>   }</a:t>
            </a:r>
          </a:p>
          <a:p>
            <a:pPr lvl="1"/>
            <a:r>
              <a:rPr lang="en-US" sz="1000" dirty="0" smtClean="0"/>
              <a:t>/// </a:t>
            </a:r>
            <a:r>
              <a:rPr lang="en-US" sz="1000" dirty="0"/>
              <a:t>Ends the calculation and returns the result</a:t>
            </a:r>
          </a:p>
          <a:p>
            <a:pPr lvl="1"/>
            <a:r>
              <a:rPr lang="en-US" sz="1000" dirty="0"/>
              <a:t>   public </a:t>
            </a:r>
            <a:r>
              <a:rPr lang="en-US" sz="1000" dirty="0" err="1"/>
              <a:t>System.Data.SqlTypes.SqlDouble</a:t>
            </a:r>
            <a:r>
              <a:rPr lang="en-US" sz="1000" dirty="0"/>
              <a:t> Terminate() {</a:t>
            </a:r>
          </a:p>
          <a:p>
            <a:pPr lvl="1"/>
            <a:r>
              <a:rPr lang="en-US" sz="1000" dirty="0"/>
              <a:t>      return </a:t>
            </a:r>
            <a:r>
              <a:rPr lang="en-US" sz="1000" dirty="0" err="1"/>
              <a:t>this.Result</a:t>
            </a:r>
            <a:r>
              <a:rPr lang="en-US" sz="1000" dirty="0"/>
              <a:t>;</a:t>
            </a:r>
          </a:p>
          <a:p>
            <a:pPr lvl="1"/>
            <a:r>
              <a:rPr lang="en-US" sz="1000" dirty="0"/>
              <a:t>   }</a:t>
            </a:r>
          </a:p>
          <a:p>
            <a:pPr lvl="1"/>
            <a:r>
              <a:rPr lang="en-US" sz="1000" dirty="0"/>
              <a:t>}</a:t>
            </a:r>
            <a:endParaRPr lang="en-US" sz="1000" dirty="0" smtClean="0"/>
          </a:p>
          <a:p>
            <a:pPr lvl="1"/>
            <a:endParaRPr lang="en-US" sz="1200" dirty="0"/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CREATE </a:t>
            </a:r>
            <a:r>
              <a:rPr lang="en-US" sz="1200" dirty="0">
                <a:solidFill>
                  <a:srgbClr val="0070C0"/>
                </a:solidFill>
              </a:rPr>
              <a:t>ASSEMBLY</a:t>
            </a:r>
            <a:r>
              <a:rPr lang="en-US" sz="1200" dirty="0"/>
              <a:t> </a:t>
            </a:r>
            <a:r>
              <a:rPr lang="en-US" sz="1200" dirty="0" err="1"/>
              <a:t>a</a:t>
            </a:r>
            <a:r>
              <a:rPr lang="en-US" sz="1200" dirty="0" err="1" smtClean="0"/>
              <a:t>ssenbly_name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70C0"/>
                </a:solidFill>
              </a:rPr>
              <a:t>FROM</a:t>
            </a:r>
            <a:r>
              <a:rPr lang="en-US" sz="1200" dirty="0" smtClean="0"/>
              <a:t> PATH\NAME.dll </a:t>
            </a:r>
            <a:r>
              <a:rPr lang="en-US" sz="1200" dirty="0">
                <a:solidFill>
                  <a:srgbClr val="0070C0"/>
                </a:solidFill>
              </a:rPr>
              <a:t>WITH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PERMISSION_SET</a:t>
            </a:r>
            <a:r>
              <a:rPr lang="en-US" sz="1200" dirty="0"/>
              <a:t> = </a:t>
            </a:r>
            <a:r>
              <a:rPr lang="en-US" sz="1200" dirty="0">
                <a:solidFill>
                  <a:srgbClr val="0070C0"/>
                </a:solidFill>
              </a:rPr>
              <a:t>SAFE</a:t>
            </a:r>
            <a:r>
              <a:rPr lang="en-US" sz="1200" dirty="0"/>
              <a:t>; </a:t>
            </a:r>
            <a:endParaRPr lang="en-US" sz="1200" dirty="0" smtClean="0"/>
          </a:p>
          <a:p>
            <a:pPr lvl="1"/>
            <a:endParaRPr lang="en-US" sz="1200" dirty="0">
              <a:solidFill>
                <a:srgbClr val="0070C0"/>
              </a:solidFill>
            </a:endParaRP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CREATE AGGREGATE </a:t>
            </a:r>
            <a:r>
              <a:rPr lang="en-US" sz="1200" dirty="0" err="1" smtClean="0"/>
              <a:t>function_name</a:t>
            </a:r>
            <a:r>
              <a:rPr lang="en-US" sz="1200" dirty="0" smtClean="0"/>
              <a:t> (@</a:t>
            </a:r>
            <a:r>
              <a:rPr lang="en-US" sz="1200" dirty="0" err="1" smtClean="0"/>
              <a:t>parametr</a:t>
            </a:r>
            <a:r>
              <a:rPr lang="en-US" sz="1200" dirty="0" smtClean="0"/>
              <a:t> type) </a:t>
            </a:r>
            <a:r>
              <a:rPr lang="en-US" sz="1200" dirty="0">
                <a:solidFill>
                  <a:srgbClr val="0070C0"/>
                </a:solidFill>
              </a:rPr>
              <a:t>RETURNS</a:t>
            </a:r>
            <a:r>
              <a:rPr lang="en-US" sz="1200" dirty="0"/>
              <a:t> </a:t>
            </a:r>
            <a:r>
              <a:rPr lang="en-US" sz="1200" dirty="0" smtClean="0"/>
              <a:t>type </a:t>
            </a:r>
            <a:r>
              <a:rPr lang="en-US" sz="1200" dirty="0" smtClean="0">
                <a:solidFill>
                  <a:srgbClr val="0070C0"/>
                </a:solidFill>
              </a:rPr>
              <a:t>EXTERNAL </a:t>
            </a:r>
            <a:r>
              <a:rPr lang="en-US" sz="1200" dirty="0">
                <a:solidFill>
                  <a:srgbClr val="0070C0"/>
                </a:solidFill>
              </a:rPr>
              <a:t>NAME </a:t>
            </a:r>
            <a:r>
              <a:rPr lang="en-US" sz="1200" dirty="0" err="1" smtClean="0"/>
              <a:t>assenbly_name</a:t>
            </a:r>
            <a:r>
              <a:rPr lang="en-US" sz="1200" dirty="0" smtClean="0"/>
              <a:t>;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3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Programmability(Exception)</a:t>
            </a:r>
            <a:endParaRPr lang="en-US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363" y="1280161"/>
            <a:ext cx="8329612" cy="4692688"/>
          </a:xfrm>
        </p:spPr>
        <p:txBody>
          <a:bodyPr/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54771" y="1133741"/>
            <a:ext cx="21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MS SQL</a:t>
            </a:r>
            <a:endParaRPr lang="en-US" b="1" dirty="0"/>
          </a:p>
        </p:txBody>
      </p:sp>
      <p:sp>
        <p:nvSpPr>
          <p:cNvPr id="5" name="TextBox 1"/>
          <p:cNvSpPr txBox="1"/>
          <p:nvPr/>
        </p:nvSpPr>
        <p:spPr>
          <a:xfrm>
            <a:off x="5781583" y="1133741"/>
            <a:ext cx="21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MySQL</a:t>
            </a:r>
            <a:endParaRPr lang="en-US" b="1" dirty="0"/>
          </a:p>
        </p:txBody>
      </p:sp>
      <p:sp>
        <p:nvSpPr>
          <p:cNvPr id="7" name="TextBox 3"/>
          <p:cNvSpPr txBox="1"/>
          <p:nvPr/>
        </p:nvSpPr>
        <p:spPr>
          <a:xfrm>
            <a:off x="4424476" y="1498411"/>
            <a:ext cx="471952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dirty="0"/>
              <a:t>SIGNAL </a:t>
            </a:r>
            <a:r>
              <a:rPr lang="en-US" sz="1200" i="1" dirty="0" err="1"/>
              <a:t>condition_value</a:t>
            </a:r>
            <a:r>
              <a:rPr lang="en-US" sz="1200" dirty="0"/>
              <a:t> [SET </a:t>
            </a:r>
            <a:r>
              <a:rPr lang="en-US" sz="1200" i="1" dirty="0" err="1"/>
              <a:t>signal_information_item</a:t>
            </a:r>
            <a:r>
              <a:rPr lang="en-US" sz="1200" dirty="0"/>
              <a:t> [, </a:t>
            </a:r>
            <a:r>
              <a:rPr lang="en-US" sz="1200" i="1" dirty="0" err="1"/>
              <a:t>signal_information_item</a:t>
            </a:r>
            <a:r>
              <a:rPr lang="en-US" sz="1200" dirty="0"/>
              <a:t>] </a:t>
            </a:r>
            <a:r>
              <a:rPr lang="en-US" sz="1200" dirty="0" smtClean="0"/>
              <a:t>...]</a:t>
            </a:r>
          </a:p>
          <a:p>
            <a:pPr lvl="1"/>
            <a:endParaRPr lang="en-US" sz="1200" dirty="0" smtClean="0">
              <a:solidFill>
                <a:srgbClr val="0070C0"/>
              </a:solidFill>
            </a:endParaRPr>
          </a:p>
          <a:p>
            <a:pPr lvl="1"/>
            <a:r>
              <a:rPr lang="en-US" sz="1200" dirty="0" err="1">
                <a:solidFill>
                  <a:srgbClr val="0070C0"/>
                </a:solidFill>
              </a:rPr>
              <a:t>condition_value</a:t>
            </a:r>
            <a:r>
              <a:rPr lang="en-US" sz="1200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    SQLSTATE [VALUE]</a:t>
            </a:r>
            <a:r>
              <a:rPr lang="en-US" sz="1000" i="1" dirty="0"/>
              <a:t> </a:t>
            </a:r>
            <a:r>
              <a:rPr lang="en-US" sz="1000" i="1" dirty="0" err="1" smtClean="0"/>
              <a:t>sqlstate_value</a:t>
            </a:r>
            <a:r>
              <a:rPr lang="en-US" sz="1000" i="1" dirty="0" smtClean="0"/>
              <a:t>   , </a:t>
            </a:r>
            <a:r>
              <a:rPr lang="en-US" sz="1000" i="1" dirty="0" err="1"/>
              <a:t>condition_name</a:t>
            </a:r>
            <a:endParaRPr lang="en-US" sz="1000" i="1" dirty="0"/>
          </a:p>
          <a:p>
            <a:pPr lvl="1"/>
            <a:endParaRPr lang="en-US" sz="1200" dirty="0">
              <a:solidFill>
                <a:srgbClr val="0070C0"/>
              </a:solidFill>
            </a:endParaRPr>
          </a:p>
          <a:p>
            <a:pPr lvl="1"/>
            <a:r>
              <a:rPr lang="en-US" sz="1200" dirty="0" err="1">
                <a:solidFill>
                  <a:srgbClr val="0070C0"/>
                </a:solidFill>
              </a:rPr>
              <a:t>signal_information_item</a:t>
            </a:r>
            <a:r>
              <a:rPr lang="en-US" sz="1200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    </a:t>
            </a:r>
            <a:r>
              <a:rPr lang="en-US" sz="1000" i="1" dirty="0" err="1"/>
              <a:t>condition_information_item_name</a:t>
            </a:r>
            <a:r>
              <a:rPr lang="en-US" sz="1000" i="1" dirty="0"/>
              <a:t> = </a:t>
            </a:r>
            <a:r>
              <a:rPr lang="en-US" sz="1000" i="1" dirty="0" err="1"/>
              <a:t>simple_value_specification</a:t>
            </a:r>
            <a:endParaRPr lang="en-US" sz="1000" i="1" dirty="0"/>
          </a:p>
          <a:p>
            <a:pPr lvl="1"/>
            <a:endParaRPr lang="en-US" sz="1200" dirty="0">
              <a:solidFill>
                <a:srgbClr val="0070C0"/>
              </a:solidFill>
            </a:endParaRPr>
          </a:p>
          <a:p>
            <a:pPr lvl="1"/>
            <a:r>
              <a:rPr lang="en-US" sz="1200" dirty="0" err="1">
                <a:solidFill>
                  <a:srgbClr val="0070C0"/>
                </a:solidFill>
              </a:rPr>
              <a:t>condition_information_item_name</a:t>
            </a:r>
            <a:r>
              <a:rPr lang="en-US" sz="1200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US" sz="1000" i="1" dirty="0"/>
              <a:t>CLASS_ORIGIN  , SUBCLASS_ORIGIN  , MESSAGE_TEXT  , MYSQL_ERRNO  , CONSTRAINT_CATALOG  , CONSTRAINT_SCHEMA  , CONSTRAINT_NAME  , CATALOG_NAME  , SCHEMA_NAME  , TABLE_NAME  , COLUMN_NAME  , </a:t>
            </a:r>
            <a:r>
              <a:rPr lang="en-US" sz="1000" i="1" dirty="0" smtClean="0"/>
              <a:t>CURSOR_NAME</a:t>
            </a:r>
          </a:p>
          <a:p>
            <a:pPr lvl="1"/>
            <a:endParaRPr lang="en-US" sz="1200" dirty="0">
              <a:solidFill>
                <a:srgbClr val="0070C0"/>
              </a:solidFill>
            </a:endParaRPr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(Examples)</a:t>
            </a:r>
          </a:p>
          <a:p>
            <a:pPr lvl="1"/>
            <a:r>
              <a:rPr lang="en-US" sz="1200" dirty="0"/>
              <a:t>SIGNAL SQLSTATE '01000' SET MESSAGE_TEXT = 'A warning occurred', MYSQL_ERRNO = 1000; SIGNAL SQLSTATE '45000' SET MESSAGE_TEXT = 'An error occurred', MYSQL_ERRNO = 1001;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-65836" y="1503073"/>
            <a:ext cx="484875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dirty="0">
                <a:solidFill>
                  <a:srgbClr val="00B0F0"/>
                </a:solidFill>
              </a:rPr>
              <a:t>RAISERROR</a:t>
            </a:r>
            <a:r>
              <a:rPr lang="en-US" sz="1200" dirty="0"/>
              <a:t> ( { </a:t>
            </a:r>
            <a:r>
              <a:rPr lang="en-US" sz="1200" dirty="0" err="1"/>
              <a:t>msg_id</a:t>
            </a:r>
            <a:r>
              <a:rPr lang="en-US" sz="1200" dirty="0"/>
              <a:t> | </a:t>
            </a:r>
            <a:r>
              <a:rPr lang="en-US" sz="1200" dirty="0" err="1"/>
              <a:t>msg_str</a:t>
            </a:r>
            <a:r>
              <a:rPr lang="en-US" sz="1200" dirty="0"/>
              <a:t> | @</a:t>
            </a:r>
            <a:r>
              <a:rPr lang="en-US" sz="1200" dirty="0" err="1"/>
              <a:t>local_variable</a:t>
            </a:r>
            <a:r>
              <a:rPr lang="en-US" sz="1200" dirty="0"/>
              <a:t> } { ,severity ,state } [ ,argument [ ,...n ] ] </a:t>
            </a:r>
            <a:r>
              <a:rPr lang="en-US" sz="1200" dirty="0" smtClean="0"/>
              <a:t>)</a:t>
            </a:r>
          </a:p>
          <a:p>
            <a:pPr lvl="1"/>
            <a:endParaRPr lang="en-US" sz="1200" dirty="0">
              <a:solidFill>
                <a:srgbClr val="0070C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i="1" dirty="0" err="1"/>
              <a:t>msg_id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000" i="1" dirty="0"/>
              <a:t>Is a user-defined error message number stored in the </a:t>
            </a:r>
            <a:r>
              <a:rPr lang="en-US" sz="1000" i="1" dirty="0" err="1"/>
              <a:t>sys.messages</a:t>
            </a:r>
            <a:r>
              <a:rPr lang="en-US" sz="1000" i="1" dirty="0"/>
              <a:t> catalog view using </a:t>
            </a:r>
            <a:r>
              <a:rPr lang="en-US" sz="1000" i="1" dirty="0" err="1"/>
              <a:t>sp_addmessage</a:t>
            </a:r>
            <a:r>
              <a:rPr lang="en-US" sz="1000" i="1" dirty="0"/>
              <a:t>. Error numbers for user-defined error messages should be greater than 50000. When </a:t>
            </a:r>
            <a:r>
              <a:rPr lang="en-US" sz="1000" i="1" dirty="0" err="1"/>
              <a:t>msg_id</a:t>
            </a:r>
            <a:r>
              <a:rPr lang="en-US" sz="1000" i="1" dirty="0"/>
              <a:t> is not specified, RAISERROR raises an error message with an error number of 50000</a:t>
            </a:r>
            <a:r>
              <a:rPr lang="en-US" sz="1000" i="1" dirty="0" smtClean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i="1" dirty="0" err="1" smtClean="0"/>
              <a:t>msg_str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000" i="1" dirty="0"/>
              <a:t>Is a user-defined message with formatting similar to the </a:t>
            </a:r>
            <a:r>
              <a:rPr lang="en-US" sz="1000" b="1" i="1" dirty="0" err="1"/>
              <a:t>printf</a:t>
            </a:r>
            <a:r>
              <a:rPr lang="en-US" sz="1000" i="1" dirty="0"/>
              <a:t> function in the C standard library</a:t>
            </a:r>
            <a:r>
              <a:rPr lang="en-US" sz="1000" i="1" dirty="0" smtClean="0"/>
              <a:t>.</a:t>
            </a:r>
          </a:p>
          <a:p>
            <a:pPr lvl="1"/>
            <a:endParaRPr lang="en-US" sz="1000" i="1" dirty="0" smtClean="0"/>
          </a:p>
          <a:p>
            <a:pPr lvl="1"/>
            <a:r>
              <a:rPr lang="en-US" sz="1000" i="1" dirty="0">
                <a:solidFill>
                  <a:srgbClr val="00B0F0"/>
                </a:solidFill>
              </a:rPr>
              <a:t>BEGIN TRY  </a:t>
            </a:r>
          </a:p>
          <a:p>
            <a:pPr lvl="1"/>
            <a:r>
              <a:rPr lang="en-US" sz="1000" i="1" dirty="0"/>
              <a:t>     { </a:t>
            </a:r>
            <a:r>
              <a:rPr lang="en-US" sz="1000" i="1" dirty="0" err="1"/>
              <a:t>sql_statement</a:t>
            </a:r>
            <a:r>
              <a:rPr lang="en-US" sz="1000" i="1" dirty="0"/>
              <a:t> | </a:t>
            </a:r>
            <a:r>
              <a:rPr lang="en-US" sz="1000" i="1" dirty="0" err="1"/>
              <a:t>statement_block</a:t>
            </a:r>
            <a:r>
              <a:rPr lang="en-US" sz="1000" i="1" dirty="0"/>
              <a:t> }  </a:t>
            </a:r>
          </a:p>
          <a:p>
            <a:pPr lvl="1"/>
            <a:r>
              <a:rPr lang="en-US" sz="1000" i="1" dirty="0">
                <a:solidFill>
                  <a:srgbClr val="00B0F0"/>
                </a:solidFill>
              </a:rPr>
              <a:t>END TRY  </a:t>
            </a:r>
          </a:p>
          <a:p>
            <a:pPr lvl="1"/>
            <a:r>
              <a:rPr lang="en-US" sz="1000" i="1" dirty="0">
                <a:solidFill>
                  <a:srgbClr val="00B0F0"/>
                </a:solidFill>
              </a:rPr>
              <a:t>BEGIN CATCH  </a:t>
            </a:r>
          </a:p>
          <a:p>
            <a:pPr lvl="1"/>
            <a:r>
              <a:rPr lang="en-US" sz="1000" i="1" dirty="0"/>
              <a:t>     [ { </a:t>
            </a:r>
            <a:r>
              <a:rPr lang="en-US" sz="1000" i="1" dirty="0" err="1"/>
              <a:t>sql_statement</a:t>
            </a:r>
            <a:r>
              <a:rPr lang="en-US" sz="1000" i="1" dirty="0"/>
              <a:t> | </a:t>
            </a:r>
            <a:r>
              <a:rPr lang="en-US" sz="1000" i="1" dirty="0" err="1"/>
              <a:t>statement_block</a:t>
            </a:r>
            <a:r>
              <a:rPr lang="en-US" sz="1000" i="1" dirty="0"/>
              <a:t> } ]  </a:t>
            </a:r>
          </a:p>
          <a:p>
            <a:pPr lvl="1"/>
            <a:r>
              <a:rPr lang="en-US" sz="1000" i="1" dirty="0">
                <a:solidFill>
                  <a:srgbClr val="00B0F0"/>
                </a:solidFill>
              </a:rPr>
              <a:t>END CATCH </a:t>
            </a:r>
            <a:r>
              <a:rPr lang="en-US" sz="1000" i="1" dirty="0">
                <a:solidFill>
                  <a:srgbClr val="00B0F0"/>
                </a:solidFill>
              </a:rPr>
              <a:t> </a:t>
            </a:r>
            <a:endParaRPr lang="en-US" sz="1000" i="1" dirty="0" smtClean="0">
              <a:solidFill>
                <a:srgbClr val="00B0F0"/>
              </a:solidFill>
            </a:endParaRPr>
          </a:p>
          <a:p>
            <a:pPr lvl="1"/>
            <a:endParaRPr lang="en-US" sz="1000" i="1" dirty="0">
              <a:solidFill>
                <a:srgbClr val="0070C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i="1" dirty="0"/>
              <a:t>ERROR_NUMBER() returns the number of the error.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i="1" dirty="0"/>
              <a:t>ERROR_SEVERITY() returns the severity.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i="1" dirty="0"/>
              <a:t>ERROR_STATE() returns the error state number.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i="1" dirty="0"/>
              <a:t>ERROR_PROCEDURE() returns the name of the stored procedure or trigger where the error occurred.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i="1" dirty="0"/>
              <a:t>ERROR_LINE() returns the line number inside the routine that caused the error.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i="1" dirty="0"/>
              <a:t>ERROR_MESSAGE() returns the complete text of the error message. The text includes the values supplied for any substitutable parameters, such as lengths, object names, or times.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72678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Authorization and rights management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363" y="1280161"/>
            <a:ext cx="8329612" cy="4692688"/>
          </a:xfrm>
        </p:spPr>
        <p:txBody>
          <a:bodyPr/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54771" y="1133741"/>
            <a:ext cx="21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MS SQL</a:t>
            </a:r>
            <a:endParaRPr lang="en-US" b="1" dirty="0"/>
          </a:p>
        </p:txBody>
      </p:sp>
      <p:sp>
        <p:nvSpPr>
          <p:cNvPr id="5" name="TextBox 1"/>
          <p:cNvSpPr txBox="1"/>
          <p:nvPr/>
        </p:nvSpPr>
        <p:spPr>
          <a:xfrm>
            <a:off x="5781583" y="1133741"/>
            <a:ext cx="21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MySQL</a:t>
            </a:r>
            <a:endParaRPr lang="en-US" b="1" dirty="0"/>
          </a:p>
        </p:txBody>
      </p:sp>
      <p:sp>
        <p:nvSpPr>
          <p:cNvPr id="7" name="TextBox 3"/>
          <p:cNvSpPr txBox="1"/>
          <p:nvPr/>
        </p:nvSpPr>
        <p:spPr>
          <a:xfrm>
            <a:off x="4424476" y="1498411"/>
            <a:ext cx="4719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dirty="0">
                <a:solidFill>
                  <a:srgbClr val="00B0F0"/>
                </a:solidFill>
              </a:rPr>
              <a:t>GRANT</a:t>
            </a:r>
          </a:p>
          <a:p>
            <a:pPr lvl="1"/>
            <a:r>
              <a:rPr lang="en-US" sz="1200" dirty="0"/>
              <a:t>    </a:t>
            </a:r>
            <a:r>
              <a:rPr lang="en-US" sz="1200" dirty="0" err="1"/>
              <a:t>priv_type</a:t>
            </a:r>
            <a:r>
              <a:rPr lang="en-US" sz="1200" dirty="0"/>
              <a:t> [(</a:t>
            </a:r>
            <a:r>
              <a:rPr lang="en-US" sz="1200" dirty="0" err="1"/>
              <a:t>column_list</a:t>
            </a:r>
            <a:r>
              <a:rPr lang="en-US" sz="1200" dirty="0"/>
              <a:t>)]</a:t>
            </a:r>
          </a:p>
          <a:p>
            <a:pPr lvl="1"/>
            <a:r>
              <a:rPr lang="en-US" sz="1200" dirty="0"/>
              <a:t>      [, </a:t>
            </a:r>
            <a:r>
              <a:rPr lang="en-US" sz="1200" dirty="0" err="1"/>
              <a:t>priv_type</a:t>
            </a:r>
            <a:r>
              <a:rPr lang="en-US" sz="1200" dirty="0"/>
              <a:t> [(</a:t>
            </a:r>
            <a:r>
              <a:rPr lang="en-US" sz="1200" dirty="0" err="1"/>
              <a:t>column_list</a:t>
            </a:r>
            <a:r>
              <a:rPr lang="en-US" sz="1200" dirty="0"/>
              <a:t>)]] ...</a:t>
            </a:r>
          </a:p>
          <a:p>
            <a:pPr lvl="1"/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ON</a:t>
            </a:r>
            <a:r>
              <a:rPr lang="en-US" sz="1200" dirty="0"/>
              <a:t> [</a:t>
            </a:r>
            <a:r>
              <a:rPr lang="en-US" sz="1200" dirty="0" err="1"/>
              <a:t>object_type</a:t>
            </a:r>
            <a:r>
              <a:rPr lang="en-US" sz="1200" dirty="0"/>
              <a:t>] </a:t>
            </a:r>
            <a:r>
              <a:rPr lang="en-US" sz="1200" dirty="0" err="1"/>
              <a:t>priv_level</a:t>
            </a:r>
            <a:endParaRPr lang="en-US" sz="1200" dirty="0"/>
          </a:p>
          <a:p>
            <a:pPr lvl="1"/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TO</a:t>
            </a:r>
            <a:r>
              <a:rPr lang="en-US" sz="1200" dirty="0"/>
              <a:t> </a:t>
            </a:r>
            <a:r>
              <a:rPr lang="en-US" sz="1200" dirty="0" err="1"/>
              <a:t>user_specification</a:t>
            </a:r>
            <a:r>
              <a:rPr lang="en-US" sz="1200" dirty="0"/>
              <a:t> [, </a:t>
            </a:r>
            <a:r>
              <a:rPr lang="en-US" sz="1200" dirty="0" err="1"/>
              <a:t>user_specification</a:t>
            </a:r>
            <a:r>
              <a:rPr lang="en-US" sz="1200" dirty="0"/>
              <a:t>] ...</a:t>
            </a:r>
          </a:p>
          <a:p>
            <a:pPr lvl="1"/>
            <a:r>
              <a:rPr lang="en-US" sz="1200" dirty="0"/>
              <a:t>    [REQUIRE {NONE | </a:t>
            </a:r>
            <a:r>
              <a:rPr lang="en-US" sz="1200" dirty="0" err="1"/>
              <a:t>tsl_option</a:t>
            </a:r>
            <a:r>
              <a:rPr lang="en-US" sz="1200" dirty="0"/>
              <a:t> [[AND] </a:t>
            </a:r>
            <a:r>
              <a:rPr lang="en-US" sz="1200" dirty="0" err="1"/>
              <a:t>tsl_option</a:t>
            </a:r>
            <a:r>
              <a:rPr lang="en-US" sz="1200" dirty="0"/>
              <a:t>] ...}]</a:t>
            </a:r>
          </a:p>
          <a:p>
            <a:pPr lvl="1"/>
            <a:r>
              <a:rPr lang="en-US" sz="1200" dirty="0"/>
              <a:t>    [</a:t>
            </a:r>
            <a:r>
              <a:rPr lang="en-US" sz="1200" dirty="0">
                <a:solidFill>
                  <a:srgbClr val="00B0F0"/>
                </a:solidFill>
              </a:rPr>
              <a:t>WITH</a:t>
            </a:r>
            <a:r>
              <a:rPr lang="en-US" sz="1200" dirty="0"/>
              <a:t> {GRANT OPTION | </a:t>
            </a:r>
            <a:r>
              <a:rPr lang="en-US" sz="1200" dirty="0" err="1"/>
              <a:t>resource_option</a:t>
            </a:r>
            <a:r>
              <a:rPr lang="en-US" sz="1200" dirty="0"/>
              <a:t>} ...]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-65836" y="1503073"/>
            <a:ext cx="484875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dirty="0">
                <a:solidFill>
                  <a:srgbClr val="00B0F0"/>
                </a:solidFill>
              </a:rPr>
              <a:t>GRANT</a:t>
            </a:r>
            <a:r>
              <a:rPr lang="en-US" sz="1200" dirty="0"/>
              <a:t> &lt;permission&gt; [ ,...n ] ON   </a:t>
            </a:r>
          </a:p>
          <a:p>
            <a:pPr lvl="1"/>
            <a:r>
              <a:rPr lang="en-US" sz="1200" dirty="0"/>
              <a:t>    [ </a:t>
            </a:r>
            <a:r>
              <a:rPr lang="en-US" sz="1200" dirty="0">
                <a:solidFill>
                  <a:srgbClr val="00B0F0"/>
                </a:solidFill>
              </a:rPr>
              <a:t>OBJECT</a:t>
            </a:r>
            <a:r>
              <a:rPr lang="en-US" sz="1200" dirty="0"/>
              <a:t> :: ][ </a:t>
            </a:r>
            <a:r>
              <a:rPr lang="en-US" sz="1200" dirty="0" err="1"/>
              <a:t>schema_name</a:t>
            </a:r>
            <a:r>
              <a:rPr lang="en-US" sz="1200" dirty="0"/>
              <a:t> ]. </a:t>
            </a:r>
            <a:r>
              <a:rPr lang="en-US" sz="1200" dirty="0" err="1"/>
              <a:t>object_name</a:t>
            </a:r>
            <a:r>
              <a:rPr lang="en-US" sz="1200" dirty="0"/>
              <a:t> [ ( column [ ,...n ] ) ]  </a:t>
            </a:r>
          </a:p>
          <a:p>
            <a:pPr lvl="1"/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TO</a:t>
            </a:r>
            <a:r>
              <a:rPr lang="en-US" sz="1200" dirty="0"/>
              <a:t> &lt;</a:t>
            </a:r>
            <a:r>
              <a:rPr lang="en-US" sz="1200" dirty="0" err="1"/>
              <a:t>database_principal</a:t>
            </a:r>
            <a:r>
              <a:rPr lang="en-US" sz="1200" dirty="0"/>
              <a:t>&gt; [ ,...n ]   </a:t>
            </a:r>
          </a:p>
          <a:p>
            <a:pPr lvl="1"/>
            <a:r>
              <a:rPr lang="en-US" sz="1200" dirty="0"/>
              <a:t>    [ WITH GRANT OPTION ]  </a:t>
            </a:r>
          </a:p>
          <a:p>
            <a:pPr lvl="1"/>
            <a:r>
              <a:rPr lang="en-US" sz="1200" dirty="0"/>
              <a:t>    [ AS &lt;</a:t>
            </a:r>
            <a:r>
              <a:rPr lang="en-US" sz="1200" dirty="0" err="1"/>
              <a:t>database_principal</a:t>
            </a:r>
            <a:r>
              <a:rPr lang="en-US" sz="1200" dirty="0"/>
              <a:t>&gt; ]  </a:t>
            </a:r>
          </a:p>
          <a:p>
            <a:pPr lvl="1"/>
            <a:r>
              <a:rPr lang="en-US" sz="1200" dirty="0"/>
              <a:t>  </a:t>
            </a:r>
          </a:p>
          <a:p>
            <a:pPr lvl="1"/>
            <a:r>
              <a:rPr lang="en-US" sz="1200" dirty="0"/>
              <a:t>&lt;permission&gt; ::=  </a:t>
            </a:r>
          </a:p>
          <a:p>
            <a:pPr lvl="1"/>
            <a:r>
              <a:rPr lang="en-US" sz="1200" dirty="0"/>
              <a:t>    </a:t>
            </a:r>
            <a:r>
              <a:rPr lang="en-US" sz="1200" dirty="0">
                <a:solidFill>
                  <a:srgbClr val="00B0F0"/>
                </a:solidFill>
              </a:rPr>
              <a:t>ALL</a:t>
            </a:r>
            <a:r>
              <a:rPr lang="en-US" sz="1200" dirty="0"/>
              <a:t> [ </a:t>
            </a:r>
            <a:r>
              <a:rPr lang="en-US" sz="1200" dirty="0">
                <a:solidFill>
                  <a:srgbClr val="00B0F0"/>
                </a:solidFill>
              </a:rPr>
              <a:t>PRIVILEGES</a:t>
            </a:r>
            <a:r>
              <a:rPr lang="en-US" sz="1200" dirty="0"/>
              <a:t> ] | permission [ ( column [ ,...n ] ) ]  </a:t>
            </a:r>
          </a:p>
          <a:p>
            <a:pPr lvl="1"/>
            <a:r>
              <a:rPr lang="en-US" sz="1200" dirty="0"/>
              <a:t>  </a:t>
            </a:r>
          </a:p>
          <a:p>
            <a:pPr lvl="1"/>
            <a:r>
              <a:rPr lang="en-US" sz="1200" dirty="0"/>
              <a:t>&lt;</a:t>
            </a:r>
            <a:r>
              <a:rPr lang="en-US" sz="1200" dirty="0" err="1"/>
              <a:t>database_principal</a:t>
            </a:r>
            <a:r>
              <a:rPr lang="en-US" sz="1200" dirty="0"/>
              <a:t>&gt; ::=   </a:t>
            </a:r>
          </a:p>
          <a:p>
            <a:pPr lvl="1"/>
            <a:r>
              <a:rPr lang="en-US" sz="1200" dirty="0"/>
              <a:t>        </a:t>
            </a:r>
            <a:r>
              <a:rPr lang="en-US" sz="1200" dirty="0" err="1"/>
              <a:t>Database_user</a:t>
            </a:r>
            <a:r>
              <a:rPr lang="en-US" sz="1200" dirty="0"/>
              <a:t>   </a:t>
            </a:r>
          </a:p>
          <a:p>
            <a:pPr lvl="1"/>
            <a:r>
              <a:rPr lang="en-US" sz="1200" dirty="0"/>
              <a:t>    | </a:t>
            </a:r>
            <a:r>
              <a:rPr lang="en-US" sz="1200" dirty="0" err="1"/>
              <a:t>Database_role</a:t>
            </a:r>
            <a:r>
              <a:rPr lang="en-US" sz="1200" dirty="0"/>
              <a:t>   </a:t>
            </a:r>
          </a:p>
          <a:p>
            <a:pPr lvl="1"/>
            <a:r>
              <a:rPr lang="en-US" sz="1200" dirty="0"/>
              <a:t>    | </a:t>
            </a:r>
            <a:r>
              <a:rPr lang="en-US" sz="1200" dirty="0" err="1"/>
              <a:t>Application_role</a:t>
            </a:r>
            <a:r>
              <a:rPr lang="en-US" sz="1200" dirty="0"/>
              <a:t>   </a:t>
            </a:r>
          </a:p>
          <a:p>
            <a:pPr lvl="1"/>
            <a:r>
              <a:rPr lang="en-US" sz="1200" dirty="0"/>
              <a:t>    | </a:t>
            </a:r>
            <a:r>
              <a:rPr lang="en-US" sz="1200" dirty="0" err="1"/>
              <a:t>Database_user_mapped_to_Windows_User</a:t>
            </a:r>
            <a:r>
              <a:rPr lang="en-US" sz="1200" dirty="0"/>
              <a:t>   </a:t>
            </a:r>
          </a:p>
          <a:p>
            <a:pPr lvl="1"/>
            <a:r>
              <a:rPr lang="en-US" sz="1200" dirty="0"/>
              <a:t>    | </a:t>
            </a:r>
            <a:r>
              <a:rPr lang="en-US" sz="1200" dirty="0" err="1"/>
              <a:t>Database_user_mapped_to_Windows_Group</a:t>
            </a:r>
            <a:r>
              <a:rPr lang="en-US" sz="1200" dirty="0"/>
              <a:t>   </a:t>
            </a:r>
          </a:p>
          <a:p>
            <a:pPr lvl="1"/>
            <a:r>
              <a:rPr lang="en-US" sz="1200" dirty="0"/>
              <a:t>    | </a:t>
            </a:r>
            <a:r>
              <a:rPr lang="en-US" sz="1200" dirty="0" err="1"/>
              <a:t>Database_user_mapped_to_certificate</a:t>
            </a:r>
            <a:r>
              <a:rPr lang="en-US" sz="1200" dirty="0"/>
              <a:t>   </a:t>
            </a:r>
          </a:p>
          <a:p>
            <a:pPr lvl="1"/>
            <a:r>
              <a:rPr lang="en-US" sz="1200" dirty="0"/>
              <a:t>    | </a:t>
            </a:r>
            <a:r>
              <a:rPr lang="en-US" sz="1200" dirty="0" err="1"/>
              <a:t>Database_user_mapped_to_asymmetric_key</a:t>
            </a:r>
            <a:r>
              <a:rPr lang="en-US" sz="1200" dirty="0"/>
              <a:t>   </a:t>
            </a:r>
          </a:p>
          <a:p>
            <a:pPr lvl="1"/>
            <a:r>
              <a:rPr lang="en-US" sz="1200" dirty="0"/>
              <a:t>    | </a:t>
            </a:r>
            <a:r>
              <a:rPr lang="en-US" sz="1200" dirty="0" err="1"/>
              <a:t>Database_user_with_no_login</a:t>
            </a:r>
            <a:r>
              <a:rPr lang="en-US" sz="1200" dirty="0"/>
              <a:t> 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22906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1" name="Content Placeholder 7"/>
          <p:cNvSpPr txBox="1">
            <a:spLocks/>
          </p:cNvSpPr>
          <p:nvPr/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from select</a:t>
            </a:r>
          </a:p>
          <a:p>
            <a:r>
              <a:rPr lang="en-US" dirty="0" smtClean="0"/>
              <a:t>Schemas</a:t>
            </a:r>
          </a:p>
          <a:p>
            <a:r>
              <a:rPr lang="en-US" dirty="0"/>
              <a:t>Character sets, </a:t>
            </a:r>
            <a:r>
              <a:rPr lang="en-US" dirty="0" smtClean="0"/>
              <a:t>collations</a:t>
            </a:r>
          </a:p>
          <a:p>
            <a:r>
              <a:rPr lang="en-US" dirty="0" smtClean="0"/>
              <a:t>Transaction logs</a:t>
            </a:r>
          </a:p>
          <a:p>
            <a:r>
              <a:rPr lang="en-US" dirty="0"/>
              <a:t>Representation and management of physical storage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05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lvl="1" indent="0">
              <a:buClr>
                <a:schemeClr val="accent2"/>
              </a:buClr>
              <a:buNone/>
            </a:pPr>
            <a:r>
              <a:rPr lang="en-US" sz="3200" dirty="0"/>
              <a:t>Database</a:t>
            </a:r>
            <a:r>
              <a:rPr lang="en-US" sz="2400" b="1" dirty="0" smtClean="0"/>
              <a:t>(</a:t>
            </a:r>
            <a:r>
              <a:rPr lang="en-US" sz="2400" dirty="0" smtClean="0"/>
              <a:t>Create </a:t>
            </a:r>
            <a:r>
              <a:rPr lang="en-US" sz="2400" dirty="0"/>
              <a:t>from </a:t>
            </a:r>
            <a:r>
              <a:rPr lang="en-US" sz="2400" dirty="0" smtClean="0"/>
              <a:t>select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363" y="1280161"/>
            <a:ext cx="8329612" cy="4692688"/>
          </a:xfrm>
        </p:spPr>
        <p:txBody>
          <a:bodyPr/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954771" y="1623859"/>
            <a:ext cx="21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MS SQL</a:t>
            </a:r>
            <a:endParaRPr lang="en-US" b="1" dirty="0"/>
          </a:p>
        </p:txBody>
      </p:sp>
      <p:sp>
        <p:nvSpPr>
          <p:cNvPr id="5" name="TextBox 1"/>
          <p:cNvSpPr txBox="1"/>
          <p:nvPr/>
        </p:nvSpPr>
        <p:spPr>
          <a:xfrm>
            <a:off x="5832790" y="1623859"/>
            <a:ext cx="215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MySQL</a:t>
            </a:r>
            <a:endParaRPr lang="en-US" b="1" dirty="0"/>
          </a:p>
        </p:txBody>
      </p:sp>
      <p:sp>
        <p:nvSpPr>
          <p:cNvPr id="7" name="TextBox 3"/>
          <p:cNvSpPr txBox="1"/>
          <p:nvPr/>
        </p:nvSpPr>
        <p:spPr>
          <a:xfrm>
            <a:off x="4424477" y="1999703"/>
            <a:ext cx="4719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dirty="0">
                <a:solidFill>
                  <a:srgbClr val="0070C0"/>
                </a:solidFill>
              </a:rPr>
              <a:t>CREATE TABLE </a:t>
            </a:r>
            <a:r>
              <a:rPr lang="en-US" sz="1200" dirty="0" err="1" smtClean="0"/>
              <a:t>table_name</a:t>
            </a:r>
            <a:r>
              <a:rPr lang="en-US" sz="1200" dirty="0" smtClean="0"/>
              <a:t> </a:t>
            </a:r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SELECT</a:t>
            </a:r>
            <a:r>
              <a:rPr lang="en-US" sz="1200" dirty="0" smtClean="0"/>
              <a:t> statement</a:t>
            </a:r>
          </a:p>
          <a:p>
            <a:pPr lvl="1"/>
            <a:endParaRPr lang="en-US" sz="1200" dirty="0" smtClean="0">
              <a:solidFill>
                <a:srgbClr val="0070C0"/>
              </a:solidFill>
            </a:endParaRPr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Example</a:t>
            </a:r>
            <a:endParaRPr lang="en-US" sz="1200" dirty="0">
              <a:solidFill>
                <a:srgbClr val="0070C0"/>
              </a:solidFill>
            </a:endParaRP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CREATE TABLE </a:t>
            </a:r>
            <a:r>
              <a:rPr lang="en-US" sz="1200" dirty="0" err="1"/>
              <a:t>artists_and_works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SELECT</a:t>
            </a:r>
            <a:r>
              <a:rPr lang="en-US" sz="1200" dirty="0"/>
              <a:t> artist.name, </a:t>
            </a:r>
            <a:r>
              <a:rPr lang="en-US" sz="1200" dirty="0">
                <a:solidFill>
                  <a:srgbClr val="0070C0"/>
                </a:solidFill>
              </a:rPr>
              <a:t>COUNT</a:t>
            </a:r>
            <a:r>
              <a:rPr lang="en-US" sz="1200" dirty="0"/>
              <a:t>(</a:t>
            </a:r>
            <a:r>
              <a:rPr lang="en-US" sz="1200" dirty="0" err="1"/>
              <a:t>work.artist_id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0070C0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number_of_works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FROM</a:t>
            </a:r>
            <a:r>
              <a:rPr lang="en-US" sz="1200" dirty="0"/>
              <a:t> artist </a:t>
            </a:r>
            <a:r>
              <a:rPr lang="en-US" sz="1200" dirty="0">
                <a:solidFill>
                  <a:srgbClr val="0070C0"/>
                </a:solidFill>
              </a:rPr>
              <a:t>LEFT JOIN </a:t>
            </a:r>
            <a:r>
              <a:rPr lang="en-US" sz="1200" dirty="0"/>
              <a:t>work </a:t>
            </a:r>
            <a:r>
              <a:rPr lang="en-US" sz="1200" dirty="0">
                <a:solidFill>
                  <a:srgbClr val="0070C0"/>
                </a:solidFill>
              </a:rPr>
              <a:t>ON</a:t>
            </a:r>
            <a:r>
              <a:rPr lang="en-US" sz="1200" dirty="0"/>
              <a:t> artist.id = </a:t>
            </a:r>
            <a:r>
              <a:rPr lang="en-US" sz="1200" dirty="0" err="1"/>
              <a:t>work.artist_id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GROUP BY </a:t>
            </a:r>
            <a:r>
              <a:rPr lang="en-US" sz="1200" dirty="0"/>
              <a:t>artist.id; 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-65836" y="2078951"/>
            <a:ext cx="48487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SELECT</a:t>
            </a:r>
            <a:r>
              <a:rPr lang="en-US" sz="1200" dirty="0" smtClean="0"/>
              <a:t> </a:t>
            </a:r>
            <a:r>
              <a:rPr lang="en-US" sz="1200" dirty="0" err="1" smtClean="0"/>
              <a:t>column_list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70C0"/>
                </a:solidFill>
              </a:rPr>
              <a:t>INTO</a:t>
            </a:r>
            <a:r>
              <a:rPr lang="en-US" sz="1200" dirty="0" smtClean="0"/>
              <a:t> </a:t>
            </a:r>
            <a:r>
              <a:rPr lang="en-US" sz="1200" dirty="0" err="1" smtClean="0"/>
              <a:t>new_table_name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70C0"/>
                </a:solidFill>
              </a:rPr>
              <a:t>FROM</a:t>
            </a:r>
            <a:r>
              <a:rPr lang="en-US" sz="1200" dirty="0" smtClean="0"/>
              <a:t> </a:t>
            </a:r>
            <a:r>
              <a:rPr lang="en-US" sz="1200" dirty="0" err="1" smtClean="0"/>
              <a:t>table_name</a:t>
            </a:r>
            <a:endParaRPr lang="en-US" sz="1200" dirty="0" smtClean="0"/>
          </a:p>
          <a:p>
            <a:pPr lvl="1"/>
            <a:endParaRPr lang="en-US" sz="1200" dirty="0"/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Example</a:t>
            </a:r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SELECT</a:t>
            </a:r>
            <a:r>
              <a:rPr lang="en-US" sz="1200" dirty="0" smtClean="0"/>
              <a:t> </a:t>
            </a:r>
            <a:r>
              <a:rPr lang="en-US" sz="1200" dirty="0"/>
              <a:t>artist.name, </a:t>
            </a:r>
            <a:r>
              <a:rPr lang="en-US" sz="1200" dirty="0">
                <a:solidFill>
                  <a:srgbClr val="0070C0"/>
                </a:solidFill>
              </a:rPr>
              <a:t>COUNT</a:t>
            </a:r>
            <a:r>
              <a:rPr lang="en-US" sz="1200" dirty="0"/>
              <a:t>(</a:t>
            </a:r>
            <a:r>
              <a:rPr lang="en-US" sz="1200" dirty="0" err="1"/>
              <a:t>work.artist_id</a:t>
            </a:r>
            <a:r>
              <a:rPr lang="en-US" sz="1200" dirty="0"/>
              <a:t>) </a:t>
            </a:r>
            <a:r>
              <a:rPr lang="en-US" sz="1200" dirty="0">
                <a:solidFill>
                  <a:srgbClr val="0070C0"/>
                </a:solidFill>
              </a:rPr>
              <a:t>AS</a:t>
            </a:r>
            <a:r>
              <a:rPr lang="en-US" sz="1200" dirty="0"/>
              <a:t> </a:t>
            </a:r>
            <a:r>
              <a:rPr lang="en-US" sz="1200" dirty="0" err="1"/>
              <a:t>number_of_works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70C0"/>
                </a:solidFill>
              </a:rPr>
              <a:t>INTO</a:t>
            </a:r>
            <a:r>
              <a:rPr lang="en-US" sz="1200" dirty="0" smtClean="0"/>
              <a:t> </a:t>
            </a:r>
            <a:r>
              <a:rPr lang="en-US" sz="1200" dirty="0" err="1"/>
              <a:t>artists_and_works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0070C0"/>
                </a:solidFill>
              </a:rPr>
              <a:t>FROM</a:t>
            </a:r>
            <a:r>
              <a:rPr lang="en-US" sz="1200" dirty="0" smtClean="0"/>
              <a:t> </a:t>
            </a:r>
            <a:r>
              <a:rPr lang="en-US" sz="1200" dirty="0"/>
              <a:t>artist </a:t>
            </a:r>
            <a:r>
              <a:rPr lang="en-US" sz="1200" dirty="0">
                <a:solidFill>
                  <a:srgbClr val="0070C0"/>
                </a:solidFill>
              </a:rPr>
              <a:t>LEFT JOIN </a:t>
            </a:r>
            <a:r>
              <a:rPr lang="en-US" sz="1200" dirty="0"/>
              <a:t>work </a:t>
            </a:r>
            <a:r>
              <a:rPr lang="en-US" sz="1200" dirty="0">
                <a:solidFill>
                  <a:srgbClr val="0070C0"/>
                </a:solidFill>
              </a:rPr>
              <a:t>ON</a:t>
            </a:r>
            <a:r>
              <a:rPr lang="en-US" sz="1200" dirty="0"/>
              <a:t> artist.id = </a:t>
            </a:r>
            <a:r>
              <a:rPr lang="en-US" sz="1200" dirty="0" err="1"/>
              <a:t>work.artist_id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70C0"/>
                </a:solidFill>
              </a:rPr>
              <a:t>GROUP BY </a:t>
            </a:r>
            <a:r>
              <a:rPr lang="en-US" sz="1200" dirty="0"/>
              <a:t>artist.id; </a:t>
            </a:r>
            <a:endParaRPr lang="en-US" sz="1200" dirty="0">
              <a:solidFill>
                <a:srgbClr val="0070C0"/>
              </a:solidFill>
            </a:endParaRP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61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lvl="1" indent="0">
              <a:buClr>
                <a:schemeClr val="accent2"/>
              </a:buClr>
              <a:buNone/>
            </a:pPr>
            <a:r>
              <a:rPr lang="en-US" sz="3200" dirty="0"/>
              <a:t>Database</a:t>
            </a:r>
            <a:r>
              <a:rPr lang="en-US" sz="2400" b="1" dirty="0" smtClean="0"/>
              <a:t>(</a:t>
            </a:r>
            <a:r>
              <a:rPr lang="en-US" sz="2400" dirty="0" smtClean="0"/>
              <a:t>Transaction </a:t>
            </a:r>
            <a:r>
              <a:rPr lang="en-US" sz="2400" dirty="0"/>
              <a:t>logs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363" y="1280161"/>
            <a:ext cx="8329612" cy="4692688"/>
          </a:xfrm>
        </p:spPr>
        <p:txBody>
          <a:bodyPr/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1"/>
          <p:cNvSpPr txBox="1"/>
          <p:nvPr/>
        </p:nvSpPr>
        <p:spPr>
          <a:xfrm>
            <a:off x="570586" y="1623859"/>
            <a:ext cx="343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MS SQL Transaction log</a:t>
            </a:r>
            <a:endParaRPr lang="en-US" b="1" dirty="0"/>
          </a:p>
        </p:txBody>
      </p:sp>
      <p:sp>
        <p:nvSpPr>
          <p:cNvPr id="5" name="TextBox 1"/>
          <p:cNvSpPr txBox="1"/>
          <p:nvPr/>
        </p:nvSpPr>
        <p:spPr>
          <a:xfrm>
            <a:off x="5098694" y="1623859"/>
            <a:ext cx="288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 smtClean="0"/>
              <a:t>MySQL </a:t>
            </a:r>
            <a:r>
              <a:rPr lang="en-US" b="1" dirty="0"/>
              <a:t>Binary Log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424477" y="1999703"/>
            <a:ext cx="47195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dirty="0" smtClean="0"/>
              <a:t>Writes all metadata and data event in local files.</a:t>
            </a:r>
          </a:p>
          <a:p>
            <a:pPr lvl="1"/>
            <a:r>
              <a:rPr lang="en-US" sz="1200" b="1" dirty="0"/>
              <a:t>Point-in-Time Recovery Using Event </a:t>
            </a:r>
            <a:r>
              <a:rPr lang="en-US" sz="1200" b="1" dirty="0" smtClean="0"/>
              <a:t>Times</a:t>
            </a:r>
          </a:p>
          <a:p>
            <a:pPr lvl="1"/>
            <a:endParaRPr lang="en-US" sz="1200" b="1" dirty="0" smtClean="0"/>
          </a:p>
          <a:p>
            <a:pPr lvl="1"/>
            <a:r>
              <a:rPr lang="en-US" sz="1200" b="1" dirty="0" smtClean="0">
                <a:solidFill>
                  <a:srgbClr val="0070C0"/>
                </a:solidFill>
              </a:rPr>
              <a:t>Example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 smtClean="0">
                <a:solidFill>
                  <a:srgbClr val="0070C0"/>
                </a:solidFill>
              </a:rPr>
              <a:t>Restore last </a:t>
            </a:r>
            <a:r>
              <a:rPr lang="en-US" sz="1200" b="1" dirty="0" err="1" smtClean="0">
                <a:solidFill>
                  <a:srgbClr val="0070C0"/>
                </a:solidFill>
              </a:rPr>
              <a:t>BackUp</a:t>
            </a:r>
            <a:endParaRPr lang="en-US" sz="1200" b="1" dirty="0" smtClean="0">
              <a:solidFill>
                <a:srgbClr val="0070C0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 smtClean="0">
                <a:solidFill>
                  <a:srgbClr val="0070C0"/>
                </a:solidFill>
              </a:rPr>
              <a:t>Examine file </a:t>
            </a:r>
            <a:br>
              <a:rPr lang="en-US" sz="1200" b="1" dirty="0" smtClean="0">
                <a:solidFill>
                  <a:srgbClr val="0070C0"/>
                </a:solidFill>
              </a:rPr>
            </a:br>
            <a:r>
              <a:rPr lang="en-US" sz="1200" b="1" dirty="0" err="1">
                <a:solidFill>
                  <a:srgbClr val="00B0F0"/>
                </a:solidFill>
              </a:rPr>
              <a:t>mysqlbinlog</a:t>
            </a:r>
            <a:r>
              <a:rPr lang="en-US" sz="1200" b="1" dirty="0">
                <a:solidFill>
                  <a:srgbClr val="00B0F0"/>
                </a:solidFill>
              </a:rPr>
              <a:t> </a:t>
            </a:r>
            <a:r>
              <a:rPr lang="en-US" sz="1200" b="1" dirty="0"/>
              <a:t>/</a:t>
            </a:r>
            <a:r>
              <a:rPr lang="en-US" sz="1200" b="1" dirty="0" err="1"/>
              <a:t>var</a:t>
            </a:r>
            <a:r>
              <a:rPr lang="en-US" sz="1200" b="1" dirty="0"/>
              <a:t>/log/</a:t>
            </a:r>
            <a:r>
              <a:rPr lang="en-US" sz="1200" b="1" dirty="0" err="1"/>
              <a:t>mysql</a:t>
            </a:r>
            <a:r>
              <a:rPr lang="en-US" sz="1200" b="1" dirty="0"/>
              <a:t>/bin.123456 &gt; /</a:t>
            </a:r>
            <a:r>
              <a:rPr lang="en-US" sz="1200" b="1" dirty="0" err="1"/>
              <a:t>tmp</a:t>
            </a:r>
            <a:r>
              <a:rPr lang="en-US" sz="1200" b="1" dirty="0"/>
              <a:t>/</a:t>
            </a:r>
            <a:r>
              <a:rPr lang="en-US" sz="1200" b="1" dirty="0" err="1"/>
              <a:t>mysql_restore.sql</a:t>
            </a:r>
            <a:endParaRPr lang="en-US" sz="1200" dirty="0">
              <a:solidFill>
                <a:srgbClr val="0070C0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 smtClean="0">
                <a:solidFill>
                  <a:srgbClr val="0070C0"/>
                </a:solidFill>
              </a:rPr>
              <a:t>Restore all action before some moment</a:t>
            </a:r>
            <a:br>
              <a:rPr lang="en-US" sz="1200" b="1" dirty="0" smtClean="0">
                <a:solidFill>
                  <a:srgbClr val="0070C0"/>
                </a:solidFill>
              </a:rPr>
            </a:br>
            <a:r>
              <a:rPr lang="en-US" sz="1200" b="1" dirty="0" err="1" smtClean="0">
                <a:solidFill>
                  <a:srgbClr val="00B0F0"/>
                </a:solidFill>
              </a:rPr>
              <a:t>mysqlbinlog</a:t>
            </a:r>
            <a:r>
              <a:rPr lang="en-US" sz="1200" b="1" dirty="0" smtClean="0">
                <a:solidFill>
                  <a:srgbClr val="00B0F0"/>
                </a:solidFill>
              </a:rPr>
              <a:t> </a:t>
            </a:r>
            <a:r>
              <a:rPr lang="en-US" sz="1200" b="1" dirty="0"/>
              <a:t>--</a:t>
            </a:r>
            <a:r>
              <a:rPr lang="en-US" sz="1200" b="1" dirty="0">
                <a:solidFill>
                  <a:srgbClr val="00B0F0"/>
                </a:solidFill>
              </a:rPr>
              <a:t>stop-</a:t>
            </a:r>
            <a:r>
              <a:rPr lang="en-US" sz="1200" b="1" dirty="0" err="1">
                <a:solidFill>
                  <a:srgbClr val="00B0F0"/>
                </a:solidFill>
              </a:rPr>
              <a:t>datetime</a:t>
            </a:r>
            <a:r>
              <a:rPr lang="en-US" sz="1200" b="1" dirty="0"/>
              <a:t>="2005-04-20 9:59:59" \</a:t>
            </a:r>
            <a:r>
              <a:rPr lang="en-US" sz="1200" dirty="0"/>
              <a:t> </a:t>
            </a:r>
            <a:r>
              <a:rPr lang="en-US" sz="1200" b="1" dirty="0"/>
              <a:t>/</a:t>
            </a:r>
            <a:r>
              <a:rPr lang="en-US" sz="1200" b="1" dirty="0" err="1"/>
              <a:t>var</a:t>
            </a:r>
            <a:r>
              <a:rPr lang="en-US" sz="1200" b="1" dirty="0"/>
              <a:t>/log/</a:t>
            </a:r>
            <a:r>
              <a:rPr lang="en-US" sz="1200" b="1" dirty="0" err="1"/>
              <a:t>mysql</a:t>
            </a:r>
            <a:r>
              <a:rPr lang="en-US" sz="1200" b="1" dirty="0"/>
              <a:t>/bin.123456 | </a:t>
            </a:r>
            <a:r>
              <a:rPr lang="en-US" sz="1200" b="1" dirty="0" err="1">
                <a:solidFill>
                  <a:srgbClr val="00B0F0"/>
                </a:solidFill>
              </a:rPr>
              <a:t>mysql</a:t>
            </a:r>
            <a:r>
              <a:rPr lang="en-US" sz="1200" b="1" dirty="0">
                <a:solidFill>
                  <a:srgbClr val="00B0F0"/>
                </a:solidFill>
              </a:rPr>
              <a:t> </a:t>
            </a:r>
            <a:r>
              <a:rPr lang="en-US" sz="1200" b="1" dirty="0"/>
              <a:t>-u root </a:t>
            </a:r>
            <a:r>
              <a:rPr lang="en-US" sz="1200" b="1" dirty="0" smtClean="0"/>
              <a:t>–p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b="1" dirty="0" smtClean="0"/>
              <a:t>Or after</a:t>
            </a:r>
            <a:br>
              <a:rPr lang="en-US" sz="1200" b="1" dirty="0" smtClean="0"/>
            </a:br>
            <a:r>
              <a:rPr lang="en-US" sz="1200" b="1" dirty="0" err="1" smtClean="0">
                <a:solidFill>
                  <a:srgbClr val="00B0F0"/>
                </a:solidFill>
              </a:rPr>
              <a:t>mysqlbinlog</a:t>
            </a:r>
            <a:r>
              <a:rPr lang="en-US" sz="1200" b="1" dirty="0" smtClean="0">
                <a:solidFill>
                  <a:srgbClr val="00B0F0"/>
                </a:solidFill>
              </a:rPr>
              <a:t> </a:t>
            </a:r>
            <a:r>
              <a:rPr lang="en-US" sz="1200" b="1" dirty="0"/>
              <a:t>--</a:t>
            </a:r>
            <a:r>
              <a:rPr lang="en-US" sz="1200" b="1" dirty="0">
                <a:solidFill>
                  <a:srgbClr val="00B0F0"/>
                </a:solidFill>
              </a:rPr>
              <a:t>start-</a:t>
            </a:r>
            <a:r>
              <a:rPr lang="en-US" sz="1200" b="1" dirty="0" err="1">
                <a:solidFill>
                  <a:srgbClr val="00B0F0"/>
                </a:solidFill>
              </a:rPr>
              <a:t>datetime</a:t>
            </a:r>
            <a:r>
              <a:rPr lang="en-US" sz="1200" b="1" dirty="0"/>
              <a:t>="2005-04-20 10:01:00" \</a:t>
            </a:r>
            <a:r>
              <a:rPr lang="en-US" sz="1200" dirty="0"/>
              <a:t> </a:t>
            </a:r>
            <a:r>
              <a:rPr lang="en-US" sz="1200" b="1" dirty="0"/>
              <a:t>/</a:t>
            </a:r>
            <a:r>
              <a:rPr lang="en-US" sz="1200" b="1" dirty="0" err="1"/>
              <a:t>var</a:t>
            </a:r>
            <a:r>
              <a:rPr lang="en-US" sz="1200" b="1" dirty="0"/>
              <a:t>/log/</a:t>
            </a:r>
            <a:r>
              <a:rPr lang="en-US" sz="1200" b="1" dirty="0" err="1"/>
              <a:t>mysql</a:t>
            </a:r>
            <a:r>
              <a:rPr lang="en-US" sz="1200" b="1" dirty="0"/>
              <a:t>/bin.123456 | </a:t>
            </a:r>
            <a:r>
              <a:rPr lang="en-US" sz="1200" b="1" dirty="0" err="1">
                <a:solidFill>
                  <a:srgbClr val="00B0F0"/>
                </a:solidFill>
              </a:rPr>
              <a:t>mysql</a:t>
            </a:r>
            <a:r>
              <a:rPr lang="en-US" sz="1200" b="1" dirty="0">
                <a:solidFill>
                  <a:srgbClr val="00B0F0"/>
                </a:solidFill>
              </a:rPr>
              <a:t> </a:t>
            </a:r>
            <a:r>
              <a:rPr lang="en-US" sz="1200" b="1" dirty="0"/>
              <a:t>-u root </a:t>
            </a:r>
            <a:r>
              <a:rPr lang="en-US" sz="1200" b="1" dirty="0" smtClean="0"/>
              <a:t>–p</a:t>
            </a:r>
          </a:p>
          <a:p>
            <a:pPr lvl="1"/>
            <a:endParaRPr lang="en-US" sz="1200" b="1" dirty="0">
              <a:solidFill>
                <a:srgbClr val="0070C0"/>
              </a:solidFill>
            </a:endParaRPr>
          </a:p>
          <a:p>
            <a:pPr lvl="1"/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-65836" y="2078951"/>
            <a:ext cx="48487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dirty="0"/>
              <a:t>Writes all metadata and data event in local files.</a:t>
            </a:r>
          </a:p>
          <a:p>
            <a:pPr lvl="1"/>
            <a:r>
              <a:rPr lang="en-US" sz="1200" b="1" dirty="0"/>
              <a:t>Point-in-Time Recovery Using Event Times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1200" dirty="0" smtClean="0">
                <a:solidFill>
                  <a:srgbClr val="00B0F0"/>
                </a:solidFill>
              </a:rPr>
              <a:t>Example </a:t>
            </a: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RESTORE DATABASE</a:t>
            </a:r>
            <a:r>
              <a:rPr lang="en-US" sz="1200" dirty="0"/>
              <a:t> </a:t>
            </a:r>
            <a:r>
              <a:rPr lang="en-US" sz="1200" dirty="0" err="1"/>
              <a:t>DBUtil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>
                <a:solidFill>
                  <a:srgbClr val="00B0F0"/>
                </a:solidFill>
              </a:rPr>
              <a:t>FROM DISK </a:t>
            </a:r>
            <a:r>
              <a:rPr lang="en-US" sz="1200" dirty="0"/>
              <a:t>= 'C:\Backup\</a:t>
            </a:r>
            <a:r>
              <a:rPr lang="en-US" sz="1200" dirty="0" err="1"/>
              <a:t>dbutil.bak</a:t>
            </a:r>
            <a:r>
              <a:rPr lang="en-US" sz="1200" dirty="0"/>
              <a:t>' </a:t>
            </a:r>
            <a:br>
              <a:rPr lang="en-US" sz="1200" dirty="0"/>
            </a:br>
            <a:r>
              <a:rPr lang="en-US" sz="1200" dirty="0">
                <a:solidFill>
                  <a:srgbClr val="00B0F0"/>
                </a:solidFill>
              </a:rPr>
              <a:t>WITH NORECOVERY RESTORE LOG </a:t>
            </a:r>
            <a:r>
              <a:rPr lang="en-US" sz="1200" dirty="0" err="1"/>
              <a:t>DBUtil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>
                <a:solidFill>
                  <a:srgbClr val="00B0F0"/>
                </a:solidFill>
              </a:rPr>
              <a:t>FROM DISK </a:t>
            </a:r>
            <a:r>
              <a:rPr lang="en-US" sz="1200" dirty="0"/>
              <a:t>= 'C:\Backup\dbutil_log_1.trn' </a:t>
            </a:r>
            <a:br>
              <a:rPr lang="en-US" sz="1200" dirty="0"/>
            </a:br>
            <a:r>
              <a:rPr lang="en-US" sz="1200" dirty="0">
                <a:solidFill>
                  <a:srgbClr val="00B0F0"/>
                </a:solidFill>
              </a:rPr>
              <a:t>WITH NORECOVERY </a:t>
            </a:r>
            <a:endParaRPr lang="en-US" sz="1200" dirty="0" smtClean="0">
              <a:solidFill>
                <a:srgbClr val="00B0F0"/>
              </a:solidFill>
            </a:endParaRPr>
          </a:p>
          <a:p>
            <a:pPr lvl="1"/>
            <a:endParaRPr lang="en-US" sz="1200" dirty="0"/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RESTORE LOG </a:t>
            </a:r>
            <a:r>
              <a:rPr lang="en-US" sz="1200" dirty="0" err="1"/>
              <a:t>DBUtil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>
                <a:solidFill>
                  <a:srgbClr val="00B0F0"/>
                </a:solidFill>
              </a:rPr>
              <a:t>FROM DISK </a:t>
            </a:r>
            <a:r>
              <a:rPr lang="en-US" sz="1200" dirty="0"/>
              <a:t>= 'C:\Backup\dbutil_log_2.trn' </a:t>
            </a:r>
            <a:br>
              <a:rPr lang="en-US" sz="1200" dirty="0"/>
            </a:br>
            <a:r>
              <a:rPr lang="en-US" sz="1200" dirty="0">
                <a:solidFill>
                  <a:srgbClr val="00B0F0"/>
                </a:solidFill>
              </a:rPr>
              <a:t>WITH </a:t>
            </a:r>
            <a:r>
              <a:rPr lang="en-US" sz="1200" dirty="0" smtClean="0">
                <a:solidFill>
                  <a:srgbClr val="00B0F0"/>
                </a:solidFill>
              </a:rPr>
              <a:t>NORECOVERY</a:t>
            </a:r>
          </a:p>
          <a:p>
            <a:pPr lvl="1"/>
            <a:endParaRPr lang="en-US" sz="1200" dirty="0">
              <a:solidFill>
                <a:srgbClr val="00B0F0"/>
              </a:solidFill>
            </a:endParaRPr>
          </a:p>
          <a:p>
            <a:pPr lvl="1"/>
            <a:r>
              <a:rPr lang="en-US" sz="1200" dirty="0">
                <a:solidFill>
                  <a:srgbClr val="00B0F0"/>
                </a:solidFill>
              </a:rPr>
              <a:t>RESTORE LOG </a:t>
            </a:r>
            <a:r>
              <a:rPr lang="en-US" sz="1200" dirty="0" err="1"/>
              <a:t>DBUtil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>
                <a:solidFill>
                  <a:srgbClr val="00B0F0"/>
                </a:solidFill>
              </a:rPr>
              <a:t>FROM DISK </a:t>
            </a:r>
            <a:r>
              <a:rPr lang="en-US" sz="1200" dirty="0"/>
              <a:t>= 'C:\Backup\dbutil_log_3.trn' </a:t>
            </a:r>
            <a:br>
              <a:rPr lang="en-US" sz="1200" dirty="0"/>
            </a:br>
            <a:r>
              <a:rPr lang="en-US" sz="1200" dirty="0">
                <a:solidFill>
                  <a:srgbClr val="00B0F0"/>
                </a:solidFill>
              </a:rPr>
              <a:t>WITH RECOVERY, </a:t>
            </a:r>
            <a:br>
              <a:rPr lang="en-US" sz="1200" dirty="0">
                <a:solidFill>
                  <a:srgbClr val="00B0F0"/>
                </a:solidFill>
              </a:rPr>
            </a:br>
            <a:r>
              <a:rPr lang="en-US" sz="1200" dirty="0">
                <a:solidFill>
                  <a:srgbClr val="00B0F0"/>
                </a:solidFill>
              </a:rPr>
              <a:t>STOPAT </a:t>
            </a:r>
            <a:r>
              <a:rPr lang="en-US" sz="1200" dirty="0"/>
              <a:t>= 'Apr 23, 2007 05:31:00 PM' </a:t>
            </a:r>
          </a:p>
          <a:p>
            <a:pPr lvl="1"/>
            <a:endParaRPr lang="en-US" sz="1200" dirty="0">
              <a:solidFill>
                <a:srgbClr val="00B0F0"/>
              </a:solidFill>
            </a:endParaRP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037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lvl="1" indent="0">
              <a:buClr>
                <a:schemeClr val="accent2"/>
              </a:buClr>
              <a:buNone/>
            </a:pPr>
            <a:r>
              <a:rPr lang="en-US" sz="2400" dirty="0" smtClean="0"/>
              <a:t>Database</a:t>
            </a:r>
            <a:r>
              <a:rPr lang="en-US" sz="2400" b="1" dirty="0" smtClean="0"/>
              <a:t>(</a:t>
            </a:r>
            <a:r>
              <a:rPr lang="en-US" sz="2000" b="1" dirty="0" smtClean="0"/>
              <a:t>MSSQL </a:t>
            </a:r>
            <a:r>
              <a:rPr lang="en-US" sz="2000" dirty="0"/>
              <a:t>Representation and management of physical storage</a:t>
            </a:r>
            <a:r>
              <a:rPr lang="en-US" sz="2400" b="1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363" y="1280161"/>
            <a:ext cx="8329612" cy="4692688"/>
          </a:xfrm>
        </p:spPr>
        <p:txBody>
          <a:bodyPr/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3"/>
          <p:cNvSpPr txBox="1"/>
          <p:nvPr/>
        </p:nvSpPr>
        <p:spPr>
          <a:xfrm>
            <a:off x="-241402" y="1040192"/>
            <a:ext cx="93854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Database file types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/>
              <a:t>Primary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/>
              <a:t>Secondary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/>
              <a:t>Transaction </a:t>
            </a:r>
            <a:r>
              <a:rPr lang="en-US" sz="1200" dirty="0" smtClean="0"/>
              <a:t>Log</a:t>
            </a:r>
            <a:endParaRPr lang="en-US" sz="1200" dirty="0" smtClean="0">
              <a:solidFill>
                <a:srgbClr val="0070C0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rgbClr val="0070C0"/>
                </a:solidFill>
              </a:rPr>
              <a:t>Filegroups</a:t>
            </a:r>
            <a:endParaRPr lang="en-US" sz="1200" dirty="0" smtClean="0">
              <a:solidFill>
                <a:srgbClr val="0070C0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 smtClean="0"/>
              <a:t>Primary - </a:t>
            </a:r>
            <a:r>
              <a:rPr lang="en-US" sz="1000" dirty="0"/>
              <a:t>The </a:t>
            </a:r>
            <a:r>
              <a:rPr lang="en-US" sz="1000" dirty="0" err="1"/>
              <a:t>filegroup</a:t>
            </a:r>
            <a:r>
              <a:rPr lang="en-US" sz="1000" dirty="0"/>
              <a:t> that contains the primary file. All system tables are allocated to the primary </a:t>
            </a:r>
            <a:r>
              <a:rPr lang="en-US" sz="1000" dirty="0" err="1" smtClean="0"/>
              <a:t>filegroup</a:t>
            </a:r>
            <a:endParaRPr lang="en-US" sz="1000" dirty="0" smtClean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 smtClean="0"/>
              <a:t>User-defined - </a:t>
            </a:r>
            <a:r>
              <a:rPr lang="en-US" sz="1000" dirty="0"/>
              <a:t>Any </a:t>
            </a:r>
            <a:r>
              <a:rPr lang="en-US" sz="1000" dirty="0" err="1"/>
              <a:t>filegroup</a:t>
            </a:r>
            <a:r>
              <a:rPr lang="en-US" sz="1000" dirty="0"/>
              <a:t> that is specifically created by the user when the user first creates or later modifies the database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-241402" y="2899455"/>
            <a:ext cx="8785555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dirty="0" smtClean="0">
                <a:solidFill>
                  <a:srgbClr val="002060"/>
                </a:solidFill>
              </a:rPr>
              <a:t>(Example) Create table with default </a:t>
            </a:r>
            <a:r>
              <a:rPr lang="en-US" sz="1200" dirty="0" err="1" smtClean="0">
                <a:solidFill>
                  <a:srgbClr val="002060"/>
                </a:solidFill>
              </a:rPr>
              <a:t>filegroup</a:t>
            </a:r>
            <a:endParaRPr lang="en-US" sz="1200" dirty="0" smtClean="0">
              <a:solidFill>
                <a:srgbClr val="002060"/>
              </a:solidFill>
            </a:endParaRPr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CREATE </a:t>
            </a:r>
            <a:r>
              <a:rPr lang="en-US" sz="1200" dirty="0">
                <a:solidFill>
                  <a:srgbClr val="0070C0"/>
                </a:solidFill>
              </a:rPr>
              <a:t>DATABASE </a:t>
            </a:r>
            <a:r>
              <a:rPr lang="en-US" sz="1200" dirty="0" err="1"/>
              <a:t>MyDB</a:t>
            </a:r>
            <a:endParaRPr lang="en-US" sz="1200" dirty="0"/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ON PRIMARY</a:t>
            </a:r>
          </a:p>
          <a:p>
            <a:pPr lvl="1"/>
            <a:r>
              <a:rPr lang="en-US" sz="1200" dirty="0"/>
              <a:t>  ( </a:t>
            </a:r>
            <a:r>
              <a:rPr lang="en-US" sz="1200" dirty="0">
                <a:solidFill>
                  <a:srgbClr val="0070C0"/>
                </a:solidFill>
              </a:rPr>
              <a:t>NAME</a:t>
            </a:r>
            <a:r>
              <a:rPr lang="en-US" sz="1200" dirty="0"/>
              <a:t>='</a:t>
            </a:r>
            <a:r>
              <a:rPr lang="en-US" sz="1200" dirty="0" err="1"/>
              <a:t>MyDB_Primary</a:t>
            </a:r>
            <a:r>
              <a:rPr lang="en-US" sz="1200" dirty="0"/>
              <a:t>',</a:t>
            </a:r>
          </a:p>
          <a:p>
            <a:pPr lvl="1"/>
            <a:r>
              <a:rPr lang="en-US" sz="1200" dirty="0"/>
              <a:t>    </a:t>
            </a:r>
            <a:r>
              <a:rPr lang="en-US" sz="1200" dirty="0">
                <a:solidFill>
                  <a:srgbClr val="0070C0"/>
                </a:solidFill>
              </a:rPr>
              <a:t>FILENAME</a:t>
            </a:r>
            <a:r>
              <a:rPr lang="en-US" sz="1200" dirty="0" smtClean="0"/>
              <a:t>= 'c…\</a:t>
            </a:r>
            <a:r>
              <a:rPr lang="en-US" sz="1200" dirty="0" err="1"/>
              <a:t>MyDB_Prm.mdf</a:t>
            </a:r>
            <a:r>
              <a:rPr lang="en-US" sz="1200" dirty="0" smtClean="0"/>
              <a:t>',     </a:t>
            </a:r>
            <a:r>
              <a:rPr lang="en-US" sz="1200" dirty="0">
                <a:solidFill>
                  <a:srgbClr val="0070C0"/>
                </a:solidFill>
              </a:rPr>
              <a:t>SIZE</a:t>
            </a:r>
            <a:r>
              <a:rPr lang="en-US" sz="1200" dirty="0"/>
              <a:t>=4MB,    </a:t>
            </a:r>
            <a:r>
              <a:rPr lang="en-US" sz="1200" dirty="0">
                <a:solidFill>
                  <a:srgbClr val="0070C0"/>
                </a:solidFill>
              </a:rPr>
              <a:t>MAXSIZE</a:t>
            </a:r>
            <a:r>
              <a:rPr lang="en-US" sz="1200" dirty="0"/>
              <a:t>=10MB,    </a:t>
            </a:r>
            <a:r>
              <a:rPr lang="en-US" sz="1200" dirty="0">
                <a:solidFill>
                  <a:srgbClr val="0070C0"/>
                </a:solidFill>
              </a:rPr>
              <a:t>FILEGROWTH</a:t>
            </a:r>
            <a:r>
              <a:rPr lang="en-US" sz="1200" dirty="0"/>
              <a:t>=1MB),</a:t>
            </a:r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LOG </a:t>
            </a:r>
            <a:r>
              <a:rPr lang="en-US" sz="1200" dirty="0">
                <a:solidFill>
                  <a:srgbClr val="0070C0"/>
                </a:solidFill>
              </a:rPr>
              <a:t>ON</a:t>
            </a:r>
          </a:p>
          <a:p>
            <a:pPr lvl="1"/>
            <a:r>
              <a:rPr lang="en-US" sz="1200" dirty="0"/>
              <a:t>  ( NAME='</a:t>
            </a:r>
            <a:r>
              <a:rPr lang="en-US" sz="1200" dirty="0" err="1"/>
              <a:t>MyDB_log</a:t>
            </a:r>
            <a:r>
              <a:rPr lang="en-US" sz="1200" dirty="0"/>
              <a:t>', </a:t>
            </a:r>
            <a:r>
              <a:rPr lang="en-US" sz="1200" dirty="0" smtClean="0"/>
              <a:t>FILENAME </a:t>
            </a:r>
            <a:r>
              <a:rPr lang="en-US" sz="1200" dirty="0"/>
              <a:t>=        </a:t>
            </a:r>
            <a:r>
              <a:rPr lang="en-US" sz="1200" dirty="0" smtClean="0"/>
              <a:t>'</a:t>
            </a:r>
            <a:r>
              <a:rPr lang="en-US" sz="1200" dirty="0"/>
              <a:t>c</a:t>
            </a:r>
            <a:r>
              <a:rPr lang="en-US" sz="1200" dirty="0" smtClean="0"/>
              <a:t>…\</a:t>
            </a:r>
            <a:r>
              <a:rPr lang="en-US" sz="1200" dirty="0" err="1"/>
              <a:t>MyDB.ldf</a:t>
            </a:r>
            <a:r>
              <a:rPr lang="en-US" sz="1200" dirty="0" smtClean="0"/>
              <a:t>',    </a:t>
            </a:r>
            <a:r>
              <a:rPr lang="en-US" sz="1200" dirty="0"/>
              <a:t>SIZE=1MB,    MAXSIZE=10MB,    FILEGROWTH=1MB);</a:t>
            </a:r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GO</a:t>
            </a:r>
          </a:p>
          <a:p>
            <a:pPr lvl="1"/>
            <a:endParaRPr lang="en-US" sz="1200" dirty="0">
              <a:solidFill>
                <a:srgbClr val="0070C0"/>
              </a:solidFill>
            </a:endParaRPr>
          </a:p>
          <a:p>
            <a:pPr lvl="1"/>
            <a:endParaRPr lang="en-US" sz="1200" dirty="0">
              <a:solidFill>
                <a:srgbClr val="0070C0"/>
              </a:solidFill>
            </a:endParaRPr>
          </a:p>
          <a:p>
            <a:pPr lvl="1"/>
            <a:r>
              <a:rPr lang="en-US" sz="1200" dirty="0" smtClean="0">
                <a:solidFill>
                  <a:srgbClr val="002060"/>
                </a:solidFill>
              </a:rPr>
              <a:t>(Example) Add new </a:t>
            </a:r>
            <a:r>
              <a:rPr lang="en-US" sz="1200" dirty="0" err="1" smtClean="0">
                <a:solidFill>
                  <a:srgbClr val="002060"/>
                </a:solidFill>
              </a:rPr>
              <a:t>filegroups</a:t>
            </a:r>
            <a:endParaRPr lang="en-US" sz="1200" dirty="0" smtClean="0">
              <a:solidFill>
                <a:srgbClr val="002060"/>
              </a:solidFill>
            </a:endParaRP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ALTER DATABASE </a:t>
            </a:r>
            <a:r>
              <a:rPr lang="en-US" sz="1200" dirty="0" err="1"/>
              <a:t>MyDB</a:t>
            </a:r>
            <a:r>
              <a:rPr lang="en-US" sz="1200" dirty="0"/>
              <a:t> </a:t>
            </a:r>
          </a:p>
          <a:p>
            <a:pPr lvl="1"/>
            <a:r>
              <a:rPr lang="en-US" sz="1200" dirty="0"/>
              <a:t>  </a:t>
            </a:r>
            <a:r>
              <a:rPr lang="en-US" sz="1200" dirty="0">
                <a:solidFill>
                  <a:srgbClr val="0070C0"/>
                </a:solidFill>
              </a:rPr>
              <a:t>ADD FILEGROUP </a:t>
            </a:r>
            <a:r>
              <a:rPr lang="en-US" sz="1200" dirty="0"/>
              <a:t>MyDB_FG1;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GO</a:t>
            </a:r>
          </a:p>
          <a:p>
            <a:pPr lvl="1"/>
            <a:endParaRPr lang="en-US" sz="1200" dirty="0">
              <a:solidFill>
                <a:srgbClr val="0070C0"/>
              </a:solidFill>
            </a:endParaRP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ALTER DATABASE</a:t>
            </a:r>
            <a:r>
              <a:rPr lang="en-US" sz="1200" dirty="0"/>
              <a:t>  </a:t>
            </a:r>
            <a:r>
              <a:rPr lang="en-US" sz="1200" dirty="0" err="1"/>
              <a:t>MyDB</a:t>
            </a:r>
            <a:r>
              <a:rPr lang="en-US" sz="1200" dirty="0"/>
              <a:t>  </a:t>
            </a:r>
            <a:br>
              <a:rPr lang="en-US" sz="1200" dirty="0"/>
            </a:br>
            <a:r>
              <a:rPr lang="en-US" sz="1200" dirty="0"/>
              <a:t>   </a:t>
            </a:r>
            <a:r>
              <a:rPr lang="en-US" sz="1200" dirty="0">
                <a:solidFill>
                  <a:srgbClr val="0070C0"/>
                </a:solidFill>
              </a:rPr>
              <a:t>ADD FILEGROUP </a:t>
            </a:r>
            <a:r>
              <a:rPr lang="en-US" sz="1200" dirty="0" err="1"/>
              <a:t>NonClustIndexes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70C0"/>
                </a:solidFill>
              </a:rPr>
              <a:t>GO</a:t>
            </a:r>
          </a:p>
          <a:p>
            <a:pPr lvl="1"/>
            <a:endParaRPr lang="en-US" sz="1200" dirty="0" smtClean="0">
              <a:solidFill>
                <a:srgbClr val="0070C0"/>
              </a:solidFill>
            </a:endParaRPr>
          </a:p>
          <a:p>
            <a:pPr lvl="1"/>
            <a:endParaRPr lang="en-US" sz="1200" dirty="0" smtClean="0">
              <a:solidFill>
                <a:srgbClr val="0070C0"/>
              </a:solidFill>
            </a:endParaRPr>
          </a:p>
          <a:p>
            <a:pPr lvl="1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7037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lvl="1" indent="0">
              <a:buClr>
                <a:schemeClr val="accent2"/>
              </a:buClr>
              <a:buNone/>
            </a:pPr>
            <a:r>
              <a:rPr lang="en-US" sz="2400" dirty="0" smtClean="0"/>
              <a:t>Database</a:t>
            </a:r>
            <a:r>
              <a:rPr lang="en-US" sz="2400" b="1" dirty="0" smtClean="0"/>
              <a:t>(</a:t>
            </a:r>
            <a:r>
              <a:rPr lang="en-US" sz="2000" b="1" dirty="0" smtClean="0"/>
              <a:t>MSSQL </a:t>
            </a:r>
            <a:r>
              <a:rPr lang="en-US" sz="2000" dirty="0"/>
              <a:t>Representation and management of physical storage</a:t>
            </a:r>
            <a:r>
              <a:rPr lang="en-US" sz="2400" b="1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363" y="1280161"/>
            <a:ext cx="8329612" cy="4692688"/>
          </a:xfrm>
        </p:spPr>
        <p:txBody>
          <a:bodyPr/>
          <a:lstStyle/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-58523" y="954874"/>
            <a:ext cx="89391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200" dirty="0" smtClean="0">
                <a:solidFill>
                  <a:srgbClr val="002060"/>
                </a:solidFill>
              </a:rPr>
              <a:t>(Examples) Add files to </a:t>
            </a:r>
            <a:r>
              <a:rPr lang="en-US" sz="1200" dirty="0" err="1" smtClean="0">
                <a:solidFill>
                  <a:srgbClr val="002060"/>
                </a:solidFill>
              </a:rPr>
              <a:t>filegroups</a:t>
            </a:r>
            <a:endParaRPr lang="en-US" sz="1200" dirty="0">
              <a:solidFill>
                <a:srgbClr val="002060"/>
              </a:solidFill>
            </a:endParaRP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ALTER DATABASE</a:t>
            </a:r>
            <a:r>
              <a:rPr lang="en-US" sz="1200" dirty="0"/>
              <a:t>  </a:t>
            </a:r>
            <a:r>
              <a:rPr lang="en-US" sz="1200" dirty="0" err="1"/>
              <a:t>MyDB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   </a:t>
            </a:r>
            <a:r>
              <a:rPr lang="en-US" sz="1200" dirty="0">
                <a:solidFill>
                  <a:srgbClr val="0070C0"/>
                </a:solidFill>
              </a:rPr>
              <a:t>ADD FILE</a:t>
            </a:r>
            <a:r>
              <a:rPr lang="en-US" sz="1200" dirty="0"/>
              <a:t> (</a:t>
            </a:r>
            <a:br>
              <a:rPr lang="en-US" sz="1200" dirty="0"/>
            </a:br>
            <a:r>
              <a:rPr lang="en-US" sz="1200" dirty="0"/>
              <a:t>      NAME = </a:t>
            </a:r>
            <a:r>
              <a:rPr lang="en-US" sz="1200" dirty="0" err="1" smtClean="0"/>
              <a:t>second_file</a:t>
            </a:r>
            <a:r>
              <a:rPr lang="en-US" sz="1200" dirty="0" smtClean="0"/>
              <a:t>, </a:t>
            </a:r>
            <a:r>
              <a:rPr lang="en-US" sz="1200" dirty="0"/>
              <a:t>FILENAME = </a:t>
            </a:r>
            <a:r>
              <a:rPr lang="en-US" sz="1200" dirty="0" smtClean="0"/>
              <a:t>‘…\</a:t>
            </a:r>
            <a:r>
              <a:rPr lang="en-US" sz="1200" dirty="0"/>
              <a:t> </a:t>
            </a:r>
            <a:r>
              <a:rPr lang="en-US" sz="1200" dirty="0" err="1"/>
              <a:t>second_file</a:t>
            </a:r>
            <a:r>
              <a:rPr lang="en-US" sz="1200" dirty="0" err="1" smtClean="0"/>
              <a:t>.ndf</a:t>
            </a:r>
            <a:r>
              <a:rPr lang="en-US" sz="1200" dirty="0"/>
              <a:t>', SIZE = 5MB,       MAXSIZE = 100MB,       FILEGROWTH = </a:t>
            </a:r>
            <a:r>
              <a:rPr lang="en-US" sz="1200" dirty="0" smtClean="0"/>
              <a:t>5MB</a:t>
            </a:r>
            <a:r>
              <a:rPr lang="en-US" sz="1200" dirty="0"/>
              <a:t>  )</a:t>
            </a:r>
            <a:br>
              <a:rPr lang="en-US" sz="1200" dirty="0"/>
            </a:br>
            <a:r>
              <a:rPr lang="en-US" sz="1200" dirty="0"/>
              <a:t>   </a:t>
            </a:r>
            <a:r>
              <a:rPr lang="en-US" sz="1200" dirty="0">
                <a:solidFill>
                  <a:srgbClr val="0070C0"/>
                </a:solidFill>
              </a:rPr>
              <a:t>TO FILEGROUP </a:t>
            </a:r>
            <a:r>
              <a:rPr lang="en-US" sz="1200" dirty="0"/>
              <a:t>MyDB_FG1 </a:t>
            </a:r>
            <a:endParaRPr lang="en-US" sz="1200" dirty="0" smtClean="0"/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GO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ALTER</a:t>
            </a:r>
            <a:r>
              <a:rPr lang="en-US" sz="1200" dirty="0">
                <a:solidFill>
                  <a:srgbClr val="0070C0"/>
                </a:solidFill>
              </a:rPr>
              <a:t> DATABASE</a:t>
            </a:r>
            <a:r>
              <a:rPr lang="en-US" sz="1200" dirty="0"/>
              <a:t> </a:t>
            </a:r>
            <a:r>
              <a:rPr lang="en-US" sz="1200" dirty="0" err="1"/>
              <a:t>test_filegroup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   </a:t>
            </a:r>
            <a:r>
              <a:rPr lang="en-US" sz="1200" dirty="0">
                <a:solidFill>
                  <a:srgbClr val="0070C0"/>
                </a:solidFill>
              </a:rPr>
              <a:t>ADD FILE</a:t>
            </a:r>
            <a:r>
              <a:rPr lang="en-US" sz="1200" dirty="0"/>
              <a:t> (</a:t>
            </a:r>
            <a:br>
              <a:rPr lang="en-US" sz="1200" dirty="0"/>
            </a:br>
            <a:r>
              <a:rPr lang="en-US" sz="1200" dirty="0"/>
              <a:t>      NAME = </a:t>
            </a:r>
            <a:r>
              <a:rPr lang="en-US" sz="1200" dirty="0" err="1"/>
              <a:t>NonClustIndexes</a:t>
            </a:r>
            <a:r>
              <a:rPr lang="en-US" sz="1200" dirty="0"/>
              <a:t>, FILENAME = ‘…\</a:t>
            </a:r>
            <a:r>
              <a:rPr lang="en-US" sz="1200" dirty="0" err="1"/>
              <a:t>NonClustIndexes.ndf</a:t>
            </a:r>
            <a:r>
              <a:rPr lang="en-US" sz="1200" dirty="0"/>
              <a:t>', SIZE = 5MB,       MAXSIZE = 100MB,       FILEGROWTH = 5MB</a:t>
            </a:r>
            <a:br>
              <a:rPr lang="en-US" sz="1200" dirty="0"/>
            </a:br>
            <a:r>
              <a:rPr lang="en-US" sz="1200" dirty="0"/>
              <a:t>    )</a:t>
            </a:r>
            <a:br>
              <a:rPr lang="en-US" sz="1200" dirty="0"/>
            </a:br>
            <a:r>
              <a:rPr lang="en-US" sz="1200" dirty="0"/>
              <a:t>   </a:t>
            </a:r>
            <a:r>
              <a:rPr lang="en-US" sz="1200" dirty="0">
                <a:solidFill>
                  <a:srgbClr val="0070C0"/>
                </a:solidFill>
              </a:rPr>
              <a:t>TO FILEGROUP </a:t>
            </a:r>
            <a:r>
              <a:rPr lang="en-US" sz="1200" dirty="0" err="1"/>
              <a:t>NonClustIndexes</a:t>
            </a:r>
            <a:endParaRPr lang="en-US" sz="1200" dirty="0"/>
          </a:p>
          <a:p>
            <a:pPr lvl="1"/>
            <a:endParaRPr lang="en-US" sz="1200" dirty="0" smtClean="0"/>
          </a:p>
          <a:p>
            <a:pPr lvl="1"/>
            <a:endParaRPr lang="en-US" sz="1200" dirty="0"/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(Examples) </a:t>
            </a:r>
            <a:r>
              <a:rPr lang="en-US" sz="1200" dirty="0" smtClean="0">
                <a:solidFill>
                  <a:srgbClr val="002060"/>
                </a:solidFill>
              </a:rPr>
              <a:t>Create table with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2060"/>
                </a:solidFill>
              </a:rPr>
              <a:t>specific</a:t>
            </a:r>
            <a:r>
              <a:rPr lang="en-US" sz="1200" dirty="0" smtClean="0">
                <a:solidFill>
                  <a:srgbClr val="002060"/>
                </a:solidFill>
              </a:rPr>
              <a:t> </a:t>
            </a:r>
            <a:r>
              <a:rPr lang="en-US" sz="1200" dirty="0" err="1" smtClean="0">
                <a:solidFill>
                  <a:srgbClr val="002060"/>
                </a:solidFill>
              </a:rPr>
              <a:t>filegroup</a:t>
            </a:r>
            <a:endParaRPr lang="en-US" sz="1200" dirty="0">
              <a:solidFill>
                <a:srgbClr val="002060"/>
              </a:solidFill>
            </a:endParaRPr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CREATE </a:t>
            </a:r>
            <a:r>
              <a:rPr lang="en-US" sz="1200" dirty="0">
                <a:solidFill>
                  <a:srgbClr val="0070C0"/>
                </a:solidFill>
              </a:rPr>
              <a:t>TABLE</a:t>
            </a:r>
            <a:r>
              <a:rPr lang="en-US" sz="1200" dirty="0"/>
              <a:t> </a:t>
            </a:r>
            <a:r>
              <a:rPr lang="en-US" sz="1200" dirty="0" err="1"/>
              <a:t>MyTable</a:t>
            </a:r>
            <a:endParaRPr lang="en-US" sz="1200" dirty="0"/>
          </a:p>
          <a:p>
            <a:pPr lvl="1"/>
            <a:r>
              <a:rPr lang="en-US" sz="1200" dirty="0"/>
              <a:t>  ( cola </a:t>
            </a:r>
            <a:r>
              <a:rPr lang="en-US" sz="1200" dirty="0" err="1"/>
              <a:t>int</a:t>
            </a:r>
            <a:r>
              <a:rPr lang="en-US" sz="1200" dirty="0"/>
              <a:t> PRIMARY KEY,</a:t>
            </a:r>
          </a:p>
          <a:p>
            <a:pPr lvl="1"/>
            <a:r>
              <a:rPr lang="en-US" sz="1200" dirty="0"/>
              <a:t>    </a:t>
            </a:r>
            <a:r>
              <a:rPr lang="en-US" sz="1200" dirty="0" err="1"/>
              <a:t>colb</a:t>
            </a:r>
            <a:r>
              <a:rPr lang="en-US" sz="1200" dirty="0"/>
              <a:t> char(8) )</a:t>
            </a:r>
          </a:p>
          <a:p>
            <a:pPr lvl="1"/>
            <a:r>
              <a:rPr lang="en-US" sz="1200" dirty="0">
                <a:solidFill>
                  <a:srgbClr val="0070C0"/>
                </a:solidFill>
              </a:rPr>
              <a:t>ON</a:t>
            </a:r>
            <a:r>
              <a:rPr lang="en-US" sz="1200" dirty="0"/>
              <a:t> MyDB_FG1;</a:t>
            </a:r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GO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1200" dirty="0">
                <a:solidFill>
                  <a:srgbClr val="002060"/>
                </a:solidFill>
              </a:rPr>
              <a:t>(Examples) Create </a:t>
            </a:r>
            <a:r>
              <a:rPr lang="en-US" sz="1200" dirty="0" smtClean="0">
                <a:solidFill>
                  <a:srgbClr val="002060"/>
                </a:solidFill>
              </a:rPr>
              <a:t>index with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002060"/>
                </a:solidFill>
              </a:rPr>
              <a:t>specific </a:t>
            </a:r>
            <a:r>
              <a:rPr lang="en-US" sz="1200" dirty="0" err="1">
                <a:solidFill>
                  <a:srgbClr val="002060"/>
                </a:solidFill>
              </a:rPr>
              <a:t>filegroup</a:t>
            </a:r>
            <a:endParaRPr lang="en-US" sz="1200" dirty="0">
              <a:solidFill>
                <a:srgbClr val="002060"/>
              </a:solidFill>
            </a:endParaRPr>
          </a:p>
          <a:p>
            <a:pPr lvl="1"/>
            <a:r>
              <a:rPr lang="en-US" sz="1200" dirty="0" smtClean="0">
                <a:solidFill>
                  <a:srgbClr val="0070C0"/>
                </a:solidFill>
              </a:rPr>
              <a:t>CREATE</a:t>
            </a:r>
            <a:r>
              <a:rPr lang="en-US" sz="1200" dirty="0">
                <a:solidFill>
                  <a:srgbClr val="0070C0"/>
                </a:solidFill>
              </a:rPr>
              <a:t> NONCLUSTERED INDEX</a:t>
            </a:r>
            <a:r>
              <a:rPr lang="en-US" sz="1200" dirty="0"/>
              <a:t> [</a:t>
            </a:r>
            <a:r>
              <a:rPr lang="en-US" sz="1200" dirty="0" err="1"/>
              <a:t>IX_TestTable_Second</a:t>
            </a:r>
            <a:r>
              <a:rPr lang="en-US" sz="1200" dirty="0"/>
              <a:t>] </a:t>
            </a:r>
            <a:r>
              <a:rPr lang="en-US" sz="1200" dirty="0">
                <a:solidFill>
                  <a:srgbClr val="0070C0"/>
                </a:solidFill>
              </a:rPr>
              <a:t>ON</a:t>
            </a:r>
            <a:r>
              <a:rPr lang="en-US" sz="1200" dirty="0"/>
              <a:t> [</a:t>
            </a:r>
            <a:r>
              <a:rPr lang="en-US" sz="1200" dirty="0" err="1"/>
              <a:t>dbo</a:t>
            </a:r>
            <a:r>
              <a:rPr lang="en-US" sz="1200" dirty="0"/>
              <a:t>].[</a:t>
            </a:r>
            <a:r>
              <a:rPr lang="en-US" sz="1200" dirty="0" err="1"/>
              <a:t>TestTable</a:t>
            </a:r>
            <a:r>
              <a:rPr lang="en-US" sz="1200" dirty="0"/>
              <a:t>] (</a:t>
            </a:r>
            <a:br>
              <a:rPr lang="en-US" sz="1200" dirty="0"/>
            </a:br>
            <a:r>
              <a:rPr lang="en-US" sz="1200" dirty="0"/>
              <a:t>[Col1] </a:t>
            </a:r>
            <a:r>
              <a:rPr lang="en-US" sz="1200" dirty="0">
                <a:solidFill>
                  <a:srgbClr val="0070C0"/>
                </a:solidFill>
              </a:rPr>
              <a:t>ASC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) </a:t>
            </a:r>
            <a:r>
              <a:rPr lang="en-US" sz="1200" dirty="0">
                <a:solidFill>
                  <a:srgbClr val="0070C0"/>
                </a:solidFill>
              </a:rPr>
              <a:t>ON</a:t>
            </a:r>
            <a:r>
              <a:rPr lang="en-US" sz="1200" dirty="0"/>
              <a:t> [</a:t>
            </a:r>
            <a:r>
              <a:rPr lang="en-US" sz="1200" dirty="0" err="1"/>
              <a:t>test_filegroup</a:t>
            </a:r>
            <a:r>
              <a:rPr lang="en-US" sz="1200" dirty="0"/>
              <a:t>] </a:t>
            </a:r>
            <a:r>
              <a:rPr lang="en-US" sz="1200" dirty="0">
                <a:solidFill>
                  <a:srgbClr val="0070C0"/>
                </a:solidFill>
              </a:rPr>
              <a:t>GO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1207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-21946" y="0"/>
            <a:ext cx="9144000" cy="932688"/>
          </a:xfrm>
        </p:spPr>
        <p:txBody>
          <a:bodyPr>
            <a:normAutofit/>
          </a:bodyPr>
          <a:lstStyle/>
          <a:p>
            <a:pPr marL="0" lvl="1" indent="0">
              <a:buClr>
                <a:schemeClr val="accent2"/>
              </a:buClr>
              <a:buNone/>
            </a:pPr>
            <a:r>
              <a:rPr lang="en-US" sz="2400" dirty="0" smtClean="0"/>
              <a:t>Database</a:t>
            </a:r>
            <a:r>
              <a:rPr lang="en-US" sz="2400" b="1" dirty="0" smtClean="0"/>
              <a:t>(</a:t>
            </a:r>
            <a:r>
              <a:rPr lang="en-US" sz="2000" b="1" dirty="0" smtClean="0"/>
              <a:t>MySQL </a:t>
            </a:r>
            <a:r>
              <a:rPr lang="en-US" sz="2000" dirty="0" smtClean="0"/>
              <a:t>Representation </a:t>
            </a:r>
            <a:r>
              <a:rPr lang="en-US" sz="2000" dirty="0"/>
              <a:t>and management of physical storage</a:t>
            </a:r>
            <a:r>
              <a:rPr lang="en-US" sz="2400" b="1" dirty="0"/>
              <a:t>)</a:t>
            </a:r>
          </a:p>
        </p:txBody>
      </p:sp>
      <p:graphicFrame>
        <p:nvGraphicFramePr>
          <p:cNvPr id="34" name="Content Placeholder 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056806"/>
              </p:ext>
            </p:extLst>
          </p:nvPr>
        </p:nvGraphicFramePr>
        <p:xfrm>
          <a:off x="437247" y="1047080"/>
          <a:ext cx="8209319" cy="385142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74674"/>
                <a:gridCol w="4334645"/>
              </a:tblGrid>
              <a:tr h="3196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MyISAM</a:t>
                      </a:r>
                      <a:endParaRPr 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Innodb</a:t>
                      </a:r>
                      <a:endParaRPr lang="en-US" sz="1500" dirty="0"/>
                    </a:p>
                  </a:txBody>
                  <a:tcPr anchor="ctr"/>
                </a:tc>
              </a:tr>
              <a:tr h="69407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Not ACID-compliant and non-transactional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ACID-compliant and hence fully transactional with ROLLBACK and COMMIT and support for Foreign Keys</a:t>
                      </a:r>
                      <a:endParaRPr lang="en-US" sz="1400" dirty="0"/>
                    </a:p>
                  </a:txBody>
                  <a:tcPr/>
                </a:tc>
              </a:tr>
              <a:tr h="4811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MySQL 5.0 default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Rackspace Cloud default engine</a:t>
                      </a:r>
                      <a:endParaRPr lang="en-US" sz="1400" dirty="0"/>
                    </a:p>
                  </a:txBody>
                  <a:tcPr/>
                </a:tc>
              </a:tr>
              <a:tr h="4811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Offers compression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Offers compression</a:t>
                      </a:r>
                    </a:p>
                  </a:txBody>
                  <a:tcPr/>
                </a:tc>
              </a:tr>
              <a:tr h="49163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Requires full repair and rebuild of indexes and tables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Provides automatic recovery from crashes via the replay of logs</a:t>
                      </a:r>
                      <a:endParaRPr lang="en-US" sz="1400" dirty="0"/>
                    </a:p>
                  </a:txBody>
                  <a:tcPr/>
                </a:tc>
              </a:tr>
              <a:tr h="49163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Changed database pages written to disk instantly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Dirty pages converted from random to sequential before commit and flush to disk</a:t>
                      </a:r>
                    </a:p>
                  </a:txBody>
                  <a:tcPr/>
                </a:tc>
              </a:tr>
              <a:tr h="48116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 ordering in storage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Row data stored in pages in PK order</a:t>
                      </a:r>
                    </a:p>
                  </a:txBody>
                  <a:tcPr/>
                </a:tc>
              </a:tr>
              <a:tr h="2892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Table-level 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Row-level locking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4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E9A4A7D20EA84CAA39F80EA2A19865" ma:contentTypeVersion="1" ma:contentTypeDescription="Create a new document." ma:contentTypeScope="" ma:versionID="4ed0c655cf5595f31b06ef1418ca28b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A1A37E-F8E3-427A-BCE9-B1DDB8B96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sharepoint/v3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42032</TotalTime>
  <Words>2021</Words>
  <Application>Microsoft Office PowerPoint</Application>
  <PresentationFormat>On-screen Show (4:3)</PresentationFormat>
  <Paragraphs>548</Paragraphs>
  <Slides>32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Canning</dc:creator>
  <cp:lastModifiedBy>Andriy Masyk</cp:lastModifiedBy>
  <cp:revision>1105</cp:revision>
  <cp:lastPrinted>2014-07-09T13:30:36Z</cp:lastPrinted>
  <dcterms:created xsi:type="dcterms:W3CDTF">2014-07-08T13:27:24Z</dcterms:created>
  <dcterms:modified xsi:type="dcterms:W3CDTF">2016-06-07T07:31:27Z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0x010100B0E9A4A7D20EA84CAA39F80EA2A19865</vt:lpwstr>
  </property>
</Properties>
</file>