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League Spartan" charset="1" panose="00000800000000000000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6540" y="3060092"/>
            <a:ext cx="15475112" cy="459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4"/>
              </a:lnSpc>
            </a:pPr>
            <a:r>
              <a:rPr lang="en-US" b="true" sz="5683" spc="56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VISION IQ: AN </a:t>
            </a:r>
            <a:r>
              <a:rPr lang="en-US" b="true" sz="5683" spc="56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Advanced Visual Question Answering (VQA) System Using CNN, LSTM, and Transformer based Multimodal Fusion</a:t>
            </a:r>
          </a:p>
          <a:p>
            <a:pPr algn="ctr">
              <a:lnSpc>
                <a:spcPts val="602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660065" y="815225"/>
            <a:ext cx="2174426" cy="1786983"/>
          </a:xfrm>
          <a:custGeom>
            <a:avLst/>
            <a:gdLst/>
            <a:ahLst/>
            <a:cxnLst/>
            <a:rect r="r" b="b" t="t" l="l"/>
            <a:pathLst>
              <a:path h="1786983" w="2174426">
                <a:moveTo>
                  <a:pt x="0" y="0"/>
                </a:moveTo>
                <a:lnTo>
                  <a:pt x="2174427" y="0"/>
                </a:lnTo>
                <a:lnTo>
                  <a:pt x="2174427" y="1786983"/>
                </a:lnTo>
                <a:lnTo>
                  <a:pt x="0" y="178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81354" y="7455471"/>
            <a:ext cx="1520792" cy="1512496"/>
          </a:xfrm>
          <a:custGeom>
            <a:avLst/>
            <a:gdLst/>
            <a:ahLst/>
            <a:cxnLst/>
            <a:rect r="r" b="b" t="t" l="l"/>
            <a:pathLst>
              <a:path h="1512496" w="1520792">
                <a:moveTo>
                  <a:pt x="0" y="0"/>
                </a:moveTo>
                <a:lnTo>
                  <a:pt x="1520791" y="0"/>
                </a:lnTo>
                <a:lnTo>
                  <a:pt x="1520791" y="1512496"/>
                </a:lnTo>
                <a:lnTo>
                  <a:pt x="0" y="15124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82420" y="8173619"/>
            <a:ext cx="8907605" cy="61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Hasbi Fathima VP, E22CSEU0750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676468" y="1382243"/>
            <a:ext cx="2174426" cy="1786983"/>
          </a:xfrm>
          <a:custGeom>
            <a:avLst/>
            <a:gdLst/>
            <a:ahLst/>
            <a:cxnLst/>
            <a:rect r="r" b="b" t="t" l="l"/>
            <a:pathLst>
              <a:path h="1786983" w="2174426">
                <a:moveTo>
                  <a:pt x="0" y="0"/>
                </a:moveTo>
                <a:lnTo>
                  <a:pt x="2174426" y="0"/>
                </a:lnTo>
                <a:lnTo>
                  <a:pt x="2174426" y="1786983"/>
                </a:lnTo>
                <a:lnTo>
                  <a:pt x="0" y="1786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41891"/>
            <a:ext cx="18288000" cy="3880531"/>
            <a:chOff x="0" y="0"/>
            <a:chExt cx="2833290" cy="601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601196"/>
            </a:xfrm>
            <a:custGeom>
              <a:avLst/>
              <a:gdLst/>
              <a:ahLst/>
              <a:cxnLst/>
              <a:rect r="r" b="b" t="t" l="l"/>
              <a:pathLst>
                <a:path h="601196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601196"/>
                  </a:lnTo>
                  <a:lnTo>
                    <a:pt x="0" y="601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3036" y="513196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 OF VQA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2096685"/>
            <a:ext cx="18288000" cy="7497500"/>
          </a:xfrm>
          <a:custGeom>
            <a:avLst/>
            <a:gdLst/>
            <a:ahLst/>
            <a:cxnLst/>
            <a:rect r="r" b="b" t="t" l="l"/>
            <a:pathLst>
              <a:path h="7497500" w="18288000">
                <a:moveTo>
                  <a:pt x="0" y="0"/>
                </a:moveTo>
                <a:lnTo>
                  <a:pt x="18288000" y="0"/>
                </a:lnTo>
                <a:lnTo>
                  <a:pt x="18288000" y="7497500"/>
                </a:lnTo>
                <a:lnTo>
                  <a:pt x="0" y="7497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4" t="-2940" r="-2034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41891"/>
            <a:ext cx="18288000" cy="3880531"/>
            <a:chOff x="0" y="0"/>
            <a:chExt cx="2833290" cy="601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601196"/>
            </a:xfrm>
            <a:custGeom>
              <a:avLst/>
              <a:gdLst/>
              <a:ahLst/>
              <a:cxnLst/>
              <a:rect r="r" b="b" t="t" l="l"/>
              <a:pathLst>
                <a:path h="601196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601196"/>
                  </a:lnTo>
                  <a:lnTo>
                    <a:pt x="0" y="601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4985" y="1247704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1094" y="3445999"/>
            <a:ext cx="16805811" cy="567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0846" indent="-355423" lvl="1">
              <a:lnSpc>
                <a:spcPts val="3490"/>
              </a:lnSpc>
              <a:buFont typeface="Arial"/>
              <a:buChar char="•"/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Visual Question Answering (VQA) is a cutting-edge AI task combining computer vision and natural language processing.</a:t>
            </a:r>
          </a:p>
          <a:p>
            <a:pPr algn="l" marL="710846" indent="-355423" lvl="1">
              <a:lnSpc>
                <a:spcPts val="3490"/>
              </a:lnSpc>
              <a:buFont typeface="Arial"/>
              <a:buChar char="•"/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VisionIQ is designed to answer textual questions about images by understanding both visual and linguistic inputs.</a:t>
            </a:r>
          </a:p>
          <a:p>
            <a:pPr algn="l" marL="710846" indent="-355423" lvl="1">
              <a:lnSpc>
                <a:spcPts val="3490"/>
              </a:lnSpc>
              <a:buFont typeface="Arial"/>
              <a:buChar char="•"/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VisionIQ uses a deep learning pipeline integrating:</a:t>
            </a:r>
          </a:p>
          <a:p>
            <a:pPr algn="l">
              <a:lnSpc>
                <a:spcPts val="3490"/>
              </a:lnSpc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</a:t>
            </a: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CNNs for extracting image features,</a:t>
            </a:r>
          </a:p>
          <a:p>
            <a:pPr algn="l">
              <a:lnSpc>
                <a:spcPts val="3490"/>
              </a:lnSpc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</a:t>
            </a: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LSTMs for understanding question semantics,</a:t>
            </a:r>
          </a:p>
          <a:p>
            <a:pPr algn="l">
              <a:lnSpc>
                <a:spcPts val="3490"/>
              </a:lnSpc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</a:t>
            </a: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Transformer-based models for multimodal fusion.</a:t>
            </a:r>
          </a:p>
          <a:p>
            <a:pPr algn="l" marL="710846" indent="-355423" lvl="1">
              <a:lnSpc>
                <a:spcPts val="3490"/>
              </a:lnSpc>
              <a:buFont typeface="Arial"/>
              <a:buChar char="•"/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Focused on TextVQA tasks, where recognizing and reasoning over text in images is critical.</a:t>
            </a:r>
          </a:p>
          <a:p>
            <a:pPr algn="l" marL="710846" indent="-355423" lvl="1">
              <a:lnSpc>
                <a:spcPts val="3490"/>
              </a:lnSpc>
              <a:buFont typeface="Arial"/>
              <a:buChar char="•"/>
            </a:pPr>
            <a:r>
              <a:rPr lang="en-US" sz="3292" spc="32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Bridges the gap between what machines see and what they understand in human language.</a:t>
            </a:r>
          </a:p>
          <a:p>
            <a:pPr algn="ctr">
              <a:lnSpc>
                <a:spcPts val="349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608013" y="1264031"/>
            <a:ext cx="2342742" cy="1769711"/>
            <a:chOff x="0" y="0"/>
            <a:chExt cx="569787" cy="4304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9787" cy="430418"/>
            </a:xfrm>
            <a:custGeom>
              <a:avLst/>
              <a:gdLst/>
              <a:ahLst/>
              <a:cxnLst/>
              <a:rect r="r" b="b" t="t" l="l"/>
              <a:pathLst>
                <a:path h="430418" w="569787">
                  <a:moveTo>
                    <a:pt x="0" y="0"/>
                  </a:moveTo>
                  <a:lnTo>
                    <a:pt x="569787" y="0"/>
                  </a:lnTo>
                  <a:lnTo>
                    <a:pt x="569787" y="430418"/>
                  </a:lnTo>
                  <a:lnTo>
                    <a:pt x="0" y="430418"/>
                  </a:lnTo>
                  <a:close/>
                </a:path>
              </a:pathLst>
            </a:custGeom>
            <a:gradFill rotWithShape="true">
              <a:gsLst>
                <a:gs pos="0">
                  <a:srgbClr val="4874B0">
                    <a:alpha val="100000"/>
                  </a:srgbClr>
                </a:gs>
                <a:gs pos="100000">
                  <a:srgbClr val="05337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69787" cy="478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58534" y="1408159"/>
            <a:ext cx="1641701" cy="1349180"/>
          </a:xfrm>
          <a:custGeom>
            <a:avLst/>
            <a:gdLst/>
            <a:ahLst/>
            <a:cxnLst/>
            <a:rect r="r" b="b" t="t" l="l"/>
            <a:pathLst>
              <a:path h="1349180" w="1641701">
                <a:moveTo>
                  <a:pt x="0" y="0"/>
                </a:moveTo>
                <a:lnTo>
                  <a:pt x="1641701" y="0"/>
                </a:lnTo>
                <a:lnTo>
                  <a:pt x="1641701" y="1349180"/>
                </a:lnTo>
                <a:lnTo>
                  <a:pt x="0" y="134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1783" y="4220362"/>
            <a:ext cx="17504434" cy="3335096"/>
          </a:xfrm>
          <a:custGeom>
            <a:avLst/>
            <a:gdLst/>
            <a:ahLst/>
            <a:cxnLst/>
            <a:rect r="r" b="b" t="t" l="l"/>
            <a:pathLst>
              <a:path h="3335096" w="17504434">
                <a:moveTo>
                  <a:pt x="0" y="0"/>
                </a:moveTo>
                <a:lnTo>
                  <a:pt x="17504434" y="0"/>
                </a:lnTo>
                <a:lnTo>
                  <a:pt x="17504434" y="3335095"/>
                </a:lnTo>
                <a:lnTo>
                  <a:pt x="0" y="3335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16" t="0" r="-2116" b="-189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1155" y="1484359"/>
            <a:ext cx="9772278" cy="1549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5713" spc="57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OF  VQA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41891"/>
            <a:ext cx="18288000" cy="3880531"/>
            <a:chOff x="0" y="0"/>
            <a:chExt cx="2833290" cy="601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601196"/>
            </a:xfrm>
            <a:custGeom>
              <a:avLst/>
              <a:gdLst/>
              <a:ahLst/>
              <a:cxnLst/>
              <a:rect r="r" b="b" t="t" l="l"/>
              <a:pathLst>
                <a:path h="601196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601196"/>
                  </a:lnTo>
                  <a:lnTo>
                    <a:pt x="0" y="601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58511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1996" y="3470216"/>
            <a:ext cx="17536004" cy="4744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Link: https: https://huggingface.co/datasets/facebook/textvqa</a:t>
            </a:r>
          </a:p>
          <a:p>
            <a:pPr algn="l">
              <a:lnSpc>
                <a:spcPts val="2904"/>
              </a:lnSpc>
            </a:pPr>
          </a:p>
          <a:p>
            <a:pPr algn="l">
              <a:lnSpc>
                <a:spcPts val="2904"/>
              </a:lnSpc>
            </a:pPr>
          </a:p>
          <a:p>
            <a:pPr algn="l">
              <a:lnSpc>
                <a:spcPts val="2904"/>
              </a:lnSpc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Dataset Description:</a:t>
            </a:r>
          </a:p>
          <a:p>
            <a:pPr algn="l" marL="591569" indent="-295784" lvl="1">
              <a:lnSpc>
                <a:spcPts val="2904"/>
              </a:lnSpc>
              <a:buFont typeface="Arial"/>
              <a:buChar char="•"/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Comprises 45,336 question-answer pairs spanning 28,408 images sourced from the OpenImages dataset.</a:t>
            </a:r>
          </a:p>
          <a:p>
            <a:pPr algn="l" marL="591569" indent="-295784" lvl="1">
              <a:lnSpc>
                <a:spcPts val="2904"/>
              </a:lnSpc>
              <a:buFont typeface="Arial"/>
              <a:buChar char="•"/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Each question requires contextual understanding of both visual and textual elements in the image.</a:t>
            </a:r>
          </a:p>
          <a:p>
            <a:pPr algn="l" marL="591569" indent="-295784" lvl="1">
              <a:lnSpc>
                <a:spcPts val="2904"/>
              </a:lnSpc>
              <a:buFont typeface="Arial"/>
              <a:buChar char="•"/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Supported Task: Visual Question Answering – answering natural language questions based on image content.</a:t>
            </a:r>
          </a:p>
          <a:p>
            <a:pPr algn="l" marL="591569" indent="-295784" lvl="1">
              <a:lnSpc>
                <a:spcPts val="2904"/>
              </a:lnSpc>
              <a:buFont typeface="Arial"/>
              <a:buChar char="•"/>
            </a:pPr>
            <a:r>
              <a:rPr lang="en-US" sz="2740" spc="27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Language: All questions are in English.</a:t>
            </a:r>
          </a:p>
          <a:p>
            <a:pPr algn="l">
              <a:lnSpc>
                <a:spcPts val="2904"/>
              </a:lnSpc>
            </a:pP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41891"/>
            <a:ext cx="18288000" cy="3880531"/>
            <a:chOff x="0" y="0"/>
            <a:chExt cx="2833290" cy="601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601196"/>
            </a:xfrm>
            <a:custGeom>
              <a:avLst/>
              <a:gdLst/>
              <a:ahLst/>
              <a:cxnLst/>
              <a:rect r="r" b="b" t="t" l="l"/>
              <a:pathLst>
                <a:path h="601196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601196"/>
                  </a:lnTo>
                  <a:lnTo>
                    <a:pt x="0" y="601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4257" y="627425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LITERATURE SURVEY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72734"/>
            <a:ext cx="16943743" cy="808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Bhardwaj et al. (2023)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Multimodal Learning for Accurate Visual Question Answering: An Attention-Based Approach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Introduced attention-based multimodal alignment that significantly improved interpretability and accuracy.</a:t>
            </a:r>
          </a:p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Nguyen et al. (2024)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Advancing Vietnamese Visual Question Answering with Transformer and Convolutional Integration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Demonstrated improved results by combining CNNs and Transformers, especially in under-resourced languages.</a:t>
            </a:r>
          </a:p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Chatterjee et al. (2023)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Vision-Language Models in VQA: Role of OCR and Multimodal Embeddings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Emphasized the role of Optical Character Recognition (OCR) in TextVQA datasets.</a:t>
            </a:r>
          </a:p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Wu et al. (2022)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Hierarchical Attention Mechanisms for Visual Question Answering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Proposed a multi-level attention system to capture spatial, textual, and semantic nuances.</a:t>
            </a:r>
          </a:p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Chen &amp; Zhao (2023)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Unified Transformer Architectures for Vision-Language Tasks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Developed a unified encoder-decoder architecture for VQA and captioning tasks.</a:t>
            </a:r>
          </a:p>
          <a:p>
            <a:pPr algn="l" marL="571589" indent="-285795" lvl="1">
              <a:lnSpc>
                <a:spcPts val="2806"/>
              </a:lnSpc>
              <a:buFont typeface="Arial"/>
              <a:buChar char="•"/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Ramaswamy &amp; Singh (2025)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Multilingual and Multimodal VQA with Cross-Lingual Transformers</a:t>
            </a:r>
          </a:p>
          <a:p>
            <a:pPr algn="l">
              <a:lnSpc>
                <a:spcPts val="2806"/>
              </a:lnSpc>
            </a:pPr>
            <a:r>
              <a:rPr lang="en-US" sz="2647" spc="264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Proposed a model handling multilingual questions over diverse image sets, pushing VQA towards global adaptability.</a:t>
            </a:r>
          </a:p>
          <a:p>
            <a:pPr algn="l">
              <a:lnSpc>
                <a:spcPts val="2806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41891"/>
            <a:ext cx="18288000" cy="3880531"/>
            <a:chOff x="0" y="0"/>
            <a:chExt cx="2833290" cy="601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601196"/>
            </a:xfrm>
            <a:custGeom>
              <a:avLst/>
              <a:gdLst/>
              <a:ahLst/>
              <a:cxnLst/>
              <a:rect r="r" b="b" t="t" l="l"/>
              <a:pathLst>
                <a:path h="601196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601196"/>
                  </a:lnTo>
                  <a:lnTo>
                    <a:pt x="0" y="6011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723597"/>
            <a:ext cx="16962268" cy="7534703"/>
          </a:xfrm>
          <a:custGeom>
            <a:avLst/>
            <a:gdLst/>
            <a:ahLst/>
            <a:cxnLst/>
            <a:rect r="r" b="b" t="t" l="l"/>
            <a:pathLst>
              <a:path h="7534703" w="16962268">
                <a:moveTo>
                  <a:pt x="0" y="0"/>
                </a:moveTo>
                <a:lnTo>
                  <a:pt x="16962268" y="0"/>
                </a:lnTo>
                <a:lnTo>
                  <a:pt x="16962268" y="7534703"/>
                </a:lnTo>
                <a:lnTo>
                  <a:pt x="0" y="7534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9" t="-1220" r="-94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3043" y="646163"/>
            <a:ext cx="16396257" cy="841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9"/>
              </a:lnSpc>
            </a:pPr>
            <a:r>
              <a:rPr lang="en-US" sz="6065" spc="60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 SUMMARY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9639" y="717425"/>
            <a:ext cx="17368722" cy="8257304"/>
          </a:xfrm>
          <a:custGeom>
            <a:avLst/>
            <a:gdLst/>
            <a:ahLst/>
            <a:cxnLst/>
            <a:rect r="r" b="b" t="t" l="l"/>
            <a:pathLst>
              <a:path h="8257304" w="17368722">
                <a:moveTo>
                  <a:pt x="0" y="0"/>
                </a:moveTo>
                <a:lnTo>
                  <a:pt x="17368722" y="0"/>
                </a:lnTo>
                <a:lnTo>
                  <a:pt x="17368722" y="8257304"/>
                </a:lnTo>
                <a:lnTo>
                  <a:pt x="0" y="8257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65" t="0" r="-1465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7459" y="-1299795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0" y="0"/>
                </a:moveTo>
                <a:lnTo>
                  <a:pt x="2891098" y="0"/>
                </a:lnTo>
                <a:lnTo>
                  <a:pt x="2891098" y="5555873"/>
                </a:lnTo>
                <a:lnTo>
                  <a:pt x="0" y="555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140557" y="-819359"/>
            <a:ext cx="2891099" cy="5555874"/>
          </a:xfrm>
          <a:custGeom>
            <a:avLst/>
            <a:gdLst/>
            <a:ahLst/>
            <a:cxnLst/>
            <a:rect r="r" b="b" t="t" l="l"/>
            <a:pathLst>
              <a:path h="5555874" w="2891099">
                <a:moveTo>
                  <a:pt x="2891098" y="0"/>
                </a:moveTo>
                <a:lnTo>
                  <a:pt x="0" y="0"/>
                </a:lnTo>
                <a:lnTo>
                  <a:pt x="0" y="5555874"/>
                </a:lnTo>
                <a:lnTo>
                  <a:pt x="2891098" y="5555874"/>
                </a:lnTo>
                <a:lnTo>
                  <a:pt x="2891098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07141" y="2551920"/>
            <a:ext cx="11673718" cy="6284877"/>
          </a:xfrm>
          <a:custGeom>
            <a:avLst/>
            <a:gdLst/>
            <a:ahLst/>
            <a:cxnLst/>
            <a:rect r="r" b="b" t="t" l="l"/>
            <a:pathLst>
              <a:path h="6284877" w="11673718">
                <a:moveTo>
                  <a:pt x="0" y="0"/>
                </a:moveTo>
                <a:lnTo>
                  <a:pt x="11673718" y="0"/>
                </a:lnTo>
                <a:lnTo>
                  <a:pt x="11673718" y="6284878"/>
                </a:lnTo>
                <a:lnTo>
                  <a:pt x="0" y="6284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50541" y="962637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15385" y="9341623"/>
            <a:ext cx="6657231" cy="40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6"/>
              </a:lnSpc>
              <a:spcBef>
                <a:spcPct val="0"/>
              </a:spcBef>
            </a:pPr>
            <a:r>
              <a:rPr lang="en-US" sz="3006" spc="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DEPLOYED USING 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DAGlLucTAys</dc:identifier>
  <dcterms:modified xsi:type="dcterms:W3CDTF">2011-08-01T06:04:30Z</dcterms:modified>
  <cp:revision>1</cp:revision>
  <dc:title>Business Plan</dc:title>
</cp:coreProperties>
</file>