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3" r:id="rId3"/>
    <p:sldId id="264" r:id="rId4"/>
    <p:sldId id="265" r:id="rId5"/>
    <p:sldId id="266" r:id="rId6"/>
    <p:sldId id="267" r:id="rId7"/>
    <p:sldId id="300" r:id="rId8"/>
    <p:sldId id="282" r:id="rId9"/>
    <p:sldId id="305" r:id="rId10"/>
    <p:sldId id="299" r:id="rId11"/>
    <p:sldId id="298" r:id="rId12"/>
    <p:sldId id="271" r:id="rId13"/>
    <p:sldId id="302" r:id="rId14"/>
    <p:sldId id="295" r:id="rId15"/>
    <p:sldId id="306" r:id="rId16"/>
    <p:sldId id="312" r:id="rId17"/>
    <p:sldId id="310" r:id="rId18"/>
    <p:sldId id="311" r:id="rId19"/>
    <p:sldId id="313" r:id="rId20"/>
    <p:sldId id="307"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5885"/>
  </p:normalViewPr>
  <p:slideViewPr>
    <p:cSldViewPr snapToGrid="0">
      <p:cViewPr varScale="1">
        <p:scale>
          <a:sx n="115" d="100"/>
          <a:sy n="115" d="100"/>
        </p:scale>
        <p:origin x="23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8D490-EFE9-B24B-978A-E2286ED093BB}" type="datetimeFigureOut">
              <a:rPr lang="en-US" smtClean="0"/>
              <a:t>3/5/24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F70E6-409D-A747-965A-69D039377A58}" type="slidenum">
              <a:rPr lang="en-US" smtClean="0"/>
              <a:t>‹#›</a:t>
            </a:fld>
            <a:endParaRPr lang="en-US"/>
          </a:p>
        </p:txBody>
      </p:sp>
    </p:spTree>
    <p:extLst>
      <p:ext uri="{BB962C8B-B14F-4D97-AF65-F5344CB8AC3E}">
        <p14:creationId xmlns:p14="http://schemas.microsoft.com/office/powerpoint/2010/main" val="334704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I anticipate that the results will provide valuable insights that can inform policy decisions and law enforcement strategies aimed at improving public safety and quality of life in metro cities in the south of America.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B7F70E6-409D-A747-965A-69D039377A58}" type="slidenum">
              <a:rPr lang="en-US" smtClean="0"/>
              <a:t>2</a:t>
            </a:fld>
            <a:endParaRPr lang="en-US"/>
          </a:p>
        </p:txBody>
      </p:sp>
    </p:spTree>
    <p:extLst>
      <p:ext uri="{BB962C8B-B14F-4D97-AF65-F5344CB8AC3E}">
        <p14:creationId xmlns:p14="http://schemas.microsoft.com/office/powerpoint/2010/main" val="386639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I have chosen these crime data because I believe that crime data analysis will provide valuable insights into the patterns, trends, and factors influencing criminal activities in various regions. My proposal outlines a data analysis capstone project to analyze crime data and police call-for-service records in three cities: Nashville, Tennessee; Louisville, Kentucky; and Birmingham, Alabama. I selected the cities of Nashville, Louisville, and Birmingham due to their diverse demographic profiles and distinct geographic locations. Again, these cities are in the South of the United States, close to each other, and probably have a similar population. </a:t>
            </a:r>
            <a:endParaRPr lang="en-US" dirty="0"/>
          </a:p>
        </p:txBody>
      </p:sp>
      <p:sp>
        <p:nvSpPr>
          <p:cNvPr id="4" name="Slide Number Placeholder 3"/>
          <p:cNvSpPr>
            <a:spLocks noGrp="1"/>
          </p:cNvSpPr>
          <p:nvPr>
            <p:ph type="sldNum" sz="quarter" idx="5"/>
          </p:nvPr>
        </p:nvSpPr>
        <p:spPr/>
        <p:txBody>
          <a:bodyPr/>
          <a:lstStyle/>
          <a:p>
            <a:fld id="{5B7F70E6-409D-A747-965A-69D039377A58}" type="slidenum">
              <a:rPr lang="en-US" smtClean="0"/>
              <a:t>4</a:t>
            </a:fld>
            <a:endParaRPr lang="en-US"/>
          </a:p>
        </p:txBody>
      </p:sp>
    </p:spTree>
    <p:extLst>
      <p:ext uri="{BB962C8B-B14F-4D97-AF65-F5344CB8AC3E}">
        <p14:creationId xmlns:p14="http://schemas.microsoft.com/office/powerpoint/2010/main" val="48330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Furthermore, these cities have robust data collection and reporting systems, ensuring the availability of comprehensive and reliable data for the project.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B7F70E6-409D-A747-965A-69D039377A58}" type="slidenum">
              <a:rPr lang="en-US" smtClean="0"/>
              <a:t>5</a:t>
            </a:fld>
            <a:endParaRPr lang="en-US"/>
          </a:p>
        </p:txBody>
      </p:sp>
    </p:spTree>
    <p:extLst>
      <p:ext uri="{BB962C8B-B14F-4D97-AF65-F5344CB8AC3E}">
        <p14:creationId xmlns:p14="http://schemas.microsoft.com/office/powerpoint/2010/main" val="946491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5B7F70E6-409D-A747-965A-69D039377A58}" type="slidenum">
              <a:rPr lang="en-US" smtClean="0"/>
              <a:t>12</a:t>
            </a:fld>
            <a:endParaRPr lang="en-US"/>
          </a:p>
        </p:txBody>
      </p:sp>
    </p:spTree>
    <p:extLst>
      <p:ext uri="{BB962C8B-B14F-4D97-AF65-F5344CB8AC3E}">
        <p14:creationId xmlns:p14="http://schemas.microsoft.com/office/powerpoint/2010/main" val="14228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pitchFamily="2" charset="0"/>
              </a:rPr>
              <a:t>These values for Victim Race were the top contributors to count of Offense Description for VEHICLE</a:t>
            </a:r>
          </a:p>
          <a:p>
            <a:endParaRPr lang="en-US" dirty="0"/>
          </a:p>
        </p:txBody>
      </p:sp>
      <p:sp>
        <p:nvSpPr>
          <p:cNvPr id="4" name="Slide Number Placeholder 3"/>
          <p:cNvSpPr>
            <a:spLocks noGrp="1"/>
          </p:cNvSpPr>
          <p:nvPr>
            <p:ph type="sldNum" sz="quarter" idx="5"/>
          </p:nvPr>
        </p:nvSpPr>
        <p:spPr/>
        <p:txBody>
          <a:bodyPr/>
          <a:lstStyle/>
          <a:p>
            <a:fld id="{5B7F70E6-409D-A747-965A-69D039377A58}" type="slidenum">
              <a:rPr lang="en-US" smtClean="0"/>
              <a:t>20</a:t>
            </a:fld>
            <a:endParaRPr lang="en-US"/>
          </a:p>
        </p:txBody>
      </p:sp>
    </p:spTree>
    <p:extLst>
      <p:ext uri="{BB962C8B-B14F-4D97-AF65-F5344CB8AC3E}">
        <p14:creationId xmlns:p14="http://schemas.microsoft.com/office/powerpoint/2010/main" val="342397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AC14-BD4A-01B9-6C09-012B74CDB5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B20B6-54BD-1CA7-21B7-C13CEDBDE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9E1CE-B10A-76FA-812F-B48F6BD853BE}"/>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5" name="Footer Placeholder 4">
            <a:extLst>
              <a:ext uri="{FF2B5EF4-FFF2-40B4-BE49-F238E27FC236}">
                <a16:creationId xmlns:a16="http://schemas.microsoft.com/office/drawing/2014/main" id="{10D8AA21-BA6A-8039-2DF7-0ED6F2A30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5EEDE-B1DD-63B0-FC91-E9A425C3FC2F}"/>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171223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8F77-116A-CBCF-A4A4-9111A78CF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1CCEC1-8CB2-30C9-8AD3-BA0489B7B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C31F-FB5B-EE25-54C0-5B3FA771B3E1}"/>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5" name="Footer Placeholder 4">
            <a:extLst>
              <a:ext uri="{FF2B5EF4-FFF2-40B4-BE49-F238E27FC236}">
                <a16:creationId xmlns:a16="http://schemas.microsoft.com/office/drawing/2014/main" id="{24C823C0-8A01-40E4-A70F-21D3FF45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9B30-3207-124F-AD2B-F2A2BF1B787C}"/>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69441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B4599-FB35-D076-95AB-06303D056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734A1-B8AB-A1DE-D88C-AC286833E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F0AA2-086E-F875-13B9-AA38074615D1}"/>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5" name="Footer Placeholder 4">
            <a:extLst>
              <a:ext uri="{FF2B5EF4-FFF2-40B4-BE49-F238E27FC236}">
                <a16:creationId xmlns:a16="http://schemas.microsoft.com/office/drawing/2014/main" id="{9B14D41D-B969-7DF5-CE48-1DBFFBB93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0A937-A70E-1CEC-BE44-E123D03AB232}"/>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290858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206D-E77A-D50A-3CF5-2B88B17F2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1C13A-D9AD-D967-1BD7-B096EC39E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92C47-AA32-E607-7B8B-11173036E5F6}"/>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5" name="Footer Placeholder 4">
            <a:extLst>
              <a:ext uri="{FF2B5EF4-FFF2-40B4-BE49-F238E27FC236}">
                <a16:creationId xmlns:a16="http://schemas.microsoft.com/office/drawing/2014/main" id="{4B2DEA02-8352-441F-9385-2206287EB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67C04-CFA4-0A58-69B3-24B4632BB94F}"/>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360567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FF3A-25AE-8EF5-50F8-8E275A97A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98AF2E-D950-ACFE-1B47-321C0C0ED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0DDBE-9E00-8FA5-B17B-C510BD4ACA77}"/>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5" name="Footer Placeholder 4">
            <a:extLst>
              <a:ext uri="{FF2B5EF4-FFF2-40B4-BE49-F238E27FC236}">
                <a16:creationId xmlns:a16="http://schemas.microsoft.com/office/drawing/2014/main" id="{89D39BEE-A221-1913-66CD-9A0326DBD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6E787-ABB6-F8B7-4183-033DE307CAB9}"/>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30511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72C9-1DE3-E6B1-1A7D-C83C64353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07E6E-8038-D2D4-709B-6EC724E6C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02D37A-084A-351B-D393-CC3F44342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439F3-9C88-7575-C552-492E5355FD7B}"/>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6" name="Footer Placeholder 5">
            <a:extLst>
              <a:ext uri="{FF2B5EF4-FFF2-40B4-BE49-F238E27FC236}">
                <a16:creationId xmlns:a16="http://schemas.microsoft.com/office/drawing/2014/main" id="{82FFB71F-EF6D-0044-190A-829CA014E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64464-B6D0-50DB-F6FF-7477AE34CD3F}"/>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163597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C88D-84A3-E69A-4071-502208A92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31784-F584-93C0-A57B-450D5A235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36963D-F3FD-8E9D-EAB8-AE4761570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E1559-F1B1-2EB5-D03C-DE33607F3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41FDF-E669-7434-5E4A-0850CDBDFA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B7D0E2-4DDD-CF1E-BBAD-DB535F1E00DB}"/>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8" name="Footer Placeholder 7">
            <a:extLst>
              <a:ext uri="{FF2B5EF4-FFF2-40B4-BE49-F238E27FC236}">
                <a16:creationId xmlns:a16="http://schemas.microsoft.com/office/drawing/2014/main" id="{63A70F98-EA3B-6B9F-9280-F69C145C5F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6B252-01E9-706B-1DC6-F0365CA70262}"/>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67783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E008-9435-1D06-C237-A08763E9E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6EC76-B0C7-D178-FA12-4687CA3F3ABF}"/>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4" name="Footer Placeholder 3">
            <a:extLst>
              <a:ext uri="{FF2B5EF4-FFF2-40B4-BE49-F238E27FC236}">
                <a16:creationId xmlns:a16="http://schemas.microsoft.com/office/drawing/2014/main" id="{E1ED8B9D-A7E3-7E63-8CED-474F8A7D0E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13E05-A8C6-29AD-CF5C-9FC641B67972}"/>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122062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07E1B-D5E4-BACC-F4BB-E1AA7F4D0D7A}"/>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3" name="Footer Placeholder 2">
            <a:extLst>
              <a:ext uri="{FF2B5EF4-FFF2-40B4-BE49-F238E27FC236}">
                <a16:creationId xmlns:a16="http://schemas.microsoft.com/office/drawing/2014/main" id="{9108F6A7-1A23-EF00-AAD6-C38CA4A74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74538-BBC8-D25B-CEEF-0A6D28991649}"/>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257678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824D-2AD8-2515-581D-386E30AA3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16F3F-690B-1DEC-353E-7F25002C0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9AA06-C8C8-7A4D-4063-9F7778454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CA2F6-16E6-9F16-780A-0A6FD9952819}"/>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6" name="Footer Placeholder 5">
            <a:extLst>
              <a:ext uri="{FF2B5EF4-FFF2-40B4-BE49-F238E27FC236}">
                <a16:creationId xmlns:a16="http://schemas.microsoft.com/office/drawing/2014/main" id="{C9870AA8-CF47-FB19-AFB5-591CF4559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880A6-5163-BF93-56A1-ED4CCA6162F8}"/>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399921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6425-E38D-51B0-4FA5-2747440C5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2D051-55FD-68E7-74CD-A9A6F1863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0A25E-94A0-4267-2B1B-4EC60F68E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E90D1-E4B8-8F34-AC7F-8CB5AC9E1319}"/>
              </a:ext>
            </a:extLst>
          </p:cNvPr>
          <p:cNvSpPr>
            <a:spLocks noGrp="1"/>
          </p:cNvSpPr>
          <p:nvPr>
            <p:ph type="dt" sz="half" idx="10"/>
          </p:nvPr>
        </p:nvSpPr>
        <p:spPr/>
        <p:txBody>
          <a:bodyPr/>
          <a:lstStyle/>
          <a:p>
            <a:fld id="{7166FA9E-9D54-B74A-9E2F-A1B3ADCE2F20}" type="datetimeFigureOut">
              <a:rPr lang="en-US" smtClean="0"/>
              <a:t>3/5/24</a:t>
            </a:fld>
            <a:endParaRPr lang="en-US"/>
          </a:p>
        </p:txBody>
      </p:sp>
      <p:sp>
        <p:nvSpPr>
          <p:cNvPr id="6" name="Footer Placeholder 5">
            <a:extLst>
              <a:ext uri="{FF2B5EF4-FFF2-40B4-BE49-F238E27FC236}">
                <a16:creationId xmlns:a16="http://schemas.microsoft.com/office/drawing/2014/main" id="{1E8EF263-86F3-5D67-34B5-9046D59F9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CA868-371C-27AD-3F45-B73210F3498C}"/>
              </a:ext>
            </a:extLst>
          </p:cNvPr>
          <p:cNvSpPr>
            <a:spLocks noGrp="1"/>
          </p:cNvSpPr>
          <p:nvPr>
            <p:ph type="sldNum" sz="quarter" idx="12"/>
          </p:nvPr>
        </p:nvSpPr>
        <p:spPr/>
        <p:txBody>
          <a:bodyPr/>
          <a:lstStyle/>
          <a:p>
            <a:fld id="{FFE5F9A8-3211-1441-B8EF-D726E3C0472C}" type="slidenum">
              <a:rPr lang="en-US" smtClean="0"/>
              <a:t>‹#›</a:t>
            </a:fld>
            <a:endParaRPr lang="en-US"/>
          </a:p>
        </p:txBody>
      </p:sp>
    </p:spTree>
    <p:extLst>
      <p:ext uri="{BB962C8B-B14F-4D97-AF65-F5344CB8AC3E}">
        <p14:creationId xmlns:p14="http://schemas.microsoft.com/office/powerpoint/2010/main" val="213697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DD2CD-333A-033C-245A-A945EB8A8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6A5049-6535-242F-4C60-8AC716206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17959-A47A-2186-08BF-DBB6D71ED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6FA9E-9D54-B74A-9E2F-A1B3ADCE2F20}" type="datetimeFigureOut">
              <a:rPr lang="en-US" smtClean="0"/>
              <a:t>3/5/24</a:t>
            </a:fld>
            <a:endParaRPr lang="en-US"/>
          </a:p>
        </p:txBody>
      </p:sp>
      <p:sp>
        <p:nvSpPr>
          <p:cNvPr id="5" name="Footer Placeholder 4">
            <a:extLst>
              <a:ext uri="{FF2B5EF4-FFF2-40B4-BE49-F238E27FC236}">
                <a16:creationId xmlns:a16="http://schemas.microsoft.com/office/drawing/2014/main" id="{8B3B5FC6-EC54-B01F-4C79-6523D6704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E638E3-9CB1-F601-8B0A-29B2F6858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5F9A8-3211-1441-B8EF-D726E3C0472C}" type="slidenum">
              <a:rPr lang="en-US" smtClean="0"/>
              <a:t>‹#›</a:t>
            </a:fld>
            <a:endParaRPr lang="en-US"/>
          </a:p>
        </p:txBody>
      </p:sp>
    </p:spTree>
    <p:extLst>
      <p:ext uri="{BB962C8B-B14F-4D97-AF65-F5344CB8AC3E}">
        <p14:creationId xmlns:p14="http://schemas.microsoft.com/office/powerpoint/2010/main" val="1441902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Violent Crimes Involving Guns Drive Recent Rise in Crime - Public Policy  Institute of California">
            <a:extLst>
              <a:ext uri="{FF2B5EF4-FFF2-40B4-BE49-F238E27FC236}">
                <a16:creationId xmlns:a16="http://schemas.microsoft.com/office/drawing/2014/main" id="{71AB7996-C614-A0E7-FDF2-2D50F599C9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3" name="Rectangle 615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7D123-41AB-EEF5-EF34-F5D2103D5BC7}"/>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latin typeface="Aharoni" panose="02010803020104030203" pitchFamily="2" charset="-79"/>
                <a:cs typeface="Aharoni" panose="02010803020104030203" pitchFamily="2" charset="-79"/>
              </a:rPr>
              <a:t>Crime and Unemployment: Any Correlation- The Case of Nashville, TN, Louisville, KY and Birmingham AL</a:t>
            </a:r>
          </a:p>
        </p:txBody>
      </p:sp>
      <p:sp>
        <p:nvSpPr>
          <p:cNvPr id="3" name="Subtitle 2">
            <a:extLst>
              <a:ext uri="{FF2B5EF4-FFF2-40B4-BE49-F238E27FC236}">
                <a16:creationId xmlns:a16="http://schemas.microsoft.com/office/drawing/2014/main" id="{AFD35302-AB32-47D4-6624-84A0342E4595}"/>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US" sz="2200">
              <a:solidFill>
                <a:srgbClr val="FFFFFF"/>
              </a:solidFill>
            </a:endParaRPr>
          </a:p>
          <a:p>
            <a:r>
              <a:rPr lang="en-US" sz="2200">
                <a:solidFill>
                  <a:srgbClr val="FFFFFF"/>
                </a:solidFill>
                <a:latin typeface="Aharoni" panose="02010803020104030203" pitchFamily="2" charset="-79"/>
                <a:cs typeface="Aharoni" panose="02010803020104030203" pitchFamily="2" charset="-79"/>
              </a:rPr>
              <a:t>Chiedozie M. Uhuegbu</a:t>
            </a:r>
          </a:p>
          <a:p>
            <a:r>
              <a:rPr lang="en-US" sz="2200">
                <a:solidFill>
                  <a:srgbClr val="FFFFFF"/>
                </a:solidFill>
                <a:latin typeface="Aharoni" panose="02010803020104030203" pitchFamily="2" charset="-79"/>
                <a:cs typeface="Aharoni" panose="02010803020104030203" pitchFamily="2" charset="-79"/>
              </a:rPr>
              <a:t>Nashville Software School, DA10</a:t>
            </a:r>
          </a:p>
        </p:txBody>
      </p:sp>
    </p:spTree>
    <p:extLst>
      <p:ext uri="{BB962C8B-B14F-4D97-AF65-F5344CB8AC3E}">
        <p14:creationId xmlns:p14="http://schemas.microsoft.com/office/powerpoint/2010/main" val="123512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7D1C-42E0-BEE4-9D11-15A2A32388D3}"/>
              </a:ext>
            </a:extLst>
          </p:cNvPr>
          <p:cNvSpPr>
            <a:spLocks noGrp="1"/>
          </p:cNvSpPr>
          <p:nvPr>
            <p:ph type="title"/>
          </p:nvPr>
        </p:nvSpPr>
        <p:spPr/>
        <p:txBody>
          <a:bodyPr/>
          <a:lstStyle/>
          <a:p>
            <a:endParaRPr lang="en-US"/>
          </a:p>
        </p:txBody>
      </p:sp>
      <p:pic>
        <p:nvPicPr>
          <p:cNvPr id="5" name="Content Placeholder 4" descr="A graph of blue and white lines&#10;&#10;Description automatically generated">
            <a:extLst>
              <a:ext uri="{FF2B5EF4-FFF2-40B4-BE49-F238E27FC236}">
                <a16:creationId xmlns:a16="http://schemas.microsoft.com/office/drawing/2014/main" id="{502B4B1B-827A-97C7-BA87-7ED23F81F660}"/>
              </a:ext>
            </a:extLst>
          </p:cNvPr>
          <p:cNvPicPr>
            <a:picLocks noGrp="1" noChangeAspect="1"/>
          </p:cNvPicPr>
          <p:nvPr>
            <p:ph idx="1"/>
          </p:nvPr>
        </p:nvPicPr>
        <p:blipFill>
          <a:blip r:embed="rId2"/>
          <a:stretch>
            <a:fillRect/>
          </a:stretch>
        </p:blipFill>
        <p:spPr>
          <a:xfrm>
            <a:off x="557213" y="365125"/>
            <a:ext cx="11301412" cy="6292850"/>
          </a:xfrm>
        </p:spPr>
      </p:pic>
    </p:spTree>
    <p:extLst>
      <p:ext uri="{BB962C8B-B14F-4D97-AF65-F5344CB8AC3E}">
        <p14:creationId xmlns:p14="http://schemas.microsoft.com/office/powerpoint/2010/main" val="185724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slide2" descr="Nashville 2023 Crime Count by week">
            <a:extLst>
              <a:ext uri="{FF2B5EF4-FFF2-40B4-BE49-F238E27FC236}">
                <a16:creationId xmlns:a16="http://schemas.microsoft.com/office/drawing/2014/main" id="{4B77F7E3-9A32-4502-B285-3C84E3A93756}"/>
              </a:ext>
            </a:extLst>
          </p:cNvPr>
          <p:cNvPicPr>
            <a:picLocks noChangeAspect="1"/>
          </p:cNvPicPr>
          <p:nvPr/>
        </p:nvPicPr>
        <p:blipFill rotWithShape="1">
          <a:blip r:embed="rId2">
            <a:extLst>
              <a:ext uri="{28A0092B-C50C-407E-A947-70E740481C1C}">
                <a14:useLocalDpi xmlns:a14="http://schemas.microsoft.com/office/drawing/2010/main" val="0"/>
              </a:ext>
            </a:extLst>
          </a:blip>
          <a:srcRect r="27568"/>
          <a:stretch/>
        </p:blipFill>
        <p:spPr>
          <a:xfrm>
            <a:off x="1145628" y="100012"/>
            <a:ext cx="9974318" cy="6657975"/>
          </a:xfrm>
          <a:prstGeom prst="rect">
            <a:avLst/>
          </a:prstGeom>
        </p:spPr>
      </p:pic>
    </p:spTree>
    <p:extLst>
      <p:ext uri="{BB962C8B-B14F-4D97-AF65-F5344CB8AC3E}">
        <p14:creationId xmlns:p14="http://schemas.microsoft.com/office/powerpoint/2010/main" val="30032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92B8-1EA7-7A64-9C07-C84D60905DF4}"/>
              </a:ext>
            </a:extLst>
          </p:cNvPr>
          <p:cNvSpPr>
            <a:spLocks noGrp="1"/>
          </p:cNvSpPr>
          <p:nvPr>
            <p:ph type="title"/>
          </p:nvPr>
        </p:nvSpPr>
        <p:spPr/>
        <p:txBody>
          <a:bodyPr>
            <a:normAutofit/>
          </a:bodyPr>
          <a:lstStyle/>
          <a:p>
            <a:pPr algn="ctr"/>
            <a:r>
              <a:rPr lang="en-US" sz="3200" dirty="0">
                <a:latin typeface="Aharoni" panose="02010803020104030203" pitchFamily="2" charset="-79"/>
                <a:cs typeface="Aharoni" panose="02010803020104030203" pitchFamily="2" charset="-79"/>
              </a:rPr>
              <a:t>Unemployed Population and Crime Count by Year in Nashville</a:t>
            </a:r>
          </a:p>
        </p:txBody>
      </p:sp>
      <p:pic>
        <p:nvPicPr>
          <p:cNvPr id="13" name="Content Placeholder 12" descr="A graph of a number of people&#10;&#10;Description automatically generated">
            <a:extLst>
              <a:ext uri="{FF2B5EF4-FFF2-40B4-BE49-F238E27FC236}">
                <a16:creationId xmlns:a16="http://schemas.microsoft.com/office/drawing/2014/main" id="{8E79AFE4-74E1-BB49-B352-548C8398D7B0}"/>
              </a:ext>
            </a:extLst>
          </p:cNvPr>
          <p:cNvPicPr>
            <a:picLocks noGrp="1" noChangeAspect="1"/>
          </p:cNvPicPr>
          <p:nvPr>
            <p:ph idx="1"/>
          </p:nvPr>
        </p:nvPicPr>
        <p:blipFill>
          <a:blip r:embed="rId3"/>
          <a:stretch>
            <a:fillRect/>
          </a:stretch>
        </p:blipFill>
        <p:spPr>
          <a:xfrm>
            <a:off x="838200" y="1690688"/>
            <a:ext cx="10377488" cy="4981575"/>
          </a:xfrm>
        </p:spPr>
      </p:pic>
    </p:spTree>
    <p:extLst>
      <p:ext uri="{BB962C8B-B14F-4D97-AF65-F5344CB8AC3E}">
        <p14:creationId xmlns:p14="http://schemas.microsoft.com/office/powerpoint/2010/main" val="355016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Crime by week">
            <a:extLst>
              <a:ext uri="{FF2B5EF4-FFF2-40B4-BE49-F238E27FC236}">
                <a16:creationId xmlns:a16="http://schemas.microsoft.com/office/drawing/2014/main" id="{68851409-8493-4813-A3C3-C347652FF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210"/>
            <a:ext cx="12191233" cy="6946782"/>
          </a:xfrm>
          <a:prstGeom prst="rect">
            <a:avLst/>
          </a:prstGeom>
        </p:spPr>
      </p:pic>
    </p:spTree>
    <p:extLst>
      <p:ext uri="{BB962C8B-B14F-4D97-AF65-F5344CB8AC3E}">
        <p14:creationId xmlns:p14="http://schemas.microsoft.com/office/powerpoint/2010/main" val="399839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CB3C-CE80-858D-D001-05D4AD3CE67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B4848CF-CB9E-6EE4-B41D-46BC07C3EC8B}"/>
              </a:ext>
            </a:extLst>
          </p:cNvPr>
          <p:cNvPicPr>
            <a:picLocks noGrp="1" noChangeAspect="1"/>
          </p:cNvPicPr>
          <p:nvPr>
            <p:ph idx="1"/>
          </p:nvPr>
        </p:nvPicPr>
        <p:blipFill rotWithShape="1">
          <a:blip r:embed="rId2"/>
          <a:srcRect b="14008"/>
          <a:stretch/>
        </p:blipFill>
        <p:spPr>
          <a:xfrm>
            <a:off x="371475" y="228600"/>
            <a:ext cx="11601449" cy="6443663"/>
          </a:xfrm>
        </p:spPr>
      </p:pic>
    </p:spTree>
    <p:extLst>
      <p:ext uri="{BB962C8B-B14F-4D97-AF65-F5344CB8AC3E}">
        <p14:creationId xmlns:p14="http://schemas.microsoft.com/office/powerpoint/2010/main" val="107346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900C72-AF48-48BE-E8A1-38DA01277532}"/>
              </a:ext>
            </a:extLst>
          </p:cNvPr>
          <p:cNvPicPr>
            <a:picLocks noGrp="1" noChangeAspect="1"/>
          </p:cNvPicPr>
          <p:nvPr>
            <p:ph idx="4294967295"/>
          </p:nvPr>
        </p:nvPicPr>
        <p:blipFill>
          <a:blip r:embed="rId2"/>
          <a:stretch>
            <a:fillRect/>
          </a:stretch>
        </p:blipFill>
        <p:spPr>
          <a:xfrm>
            <a:off x="1150937" y="563880"/>
            <a:ext cx="9890125" cy="5943600"/>
          </a:xfrm>
          <a:prstGeom prst="rect">
            <a:avLst/>
          </a:prstGeom>
        </p:spPr>
      </p:pic>
    </p:spTree>
    <p:extLst>
      <p:ext uri="{BB962C8B-B14F-4D97-AF65-F5344CB8AC3E}">
        <p14:creationId xmlns:p14="http://schemas.microsoft.com/office/powerpoint/2010/main" val="2919149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5C0B-4CF4-6BBF-2CA9-AEBF907F9E7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8D48F33-C977-B170-8EB4-03CC09968C6A}"/>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50965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E7F6-BAC7-3017-63BE-3BA00B43E7B2}"/>
              </a:ext>
            </a:extLst>
          </p:cNvPr>
          <p:cNvSpPr>
            <a:spLocks noGrp="1"/>
          </p:cNvSpPr>
          <p:nvPr>
            <p:ph type="title"/>
          </p:nvPr>
        </p:nvSpPr>
        <p:spPr>
          <a:xfrm>
            <a:off x="7361664" y="1859390"/>
            <a:ext cx="1860395" cy="538124"/>
          </a:xfrm>
        </p:spPr>
        <p:txBody>
          <a:bodyPr>
            <a:normAutofit/>
          </a:bodyPr>
          <a:lstStyle/>
          <a:p>
            <a:r>
              <a:rPr lang="en-US" sz="1000" b="1" dirty="0">
                <a:solidFill>
                  <a:srgbClr val="7030A0"/>
                </a:solidFill>
              </a:rPr>
              <a:t>Restaurant=472</a:t>
            </a:r>
          </a:p>
        </p:txBody>
      </p:sp>
      <p:pic>
        <p:nvPicPr>
          <p:cNvPr id="4" name="Content Placeholder 3">
            <a:extLst>
              <a:ext uri="{FF2B5EF4-FFF2-40B4-BE49-F238E27FC236}">
                <a16:creationId xmlns:a16="http://schemas.microsoft.com/office/drawing/2014/main" id="{2E093277-F5FB-8DA6-60AB-B07C0B501CD0}"/>
              </a:ext>
            </a:extLst>
          </p:cNvPr>
          <p:cNvPicPr>
            <a:picLocks noGrp="1" noChangeAspect="1"/>
          </p:cNvPicPr>
          <p:nvPr>
            <p:ph idx="1"/>
          </p:nvPr>
        </p:nvPicPr>
        <p:blipFill>
          <a:blip r:embed="rId2"/>
          <a:stretch>
            <a:fillRect/>
          </a:stretch>
        </p:blipFill>
        <p:spPr>
          <a:xfrm>
            <a:off x="838201" y="0"/>
            <a:ext cx="10515600" cy="6857999"/>
          </a:xfrm>
          <a:prstGeom prst="rect">
            <a:avLst/>
          </a:prstGeom>
        </p:spPr>
      </p:pic>
    </p:spTree>
    <p:extLst>
      <p:ext uri="{BB962C8B-B14F-4D97-AF65-F5344CB8AC3E}">
        <p14:creationId xmlns:p14="http://schemas.microsoft.com/office/powerpoint/2010/main" val="183067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EE5222-6F71-FBE2-AA8E-8564E2990FDF}"/>
              </a:ext>
            </a:extLst>
          </p:cNvPr>
          <p:cNvPicPr>
            <a:picLocks noChangeAspect="1"/>
          </p:cNvPicPr>
          <p:nvPr/>
        </p:nvPicPr>
        <p:blipFill>
          <a:blip r:embed="rId2"/>
          <a:stretch>
            <a:fillRect/>
          </a:stretch>
        </p:blipFill>
        <p:spPr>
          <a:xfrm>
            <a:off x="1301858" y="0"/>
            <a:ext cx="9887918" cy="6858000"/>
          </a:xfrm>
          <a:prstGeom prst="rect">
            <a:avLst/>
          </a:prstGeom>
        </p:spPr>
      </p:pic>
    </p:spTree>
    <p:extLst>
      <p:ext uri="{BB962C8B-B14F-4D97-AF65-F5344CB8AC3E}">
        <p14:creationId xmlns:p14="http://schemas.microsoft.com/office/powerpoint/2010/main" val="145444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7874-264D-4509-21FD-B307526D20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E7498E-E8CB-8E45-943E-FC27A625CF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12A744-E840-D15B-B136-C08C928AD33A}"/>
              </a:ext>
            </a:extLst>
          </p:cNvPr>
          <p:cNvPicPr>
            <a:picLocks noChangeAspect="1"/>
          </p:cNvPicPr>
          <p:nvPr/>
        </p:nvPicPr>
        <p:blipFill>
          <a:blip r:embed="rId2"/>
          <a:stretch>
            <a:fillRect/>
          </a:stretch>
        </p:blipFill>
        <p:spPr>
          <a:xfrm>
            <a:off x="838200" y="177799"/>
            <a:ext cx="10515600" cy="6315075"/>
          </a:xfrm>
          <a:prstGeom prst="rect">
            <a:avLst/>
          </a:prstGeom>
        </p:spPr>
      </p:pic>
    </p:spTree>
    <p:extLst>
      <p:ext uri="{BB962C8B-B14F-4D97-AF65-F5344CB8AC3E}">
        <p14:creationId xmlns:p14="http://schemas.microsoft.com/office/powerpoint/2010/main" val="402400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78F8-5437-873E-D062-13FC1C77F1A3}"/>
              </a:ext>
            </a:extLst>
          </p:cNvPr>
          <p:cNvSpPr>
            <a:spLocks noGrp="1"/>
          </p:cNvSpPr>
          <p:nvPr>
            <p:ph type="title"/>
          </p:nvPr>
        </p:nvSpPr>
        <p:spPr>
          <a:xfrm>
            <a:off x="838200" y="157163"/>
            <a:ext cx="10515600" cy="1071563"/>
          </a:xfrm>
        </p:spPr>
        <p:txBody>
          <a:bodyPr/>
          <a:lstStyle/>
          <a:p>
            <a:pPr algn="ctr"/>
            <a:r>
              <a:rPr lang="en-US" b="1" dirty="0">
                <a:latin typeface="Aharoni" panose="02010803020104030203" pitchFamily="2" charset="-79"/>
                <a:cs typeface="Aharoni" panose="02010803020104030203" pitchFamily="2" charset="-79"/>
              </a:rPr>
              <a:t>Overview</a:t>
            </a:r>
          </a:p>
        </p:txBody>
      </p:sp>
      <p:sp>
        <p:nvSpPr>
          <p:cNvPr id="3" name="Content Placeholder 2">
            <a:extLst>
              <a:ext uri="{FF2B5EF4-FFF2-40B4-BE49-F238E27FC236}">
                <a16:creationId xmlns:a16="http://schemas.microsoft.com/office/drawing/2014/main" id="{7FD6F5A2-4BAF-1EB9-B396-3711173C2D45}"/>
              </a:ext>
            </a:extLst>
          </p:cNvPr>
          <p:cNvSpPr>
            <a:spLocks noGrp="1"/>
          </p:cNvSpPr>
          <p:nvPr>
            <p:ph idx="1"/>
          </p:nvPr>
        </p:nvSpPr>
        <p:spPr>
          <a:xfrm>
            <a:off x="371475" y="1371600"/>
            <a:ext cx="11544299" cy="5157788"/>
          </a:xfrm>
        </p:spPr>
        <p:txBody>
          <a:bodyPr>
            <a:normAutofit/>
          </a:bodyPr>
          <a:lstStyle/>
          <a:p>
            <a:pPr marL="0" indent="0">
              <a:buNone/>
            </a:pPr>
            <a:r>
              <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My capstone will analyze crime data and police call-for-service records in three cities: Nashville, Tennessee; Louisville, Kentucky; and Birmingham, Alabama. </a:t>
            </a:r>
          </a:p>
          <a:p>
            <a:pPr marL="0" indent="0">
              <a:buNone/>
            </a:pPr>
            <a:endPar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0" indent="0">
              <a:buNone/>
            </a:pPr>
            <a:r>
              <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The project will also incorporate unemployment rate data from these cities to explore potential correlations and patterns. </a:t>
            </a:r>
          </a:p>
          <a:p>
            <a:pPr marL="0" indent="0">
              <a:buNone/>
            </a:pPr>
            <a:endParaRPr lang="en-US" sz="2000" kern="100"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marL="0" indent="0">
              <a:buNone/>
            </a:pPr>
            <a:r>
              <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The overarching goal is to understand how economic factors influence crime rates and the demand for police services in these urban areas. </a:t>
            </a:r>
          </a:p>
          <a:p>
            <a:pPr marL="0" indent="0">
              <a:buNone/>
            </a:pPr>
            <a:endParaRPr lang="en-US" sz="2000" kern="100"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marL="0" indent="0">
              <a:buNone/>
            </a:pPr>
            <a:r>
              <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I hope to analyze historical crime data to identify patterns in criminal activities such as theft, burglary, assault, vandalism, and more within the selected cities. </a:t>
            </a:r>
          </a:p>
          <a:p>
            <a:pPr marL="0" indent="0">
              <a:buNone/>
            </a:pPr>
            <a:endPar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0" indent="0">
              <a:buNone/>
            </a:pPr>
            <a:r>
              <a:rPr lang="en-US" sz="20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My capstone represents a comprehensive effort to understand the complex interplay between economic conditions, and public safety concerns. </a:t>
            </a:r>
          </a:p>
          <a:p>
            <a:endParaRPr lang="en-US" dirty="0"/>
          </a:p>
        </p:txBody>
      </p:sp>
    </p:spTree>
    <p:extLst>
      <p:ext uri="{BB962C8B-B14F-4D97-AF65-F5344CB8AC3E}">
        <p14:creationId xmlns:p14="http://schemas.microsoft.com/office/powerpoint/2010/main" val="292698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DC2B1F-3D03-B6BD-5BBD-BFB57A0095A3}"/>
              </a:ext>
            </a:extLst>
          </p:cNvPr>
          <p:cNvPicPr>
            <a:picLocks noGrp="1" noChangeAspect="1"/>
          </p:cNvPicPr>
          <p:nvPr>
            <p:ph idx="1"/>
          </p:nvPr>
        </p:nvPicPr>
        <p:blipFill>
          <a:blip r:embed="rId3"/>
          <a:stretch>
            <a:fillRect/>
          </a:stretch>
        </p:blipFill>
        <p:spPr>
          <a:xfrm>
            <a:off x="1150196" y="0"/>
            <a:ext cx="9891607" cy="6858000"/>
          </a:xfrm>
          <a:prstGeom prst="rect">
            <a:avLst/>
          </a:prstGeom>
        </p:spPr>
      </p:pic>
    </p:spTree>
    <p:extLst>
      <p:ext uri="{BB962C8B-B14F-4D97-AF65-F5344CB8AC3E}">
        <p14:creationId xmlns:p14="http://schemas.microsoft.com/office/powerpoint/2010/main" val="1044784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51AB-8850-A95D-E504-B71D4CFA6F8C}"/>
              </a:ext>
            </a:extLst>
          </p:cNvPr>
          <p:cNvSpPr>
            <a:spLocks noGrp="1"/>
          </p:cNvSpPr>
          <p:nvPr>
            <p:ph type="title"/>
          </p:nvPr>
        </p:nvSpPr>
        <p:spPr>
          <a:xfrm>
            <a:off x="838200" y="100013"/>
            <a:ext cx="10515600" cy="971551"/>
          </a:xfrm>
        </p:spPr>
        <p:txBody>
          <a:bodyPr>
            <a:normAutofit/>
          </a:bodyPr>
          <a:lstStyle/>
          <a:p>
            <a:pPr algn="ctr"/>
            <a:r>
              <a:rPr lang="en-US" dirty="0">
                <a:latin typeface="Aharoni" panose="02010803020104030203" pitchFamily="2" charset="-79"/>
                <a:cs typeface="Aharoni" panose="02010803020104030203" pitchFamily="2" charset="-79"/>
              </a:rPr>
              <a:t>Conclusion and Recommendation?</a:t>
            </a:r>
          </a:p>
        </p:txBody>
      </p:sp>
      <p:pic>
        <p:nvPicPr>
          <p:cNvPr id="10242" name="Picture 2" descr="New research examines the cost of crime in the U.S., estimated to be $2.6  trillion in a single year | Vanderbilt University">
            <a:extLst>
              <a:ext uri="{FF2B5EF4-FFF2-40B4-BE49-F238E27FC236}">
                <a16:creationId xmlns:a16="http://schemas.microsoft.com/office/drawing/2014/main" id="{465931F3-C861-FB13-237B-3E88EDB21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4424" y="942975"/>
            <a:ext cx="10239375" cy="523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12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C986-80BA-9991-AA42-0E6C6AB1AF2D}"/>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Where?</a:t>
            </a:r>
          </a:p>
        </p:txBody>
      </p:sp>
      <p:sp>
        <p:nvSpPr>
          <p:cNvPr id="3" name="Content Placeholder 2">
            <a:extLst>
              <a:ext uri="{FF2B5EF4-FFF2-40B4-BE49-F238E27FC236}">
                <a16:creationId xmlns:a16="http://schemas.microsoft.com/office/drawing/2014/main" id="{72F65D89-C69B-8EE8-3DF8-9C128BC7FA73}"/>
              </a:ext>
            </a:extLst>
          </p:cNvPr>
          <p:cNvSpPr>
            <a:spLocks noGrp="1"/>
          </p:cNvSpPr>
          <p:nvPr>
            <p:ph idx="1"/>
          </p:nvPr>
        </p:nvSpPr>
        <p:spPr>
          <a:xfrm>
            <a:off x="838200" y="1343025"/>
            <a:ext cx="10515600" cy="4833938"/>
          </a:xfrm>
        </p:spPr>
        <p:txBody>
          <a:bodyPr>
            <a:normAutofit fontScale="92500"/>
          </a:bodyPr>
          <a:lstStyle/>
          <a:p>
            <a:pPr marL="0" indent="0">
              <a:buNone/>
            </a:pPr>
            <a:r>
              <a:rPr lang="en-US" sz="36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The data from Nashville, TN, is provided by the Metro Nashville Police Department, Information Technology, </a:t>
            </a:r>
          </a:p>
          <a:p>
            <a:pPr marL="0" indent="0">
              <a:buNone/>
            </a:pPr>
            <a:endParaRPr lang="en-US" sz="3600" kern="100"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marL="0" indent="0">
              <a:buNone/>
            </a:pPr>
            <a:r>
              <a:rPr lang="en-US" sz="3600"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For Louisville, KY, the </a:t>
            </a:r>
            <a:r>
              <a:rPr lang="en-US" sz="3600" kern="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Crime report data is provided for Louisville Metro Police Divisions</a:t>
            </a:r>
          </a:p>
          <a:p>
            <a:pPr marL="0" indent="0">
              <a:buNone/>
            </a:pPr>
            <a:endParaRPr lang="en-US" sz="3600" kern="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US" sz="3600" kern="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3600" kern="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Birmingham, AL, is provided by four different police precincts, East, West, North, and South Police Precincts. </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3378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228E-03AF-87A8-8360-B75F2342195D}"/>
              </a:ext>
            </a:extLst>
          </p:cNvPr>
          <p:cNvSpPr>
            <a:spLocks noGrp="1"/>
          </p:cNvSpPr>
          <p:nvPr>
            <p:ph type="title"/>
          </p:nvPr>
        </p:nvSpPr>
        <p:spPr>
          <a:xfrm>
            <a:off x="838200" y="0"/>
            <a:ext cx="10515600" cy="957263"/>
          </a:xfrm>
        </p:spPr>
        <p:txBody>
          <a:bodyPr>
            <a:normAutofit/>
          </a:bodyPr>
          <a:lstStyle/>
          <a:p>
            <a:r>
              <a:rPr lang="en-US" dirty="0">
                <a:latin typeface="Aharoni" panose="02010803020104030203" pitchFamily="2" charset="-79"/>
                <a:cs typeface="Aharoni" panose="02010803020104030203" pitchFamily="2" charset="-79"/>
              </a:rPr>
              <a:t>Why Unemployment and Crime Data?</a:t>
            </a:r>
          </a:p>
        </p:txBody>
      </p:sp>
      <p:sp>
        <p:nvSpPr>
          <p:cNvPr id="3" name="Content Placeholder 2">
            <a:extLst>
              <a:ext uri="{FF2B5EF4-FFF2-40B4-BE49-F238E27FC236}">
                <a16:creationId xmlns:a16="http://schemas.microsoft.com/office/drawing/2014/main" id="{3EEDB5A1-F108-DD3C-88B7-96DFA899E3CD}"/>
              </a:ext>
            </a:extLst>
          </p:cNvPr>
          <p:cNvSpPr>
            <a:spLocks noGrp="1"/>
          </p:cNvSpPr>
          <p:nvPr>
            <p:ph idx="1"/>
          </p:nvPr>
        </p:nvSpPr>
        <p:spPr>
          <a:xfrm>
            <a:off x="838200" y="957263"/>
            <a:ext cx="10515600" cy="5672137"/>
          </a:xfrm>
        </p:spPr>
        <p:txBody>
          <a:bodyPr>
            <a:normAutofit lnSpcReduction="10000"/>
          </a:bodyPr>
          <a:lstStyle/>
          <a:p>
            <a:pPr>
              <a:buFont typeface="Wingdings" pitchFamily="2" charset="2"/>
              <a:buChar char="§"/>
            </a:pPr>
            <a:r>
              <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37210 Zip code and Graduate School</a:t>
            </a:r>
          </a:p>
          <a:p>
            <a:pPr marL="0" indent="0">
              <a:buNone/>
            </a:pPr>
            <a:endPar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provide valuable insights into the patterns, trends, and factors influencing criminal activities in various regions. </a:t>
            </a:r>
          </a:p>
          <a:p>
            <a:pPr marL="0" indent="0">
              <a:buNone/>
            </a:pPr>
            <a:endPar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diverse demographic profiles </a:t>
            </a:r>
          </a:p>
          <a:p>
            <a:pPr marL="0" indent="0">
              <a:buNone/>
            </a:pPr>
            <a:endParaRPr lang="en-US" sz="3200" kern="100" dirty="0">
              <a:solidFill>
                <a:srgbClr val="000000"/>
              </a:solidFill>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distinct geographic locations. </a:t>
            </a:r>
          </a:p>
          <a:p>
            <a:pPr marL="0" indent="0">
              <a:buNone/>
            </a:pPr>
            <a:endPar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32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the South of the United States, </a:t>
            </a:r>
          </a:p>
          <a:p>
            <a:pPr marL="0" indent="0">
              <a:buNone/>
            </a:pPr>
            <a:endParaRPr lang="en-US" sz="20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9451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trips(down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trips(down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strips(down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5725C-AD85-42C1-DF72-3866869F0E78}"/>
              </a:ext>
            </a:extLst>
          </p:cNvPr>
          <p:cNvSpPr>
            <a:spLocks noGrp="1"/>
          </p:cNvSpPr>
          <p:nvPr>
            <p:ph idx="1"/>
          </p:nvPr>
        </p:nvSpPr>
        <p:spPr>
          <a:xfrm>
            <a:off x="838200" y="657225"/>
            <a:ext cx="10515600" cy="5519738"/>
          </a:xfrm>
        </p:spPr>
        <p:txBody>
          <a:bodyPr/>
          <a:lstStyle/>
          <a:p>
            <a:pPr>
              <a:buFont typeface="Wingdings" pitchFamily="2" charset="2"/>
              <a:buChar char="§"/>
            </a:pPr>
            <a:r>
              <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close to each other, and</a:t>
            </a:r>
          </a:p>
          <a:p>
            <a:pPr marL="0" indent="0">
              <a:buNone/>
            </a:pPr>
            <a:endPar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probably have a similar population. </a:t>
            </a:r>
          </a:p>
          <a:p>
            <a:pPr marL="0" indent="0">
              <a:buNone/>
            </a:pPr>
            <a:endPar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have robust data collection and </a:t>
            </a:r>
          </a:p>
          <a:p>
            <a:pPr marL="0" indent="0">
              <a:buNone/>
            </a:pPr>
            <a:endPar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reporting systems, </a:t>
            </a:r>
          </a:p>
          <a:p>
            <a:pPr marL="0" indent="0">
              <a:buNone/>
            </a:pPr>
            <a:endPar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endParaRPr>
          </a:p>
          <a:p>
            <a:pPr>
              <a:buFont typeface="Wingdings" pitchFamily="2" charset="2"/>
              <a:buChar char="§"/>
            </a:pPr>
            <a:r>
              <a:rPr lang="en-US" sz="2800" kern="100" dirty="0">
                <a:solidFill>
                  <a:srgbClr val="000000"/>
                </a:solidFill>
                <a:effectLst/>
                <a:latin typeface="Comic Sans MS" panose="030F0902030302020204" pitchFamily="66" charset="0"/>
                <a:ea typeface="Calibri" panose="020F0502020204030204" pitchFamily="34" charset="0"/>
                <a:cs typeface="Times New Roman" panose="02020603050405020304" pitchFamily="18" charset="0"/>
              </a:rPr>
              <a:t>ensuring the availability of comprehensive and reliable data for the project. </a:t>
            </a:r>
            <a:endParaRPr lang="en-US" sz="2800" kern="100" dirty="0">
              <a:effectLst/>
              <a:latin typeface="Comic Sans MS" panose="030F0902030302020204" pitchFamily="66"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861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9D96-6569-EA59-0A06-979C5CF2E0C9}"/>
              </a:ext>
            </a:extLst>
          </p:cNvPr>
          <p:cNvSpPr>
            <a:spLocks noGrp="1"/>
          </p:cNvSpPr>
          <p:nvPr>
            <p:ph type="title"/>
          </p:nvPr>
        </p:nvSpPr>
        <p:spPr>
          <a:xfrm>
            <a:off x="838200" y="365125"/>
            <a:ext cx="10515600" cy="792163"/>
          </a:xfrm>
        </p:spPr>
        <p:txBody>
          <a:bodyPr/>
          <a:lstStyle/>
          <a:p>
            <a:pPr algn="ctr"/>
            <a:r>
              <a:rPr lang="en-US" dirty="0">
                <a:latin typeface="Aharoni" panose="02010803020104030203" pitchFamily="2" charset="-79"/>
                <a:cs typeface="Aharoni" panose="02010803020104030203" pitchFamily="2" charset="-79"/>
              </a:rPr>
              <a:t>Driving Questions</a:t>
            </a:r>
          </a:p>
        </p:txBody>
      </p:sp>
      <p:sp>
        <p:nvSpPr>
          <p:cNvPr id="3" name="Content Placeholder 2">
            <a:extLst>
              <a:ext uri="{FF2B5EF4-FFF2-40B4-BE49-F238E27FC236}">
                <a16:creationId xmlns:a16="http://schemas.microsoft.com/office/drawing/2014/main" id="{A64CC1B9-5DD7-BA39-435C-E8B4C23183DF}"/>
              </a:ext>
            </a:extLst>
          </p:cNvPr>
          <p:cNvSpPr>
            <a:spLocks noGrp="1"/>
          </p:cNvSpPr>
          <p:nvPr>
            <p:ph idx="1"/>
          </p:nvPr>
        </p:nvSpPr>
        <p:spPr>
          <a:xfrm>
            <a:off x="838200" y="1385888"/>
            <a:ext cx="10515600" cy="4791075"/>
          </a:xfrm>
        </p:spPr>
        <p:txBody>
          <a:bodyPr>
            <a:normAutofit fontScale="92500"/>
          </a:bodyPr>
          <a:lstStyle/>
          <a:p>
            <a:pPr marL="0" marR="0">
              <a:spcBef>
                <a:spcPts val="0"/>
              </a:spcBef>
              <a:spcAft>
                <a:spcPts val="0"/>
              </a:spcAft>
            </a:pPr>
            <a:r>
              <a:rPr lang="en-US" sz="3200" dirty="0">
                <a:solidFill>
                  <a:srgbClr val="000000"/>
                </a:solidFill>
                <a:effectLst/>
                <a:latin typeface="Comic Sans MS" panose="030F0902030302020204" pitchFamily="66" charset="0"/>
                <a:ea typeface="Times New Roman" panose="02020603050405020304" pitchFamily="18" charset="0"/>
              </a:rPr>
              <a:t>What are the most common types of crimes reported in each of the three cities, and how do they compare?</a:t>
            </a:r>
          </a:p>
          <a:p>
            <a:pPr marL="0" marR="0">
              <a:spcBef>
                <a:spcPts val="0"/>
              </a:spcBef>
              <a:spcAft>
                <a:spcPts val="0"/>
              </a:spcAft>
            </a:pPr>
            <a:endParaRPr lang="en-US" sz="3200" dirty="0">
              <a:solidFill>
                <a:srgbClr val="000000"/>
              </a:solidFill>
              <a:latin typeface="Comic Sans MS" panose="030F0902030302020204" pitchFamily="66" charset="0"/>
              <a:ea typeface="Times New Roman" panose="02020603050405020304" pitchFamily="18" charset="0"/>
            </a:endParaRPr>
          </a:p>
          <a:p>
            <a:pPr marL="0" marR="0">
              <a:spcBef>
                <a:spcPts val="0"/>
              </a:spcBef>
              <a:spcAft>
                <a:spcPts val="0"/>
              </a:spcAft>
            </a:pPr>
            <a:endParaRPr lang="en-US" sz="3200" dirty="0">
              <a:effectLst/>
              <a:latin typeface="Comic Sans MS" panose="030F0902030302020204" pitchFamily="66" charset="0"/>
              <a:ea typeface="Times New Roman" panose="02020603050405020304" pitchFamily="18" charset="0"/>
            </a:endParaRPr>
          </a:p>
          <a:p>
            <a:pPr marL="0" marR="0">
              <a:spcBef>
                <a:spcPts val="0"/>
              </a:spcBef>
              <a:spcAft>
                <a:spcPts val="0"/>
              </a:spcAft>
            </a:pPr>
            <a:r>
              <a:rPr lang="en-US" sz="3200" dirty="0">
                <a:solidFill>
                  <a:srgbClr val="000000"/>
                </a:solidFill>
                <a:effectLst/>
                <a:latin typeface="Comic Sans MS" panose="030F0902030302020204" pitchFamily="66" charset="0"/>
                <a:ea typeface="Times New Roman" panose="02020603050405020304" pitchFamily="18" charset="0"/>
              </a:rPr>
              <a:t>How do the rates of violent crimes, such as homicide and aggravated assault, compare across the three cities, does the LMPD beat count influence the crime rate?</a:t>
            </a:r>
          </a:p>
          <a:p>
            <a:pPr marL="0" marR="0">
              <a:spcBef>
                <a:spcPts val="0"/>
              </a:spcBef>
              <a:spcAft>
                <a:spcPts val="0"/>
              </a:spcAft>
            </a:pPr>
            <a:endParaRPr lang="en-US" sz="3200" dirty="0">
              <a:solidFill>
                <a:srgbClr val="000000"/>
              </a:solidFill>
              <a:latin typeface="Comic Sans MS" panose="030F0902030302020204" pitchFamily="66" charset="0"/>
              <a:ea typeface="Times New Roman" panose="02020603050405020304" pitchFamily="18" charset="0"/>
            </a:endParaRPr>
          </a:p>
          <a:p>
            <a:pPr marL="0" marR="0">
              <a:spcBef>
                <a:spcPts val="0"/>
              </a:spcBef>
              <a:spcAft>
                <a:spcPts val="0"/>
              </a:spcAft>
            </a:pPr>
            <a:endParaRPr lang="en-US" sz="3200" dirty="0">
              <a:effectLst/>
              <a:latin typeface="Comic Sans MS" panose="030F0902030302020204" pitchFamily="66" charset="0"/>
              <a:ea typeface="Times New Roman" panose="02020603050405020304" pitchFamily="18" charset="0"/>
            </a:endParaRPr>
          </a:p>
          <a:p>
            <a:pPr marL="0" marR="0"/>
            <a:r>
              <a:rPr lang="en-US" sz="3200" dirty="0">
                <a:solidFill>
                  <a:srgbClr val="000000"/>
                </a:solidFill>
                <a:effectLst/>
                <a:latin typeface="Comic Sans MS" panose="030F0902030302020204" pitchFamily="66" charset="0"/>
                <a:ea typeface="Times New Roman" panose="02020603050405020304" pitchFamily="18" charset="0"/>
              </a:rPr>
              <a:t>Does the location influence the crime rate?</a:t>
            </a:r>
            <a:endParaRPr lang="en-US" sz="3200" dirty="0">
              <a:effectLst/>
              <a:latin typeface="Comic Sans MS" panose="030F0902030302020204" pitchFamily="66"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938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423F-2B75-D511-CE8F-F77448720015}"/>
              </a:ext>
            </a:extLst>
          </p:cNvPr>
          <p:cNvSpPr>
            <a:spLocks noGrp="1"/>
          </p:cNvSpPr>
          <p:nvPr>
            <p:ph type="title"/>
          </p:nvPr>
        </p:nvSpPr>
        <p:spPr/>
        <p:txBody>
          <a:bodyPr/>
          <a:lstStyle/>
          <a:p>
            <a:endParaRPr lang="en-US"/>
          </a:p>
        </p:txBody>
      </p:sp>
      <p:pic>
        <p:nvPicPr>
          <p:cNvPr id="5" name="Content Placeholder 4" descr="A graph of a crime&#10;&#10;Description automatically generated">
            <a:extLst>
              <a:ext uri="{FF2B5EF4-FFF2-40B4-BE49-F238E27FC236}">
                <a16:creationId xmlns:a16="http://schemas.microsoft.com/office/drawing/2014/main" id="{EC2F7DE0-D218-1497-DCEE-332D4F7D86A8}"/>
              </a:ext>
            </a:extLst>
          </p:cNvPr>
          <p:cNvPicPr>
            <a:picLocks noGrp="1" noChangeAspect="1"/>
          </p:cNvPicPr>
          <p:nvPr>
            <p:ph idx="1"/>
          </p:nvPr>
        </p:nvPicPr>
        <p:blipFill>
          <a:blip r:embed="rId2"/>
          <a:stretch>
            <a:fillRect/>
          </a:stretch>
        </p:blipFill>
        <p:spPr>
          <a:xfrm>
            <a:off x="314325" y="214314"/>
            <a:ext cx="11630025" cy="6643686"/>
          </a:xfrm>
        </p:spPr>
      </p:pic>
    </p:spTree>
    <p:extLst>
      <p:ext uri="{BB962C8B-B14F-4D97-AF65-F5344CB8AC3E}">
        <p14:creationId xmlns:p14="http://schemas.microsoft.com/office/powerpoint/2010/main" val="13524945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B77D-9769-2790-2359-5263224BD30E}"/>
              </a:ext>
            </a:extLst>
          </p:cNvPr>
          <p:cNvSpPr>
            <a:spLocks noGrp="1"/>
          </p:cNvSpPr>
          <p:nvPr>
            <p:ph type="title"/>
          </p:nvPr>
        </p:nvSpPr>
        <p:spPr/>
        <p:txBody>
          <a:bodyPr/>
          <a:lstStyle/>
          <a:p>
            <a:endParaRPr lang="en-US"/>
          </a:p>
        </p:txBody>
      </p:sp>
      <p:pic>
        <p:nvPicPr>
          <p:cNvPr id="7" name="Picture 6" descr="A graph with blue bars and white text&#10;&#10;Description automatically generated">
            <a:extLst>
              <a:ext uri="{FF2B5EF4-FFF2-40B4-BE49-F238E27FC236}">
                <a16:creationId xmlns:a16="http://schemas.microsoft.com/office/drawing/2014/main" id="{9E99CE92-D88F-07E7-9484-8FDC91C3CC02}"/>
              </a:ext>
            </a:extLst>
          </p:cNvPr>
          <p:cNvPicPr>
            <a:picLocks noChangeAspect="1"/>
          </p:cNvPicPr>
          <p:nvPr/>
        </p:nvPicPr>
        <p:blipFill>
          <a:blip r:embed="rId2"/>
          <a:stretch>
            <a:fillRect/>
          </a:stretch>
        </p:blipFill>
        <p:spPr>
          <a:xfrm>
            <a:off x="657225" y="365125"/>
            <a:ext cx="10815638" cy="6127750"/>
          </a:xfrm>
          <a:prstGeom prst="rect">
            <a:avLst/>
          </a:prstGeom>
        </p:spPr>
      </p:pic>
    </p:spTree>
    <p:extLst>
      <p:ext uri="{BB962C8B-B14F-4D97-AF65-F5344CB8AC3E}">
        <p14:creationId xmlns:p14="http://schemas.microsoft.com/office/powerpoint/2010/main" val="346606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393E-D961-E351-6A62-8C92886367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275B94-4680-8BA5-40DF-34471A8C047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314263-2CC3-662E-F0DA-0B5D125A0333}"/>
              </a:ext>
            </a:extLst>
          </p:cNvPr>
          <p:cNvPicPr>
            <a:picLocks noChangeAspect="1"/>
          </p:cNvPicPr>
          <p:nvPr/>
        </p:nvPicPr>
        <p:blipFill>
          <a:blip r:embed="rId2"/>
          <a:stretch>
            <a:fillRect/>
          </a:stretch>
        </p:blipFill>
        <p:spPr>
          <a:xfrm>
            <a:off x="838200" y="242889"/>
            <a:ext cx="10515600" cy="6415086"/>
          </a:xfrm>
          <a:prstGeom prst="rect">
            <a:avLst/>
          </a:prstGeom>
        </p:spPr>
      </p:pic>
    </p:spTree>
    <p:extLst>
      <p:ext uri="{BB962C8B-B14F-4D97-AF65-F5344CB8AC3E}">
        <p14:creationId xmlns:p14="http://schemas.microsoft.com/office/powerpoint/2010/main" val="20398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25275</TotalTime>
  <Words>556</Words>
  <Application>Microsoft Macintosh PowerPoint</Application>
  <PresentationFormat>Widescreen</PresentationFormat>
  <Paragraphs>61</Paragraphs>
  <Slides>21</Slides>
  <Notes>5</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Aharoni</vt:lpstr>
      <vt:lpstr>Arial</vt:lpstr>
      <vt:lpstr>Calibri</vt:lpstr>
      <vt:lpstr>Calibri Light</vt:lpstr>
      <vt:lpstr>Cambria</vt:lpstr>
      <vt:lpstr>Comic Sans MS</vt:lpstr>
      <vt:lpstr>Helvetica</vt:lpstr>
      <vt:lpstr>Wingdings</vt:lpstr>
      <vt:lpstr>Office Theme</vt:lpstr>
      <vt:lpstr>Crime and Unemployment: Any Correlation- The Case of Nashville, TN, Louisville, KY and Birmingham AL</vt:lpstr>
      <vt:lpstr>Overview</vt:lpstr>
      <vt:lpstr>Where?</vt:lpstr>
      <vt:lpstr>Why Unemployment and Crime Data?</vt:lpstr>
      <vt:lpstr>PowerPoint Presentation</vt:lpstr>
      <vt:lpstr>Driving Questions</vt:lpstr>
      <vt:lpstr>PowerPoint Presentation</vt:lpstr>
      <vt:lpstr>PowerPoint Presentation</vt:lpstr>
      <vt:lpstr>PowerPoint Presentation</vt:lpstr>
      <vt:lpstr>PowerPoint Presentation</vt:lpstr>
      <vt:lpstr>PowerPoint Presentation</vt:lpstr>
      <vt:lpstr>Unemployed Population and Crime Count by Year in Nashville</vt:lpstr>
      <vt:lpstr>PowerPoint Presentation</vt:lpstr>
      <vt:lpstr>PowerPoint Presentation</vt:lpstr>
      <vt:lpstr>PowerPoint Presentation</vt:lpstr>
      <vt:lpstr>PowerPoint Presentation</vt:lpstr>
      <vt:lpstr>Restaurant=472</vt:lpstr>
      <vt:lpstr>PowerPoint Presentation</vt:lpstr>
      <vt:lpstr>PowerPoint Presentation</vt:lpstr>
      <vt:lpstr>PowerPoint Presentation</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 Any Correlation- The Case of Nashville, TN, Louisville, KY and Birmingham AL</dc:title>
  <dc:creator>Chiedozie Uhuegbu</dc:creator>
  <cp:lastModifiedBy>Chiedozie Uhuegbu</cp:lastModifiedBy>
  <cp:revision>6</cp:revision>
  <dcterms:created xsi:type="dcterms:W3CDTF">2024-03-01T18:12:06Z</dcterms:created>
  <dcterms:modified xsi:type="dcterms:W3CDTF">2024-03-21T18:37:44Z</dcterms:modified>
</cp:coreProperties>
</file>