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  <p:sldId id="266" r:id="rId4"/>
    <p:sldId id="264" r:id="rId5"/>
    <p:sldId id="261" r:id="rId6"/>
    <p:sldId id="282" r:id="rId7"/>
    <p:sldId id="280" r:id="rId8"/>
    <p:sldId id="279" r:id="rId9"/>
    <p:sldId id="265" r:id="rId10"/>
    <p:sldId id="268" r:id="rId11"/>
    <p:sldId id="269" r:id="rId12"/>
    <p:sldId id="281" r:id="rId13"/>
    <p:sldId id="270" r:id="rId14"/>
    <p:sldId id="283" r:id="rId15"/>
    <p:sldId id="284" r:id="rId16"/>
    <p:sldId id="285" r:id="rId17"/>
    <p:sldId id="286" r:id="rId18"/>
    <p:sldId id="288" r:id="rId19"/>
    <p:sldId id="289" r:id="rId20"/>
    <p:sldId id="290" r:id="rId21"/>
    <p:sldId id="291" r:id="rId22"/>
    <p:sldId id="292" r:id="rId23"/>
    <p:sldId id="294" r:id="rId24"/>
    <p:sldId id="278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백 경민" initials="백경" lastIdx="1" clrIdx="0">
    <p:extLst>
      <p:ext uri="{19B8F6BF-5375-455C-9EA6-DF929625EA0E}">
        <p15:presenceInfo xmlns:p15="http://schemas.microsoft.com/office/powerpoint/2012/main" userId="84562aa962ceb36f" providerId="Windows Live"/>
      </p:ext>
    </p:extLst>
  </p:cmAuthor>
  <p:cmAuthor id="2" name="조 우형" initials="조우" lastIdx="1" clrIdx="1">
    <p:extLst>
      <p:ext uri="{19B8F6BF-5375-455C-9EA6-DF929625EA0E}">
        <p15:presenceInfo xmlns:p15="http://schemas.microsoft.com/office/powerpoint/2012/main" userId="9fbfeb79e23ba54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8808D"/>
    <a:srgbClr val="787994"/>
    <a:srgbClr val="F4F5F6"/>
    <a:srgbClr val="DFF8F5"/>
    <a:srgbClr val="07CCB1"/>
    <a:srgbClr val="0DE3AB"/>
    <a:srgbClr val="B4C7E7"/>
    <a:srgbClr val="2E38F6"/>
    <a:srgbClr val="FC2828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99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64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1998465104684964"/>
          <c:y val="4.9927771272187976E-2"/>
          <c:w val="0.6304003485900358"/>
          <c:h val="0.90666287879662755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spPr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/>
          </c:spPr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rgbClr val="B4C7E7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845-4FCA-BFB8-F16F9414FE3F}"/>
              </c:ext>
            </c:extLst>
          </c:dPt>
          <c:dPt>
            <c:idx val="1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C845-4FCA-BFB8-F16F9414FE3F}"/>
              </c:ext>
            </c:extLst>
          </c:dPt>
          <c:dPt>
            <c:idx val="2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C845-4FCA-BFB8-F16F9414FE3F}"/>
              </c:ext>
            </c:extLst>
          </c:dPt>
          <c:dPt>
            <c:idx val="3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C845-4FCA-BFB8-F16F9414FE3F}"/>
              </c:ext>
            </c:extLst>
          </c:dPt>
          <c:dPt>
            <c:idx val="4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 w="19050">
                <a:solidFill>
                  <a:schemeClr val="bg1">
                    <a:lumMod val="85000"/>
                  </a:schemeClr>
                </a:solidFill>
                <a:prstDash val="dash"/>
              </a:ln>
              <a:effectLst/>
            </c:spPr>
            <c:extLst>
              <c:ext xmlns:c16="http://schemas.microsoft.com/office/drawing/2014/chart" uri="{C3380CC4-5D6E-409C-BE32-E72D297353CC}">
                <c16:uniqueId val="{00000009-C845-4FCA-BFB8-F16F9414FE3F}"/>
              </c:ext>
            </c:extLst>
          </c:dPt>
          <c:cat>
            <c:strRef>
              <c:f>Sheet1!$A$2:$A$6</c:f>
              <c:strCache>
                <c:ptCount val="5"/>
                <c:pt idx="0">
                  <c:v>데이터1</c:v>
                </c:pt>
                <c:pt idx="1">
                  <c:v>데이터2</c:v>
                </c:pt>
                <c:pt idx="2">
                  <c:v>데이터3</c:v>
                </c:pt>
                <c:pt idx="3">
                  <c:v>데이터4</c:v>
                </c:pt>
                <c:pt idx="4">
                  <c:v>데이터5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100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C845-4FCA-BFB8-F16F9414FE3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0"/>
      </c:doughnutChart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0.38832</cdr:x>
      <cdr:y>0.31129</cdr:y>
    </cdr:from>
    <cdr:to>
      <cdr:x>0.67895</cdr:x>
      <cdr:y>0.71019</cdr:y>
    </cdr:to>
    <cdr:pic>
      <cdr:nvPicPr>
        <cdr:cNvPr id="2" name="chart">
          <a:extLst xmlns:a="http://schemas.openxmlformats.org/drawingml/2006/main">
            <a:ext uri="{FF2B5EF4-FFF2-40B4-BE49-F238E27FC236}">
              <a16:creationId xmlns:a16="http://schemas.microsoft.com/office/drawing/2014/main" id="{5FB89C85-3F79-4E93-BE4F-641BA7F48C4E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/>
        <a:stretch xmlns:a="http://schemas.openxmlformats.org/drawingml/2006/main">
          <a:fillRect/>
        </a:stretch>
      </cdr:blipFill>
      <cdr:spPr>
        <a:xfrm xmlns:a="http://schemas.openxmlformats.org/drawingml/2006/main">
          <a:off x="2391377" y="1332892"/>
          <a:ext cx="1789823" cy="1708038"/>
        </a:xfrm>
        <a:prstGeom xmlns:a="http://schemas.openxmlformats.org/drawingml/2006/main" prst="ellipse">
          <a:avLst/>
        </a:prstGeom>
        <a:ln xmlns:a="http://schemas.openxmlformats.org/drawingml/2006/main" w="63500" cap="rnd">
          <a:solidFill>
            <a:srgbClr val="333333"/>
          </a:solidFill>
        </a:ln>
        <a:effectLst xmlns:a="http://schemas.openxmlformats.org/drawingml/2006/main">
          <a:outerShdw blurRad="381000" dist="292100" dir="5400000" sx="-80000" sy="-18000" rotWithShape="0">
            <a:srgbClr val="000000">
              <a:alpha val="22000"/>
            </a:srgbClr>
          </a:outerShdw>
        </a:effectLst>
        <a:scene3d xmlns:a="http://schemas.openxmlformats.org/drawingml/2006/main">
          <a:camera prst="orthographicFront"/>
          <a:lightRig rig="contrasting" dir="t">
            <a:rot lat="0" lon="0" rev="3000000"/>
          </a:lightRig>
        </a:scene3d>
        <a:sp3d xmlns:a="http://schemas.openxmlformats.org/drawingml/2006/main" contourW="7620">
          <a:bevelT w="95250" h="31750"/>
          <a:contourClr>
            <a:srgbClr val="333333"/>
          </a:contourClr>
        </a:sp3d>
      </cdr:spPr>
    </cdr:pic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2021-12-05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8787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2021-12-05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6052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2021-12-05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3673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2021-12-05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4345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2021-12-05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8113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2021-12-05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6785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2021-12-05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1423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2021-12-05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7085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2021-12-05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1058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2021-12-05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441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2021-12-05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0745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2021-12-05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3153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5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92000" cy="3323771"/>
          </a:xfrm>
          <a:prstGeom prst="rect">
            <a:avLst/>
          </a:prstGeom>
          <a:solidFill>
            <a:srgbClr val="78808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5400" b="1" dirty="0" err="1"/>
              <a:t>BlockChain</a:t>
            </a:r>
            <a:r>
              <a:rPr lang="en-US" altLang="ko-KR" sz="5400" b="1" dirty="0"/>
              <a:t> </a:t>
            </a:r>
            <a:r>
              <a:rPr lang="en-US" altLang="ko-KR" sz="5400" b="1" dirty="0" err="1"/>
              <a:t>Dapp</a:t>
            </a:r>
            <a:r>
              <a:rPr lang="en-US" altLang="ko-KR" sz="5400" b="1" dirty="0"/>
              <a:t> </a:t>
            </a:r>
            <a:endParaRPr lang="en-US" altLang="ko-KR" sz="5400" b="1" kern="0" dirty="0">
              <a:solidFill>
                <a:prstClr val="white"/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sz="1200" kern="0" dirty="0" err="1">
                <a:solidFill>
                  <a:prstClr val="white"/>
                </a:solidFill>
              </a:rPr>
              <a:t>클라우드컴퓨팅</a:t>
            </a:r>
            <a:r>
              <a:rPr lang="ko-KR" altLang="en-US" sz="1200" kern="0" dirty="0">
                <a:solidFill>
                  <a:prstClr val="white"/>
                </a:solidFill>
              </a:rPr>
              <a:t> </a:t>
            </a:r>
            <a:endParaRPr lang="en-US" altLang="ko-KR" sz="1200" kern="0" dirty="0">
              <a:solidFill>
                <a:prstClr val="white"/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sz="1200" kern="0" dirty="0">
                <a:solidFill>
                  <a:prstClr val="white"/>
                </a:solidFill>
              </a:rPr>
              <a:t>팀 프로젝트 </a:t>
            </a:r>
            <a:endParaRPr lang="ko-KR" altLang="en-US" sz="7200" kern="0" dirty="0">
              <a:solidFill>
                <a:prstClr val="white"/>
              </a:solidFill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4791186" y="4176878"/>
            <a:ext cx="1250621" cy="360000"/>
          </a:xfrm>
          <a:prstGeom prst="roundRect">
            <a:avLst>
              <a:gd name="adj" fmla="val 50000"/>
            </a:avLst>
          </a:prstGeom>
          <a:solidFill>
            <a:srgbClr val="5AC9B8"/>
          </a:solidFill>
          <a:ln>
            <a:noFill/>
          </a:ln>
          <a:effectLst>
            <a:outerShdw blurRad="292100" dist="38100" algn="l" rotWithShape="0">
              <a:srgbClr val="1A73DE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prstClr val="white"/>
                </a:solidFill>
              </a:rPr>
              <a:t>팀장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6392948" y="4202989"/>
            <a:ext cx="177095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>
                <a:solidFill>
                  <a:srgbClr val="78808D"/>
                </a:solidFill>
              </a:rPr>
              <a:t>조우형 </a:t>
            </a:r>
            <a:r>
              <a:rPr lang="en-US" altLang="ko-KR" sz="1400" dirty="0">
                <a:solidFill>
                  <a:srgbClr val="78808D"/>
                </a:solidFill>
              </a:rPr>
              <a:t>(20175257)</a:t>
            </a:r>
            <a:endParaRPr lang="ko-KR" altLang="en-US" sz="1400" dirty="0">
              <a:solidFill>
                <a:srgbClr val="78808D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4791186" y="4874275"/>
            <a:ext cx="1250621" cy="360000"/>
          </a:xfrm>
          <a:prstGeom prst="roundRect">
            <a:avLst>
              <a:gd name="adj" fmla="val 50000"/>
            </a:avLst>
          </a:prstGeom>
          <a:solidFill>
            <a:srgbClr val="5AC9B8"/>
          </a:solidFill>
          <a:ln>
            <a:noFill/>
          </a:ln>
          <a:effectLst>
            <a:outerShdw blurRad="292100" dist="38100" algn="l" rotWithShape="0">
              <a:srgbClr val="1A73DE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prstClr val="white"/>
                </a:solidFill>
              </a:rPr>
              <a:t>팀원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6433481" y="4900386"/>
            <a:ext cx="16898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400" dirty="0" err="1">
                <a:solidFill>
                  <a:srgbClr val="78808D"/>
                </a:solidFill>
              </a:rPr>
              <a:t>이선재</a:t>
            </a:r>
            <a:r>
              <a:rPr lang="ko-KR" altLang="en-US" sz="1400" dirty="0">
                <a:solidFill>
                  <a:srgbClr val="78808D"/>
                </a:solidFill>
              </a:rPr>
              <a:t> </a:t>
            </a:r>
            <a:r>
              <a:rPr lang="en-US" altLang="ko-KR" sz="1400" dirty="0">
                <a:solidFill>
                  <a:srgbClr val="78808D"/>
                </a:solidFill>
              </a:rPr>
              <a:t>(20175240)</a:t>
            </a:r>
          </a:p>
        </p:txBody>
      </p:sp>
    </p:spTree>
    <p:extLst>
      <p:ext uri="{BB962C8B-B14F-4D97-AF65-F5344CB8AC3E}">
        <p14:creationId xmlns:p14="http://schemas.microsoft.com/office/powerpoint/2010/main" val="11877935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5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126918" y="25775"/>
            <a:ext cx="5505353" cy="81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600" b="1" i="1" kern="0" dirty="0">
                <a:solidFill>
                  <a:srgbClr val="78808D"/>
                </a:solidFill>
              </a:rPr>
              <a:t>개발 내용</a:t>
            </a:r>
            <a:endParaRPr lang="ko-KR" altLang="en-US" sz="6600" kern="0" dirty="0">
              <a:solidFill>
                <a:srgbClr val="78808D"/>
              </a:solidFill>
            </a:endParaRPr>
          </a:p>
        </p:txBody>
      </p:sp>
      <p:sp>
        <p:nvSpPr>
          <p:cNvPr id="9" name="이등변 삼각형 8"/>
          <p:cNvSpPr/>
          <p:nvPr/>
        </p:nvSpPr>
        <p:spPr>
          <a:xfrm rot="16200000">
            <a:off x="718820" y="2844800"/>
            <a:ext cx="147320" cy="127000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" name="모서리가 둥근 직사각형 80">
            <a:extLst>
              <a:ext uri="{FF2B5EF4-FFF2-40B4-BE49-F238E27FC236}">
                <a16:creationId xmlns:a16="http://schemas.microsoft.com/office/drawing/2014/main" id="{0C315212-2C37-4BAE-9A73-954D01F6D41F}"/>
              </a:ext>
            </a:extLst>
          </p:cNvPr>
          <p:cNvSpPr/>
          <p:nvPr/>
        </p:nvSpPr>
        <p:spPr>
          <a:xfrm>
            <a:off x="588045" y="1157680"/>
            <a:ext cx="11217244" cy="4781726"/>
          </a:xfrm>
          <a:prstGeom prst="roundRect">
            <a:avLst>
              <a:gd name="adj" fmla="val 2828"/>
            </a:avLst>
          </a:prstGeom>
          <a:pattFill prst="lgGrid">
            <a:fgClr>
              <a:srgbClr val="EFFBFA"/>
            </a:fgClr>
            <a:bgClr>
              <a:srgbClr val="DFF8F5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b="1" dirty="0">
              <a:solidFill>
                <a:prstClr val="white"/>
              </a:solidFill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170F387D-DA91-4974-B4A1-829144070608}"/>
              </a:ext>
            </a:extLst>
          </p:cNvPr>
          <p:cNvGrpSpPr/>
          <p:nvPr/>
        </p:nvGrpSpPr>
        <p:grpSpPr>
          <a:xfrm>
            <a:off x="1534616" y="2394484"/>
            <a:ext cx="2587426" cy="2789986"/>
            <a:chOff x="891441" y="2696488"/>
            <a:chExt cx="2587426" cy="2789986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98565072-9223-444B-9F87-6F55AB0F474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50273" y="2696488"/>
              <a:ext cx="1669763" cy="146502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404A5504-7B45-4390-A31E-9B6DC3461C40}"/>
                </a:ext>
              </a:extLst>
            </p:cNvPr>
            <p:cNvSpPr/>
            <p:nvPr/>
          </p:nvSpPr>
          <p:spPr>
            <a:xfrm>
              <a:off x="891441" y="4500563"/>
              <a:ext cx="2587426" cy="98591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000" b="1" dirty="0"/>
                <a:t>5. Amazon S3 </a:t>
              </a:r>
            </a:p>
            <a:p>
              <a:pPr algn="ctr">
                <a:lnSpc>
                  <a:spcPct val="150000"/>
                </a:lnSpc>
              </a:pPr>
              <a:r>
                <a:rPr lang="ko-KR" altLang="en-US" sz="1000" dirty="0">
                  <a:solidFill>
                    <a:prstClr val="white">
                      <a:lumMod val="50000"/>
                    </a:prstClr>
                  </a:solidFill>
                </a:rPr>
                <a:t>로컬환경에서 구동 시 사용하며</a:t>
              </a:r>
              <a:endParaRPr lang="en-US" altLang="ko-KR" sz="1000" dirty="0">
                <a:solidFill>
                  <a:prstClr val="white">
                    <a:lumMod val="50000"/>
                  </a:prstClr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lang="en-US" altLang="ko-KR" sz="1000" dirty="0">
                  <a:solidFill>
                    <a:prstClr val="white">
                      <a:lumMod val="50000"/>
                    </a:prstClr>
                  </a:solidFill>
                </a:rPr>
                <a:t>AWS</a:t>
              </a:r>
              <a:r>
                <a:rPr lang="ko-KR" altLang="en-US" sz="1000" dirty="0">
                  <a:solidFill>
                    <a:prstClr val="white">
                      <a:lumMod val="50000"/>
                    </a:prstClr>
                  </a:solidFill>
                </a:rPr>
                <a:t>에 </a:t>
              </a:r>
              <a:r>
                <a:rPr lang="en-US" altLang="ko-KR" sz="1000" dirty="0">
                  <a:solidFill>
                    <a:prstClr val="white">
                      <a:lumMod val="50000"/>
                    </a:prstClr>
                  </a:solidFill>
                </a:rPr>
                <a:t>Bucket</a:t>
              </a:r>
              <a:r>
                <a:rPr lang="ko-KR" altLang="en-US" sz="1000" dirty="0">
                  <a:solidFill>
                    <a:prstClr val="white">
                      <a:lumMod val="50000"/>
                    </a:prstClr>
                  </a:solidFill>
                </a:rPr>
                <a:t>에 정보를 저장하기 때문에</a:t>
              </a:r>
              <a:endParaRPr lang="en-US" altLang="ko-KR" sz="1000" dirty="0">
                <a:solidFill>
                  <a:prstClr val="white">
                    <a:lumMod val="50000"/>
                  </a:prstClr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000" dirty="0">
                  <a:solidFill>
                    <a:prstClr val="white">
                      <a:lumMod val="50000"/>
                    </a:prstClr>
                  </a:solidFill>
                </a:rPr>
                <a:t>구동 시 이미지를 오류 없이 띄울 수 있음</a:t>
              </a:r>
              <a:endParaRPr lang="en-US" altLang="ko-KR" sz="1000" dirty="0">
                <a:solidFill>
                  <a:prstClr val="white">
                    <a:lumMod val="50000"/>
                  </a:prstClr>
                </a:solidFill>
              </a:endParaRP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CCF65742-ACBE-487C-A4FE-9978FA701F75}"/>
              </a:ext>
            </a:extLst>
          </p:cNvPr>
          <p:cNvGrpSpPr/>
          <p:nvPr/>
        </p:nvGrpSpPr>
        <p:grpSpPr>
          <a:xfrm>
            <a:off x="4585881" y="2394484"/>
            <a:ext cx="2587426" cy="2640201"/>
            <a:chOff x="3299533" y="2615441"/>
            <a:chExt cx="2587426" cy="2640201"/>
          </a:xfrm>
        </p:grpSpPr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05E63F1B-957E-4CD3-A5DD-5D132AF44F1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82932" y="2615441"/>
              <a:ext cx="1420628" cy="162711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33D8DD57-E88E-43FD-9A95-4BDB808F06B1}"/>
                </a:ext>
              </a:extLst>
            </p:cNvPr>
            <p:cNvSpPr/>
            <p:nvPr/>
          </p:nvSpPr>
          <p:spPr>
            <a:xfrm>
              <a:off x="3299533" y="4500563"/>
              <a:ext cx="2587426" cy="75507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000" b="1" dirty="0"/>
                <a:t>6. </a:t>
              </a:r>
              <a:r>
                <a:rPr lang="en-US" altLang="ko-KR" sz="1000" b="1" dirty="0" err="1"/>
                <a:t>MetaMask</a:t>
              </a:r>
              <a:endParaRPr lang="en-US" altLang="ko-KR" sz="1000" b="1" dirty="0"/>
            </a:p>
            <a:p>
              <a:pPr algn="ctr">
                <a:lnSpc>
                  <a:spcPct val="150000"/>
                </a:lnSpc>
              </a:pPr>
              <a:r>
                <a:rPr lang="ko-KR" altLang="en-US" sz="1000" dirty="0">
                  <a:solidFill>
                    <a:prstClr val="white">
                      <a:lumMod val="50000"/>
                    </a:prstClr>
                  </a:solidFill>
                </a:rPr>
                <a:t>암호화폐 지갑으로서 네트워크 간</a:t>
              </a:r>
              <a:endParaRPr lang="en-US" altLang="ko-KR" sz="1000" dirty="0">
                <a:solidFill>
                  <a:prstClr val="white">
                    <a:lumMod val="50000"/>
                  </a:prstClr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000" dirty="0">
                  <a:solidFill>
                    <a:prstClr val="white">
                      <a:lumMod val="50000"/>
                    </a:prstClr>
                  </a:solidFill>
                </a:rPr>
                <a:t>거래에서 다리역할을 해준다</a:t>
              </a:r>
              <a:r>
                <a:rPr lang="en-US" altLang="ko-KR" sz="1000" dirty="0">
                  <a:solidFill>
                    <a:prstClr val="white">
                      <a:lumMod val="50000"/>
                    </a:prstClr>
                  </a:solidFill>
                </a:rPr>
                <a:t>.</a:t>
              </a: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51DD4144-E8B4-41F4-8610-FC9E743F160F}"/>
              </a:ext>
            </a:extLst>
          </p:cNvPr>
          <p:cNvGrpSpPr/>
          <p:nvPr/>
        </p:nvGrpSpPr>
        <p:grpSpPr>
          <a:xfrm>
            <a:off x="7903884" y="2532636"/>
            <a:ext cx="2683021" cy="2356723"/>
            <a:chOff x="7881046" y="2733576"/>
            <a:chExt cx="2683021" cy="2356723"/>
          </a:xfrm>
        </p:grpSpPr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5465A904-6DA0-404E-B50D-7A3F5018A4A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107811" y="2733576"/>
              <a:ext cx="2133898" cy="1390844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885099B8-A334-451F-AF49-2709424F6261}"/>
                </a:ext>
              </a:extLst>
            </p:cNvPr>
            <p:cNvSpPr/>
            <p:nvPr/>
          </p:nvSpPr>
          <p:spPr>
            <a:xfrm>
              <a:off x="7881046" y="4566053"/>
              <a:ext cx="2683021" cy="52424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000" b="1" dirty="0"/>
                <a:t>7. Aws Network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ko-KR" sz="100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AWS Ethereum Blockchain </a:t>
              </a:r>
              <a:r>
                <a:rPr lang="ko-KR" altLang="en-US" sz="100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네</a:t>
              </a:r>
              <a:r>
                <a:rPr lang="ko-KR" altLang="en-US" sz="1000" dirty="0">
                  <a:solidFill>
                    <a:prstClr val="white">
                      <a:lumMod val="50000"/>
                    </a:prstClr>
                  </a:solidFill>
                </a:rPr>
                <a:t>트워크를 구축</a:t>
              </a:r>
              <a:endParaRPr lang="en-US" altLang="ko-KR" sz="1000" dirty="0">
                <a:solidFill>
                  <a:prstClr val="white">
                    <a:lumMod val="50000"/>
                  </a:prst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150940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5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126919" y="25774"/>
            <a:ext cx="5938160" cy="81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600" b="1" i="1" kern="0" dirty="0">
                <a:solidFill>
                  <a:srgbClr val="78808D"/>
                </a:solidFill>
              </a:rPr>
              <a:t>개발 내용</a:t>
            </a:r>
            <a:endParaRPr lang="ko-KR" altLang="en-US" sz="6600" kern="0" dirty="0">
              <a:solidFill>
                <a:srgbClr val="78808D"/>
              </a:solidFill>
            </a:endParaRPr>
          </a:p>
        </p:txBody>
      </p:sp>
      <p:sp>
        <p:nvSpPr>
          <p:cNvPr id="9" name="이등변 삼각형 8"/>
          <p:cNvSpPr/>
          <p:nvPr/>
        </p:nvSpPr>
        <p:spPr>
          <a:xfrm rot="16200000">
            <a:off x="718820" y="2844800"/>
            <a:ext cx="147320" cy="127000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" name="모서리가 둥근 직사각형 80">
            <a:extLst>
              <a:ext uri="{FF2B5EF4-FFF2-40B4-BE49-F238E27FC236}">
                <a16:creationId xmlns:a16="http://schemas.microsoft.com/office/drawing/2014/main" id="{0C315212-2C37-4BAE-9A73-954D01F6D41F}"/>
              </a:ext>
            </a:extLst>
          </p:cNvPr>
          <p:cNvSpPr/>
          <p:nvPr/>
        </p:nvSpPr>
        <p:spPr>
          <a:xfrm>
            <a:off x="487377" y="1322795"/>
            <a:ext cx="11217244" cy="4385019"/>
          </a:xfrm>
          <a:prstGeom prst="roundRect">
            <a:avLst>
              <a:gd name="adj" fmla="val 2828"/>
            </a:avLst>
          </a:prstGeom>
          <a:pattFill prst="lgGrid">
            <a:fgClr>
              <a:srgbClr val="EFFBFA"/>
            </a:fgClr>
            <a:bgClr>
              <a:srgbClr val="DFF8F5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b="1" dirty="0">
              <a:solidFill>
                <a:prstClr val="white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A939A458-478D-4D76-B292-8D158F26375A}"/>
              </a:ext>
            </a:extLst>
          </p:cNvPr>
          <p:cNvSpPr/>
          <p:nvPr/>
        </p:nvSpPr>
        <p:spPr>
          <a:xfrm>
            <a:off x="792480" y="1457018"/>
            <a:ext cx="10566731" cy="682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err="1"/>
              <a:t>DApp</a:t>
            </a:r>
            <a:r>
              <a:rPr lang="en-US" altLang="ko-KR" sz="1600" b="1" dirty="0"/>
              <a:t> </a:t>
            </a:r>
            <a:r>
              <a:rPr lang="ko-KR" altLang="en-US" sz="1600" b="1" dirty="0"/>
              <a:t>구동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prstClr val="white">
                    <a:lumMod val="50000"/>
                  </a:prstClr>
                </a:solidFill>
              </a:rPr>
              <a:t>실행화면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86B6AFB-FB2B-456F-AD0B-7BB0AA70EE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980" y="2515858"/>
            <a:ext cx="4868731" cy="251212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D35F258-84DF-4687-AC0A-A18B15D682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7117" y="2441074"/>
            <a:ext cx="4955097" cy="2586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7902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126919" y="25774"/>
            <a:ext cx="5938160" cy="81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600" b="1" i="1" kern="0" dirty="0">
                <a:solidFill>
                  <a:srgbClr val="78808D"/>
                </a:solidFill>
              </a:rPr>
              <a:t>개발 내용</a:t>
            </a:r>
            <a:endParaRPr lang="ko-KR" altLang="en-US" sz="6600" kern="0" dirty="0">
              <a:solidFill>
                <a:srgbClr val="78808D"/>
              </a:solidFill>
            </a:endParaRPr>
          </a:p>
        </p:txBody>
      </p:sp>
      <p:sp>
        <p:nvSpPr>
          <p:cNvPr id="3" name="모서리가 둥근 직사각형 80">
            <a:extLst>
              <a:ext uri="{FF2B5EF4-FFF2-40B4-BE49-F238E27FC236}">
                <a16:creationId xmlns:a16="http://schemas.microsoft.com/office/drawing/2014/main" id="{0C315212-2C37-4BAE-9A73-954D01F6D41F}"/>
              </a:ext>
            </a:extLst>
          </p:cNvPr>
          <p:cNvSpPr/>
          <p:nvPr/>
        </p:nvSpPr>
        <p:spPr>
          <a:xfrm>
            <a:off x="487377" y="1322795"/>
            <a:ext cx="11217244" cy="4385019"/>
          </a:xfrm>
          <a:prstGeom prst="roundRect">
            <a:avLst>
              <a:gd name="adj" fmla="val 2828"/>
            </a:avLst>
          </a:prstGeom>
          <a:pattFill prst="lgGrid">
            <a:fgClr>
              <a:srgbClr val="EFFBFA"/>
            </a:fgClr>
            <a:bgClr>
              <a:srgbClr val="DFF8F5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b="1" dirty="0">
              <a:solidFill>
                <a:prstClr val="white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A939A458-478D-4D76-B292-8D158F26375A}"/>
              </a:ext>
            </a:extLst>
          </p:cNvPr>
          <p:cNvSpPr/>
          <p:nvPr/>
        </p:nvSpPr>
        <p:spPr>
          <a:xfrm>
            <a:off x="792480" y="1457018"/>
            <a:ext cx="10566731" cy="682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err="1"/>
              <a:t>DApp</a:t>
            </a:r>
            <a:r>
              <a:rPr lang="en-US" altLang="ko-KR" sz="1600" b="1" dirty="0"/>
              <a:t> </a:t>
            </a:r>
            <a:r>
              <a:rPr lang="ko-KR" altLang="en-US" sz="1600" b="1" dirty="0"/>
              <a:t>구동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prstClr val="white">
                    <a:lumMod val="50000"/>
                  </a:prstClr>
                </a:solidFill>
              </a:rPr>
              <a:t>실행화면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D15F78D-BCB9-41FE-9FE7-D13920D70D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5570" y="2139897"/>
            <a:ext cx="2602698" cy="291791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2FF4258-B075-4159-89FD-269974B7F8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491" y="2139896"/>
            <a:ext cx="2666228" cy="2917919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2770A793-AF1C-4EBC-85EF-0CFAF52C85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8943" y="2032258"/>
            <a:ext cx="1882020" cy="3133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4012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59CD5EF3-4045-4A47-8575-7E08ACDE95A9}"/>
              </a:ext>
            </a:extLst>
          </p:cNvPr>
          <p:cNvSpPr/>
          <p:nvPr/>
        </p:nvSpPr>
        <p:spPr>
          <a:xfrm>
            <a:off x="2273726" y="50694"/>
            <a:ext cx="7644545" cy="81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600" b="1" i="1" kern="0" dirty="0">
                <a:solidFill>
                  <a:srgbClr val="78808D"/>
                </a:solidFill>
              </a:rPr>
              <a:t>AWS Ethereum Blockchain  </a:t>
            </a:r>
            <a:endParaRPr lang="ko-KR" altLang="en-US" sz="6600" kern="0" dirty="0">
              <a:solidFill>
                <a:srgbClr val="78808D"/>
              </a:solidFill>
            </a:endParaRPr>
          </a:p>
        </p:txBody>
      </p:sp>
      <p:sp>
        <p:nvSpPr>
          <p:cNvPr id="7" name="모서리가 둥근 직사각형 80">
            <a:extLst>
              <a:ext uri="{FF2B5EF4-FFF2-40B4-BE49-F238E27FC236}">
                <a16:creationId xmlns:a16="http://schemas.microsoft.com/office/drawing/2014/main" id="{12D4B475-7DBC-4C20-8242-09BCE3E1C670}"/>
              </a:ext>
            </a:extLst>
          </p:cNvPr>
          <p:cNvSpPr/>
          <p:nvPr/>
        </p:nvSpPr>
        <p:spPr>
          <a:xfrm>
            <a:off x="487377" y="1057013"/>
            <a:ext cx="11217244" cy="5595457"/>
          </a:xfrm>
          <a:prstGeom prst="roundRect">
            <a:avLst>
              <a:gd name="adj" fmla="val 2828"/>
            </a:avLst>
          </a:prstGeom>
          <a:pattFill prst="lgGrid">
            <a:fgClr>
              <a:srgbClr val="EFFBFA"/>
            </a:fgClr>
            <a:bgClr>
              <a:srgbClr val="DFF8F5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b="1" dirty="0">
              <a:solidFill>
                <a:prstClr val="white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A849032-ED53-49AC-A1AC-08EFC606F867}"/>
              </a:ext>
            </a:extLst>
          </p:cNvPr>
          <p:cNvSpPr/>
          <p:nvPr/>
        </p:nvSpPr>
        <p:spPr>
          <a:xfrm>
            <a:off x="734134" y="1261475"/>
            <a:ext cx="10566731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/>
              <a:t>Amazon ECS </a:t>
            </a:r>
            <a:r>
              <a:rPr lang="ko-KR" altLang="en-US" sz="1600" b="1" dirty="0"/>
              <a:t>컨테이너 플랫폼 사용</a:t>
            </a:r>
            <a:endParaRPr lang="en-US" altLang="ko-KR" sz="1400" dirty="0"/>
          </a:p>
        </p:txBody>
      </p:sp>
      <p:sp>
        <p:nvSpPr>
          <p:cNvPr id="11" name="모서리가 둥근 직사각형 79">
            <a:extLst>
              <a:ext uri="{FF2B5EF4-FFF2-40B4-BE49-F238E27FC236}">
                <a16:creationId xmlns:a16="http://schemas.microsoft.com/office/drawing/2014/main" id="{EF86E65D-3F4B-4872-9624-B18B4920F777}"/>
              </a:ext>
            </a:extLst>
          </p:cNvPr>
          <p:cNvSpPr/>
          <p:nvPr/>
        </p:nvSpPr>
        <p:spPr>
          <a:xfrm>
            <a:off x="7278288" y="2046577"/>
            <a:ext cx="1270000" cy="420914"/>
          </a:xfrm>
          <a:prstGeom prst="roundRect">
            <a:avLst>
              <a:gd name="adj" fmla="val 50000"/>
            </a:avLst>
          </a:prstGeom>
          <a:solidFill>
            <a:srgbClr val="07CC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b="1" dirty="0">
                <a:solidFill>
                  <a:prstClr val="white"/>
                </a:solidFill>
              </a:rPr>
              <a:t>Comment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6B42127-F9E0-4FDB-8835-2EB2EBEE1535}"/>
              </a:ext>
            </a:extLst>
          </p:cNvPr>
          <p:cNvSpPr/>
          <p:nvPr/>
        </p:nvSpPr>
        <p:spPr>
          <a:xfrm>
            <a:off x="7215770" y="2657561"/>
            <a:ext cx="4371723" cy="23910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/>
              <a:t>Why AWS Ethereum Blockchain Network?</a:t>
            </a:r>
          </a:p>
          <a:p>
            <a:pPr>
              <a:lnSpc>
                <a:spcPct val="150000"/>
              </a:lnSpc>
            </a:pPr>
            <a:endParaRPr lang="en-US" altLang="ko-KR" sz="1600" b="1" dirty="0"/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Why two Public subnet and one Private subnet?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endParaRPr lang="en-US" altLang="ko-KR" sz="1600" b="1" dirty="0"/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What is Bastion host?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endParaRPr lang="en-US" altLang="ko-KR" sz="1400" dirty="0"/>
          </a:p>
          <a:p>
            <a:pPr>
              <a:lnSpc>
                <a:spcPct val="150000"/>
              </a:lnSpc>
            </a:pPr>
            <a:endParaRPr lang="en-US" altLang="ko-KR" sz="1100" dirty="0">
              <a:solidFill>
                <a:prstClr val="white">
                  <a:lumMod val="50000"/>
                </a:prstClr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A510C77-4C4B-403B-B0C4-85436F7F56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134" y="1903728"/>
            <a:ext cx="6364509" cy="4520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4893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59CD5EF3-4045-4A47-8575-7E08ACDE95A9}"/>
              </a:ext>
            </a:extLst>
          </p:cNvPr>
          <p:cNvSpPr/>
          <p:nvPr/>
        </p:nvSpPr>
        <p:spPr>
          <a:xfrm>
            <a:off x="2135307" y="-29011"/>
            <a:ext cx="7317375" cy="81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600" b="1" i="1" kern="0" dirty="0">
                <a:solidFill>
                  <a:srgbClr val="78808D"/>
                </a:solidFill>
              </a:rPr>
              <a:t>사전 준비</a:t>
            </a:r>
            <a:endParaRPr lang="ko-KR" altLang="en-US" sz="6600" kern="0" dirty="0">
              <a:solidFill>
                <a:srgbClr val="78808D"/>
              </a:solidFill>
            </a:endParaRPr>
          </a:p>
        </p:txBody>
      </p:sp>
      <p:sp>
        <p:nvSpPr>
          <p:cNvPr id="7" name="모서리가 둥근 직사각형 80">
            <a:extLst>
              <a:ext uri="{FF2B5EF4-FFF2-40B4-BE49-F238E27FC236}">
                <a16:creationId xmlns:a16="http://schemas.microsoft.com/office/drawing/2014/main" id="{12D4B475-7DBC-4C20-8242-09BCE3E1C670}"/>
              </a:ext>
            </a:extLst>
          </p:cNvPr>
          <p:cNvSpPr/>
          <p:nvPr/>
        </p:nvSpPr>
        <p:spPr>
          <a:xfrm>
            <a:off x="487378" y="1001141"/>
            <a:ext cx="11217244" cy="5729680"/>
          </a:xfrm>
          <a:prstGeom prst="roundRect">
            <a:avLst>
              <a:gd name="adj" fmla="val 2828"/>
            </a:avLst>
          </a:prstGeom>
          <a:pattFill prst="lgGrid">
            <a:fgClr>
              <a:srgbClr val="EFFBFA"/>
            </a:fgClr>
            <a:bgClr>
              <a:srgbClr val="DFF8F5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b="1" dirty="0">
              <a:solidFill>
                <a:prstClr val="white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A849032-ED53-49AC-A1AC-08EFC606F867}"/>
              </a:ext>
            </a:extLst>
          </p:cNvPr>
          <p:cNvSpPr/>
          <p:nvPr/>
        </p:nvSpPr>
        <p:spPr>
          <a:xfrm>
            <a:off x="1632750" y="998072"/>
            <a:ext cx="10263417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1. AWS </a:t>
            </a:r>
            <a:r>
              <a:rPr lang="ko-KR" altLang="en-US" sz="1400" b="1" dirty="0"/>
              <a:t>콘솔에 접속</a:t>
            </a:r>
            <a:endParaRPr lang="en-US" altLang="ko-KR" sz="1400" b="1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2BD70BC-0311-44A4-99E3-7423A9104857}"/>
              </a:ext>
            </a:extLst>
          </p:cNvPr>
          <p:cNvSpPr/>
          <p:nvPr/>
        </p:nvSpPr>
        <p:spPr>
          <a:xfrm>
            <a:off x="1632751" y="1610604"/>
            <a:ext cx="10263417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2. IAM </a:t>
            </a:r>
            <a:r>
              <a:rPr lang="ko-KR" altLang="en-US" sz="1400" b="1" dirty="0"/>
              <a:t>유저 생성</a:t>
            </a:r>
            <a:endParaRPr lang="en-US" altLang="ko-KR" sz="1400" b="1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F7FA136-0E54-4969-AFA1-DCEBB2AA05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0391" y="1639643"/>
            <a:ext cx="5448138" cy="3130457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D61FC367-F59C-4968-9E11-A8F7F52B8D3D}"/>
              </a:ext>
            </a:extLst>
          </p:cNvPr>
          <p:cNvSpPr/>
          <p:nvPr/>
        </p:nvSpPr>
        <p:spPr>
          <a:xfrm>
            <a:off x="1632751" y="4873510"/>
            <a:ext cx="10263417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3. Key pair </a:t>
            </a:r>
            <a:r>
              <a:rPr lang="ko-KR" altLang="en-US" sz="1400" b="1" dirty="0"/>
              <a:t>생성</a:t>
            </a:r>
            <a:endParaRPr lang="en-US" altLang="ko-KR" sz="1400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40C39C9-87EE-4D5F-A34F-72E1AF1525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0391" y="4959203"/>
            <a:ext cx="6124575" cy="168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4523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59CD5EF3-4045-4A47-8575-7E08ACDE95A9}"/>
              </a:ext>
            </a:extLst>
          </p:cNvPr>
          <p:cNvSpPr/>
          <p:nvPr/>
        </p:nvSpPr>
        <p:spPr>
          <a:xfrm>
            <a:off x="2135307" y="-29011"/>
            <a:ext cx="7317375" cy="81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600" b="1" i="1" kern="0" dirty="0">
                <a:solidFill>
                  <a:srgbClr val="78808D"/>
                </a:solidFill>
              </a:rPr>
              <a:t>VPC </a:t>
            </a:r>
            <a:r>
              <a:rPr lang="ko-KR" altLang="en-US" sz="3600" b="1" i="1" kern="0" dirty="0">
                <a:solidFill>
                  <a:srgbClr val="78808D"/>
                </a:solidFill>
              </a:rPr>
              <a:t>및 </a:t>
            </a:r>
            <a:r>
              <a:rPr lang="ko-KR" altLang="en-US" sz="3600" b="1" i="1" kern="0" dirty="0" err="1">
                <a:solidFill>
                  <a:srgbClr val="78808D"/>
                </a:solidFill>
              </a:rPr>
              <a:t>서브넷</a:t>
            </a:r>
            <a:r>
              <a:rPr lang="ko-KR" altLang="en-US" sz="3600" b="1" i="1" kern="0" dirty="0">
                <a:solidFill>
                  <a:srgbClr val="78808D"/>
                </a:solidFill>
              </a:rPr>
              <a:t> 생성</a:t>
            </a:r>
            <a:endParaRPr lang="ko-KR" altLang="en-US" sz="6600" kern="0" dirty="0">
              <a:solidFill>
                <a:srgbClr val="78808D"/>
              </a:solidFill>
            </a:endParaRPr>
          </a:p>
        </p:txBody>
      </p:sp>
      <p:sp>
        <p:nvSpPr>
          <p:cNvPr id="7" name="모서리가 둥근 직사각형 80">
            <a:extLst>
              <a:ext uri="{FF2B5EF4-FFF2-40B4-BE49-F238E27FC236}">
                <a16:creationId xmlns:a16="http://schemas.microsoft.com/office/drawing/2014/main" id="{12D4B475-7DBC-4C20-8242-09BCE3E1C670}"/>
              </a:ext>
            </a:extLst>
          </p:cNvPr>
          <p:cNvSpPr/>
          <p:nvPr/>
        </p:nvSpPr>
        <p:spPr>
          <a:xfrm>
            <a:off x="487378" y="1001141"/>
            <a:ext cx="11217244" cy="5729680"/>
          </a:xfrm>
          <a:prstGeom prst="roundRect">
            <a:avLst>
              <a:gd name="adj" fmla="val 2828"/>
            </a:avLst>
          </a:prstGeom>
          <a:pattFill prst="lgGrid">
            <a:fgClr>
              <a:srgbClr val="EFFBFA"/>
            </a:fgClr>
            <a:bgClr>
              <a:srgbClr val="DFF8F5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b="1" dirty="0">
              <a:solidFill>
                <a:prstClr val="white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A849032-ED53-49AC-A1AC-08EFC606F867}"/>
              </a:ext>
            </a:extLst>
          </p:cNvPr>
          <p:cNvSpPr/>
          <p:nvPr/>
        </p:nvSpPr>
        <p:spPr>
          <a:xfrm>
            <a:off x="888789" y="1148113"/>
            <a:ext cx="10263417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1. </a:t>
            </a:r>
            <a:r>
              <a:rPr lang="ko-KR" altLang="en-US" sz="1400" b="1" dirty="0" err="1"/>
              <a:t>리전</a:t>
            </a:r>
            <a:r>
              <a:rPr lang="ko-KR" altLang="en-US" sz="1400" b="1" dirty="0"/>
              <a:t> 변경</a:t>
            </a:r>
            <a:endParaRPr lang="en-US" altLang="ko-KR" sz="1400" b="1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2BD70BC-0311-44A4-99E3-7423A9104857}"/>
              </a:ext>
            </a:extLst>
          </p:cNvPr>
          <p:cNvSpPr/>
          <p:nvPr/>
        </p:nvSpPr>
        <p:spPr>
          <a:xfrm>
            <a:off x="888786" y="2691373"/>
            <a:ext cx="10263417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2. Elastic IP Address </a:t>
            </a:r>
            <a:r>
              <a:rPr lang="ko-KR" altLang="en-US" sz="1400" b="1" dirty="0"/>
              <a:t>생성</a:t>
            </a:r>
            <a:endParaRPr lang="en-US" altLang="ko-KR" sz="1400" b="1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7FB17257-388C-424C-A3C0-3F6725A16E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5292" y="1200668"/>
            <a:ext cx="3554072" cy="1437753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FAEDF3AA-4E18-4D78-92DA-214660D9CDF0}"/>
              </a:ext>
            </a:extLst>
          </p:cNvPr>
          <p:cNvSpPr/>
          <p:nvPr/>
        </p:nvSpPr>
        <p:spPr>
          <a:xfrm>
            <a:off x="888786" y="3118210"/>
            <a:ext cx="10263417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3. </a:t>
            </a:r>
            <a:r>
              <a:rPr lang="en-US" altLang="ko-KR" sz="1400" b="1" dirty="0">
                <a:solidFill>
                  <a:srgbClr val="FF0000"/>
                </a:solidFill>
              </a:rPr>
              <a:t>VPC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생성</a:t>
            </a:r>
            <a:endParaRPr lang="en-US" altLang="ko-KR" sz="1400" b="1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365C8155-E0D9-470B-BE56-B98F120577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292" y="3212230"/>
            <a:ext cx="5332539" cy="144543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16363E6F-41B8-45A4-8C6D-574970849056}"/>
              </a:ext>
            </a:extLst>
          </p:cNvPr>
          <p:cNvSpPr/>
          <p:nvPr/>
        </p:nvSpPr>
        <p:spPr>
          <a:xfrm>
            <a:off x="888786" y="4684620"/>
            <a:ext cx="10263417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3. </a:t>
            </a:r>
            <a:r>
              <a:rPr lang="en-US" altLang="ko-KR" sz="1400" b="1" dirty="0">
                <a:solidFill>
                  <a:srgbClr val="FF0000"/>
                </a:solidFill>
              </a:rPr>
              <a:t>Subnet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생성</a:t>
            </a:r>
            <a:endParaRPr lang="en-US" altLang="ko-KR" sz="1400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B8E520D-5B18-4DAD-BA5C-B066D3EC74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292" y="4754383"/>
            <a:ext cx="5589005" cy="1911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6174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59CD5EF3-4045-4A47-8575-7E08ACDE95A9}"/>
              </a:ext>
            </a:extLst>
          </p:cNvPr>
          <p:cNvSpPr/>
          <p:nvPr/>
        </p:nvSpPr>
        <p:spPr>
          <a:xfrm>
            <a:off x="2135307" y="-29011"/>
            <a:ext cx="7317375" cy="81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600" b="1" i="1" kern="0" dirty="0">
                <a:solidFill>
                  <a:srgbClr val="78808D"/>
                </a:solidFill>
              </a:rPr>
              <a:t>VPC </a:t>
            </a:r>
            <a:r>
              <a:rPr lang="ko-KR" altLang="en-US" sz="3600" b="1" i="1" kern="0" dirty="0">
                <a:solidFill>
                  <a:srgbClr val="78808D"/>
                </a:solidFill>
              </a:rPr>
              <a:t>과 </a:t>
            </a:r>
            <a:r>
              <a:rPr lang="ko-KR" altLang="en-US" sz="3600" b="1" i="1" kern="0" dirty="0" err="1">
                <a:solidFill>
                  <a:srgbClr val="78808D"/>
                </a:solidFill>
              </a:rPr>
              <a:t>서브넷</a:t>
            </a:r>
            <a:endParaRPr lang="ko-KR" altLang="en-US" sz="6600" kern="0" dirty="0">
              <a:solidFill>
                <a:srgbClr val="78808D"/>
              </a:solidFill>
            </a:endParaRPr>
          </a:p>
        </p:txBody>
      </p:sp>
      <p:sp>
        <p:nvSpPr>
          <p:cNvPr id="7" name="모서리가 둥근 직사각형 80">
            <a:extLst>
              <a:ext uri="{FF2B5EF4-FFF2-40B4-BE49-F238E27FC236}">
                <a16:creationId xmlns:a16="http://schemas.microsoft.com/office/drawing/2014/main" id="{12D4B475-7DBC-4C20-8242-09BCE3E1C670}"/>
              </a:ext>
            </a:extLst>
          </p:cNvPr>
          <p:cNvSpPr/>
          <p:nvPr/>
        </p:nvSpPr>
        <p:spPr>
          <a:xfrm>
            <a:off x="487378" y="1001141"/>
            <a:ext cx="11217244" cy="5729680"/>
          </a:xfrm>
          <a:prstGeom prst="roundRect">
            <a:avLst>
              <a:gd name="adj" fmla="val 2828"/>
            </a:avLst>
          </a:prstGeom>
          <a:pattFill prst="lgGrid">
            <a:fgClr>
              <a:srgbClr val="EFFBFA"/>
            </a:fgClr>
            <a:bgClr>
              <a:srgbClr val="DFF8F5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b="1" dirty="0">
              <a:solidFill>
                <a:prstClr val="white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AEDF3AA-4E18-4D78-92DA-214660D9CDF0}"/>
              </a:ext>
            </a:extLst>
          </p:cNvPr>
          <p:cNvSpPr/>
          <p:nvPr/>
        </p:nvSpPr>
        <p:spPr>
          <a:xfrm>
            <a:off x="964290" y="2387350"/>
            <a:ext cx="10263417" cy="668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dirty="0">
                <a:solidFill>
                  <a:srgbClr val="FF0000"/>
                </a:solidFill>
              </a:rPr>
              <a:t>VPC </a:t>
            </a:r>
            <a:r>
              <a:rPr lang="en-US" altLang="ko-KR" sz="2800" b="1" dirty="0"/>
              <a:t>: </a:t>
            </a:r>
            <a:r>
              <a:rPr lang="en-US" altLang="ko-KR" sz="2800" b="0" i="0" dirty="0">
                <a:solidFill>
                  <a:srgbClr val="57606A"/>
                </a:solidFill>
                <a:effectLst/>
                <a:latin typeface="-apple-system"/>
              </a:rPr>
              <a:t>Private Network</a:t>
            </a:r>
            <a:r>
              <a:rPr lang="ko-KR" altLang="en-US" sz="2800" b="0" i="0" dirty="0">
                <a:solidFill>
                  <a:srgbClr val="57606A"/>
                </a:solidFill>
                <a:effectLst/>
                <a:latin typeface="-apple-system"/>
              </a:rPr>
              <a:t>를 구축할 수 있도록 해주는 </a:t>
            </a:r>
            <a:r>
              <a:rPr lang="en-US" altLang="ko-KR" sz="2800" b="0" i="0" dirty="0">
                <a:solidFill>
                  <a:srgbClr val="57606A"/>
                </a:solidFill>
                <a:effectLst/>
                <a:latin typeface="-apple-system"/>
              </a:rPr>
              <a:t>AWS </a:t>
            </a:r>
            <a:r>
              <a:rPr lang="ko-KR" altLang="en-US" sz="2800" b="0" i="0" dirty="0">
                <a:solidFill>
                  <a:srgbClr val="57606A"/>
                </a:solidFill>
                <a:effectLst/>
                <a:latin typeface="-apple-system"/>
              </a:rPr>
              <a:t>도구</a:t>
            </a:r>
            <a:r>
              <a:rPr lang="en-US" altLang="ko-KR" sz="2800" b="1" dirty="0">
                <a:solidFill>
                  <a:srgbClr val="FF0000"/>
                </a:solidFill>
              </a:rPr>
              <a:t> </a:t>
            </a:r>
            <a:endParaRPr lang="en-US" altLang="ko-KR" sz="1400" b="1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3B9E8F7-419A-4C01-8C4F-AE89518686BD}"/>
              </a:ext>
            </a:extLst>
          </p:cNvPr>
          <p:cNvSpPr/>
          <p:nvPr/>
        </p:nvSpPr>
        <p:spPr>
          <a:xfrm>
            <a:off x="964291" y="3429000"/>
            <a:ext cx="10453126" cy="25943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dirty="0">
                <a:solidFill>
                  <a:srgbClr val="FF0000"/>
                </a:solidFill>
              </a:rPr>
              <a:t>Subnet</a:t>
            </a:r>
            <a:r>
              <a:rPr lang="ko-KR" altLang="en-US" sz="2800" b="1" dirty="0">
                <a:solidFill>
                  <a:srgbClr val="FF0000"/>
                </a:solidFill>
              </a:rPr>
              <a:t> </a:t>
            </a:r>
            <a:r>
              <a:rPr lang="en-US" altLang="ko-KR" sz="2800" b="1" dirty="0"/>
              <a:t>- Public Subnet </a:t>
            </a:r>
          </a:p>
          <a:p>
            <a:pPr>
              <a:lnSpc>
                <a:spcPct val="150000"/>
              </a:lnSpc>
            </a:pPr>
            <a:r>
              <a:rPr lang="en-US" altLang="ko-KR" sz="2800" b="1" dirty="0"/>
              <a:t>	</a:t>
            </a:r>
            <a:r>
              <a:rPr lang="ko-KR" altLang="en-US" sz="1600" b="0" i="0" dirty="0">
                <a:solidFill>
                  <a:srgbClr val="57606A"/>
                </a:solidFill>
                <a:effectLst/>
                <a:latin typeface="-apple-system"/>
              </a:rPr>
              <a:t>자신의 고유 </a:t>
            </a:r>
            <a:r>
              <a:rPr lang="en-US" altLang="ko-KR" sz="1600" b="0" i="0" dirty="0">
                <a:solidFill>
                  <a:srgbClr val="57606A"/>
                </a:solidFill>
                <a:effectLst/>
                <a:latin typeface="-apple-system"/>
              </a:rPr>
              <a:t>IP</a:t>
            </a:r>
            <a:r>
              <a:rPr lang="ko-KR" altLang="en-US" sz="1600" b="0" i="0" dirty="0">
                <a:solidFill>
                  <a:srgbClr val="57606A"/>
                </a:solidFill>
                <a:effectLst/>
                <a:latin typeface="-apple-system"/>
              </a:rPr>
              <a:t>외에 탄력적 </a:t>
            </a:r>
            <a:r>
              <a:rPr lang="en-US" altLang="ko-KR" sz="1600" b="0" i="0" dirty="0">
                <a:solidFill>
                  <a:srgbClr val="57606A"/>
                </a:solidFill>
                <a:effectLst/>
                <a:latin typeface="-apple-system"/>
              </a:rPr>
              <a:t>IP</a:t>
            </a:r>
            <a:r>
              <a:rPr lang="ko-KR" altLang="en-US" sz="1600" b="0" i="0" dirty="0">
                <a:solidFill>
                  <a:srgbClr val="57606A"/>
                </a:solidFill>
                <a:effectLst/>
                <a:latin typeface="-apple-system"/>
              </a:rPr>
              <a:t>를 별도</a:t>
            </a:r>
            <a:r>
              <a:rPr lang="ko-KR" altLang="en-US" sz="1600" dirty="0">
                <a:solidFill>
                  <a:srgbClr val="57606A"/>
                </a:solidFill>
                <a:latin typeface="-apple-system"/>
              </a:rPr>
              <a:t>로</a:t>
            </a:r>
            <a:r>
              <a:rPr lang="ko-KR" altLang="en-US" sz="1600" b="0" i="0" dirty="0">
                <a:solidFill>
                  <a:srgbClr val="57606A"/>
                </a:solidFill>
                <a:effectLst/>
                <a:latin typeface="-apple-system"/>
              </a:rPr>
              <a:t> 가지고 있고</a:t>
            </a:r>
            <a:r>
              <a:rPr lang="en-US" altLang="ko-KR" sz="1600" b="0" i="0" dirty="0">
                <a:solidFill>
                  <a:srgbClr val="57606A"/>
                </a:solidFill>
                <a:effectLst/>
                <a:latin typeface="-apple-system"/>
              </a:rPr>
              <a:t>, </a:t>
            </a:r>
            <a:r>
              <a:rPr lang="ko-KR" altLang="en-US" sz="1600" b="0" i="0" dirty="0">
                <a:solidFill>
                  <a:srgbClr val="57606A"/>
                </a:solidFill>
                <a:effectLst/>
                <a:latin typeface="-apple-system"/>
              </a:rPr>
              <a:t>이 </a:t>
            </a:r>
            <a:r>
              <a:rPr lang="en-US" altLang="ko-KR" sz="1600" b="0" i="0" dirty="0">
                <a:solidFill>
                  <a:srgbClr val="57606A"/>
                </a:solidFill>
                <a:effectLst/>
                <a:latin typeface="-apple-system"/>
              </a:rPr>
              <a:t>IP</a:t>
            </a:r>
            <a:r>
              <a:rPr lang="ko-KR" altLang="en-US" sz="1600" b="0" i="0" dirty="0">
                <a:solidFill>
                  <a:srgbClr val="57606A"/>
                </a:solidFill>
                <a:effectLst/>
                <a:latin typeface="-apple-system"/>
              </a:rPr>
              <a:t>를 통해 인터넷과 연결 가능합니다</a:t>
            </a:r>
            <a:r>
              <a:rPr lang="en-US" altLang="ko-KR" sz="1600" b="0" i="0" dirty="0">
                <a:solidFill>
                  <a:srgbClr val="57606A"/>
                </a:solidFill>
                <a:effectLst/>
                <a:latin typeface="-apple-system"/>
              </a:rPr>
              <a:t>.</a:t>
            </a:r>
            <a:endParaRPr lang="en-US" altLang="ko-KR" sz="1600" b="1" dirty="0"/>
          </a:p>
          <a:p>
            <a:pPr>
              <a:lnSpc>
                <a:spcPct val="150000"/>
              </a:lnSpc>
            </a:pPr>
            <a:r>
              <a:rPr lang="en-US" altLang="ko-KR" sz="2800" b="1" dirty="0"/>
              <a:t>	   - Private Subnet</a:t>
            </a:r>
          </a:p>
          <a:p>
            <a:pPr>
              <a:lnSpc>
                <a:spcPct val="150000"/>
              </a:lnSpc>
            </a:pPr>
            <a:r>
              <a:rPr lang="en-US" altLang="ko-KR" sz="2800" b="1" dirty="0"/>
              <a:t>	</a:t>
            </a:r>
            <a:r>
              <a:rPr lang="ko-KR" altLang="en-US" sz="1600" b="0" i="0" dirty="0">
                <a:solidFill>
                  <a:srgbClr val="57606A"/>
                </a:solidFill>
                <a:effectLst/>
                <a:latin typeface="-apple-system"/>
              </a:rPr>
              <a:t>자신의 고유 </a:t>
            </a:r>
            <a:r>
              <a:rPr lang="en-US" altLang="ko-KR" sz="1600" b="0" i="0" dirty="0">
                <a:solidFill>
                  <a:srgbClr val="57606A"/>
                </a:solidFill>
                <a:effectLst/>
                <a:latin typeface="-apple-system"/>
              </a:rPr>
              <a:t>IP</a:t>
            </a:r>
            <a:r>
              <a:rPr lang="ko-KR" altLang="en-US" sz="1600" b="0" i="0" dirty="0">
                <a:solidFill>
                  <a:srgbClr val="57606A"/>
                </a:solidFill>
                <a:effectLst/>
                <a:latin typeface="-apple-system"/>
              </a:rPr>
              <a:t>만을 가지고 있고</a:t>
            </a:r>
            <a:r>
              <a:rPr lang="en-US" altLang="ko-KR" sz="1600" b="0" i="0" dirty="0">
                <a:solidFill>
                  <a:srgbClr val="57606A"/>
                </a:solidFill>
                <a:effectLst/>
                <a:latin typeface="-apple-system"/>
              </a:rPr>
              <a:t>, </a:t>
            </a:r>
            <a:r>
              <a:rPr lang="ko-KR" altLang="en-US" sz="1600" b="0" i="0" dirty="0">
                <a:solidFill>
                  <a:srgbClr val="57606A"/>
                </a:solidFill>
                <a:effectLst/>
                <a:latin typeface="-apple-system"/>
              </a:rPr>
              <a:t>외부 인터넷과 연결은 불가능하며 </a:t>
            </a:r>
            <a:r>
              <a:rPr lang="en-US" altLang="ko-KR" sz="1600" b="0" i="0" dirty="0">
                <a:solidFill>
                  <a:srgbClr val="57606A"/>
                </a:solidFill>
                <a:effectLst/>
                <a:latin typeface="-apple-system"/>
              </a:rPr>
              <a:t>Subnet</a:t>
            </a:r>
            <a:r>
              <a:rPr lang="ko-KR" altLang="en-US" sz="1600" b="0" i="0" dirty="0" err="1">
                <a:solidFill>
                  <a:srgbClr val="57606A"/>
                </a:solidFill>
                <a:effectLst/>
                <a:latin typeface="-apple-system"/>
              </a:rPr>
              <a:t>끼리만</a:t>
            </a:r>
            <a:r>
              <a:rPr lang="ko-KR" altLang="en-US" sz="1600" b="0" i="0" dirty="0">
                <a:solidFill>
                  <a:srgbClr val="57606A"/>
                </a:solidFill>
                <a:effectLst/>
                <a:latin typeface="-apple-system"/>
              </a:rPr>
              <a:t> 트래픽 전송 가능합니다</a:t>
            </a:r>
            <a:r>
              <a:rPr lang="en-US" altLang="ko-KR" sz="1600" b="0" i="0" dirty="0">
                <a:solidFill>
                  <a:srgbClr val="57606A"/>
                </a:solidFill>
                <a:effectLst/>
                <a:latin typeface="-apple-system"/>
              </a:rPr>
              <a:t>.</a:t>
            </a:r>
            <a:endParaRPr lang="en-US" altLang="ko-KR" sz="1400" b="1" dirty="0"/>
          </a:p>
        </p:txBody>
      </p:sp>
      <p:sp>
        <p:nvSpPr>
          <p:cNvPr id="12" name="모서리가 둥근 직사각형 79">
            <a:extLst>
              <a:ext uri="{FF2B5EF4-FFF2-40B4-BE49-F238E27FC236}">
                <a16:creationId xmlns:a16="http://schemas.microsoft.com/office/drawing/2014/main" id="{F38CA716-60F3-4B74-A9B4-CB57D3EBAA39}"/>
              </a:ext>
            </a:extLst>
          </p:cNvPr>
          <p:cNvSpPr/>
          <p:nvPr/>
        </p:nvSpPr>
        <p:spPr>
          <a:xfrm>
            <a:off x="964290" y="1561689"/>
            <a:ext cx="1270000" cy="420914"/>
          </a:xfrm>
          <a:prstGeom prst="roundRect">
            <a:avLst>
              <a:gd name="adj" fmla="val 50000"/>
            </a:avLst>
          </a:prstGeom>
          <a:solidFill>
            <a:srgbClr val="07CC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b="1" dirty="0">
                <a:solidFill>
                  <a:prstClr val="white"/>
                </a:solidFill>
              </a:rPr>
              <a:t>Comment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98181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59CD5EF3-4045-4A47-8575-7E08ACDE95A9}"/>
              </a:ext>
            </a:extLst>
          </p:cNvPr>
          <p:cNvSpPr/>
          <p:nvPr/>
        </p:nvSpPr>
        <p:spPr>
          <a:xfrm>
            <a:off x="2135307" y="-29011"/>
            <a:ext cx="7317375" cy="81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600" b="1" i="1" kern="0" dirty="0">
                <a:solidFill>
                  <a:srgbClr val="78808D"/>
                </a:solidFill>
              </a:rPr>
              <a:t>Security Group </a:t>
            </a:r>
            <a:r>
              <a:rPr lang="ko-KR" altLang="en-US" sz="3600" b="1" i="1" kern="0" dirty="0">
                <a:solidFill>
                  <a:srgbClr val="78808D"/>
                </a:solidFill>
              </a:rPr>
              <a:t>생성</a:t>
            </a:r>
            <a:endParaRPr lang="ko-KR" altLang="en-US" sz="6600" kern="0" dirty="0">
              <a:solidFill>
                <a:srgbClr val="78808D"/>
              </a:solidFill>
            </a:endParaRPr>
          </a:p>
        </p:txBody>
      </p:sp>
      <p:sp>
        <p:nvSpPr>
          <p:cNvPr id="7" name="모서리가 둥근 직사각형 80">
            <a:extLst>
              <a:ext uri="{FF2B5EF4-FFF2-40B4-BE49-F238E27FC236}">
                <a16:creationId xmlns:a16="http://schemas.microsoft.com/office/drawing/2014/main" id="{12D4B475-7DBC-4C20-8242-09BCE3E1C670}"/>
              </a:ext>
            </a:extLst>
          </p:cNvPr>
          <p:cNvSpPr/>
          <p:nvPr/>
        </p:nvSpPr>
        <p:spPr>
          <a:xfrm>
            <a:off x="487378" y="1001141"/>
            <a:ext cx="11217244" cy="5729680"/>
          </a:xfrm>
          <a:prstGeom prst="roundRect">
            <a:avLst>
              <a:gd name="adj" fmla="val 2828"/>
            </a:avLst>
          </a:prstGeom>
          <a:pattFill prst="lgGrid">
            <a:fgClr>
              <a:srgbClr val="EFFBFA"/>
            </a:fgClr>
            <a:bgClr>
              <a:srgbClr val="DFF8F5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b="1" dirty="0">
              <a:solidFill>
                <a:prstClr val="white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6545E3C-2230-46C9-B659-00DC2CF63EDD}"/>
              </a:ext>
            </a:extLst>
          </p:cNvPr>
          <p:cNvSpPr/>
          <p:nvPr/>
        </p:nvSpPr>
        <p:spPr>
          <a:xfrm>
            <a:off x="921691" y="1152054"/>
            <a:ext cx="10566731" cy="3803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i="0" dirty="0">
                <a:solidFill>
                  <a:srgbClr val="57606A"/>
                </a:solidFill>
                <a:effectLst/>
                <a:latin typeface="-apple-system"/>
              </a:rPr>
              <a:t>보안 그룹은 방화벽 </a:t>
            </a:r>
            <a:r>
              <a:rPr lang="ko-KR" altLang="en-US" sz="1400" b="1" i="0" dirty="0" err="1">
                <a:solidFill>
                  <a:srgbClr val="57606A"/>
                </a:solidFill>
                <a:effectLst/>
                <a:latin typeface="-apple-system"/>
              </a:rPr>
              <a:t>역활을</a:t>
            </a:r>
            <a:r>
              <a:rPr lang="ko-KR" altLang="en-US" sz="1400" b="1" i="0" dirty="0">
                <a:solidFill>
                  <a:srgbClr val="57606A"/>
                </a:solidFill>
                <a:effectLst/>
                <a:latin typeface="-apple-system"/>
              </a:rPr>
              <a:t> 하면서 리소스에 대한 </a:t>
            </a:r>
            <a:r>
              <a:rPr lang="ko-KR" altLang="en-US" sz="1400" b="1" i="0" dirty="0" err="1">
                <a:solidFill>
                  <a:srgbClr val="57606A"/>
                </a:solidFill>
                <a:effectLst/>
                <a:latin typeface="-apple-system"/>
              </a:rPr>
              <a:t>인바운드</a:t>
            </a:r>
            <a:r>
              <a:rPr lang="ko-KR" altLang="en-US" sz="1400" b="1" i="0" dirty="0">
                <a:solidFill>
                  <a:srgbClr val="57606A"/>
                </a:solidFill>
                <a:effectLst/>
                <a:latin typeface="-apple-system"/>
              </a:rPr>
              <a:t> 및 </a:t>
            </a:r>
            <a:r>
              <a:rPr lang="ko-KR" altLang="en-US" sz="1400" b="1" i="0" dirty="0" err="1">
                <a:solidFill>
                  <a:srgbClr val="57606A"/>
                </a:solidFill>
                <a:effectLst/>
                <a:latin typeface="-apple-system"/>
              </a:rPr>
              <a:t>아웃바운드</a:t>
            </a:r>
            <a:r>
              <a:rPr lang="ko-KR" altLang="en-US" sz="1400" b="1" i="0" dirty="0">
                <a:solidFill>
                  <a:srgbClr val="57606A"/>
                </a:solidFill>
                <a:effectLst/>
                <a:latin typeface="-apple-system"/>
              </a:rPr>
              <a:t> 트래픽을 제어합니다</a:t>
            </a:r>
            <a:r>
              <a:rPr lang="en-US" altLang="ko-KR" sz="1400" b="1" i="0" dirty="0">
                <a:solidFill>
                  <a:srgbClr val="57606A"/>
                </a:solidFill>
                <a:effectLst/>
                <a:latin typeface="-apple-system"/>
              </a:rPr>
              <a:t>.</a:t>
            </a:r>
            <a:endParaRPr lang="ko-KR" altLang="en-US" sz="1400" b="1" dirty="0">
              <a:solidFill>
                <a:prstClr val="white">
                  <a:lumMod val="50000"/>
                </a:prstClr>
              </a:solidFill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6668B23A-C003-4C85-8E6F-96C0D9E3EB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691" y="1683328"/>
            <a:ext cx="7836414" cy="2829949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5C6BBF67-9375-40FA-B263-BD675D9C1F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2631" y="3394477"/>
            <a:ext cx="7537678" cy="2963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7893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59CD5EF3-4045-4A47-8575-7E08ACDE95A9}"/>
              </a:ext>
            </a:extLst>
          </p:cNvPr>
          <p:cNvSpPr/>
          <p:nvPr/>
        </p:nvSpPr>
        <p:spPr>
          <a:xfrm>
            <a:off x="2135307" y="-29011"/>
            <a:ext cx="7317375" cy="81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600" b="1" i="1" kern="0" dirty="0">
                <a:solidFill>
                  <a:srgbClr val="78808D"/>
                </a:solidFill>
              </a:rPr>
              <a:t>IAM </a:t>
            </a:r>
            <a:r>
              <a:rPr lang="ko-KR" altLang="en-US" sz="3600" b="1" i="1" kern="0" dirty="0">
                <a:solidFill>
                  <a:srgbClr val="78808D"/>
                </a:solidFill>
              </a:rPr>
              <a:t>역할 생성</a:t>
            </a:r>
            <a:endParaRPr lang="ko-KR" altLang="en-US" sz="6600" kern="0" dirty="0">
              <a:solidFill>
                <a:srgbClr val="78808D"/>
              </a:solidFill>
            </a:endParaRPr>
          </a:p>
        </p:txBody>
      </p:sp>
      <p:sp>
        <p:nvSpPr>
          <p:cNvPr id="7" name="모서리가 둥근 직사각형 80">
            <a:extLst>
              <a:ext uri="{FF2B5EF4-FFF2-40B4-BE49-F238E27FC236}">
                <a16:creationId xmlns:a16="http://schemas.microsoft.com/office/drawing/2014/main" id="{12D4B475-7DBC-4C20-8242-09BCE3E1C670}"/>
              </a:ext>
            </a:extLst>
          </p:cNvPr>
          <p:cNvSpPr/>
          <p:nvPr/>
        </p:nvSpPr>
        <p:spPr>
          <a:xfrm>
            <a:off x="487378" y="1001141"/>
            <a:ext cx="11217244" cy="5729680"/>
          </a:xfrm>
          <a:prstGeom prst="roundRect">
            <a:avLst>
              <a:gd name="adj" fmla="val 2828"/>
            </a:avLst>
          </a:prstGeom>
          <a:pattFill prst="lgGrid">
            <a:fgClr>
              <a:srgbClr val="EFFBFA"/>
            </a:fgClr>
            <a:bgClr>
              <a:srgbClr val="DFF8F5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b="1" dirty="0">
              <a:solidFill>
                <a:prstClr val="white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6545E3C-2230-46C9-B659-00DC2CF63EDD}"/>
              </a:ext>
            </a:extLst>
          </p:cNvPr>
          <p:cNvSpPr/>
          <p:nvPr/>
        </p:nvSpPr>
        <p:spPr>
          <a:xfrm>
            <a:off x="921691" y="1152054"/>
            <a:ext cx="10566731" cy="3803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i="0" dirty="0">
                <a:solidFill>
                  <a:srgbClr val="57606A"/>
                </a:solidFill>
                <a:effectLst/>
                <a:latin typeface="-apple-system"/>
              </a:rPr>
              <a:t>IAM </a:t>
            </a:r>
            <a:r>
              <a:rPr lang="ko-KR" altLang="en-US" sz="1400" b="1" i="0" dirty="0">
                <a:solidFill>
                  <a:srgbClr val="57606A"/>
                </a:solidFill>
                <a:effectLst/>
                <a:latin typeface="-apple-system"/>
              </a:rPr>
              <a:t>역할을 생성함으로써 </a:t>
            </a:r>
            <a:r>
              <a:rPr lang="en-US" altLang="ko-KR" sz="1400" b="1" i="0" dirty="0">
                <a:solidFill>
                  <a:srgbClr val="57606A"/>
                </a:solidFill>
                <a:effectLst/>
                <a:latin typeface="-apple-system"/>
              </a:rPr>
              <a:t>AWS</a:t>
            </a:r>
            <a:r>
              <a:rPr lang="ko-KR" altLang="en-US" sz="1400" b="1" i="0" dirty="0">
                <a:solidFill>
                  <a:srgbClr val="57606A"/>
                </a:solidFill>
                <a:effectLst/>
                <a:latin typeface="-apple-system"/>
              </a:rPr>
              <a:t>리소스 및 인스턴스가 다른 </a:t>
            </a:r>
            <a:r>
              <a:rPr lang="en-US" altLang="ko-KR" sz="1400" b="1" i="0" dirty="0">
                <a:solidFill>
                  <a:srgbClr val="57606A"/>
                </a:solidFill>
                <a:effectLst/>
                <a:latin typeface="-apple-system"/>
              </a:rPr>
              <a:t>AWS </a:t>
            </a:r>
            <a:r>
              <a:rPr lang="ko-KR" altLang="en-US" sz="1400" b="1" i="0" dirty="0">
                <a:solidFill>
                  <a:srgbClr val="57606A"/>
                </a:solidFill>
                <a:effectLst/>
                <a:latin typeface="-apple-system"/>
              </a:rPr>
              <a:t>리소스와 상호 작용할 수 있게 합니다</a:t>
            </a:r>
            <a:r>
              <a:rPr lang="en-US" altLang="ko-KR" sz="1400" b="1" i="0" dirty="0">
                <a:solidFill>
                  <a:srgbClr val="57606A"/>
                </a:solidFill>
                <a:effectLst/>
                <a:latin typeface="-apple-system"/>
              </a:rPr>
              <a:t>.</a:t>
            </a:r>
            <a:endParaRPr lang="ko-KR" altLang="en-US" sz="1400" b="1" dirty="0">
              <a:solidFill>
                <a:prstClr val="white">
                  <a:lumMod val="50000"/>
                </a:prstClr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74F812E-FB73-430F-BD2C-65C598D3F7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2334" y="2007274"/>
            <a:ext cx="9407331" cy="3717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9327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59CD5EF3-4045-4A47-8575-7E08ACDE95A9}"/>
              </a:ext>
            </a:extLst>
          </p:cNvPr>
          <p:cNvSpPr/>
          <p:nvPr/>
        </p:nvSpPr>
        <p:spPr>
          <a:xfrm>
            <a:off x="2135307" y="-29011"/>
            <a:ext cx="7317375" cy="81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600" b="1" i="1" kern="0" dirty="0">
                <a:solidFill>
                  <a:srgbClr val="78808D"/>
                </a:solidFill>
              </a:rPr>
              <a:t>접속 호스트 생성</a:t>
            </a:r>
            <a:endParaRPr lang="ko-KR" altLang="en-US" sz="6600" kern="0" dirty="0">
              <a:solidFill>
                <a:srgbClr val="78808D"/>
              </a:solidFill>
            </a:endParaRPr>
          </a:p>
        </p:txBody>
      </p:sp>
      <p:sp>
        <p:nvSpPr>
          <p:cNvPr id="7" name="모서리가 둥근 직사각형 80">
            <a:extLst>
              <a:ext uri="{FF2B5EF4-FFF2-40B4-BE49-F238E27FC236}">
                <a16:creationId xmlns:a16="http://schemas.microsoft.com/office/drawing/2014/main" id="{12D4B475-7DBC-4C20-8242-09BCE3E1C670}"/>
              </a:ext>
            </a:extLst>
          </p:cNvPr>
          <p:cNvSpPr/>
          <p:nvPr/>
        </p:nvSpPr>
        <p:spPr>
          <a:xfrm>
            <a:off x="487378" y="1001141"/>
            <a:ext cx="11217244" cy="5729680"/>
          </a:xfrm>
          <a:prstGeom prst="roundRect">
            <a:avLst>
              <a:gd name="adj" fmla="val 2828"/>
            </a:avLst>
          </a:prstGeom>
          <a:pattFill prst="lgGrid">
            <a:fgClr>
              <a:srgbClr val="EFFBFA"/>
            </a:fgClr>
            <a:bgClr>
              <a:srgbClr val="DFF8F5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b="1" dirty="0">
              <a:solidFill>
                <a:prstClr val="white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1B55001-E3E1-4FDC-8520-2A0A0E8E3A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106" y="2221362"/>
            <a:ext cx="10593788" cy="3474763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6AC65ED4-B469-4FD5-9A05-44ACA9C254C0}"/>
              </a:ext>
            </a:extLst>
          </p:cNvPr>
          <p:cNvSpPr/>
          <p:nvPr/>
        </p:nvSpPr>
        <p:spPr>
          <a:xfrm>
            <a:off x="586131" y="1344741"/>
            <a:ext cx="10566731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prstClr val="white">
                    <a:lumMod val="50000"/>
                  </a:prstClr>
                </a:solidFill>
              </a:rPr>
              <a:t>Bastion Host</a:t>
            </a:r>
            <a:endParaRPr lang="ko-KR" altLang="en-US" sz="2400" b="1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7135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5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126920" y="172038"/>
            <a:ext cx="5938160" cy="1204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600" b="1" i="1" kern="0" dirty="0">
                <a:solidFill>
                  <a:srgbClr val="78808D"/>
                </a:solidFill>
              </a:rPr>
              <a:t>소개</a:t>
            </a:r>
            <a:endParaRPr lang="en-US" altLang="ko-KR" sz="3600" b="1" i="1" kern="0" dirty="0">
              <a:solidFill>
                <a:srgbClr val="78808D"/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sz="1400" kern="0" dirty="0">
                <a:solidFill>
                  <a:srgbClr val="78808D"/>
                </a:solidFill>
              </a:rPr>
              <a:t>  팀 구성 및 역할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8B3FA981-9A6F-45BD-8E23-C25B5483E1B0}"/>
              </a:ext>
            </a:extLst>
          </p:cNvPr>
          <p:cNvGrpSpPr/>
          <p:nvPr/>
        </p:nvGrpSpPr>
        <p:grpSpPr>
          <a:xfrm>
            <a:off x="3416864" y="1770966"/>
            <a:ext cx="5358272" cy="4117903"/>
            <a:chOff x="825710" y="1838280"/>
            <a:chExt cx="5358272" cy="4117903"/>
          </a:xfrm>
        </p:grpSpPr>
        <p:sp>
          <p:nvSpPr>
            <p:cNvPr id="13" name="타원 12"/>
            <p:cNvSpPr/>
            <p:nvPr/>
          </p:nvSpPr>
          <p:spPr>
            <a:xfrm rot="10800000" flipV="1">
              <a:off x="2995834" y="1838280"/>
              <a:ext cx="962814" cy="962814"/>
            </a:xfrm>
            <a:prstGeom prst="ellipse">
              <a:avLst/>
            </a:prstGeom>
            <a:solidFill>
              <a:srgbClr val="78808D"/>
            </a:solidFill>
            <a:ln w="38100">
              <a:solidFill>
                <a:srgbClr val="5AC9B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sp>
          <p:nvSpPr>
            <p:cNvPr id="19" name="원호 18"/>
            <p:cNvSpPr/>
            <p:nvPr/>
          </p:nvSpPr>
          <p:spPr>
            <a:xfrm>
              <a:off x="1654473" y="2353785"/>
              <a:ext cx="3602398" cy="3602398"/>
            </a:xfrm>
            <a:prstGeom prst="arc">
              <a:avLst>
                <a:gd name="adj1" fmla="val 10872604"/>
                <a:gd name="adj2" fmla="val 15139240"/>
              </a:avLst>
            </a:prstGeom>
            <a:ln w="38100">
              <a:solidFill>
                <a:srgbClr val="5AC9B8"/>
              </a:solidFill>
              <a:head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0" name="원호 19"/>
            <p:cNvSpPr/>
            <p:nvPr/>
          </p:nvSpPr>
          <p:spPr>
            <a:xfrm>
              <a:off x="1654472" y="2353785"/>
              <a:ext cx="3602398" cy="3602398"/>
            </a:xfrm>
            <a:prstGeom prst="arc">
              <a:avLst>
                <a:gd name="adj1" fmla="val 17573190"/>
                <a:gd name="adj2" fmla="val 21298672"/>
              </a:avLst>
            </a:prstGeom>
            <a:ln w="38100">
              <a:solidFill>
                <a:srgbClr val="5AC9B8"/>
              </a:solidFill>
              <a:head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21" name="원호 20"/>
            <p:cNvSpPr/>
            <p:nvPr/>
          </p:nvSpPr>
          <p:spPr>
            <a:xfrm>
              <a:off x="1654472" y="2353785"/>
              <a:ext cx="3602398" cy="3602398"/>
            </a:xfrm>
            <a:prstGeom prst="arc">
              <a:avLst>
                <a:gd name="adj1" fmla="val 1084200"/>
                <a:gd name="adj2" fmla="val 9512061"/>
              </a:avLst>
            </a:prstGeom>
            <a:ln w="38100">
              <a:solidFill>
                <a:srgbClr val="5AC9B8"/>
              </a:solidFill>
              <a:head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2662719" y="3880957"/>
              <a:ext cx="1629041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rgbClr val="5AC9B8"/>
                  </a:solidFill>
                </a:rPr>
                <a:t>TEAM</a:t>
              </a:r>
            </a:p>
          </p:txBody>
        </p:sp>
        <p:sp>
          <p:nvSpPr>
            <p:cNvPr id="2" name="사각형: 둥근 모서리 5">
              <a:extLst>
                <a:ext uri="{FF2B5EF4-FFF2-40B4-BE49-F238E27FC236}">
                  <a16:creationId xmlns:a16="http://schemas.microsoft.com/office/drawing/2014/main" id="{C576D878-9688-487C-BABF-0C76C27E8CB8}"/>
                </a:ext>
              </a:extLst>
            </p:cNvPr>
            <p:cNvSpPr/>
            <p:nvPr/>
          </p:nvSpPr>
          <p:spPr>
            <a:xfrm>
              <a:off x="4329759" y="4078127"/>
              <a:ext cx="1854223" cy="387605"/>
            </a:xfrm>
            <a:prstGeom prst="roundRect">
              <a:avLst>
                <a:gd name="adj" fmla="val 50000"/>
              </a:avLst>
            </a:prstGeom>
            <a:solidFill>
              <a:srgbClr val="78808D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err="1">
                  <a:solidFill>
                    <a:prstClr val="white"/>
                  </a:solidFill>
                </a:rPr>
                <a:t>Dapp</a:t>
              </a:r>
              <a:r>
                <a:rPr lang="en-US" altLang="ko-KR" sz="1200" b="1" dirty="0">
                  <a:solidFill>
                    <a:prstClr val="white"/>
                  </a:solidFill>
                </a:rPr>
                <a:t> </a:t>
              </a:r>
              <a:r>
                <a:rPr lang="ko-KR" altLang="en-US" sz="1200" b="1" dirty="0">
                  <a:solidFill>
                    <a:prstClr val="white"/>
                  </a:solidFill>
                </a:rPr>
                <a:t>구축 및 안정화</a:t>
              </a:r>
              <a:endParaRPr lang="en-US" altLang="ko-KR" sz="1200" b="1" dirty="0">
                <a:solidFill>
                  <a:prstClr val="white"/>
                </a:solidFill>
              </a:endParaRPr>
            </a:p>
          </p:txBody>
        </p:sp>
        <p:sp>
          <p:nvSpPr>
            <p:cNvPr id="3" name="사각형: 둥근 모서리 5">
              <a:extLst>
                <a:ext uri="{FF2B5EF4-FFF2-40B4-BE49-F238E27FC236}">
                  <a16:creationId xmlns:a16="http://schemas.microsoft.com/office/drawing/2014/main" id="{A241A69B-A6B7-4AAD-BC50-52E05515E217}"/>
                </a:ext>
              </a:extLst>
            </p:cNvPr>
            <p:cNvSpPr/>
            <p:nvPr/>
          </p:nvSpPr>
          <p:spPr>
            <a:xfrm>
              <a:off x="825710" y="4271930"/>
              <a:ext cx="1740844" cy="387605"/>
            </a:xfrm>
            <a:prstGeom prst="roundRect">
              <a:avLst>
                <a:gd name="adj" fmla="val 50000"/>
              </a:avLst>
            </a:prstGeom>
            <a:solidFill>
              <a:srgbClr val="78808D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prstClr val="white"/>
                  </a:solidFill>
                </a:rPr>
                <a:t>AWS </a:t>
              </a:r>
              <a:r>
                <a:rPr lang="ko-KR" altLang="en-US" sz="1200" b="1" dirty="0">
                  <a:solidFill>
                    <a:prstClr val="white"/>
                  </a:solidFill>
                </a:rPr>
                <a:t>네트워크 구축</a:t>
              </a:r>
              <a:endParaRPr lang="en-US" altLang="ko-KR" sz="1200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24" name="직사각형 23"/>
          <p:cNvSpPr/>
          <p:nvPr/>
        </p:nvSpPr>
        <p:spPr>
          <a:xfrm>
            <a:off x="5704411" y="1968640"/>
            <a:ext cx="684828" cy="5674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100" dirty="0">
                <a:solidFill>
                  <a:schemeClr val="bg1"/>
                </a:solidFill>
              </a:rPr>
              <a:t>조우형</a:t>
            </a:r>
            <a:endParaRPr lang="en-US" altLang="ko-KR" sz="1100" dirty="0">
              <a:solidFill>
                <a:schemeClr val="bg1"/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1100" dirty="0">
                <a:solidFill>
                  <a:schemeClr val="bg1"/>
                </a:solidFill>
              </a:rPr>
              <a:t> </a:t>
            </a:r>
            <a:r>
              <a:rPr lang="ko-KR" altLang="en-US" sz="1100" dirty="0" err="1">
                <a:solidFill>
                  <a:schemeClr val="bg1"/>
                </a:solidFill>
              </a:rPr>
              <a:t>이선재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37776FE7-B3EF-4E26-9DB4-7F32975E9B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708" b="10988"/>
          <a:stretch/>
        </p:blipFill>
        <p:spPr>
          <a:xfrm>
            <a:off x="1424102" y="2158520"/>
            <a:ext cx="2328137" cy="1624837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6C09960B-4D42-48E9-819E-AA636FCC46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8368" y="4564957"/>
            <a:ext cx="2931519" cy="1323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4540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59CD5EF3-4045-4A47-8575-7E08ACDE95A9}"/>
              </a:ext>
            </a:extLst>
          </p:cNvPr>
          <p:cNvSpPr/>
          <p:nvPr/>
        </p:nvSpPr>
        <p:spPr>
          <a:xfrm>
            <a:off x="2135307" y="-29011"/>
            <a:ext cx="7317375" cy="81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600" b="1" i="1" kern="0" dirty="0">
                <a:solidFill>
                  <a:srgbClr val="78808D"/>
                </a:solidFill>
              </a:rPr>
              <a:t>Ethereum Network </a:t>
            </a:r>
            <a:r>
              <a:rPr lang="ko-KR" altLang="en-US" sz="3600" b="1" i="1" kern="0" dirty="0">
                <a:solidFill>
                  <a:srgbClr val="78808D"/>
                </a:solidFill>
              </a:rPr>
              <a:t>생성</a:t>
            </a:r>
            <a:endParaRPr lang="ko-KR" altLang="en-US" sz="6600" kern="0" dirty="0">
              <a:solidFill>
                <a:srgbClr val="78808D"/>
              </a:solidFill>
            </a:endParaRPr>
          </a:p>
        </p:txBody>
      </p:sp>
      <p:sp>
        <p:nvSpPr>
          <p:cNvPr id="7" name="모서리가 둥근 직사각형 80">
            <a:extLst>
              <a:ext uri="{FF2B5EF4-FFF2-40B4-BE49-F238E27FC236}">
                <a16:creationId xmlns:a16="http://schemas.microsoft.com/office/drawing/2014/main" id="{12D4B475-7DBC-4C20-8242-09BCE3E1C670}"/>
              </a:ext>
            </a:extLst>
          </p:cNvPr>
          <p:cNvSpPr/>
          <p:nvPr/>
        </p:nvSpPr>
        <p:spPr>
          <a:xfrm>
            <a:off x="504156" y="1001141"/>
            <a:ext cx="11217244" cy="5729680"/>
          </a:xfrm>
          <a:prstGeom prst="roundRect">
            <a:avLst>
              <a:gd name="adj" fmla="val 2828"/>
            </a:avLst>
          </a:prstGeom>
          <a:pattFill prst="lgGrid">
            <a:fgClr>
              <a:srgbClr val="EFFBFA"/>
            </a:fgClr>
            <a:bgClr>
              <a:srgbClr val="DFF8F5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b="1" dirty="0">
              <a:solidFill>
                <a:prstClr val="white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AC65ED4-B469-4FD5-9A05-44ACA9C254C0}"/>
              </a:ext>
            </a:extLst>
          </p:cNvPr>
          <p:cNvSpPr/>
          <p:nvPr/>
        </p:nvSpPr>
        <p:spPr>
          <a:xfrm>
            <a:off x="-890332" y="1135191"/>
            <a:ext cx="10566731" cy="4214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0" i="0" dirty="0">
                <a:solidFill>
                  <a:srgbClr val="57606A"/>
                </a:solidFill>
                <a:effectLst/>
                <a:latin typeface="-apple-system"/>
              </a:rPr>
              <a:t>최신 </a:t>
            </a:r>
            <a:r>
              <a:rPr lang="en-US" altLang="ko-KR" sz="1600" b="0" i="0" dirty="0">
                <a:solidFill>
                  <a:srgbClr val="57606A"/>
                </a:solidFill>
                <a:effectLst/>
                <a:latin typeface="-apple-system"/>
              </a:rPr>
              <a:t>Ethereum</a:t>
            </a:r>
            <a:r>
              <a:rPr lang="ko-KR" altLang="en-US" sz="1600" b="0" i="0" dirty="0">
                <a:solidFill>
                  <a:srgbClr val="57606A"/>
                </a:solidFill>
                <a:effectLst/>
                <a:latin typeface="-apple-system"/>
              </a:rPr>
              <a:t>용 </a:t>
            </a:r>
            <a:r>
              <a:rPr lang="en-US" altLang="ko-KR" sz="1600" b="0" i="0" dirty="0">
                <a:solidFill>
                  <a:srgbClr val="57606A"/>
                </a:solidFill>
                <a:effectLst/>
                <a:latin typeface="-apple-system"/>
              </a:rPr>
              <a:t>AWS </a:t>
            </a:r>
            <a:r>
              <a:rPr lang="ko-KR" altLang="en-US" sz="1600" b="0" i="0" dirty="0">
                <a:solidFill>
                  <a:srgbClr val="57606A"/>
                </a:solidFill>
                <a:effectLst/>
                <a:latin typeface="-apple-system"/>
              </a:rPr>
              <a:t>블록체인 템플릿을 </a:t>
            </a:r>
            <a:r>
              <a:rPr lang="en-US" altLang="ko-KR" sz="1600" b="0" i="0" dirty="0">
                <a:solidFill>
                  <a:srgbClr val="57606A"/>
                </a:solidFill>
                <a:effectLst/>
                <a:latin typeface="-apple-system"/>
              </a:rPr>
              <a:t>AWS CloudFormation </a:t>
            </a:r>
            <a:r>
              <a:rPr lang="ko-KR" altLang="en-US" sz="1600" b="0" i="0" dirty="0">
                <a:solidFill>
                  <a:srgbClr val="57606A"/>
                </a:solidFill>
                <a:effectLst/>
                <a:latin typeface="-apple-system"/>
              </a:rPr>
              <a:t>콘솔에 연결합니다</a:t>
            </a:r>
            <a:r>
              <a:rPr lang="en-US" altLang="ko-KR" sz="1600" b="0" i="0" dirty="0">
                <a:solidFill>
                  <a:srgbClr val="57606A"/>
                </a:solidFill>
                <a:effectLst/>
                <a:latin typeface="-apple-system"/>
              </a:rPr>
              <a:t>.</a:t>
            </a:r>
            <a:endParaRPr lang="ko-KR" altLang="en-US" sz="1600" b="1" dirty="0">
              <a:solidFill>
                <a:prstClr val="white">
                  <a:lumMod val="50000"/>
                </a:prstClr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4917C35-1E54-4ECA-AD79-D881A59B07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297" y="1690703"/>
            <a:ext cx="6283732" cy="484881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D0418B2-932B-4D41-991F-29E1AAF7410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2070" y="3429000"/>
            <a:ext cx="6375633" cy="2352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4194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59CD5EF3-4045-4A47-8575-7E08ACDE95A9}"/>
              </a:ext>
            </a:extLst>
          </p:cNvPr>
          <p:cNvSpPr/>
          <p:nvPr/>
        </p:nvSpPr>
        <p:spPr>
          <a:xfrm>
            <a:off x="2135307" y="-29011"/>
            <a:ext cx="7317375" cy="81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600" b="1" i="1" kern="0" dirty="0" err="1">
                <a:solidFill>
                  <a:srgbClr val="78808D"/>
                </a:solidFill>
              </a:rPr>
              <a:t>이더리움</a:t>
            </a:r>
            <a:r>
              <a:rPr lang="ko-KR" altLang="en-US" sz="3600" b="1" i="1" kern="0" dirty="0">
                <a:solidFill>
                  <a:srgbClr val="78808D"/>
                </a:solidFill>
              </a:rPr>
              <a:t> 네트워크에 접속</a:t>
            </a:r>
            <a:endParaRPr lang="ko-KR" altLang="en-US" sz="6600" kern="0" dirty="0">
              <a:solidFill>
                <a:srgbClr val="78808D"/>
              </a:solidFill>
            </a:endParaRPr>
          </a:p>
        </p:txBody>
      </p:sp>
      <p:sp>
        <p:nvSpPr>
          <p:cNvPr id="7" name="모서리가 둥근 직사각형 80">
            <a:extLst>
              <a:ext uri="{FF2B5EF4-FFF2-40B4-BE49-F238E27FC236}">
                <a16:creationId xmlns:a16="http://schemas.microsoft.com/office/drawing/2014/main" id="{12D4B475-7DBC-4C20-8242-09BCE3E1C670}"/>
              </a:ext>
            </a:extLst>
          </p:cNvPr>
          <p:cNvSpPr/>
          <p:nvPr/>
        </p:nvSpPr>
        <p:spPr>
          <a:xfrm>
            <a:off x="487378" y="1001141"/>
            <a:ext cx="11217244" cy="5729680"/>
          </a:xfrm>
          <a:prstGeom prst="roundRect">
            <a:avLst>
              <a:gd name="adj" fmla="val 2828"/>
            </a:avLst>
          </a:prstGeom>
          <a:pattFill prst="lgGrid">
            <a:fgClr>
              <a:srgbClr val="EFFBFA"/>
            </a:fgClr>
            <a:bgClr>
              <a:srgbClr val="DFF8F5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b="1" dirty="0">
              <a:solidFill>
                <a:prstClr val="white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B2D61E7-DB8D-4ACA-9B74-BB5F136E10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718" y="1347353"/>
            <a:ext cx="9630561" cy="138223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640490C-CD2D-470A-8EDF-E50CE47EAD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9893" y="3075799"/>
            <a:ext cx="8372213" cy="3376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0048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59CD5EF3-4045-4A47-8575-7E08ACDE95A9}"/>
              </a:ext>
            </a:extLst>
          </p:cNvPr>
          <p:cNvSpPr/>
          <p:nvPr/>
        </p:nvSpPr>
        <p:spPr>
          <a:xfrm>
            <a:off x="2135307" y="-29011"/>
            <a:ext cx="7317375" cy="81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600" b="1" i="1" kern="0" dirty="0" err="1">
                <a:solidFill>
                  <a:srgbClr val="78808D"/>
                </a:solidFill>
              </a:rPr>
              <a:t>이더리움</a:t>
            </a:r>
            <a:r>
              <a:rPr lang="ko-KR" altLang="en-US" sz="3600" b="1" i="1" kern="0" dirty="0">
                <a:solidFill>
                  <a:srgbClr val="78808D"/>
                </a:solidFill>
              </a:rPr>
              <a:t> 네트워크에 접속</a:t>
            </a:r>
            <a:endParaRPr lang="ko-KR" altLang="en-US" sz="6600" kern="0" dirty="0">
              <a:solidFill>
                <a:srgbClr val="78808D"/>
              </a:solidFill>
            </a:endParaRPr>
          </a:p>
        </p:txBody>
      </p:sp>
      <p:sp>
        <p:nvSpPr>
          <p:cNvPr id="7" name="모서리가 둥근 직사각형 80">
            <a:extLst>
              <a:ext uri="{FF2B5EF4-FFF2-40B4-BE49-F238E27FC236}">
                <a16:creationId xmlns:a16="http://schemas.microsoft.com/office/drawing/2014/main" id="{12D4B475-7DBC-4C20-8242-09BCE3E1C670}"/>
              </a:ext>
            </a:extLst>
          </p:cNvPr>
          <p:cNvSpPr/>
          <p:nvPr/>
        </p:nvSpPr>
        <p:spPr>
          <a:xfrm>
            <a:off x="487378" y="1001141"/>
            <a:ext cx="11217244" cy="5729680"/>
          </a:xfrm>
          <a:prstGeom prst="roundRect">
            <a:avLst>
              <a:gd name="adj" fmla="val 2828"/>
            </a:avLst>
          </a:prstGeom>
          <a:pattFill prst="lgGrid">
            <a:fgClr>
              <a:srgbClr val="EFFBFA"/>
            </a:fgClr>
            <a:bgClr>
              <a:srgbClr val="DFF8F5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b="1" dirty="0">
              <a:solidFill>
                <a:prstClr val="white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3C90396-B5FD-47C7-B05D-76F70731A5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4006" y="1308683"/>
            <a:ext cx="7405636" cy="4978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8566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59CD5EF3-4045-4A47-8575-7E08ACDE95A9}"/>
              </a:ext>
            </a:extLst>
          </p:cNvPr>
          <p:cNvSpPr/>
          <p:nvPr/>
        </p:nvSpPr>
        <p:spPr>
          <a:xfrm>
            <a:off x="2135307" y="-29011"/>
            <a:ext cx="7317375" cy="81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600" b="1" i="1" kern="0" dirty="0" err="1">
                <a:solidFill>
                  <a:srgbClr val="78808D"/>
                </a:solidFill>
              </a:rPr>
              <a:t>이더리움</a:t>
            </a:r>
            <a:r>
              <a:rPr lang="ko-KR" altLang="en-US" sz="3600" b="1" i="1" kern="0" dirty="0">
                <a:solidFill>
                  <a:srgbClr val="78808D"/>
                </a:solidFill>
              </a:rPr>
              <a:t> 네트워크에 이관</a:t>
            </a:r>
            <a:endParaRPr lang="ko-KR" altLang="en-US" sz="6600" kern="0" dirty="0">
              <a:solidFill>
                <a:srgbClr val="78808D"/>
              </a:solidFill>
            </a:endParaRPr>
          </a:p>
        </p:txBody>
      </p:sp>
      <p:sp>
        <p:nvSpPr>
          <p:cNvPr id="7" name="모서리가 둥근 직사각형 80">
            <a:extLst>
              <a:ext uri="{FF2B5EF4-FFF2-40B4-BE49-F238E27FC236}">
                <a16:creationId xmlns:a16="http://schemas.microsoft.com/office/drawing/2014/main" id="{12D4B475-7DBC-4C20-8242-09BCE3E1C670}"/>
              </a:ext>
            </a:extLst>
          </p:cNvPr>
          <p:cNvSpPr/>
          <p:nvPr/>
        </p:nvSpPr>
        <p:spPr>
          <a:xfrm>
            <a:off x="487378" y="1001141"/>
            <a:ext cx="11217244" cy="5729680"/>
          </a:xfrm>
          <a:prstGeom prst="roundRect">
            <a:avLst>
              <a:gd name="adj" fmla="val 2828"/>
            </a:avLst>
          </a:prstGeom>
          <a:pattFill prst="lgGrid">
            <a:fgClr>
              <a:srgbClr val="EFFBFA"/>
            </a:fgClr>
            <a:bgClr>
              <a:srgbClr val="DFF8F5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b="1" dirty="0">
              <a:solidFill>
                <a:prstClr val="white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409421F-3D3E-4AB2-A446-14CAB08AB1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1447" y="1077317"/>
            <a:ext cx="8358232" cy="222370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D6BFECC-E72E-4397-8C03-4712629001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2321" y="2652379"/>
            <a:ext cx="8111868" cy="2945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4192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464024" y="354842"/>
            <a:ext cx="11177801" cy="6237027"/>
          </a:xfrm>
          <a:prstGeom prst="roundRect">
            <a:avLst>
              <a:gd name="adj" fmla="val 1733"/>
            </a:avLst>
          </a:prstGeom>
          <a:solidFill>
            <a:schemeClr val="bg1"/>
          </a:solidFill>
          <a:ln w="50800">
            <a:solidFill>
              <a:srgbClr val="07CCB1"/>
            </a:solidFill>
          </a:ln>
          <a:effectLst>
            <a:outerShdw blurRad="50800" dist="152400" dir="2700000" algn="tl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4400" kern="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8376692" y="1937790"/>
            <a:ext cx="89960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600" b="1" dirty="0">
                <a:solidFill>
                  <a:prstClr val="white"/>
                </a:solidFill>
              </a:rPr>
              <a:t>15</a:t>
            </a:r>
            <a:r>
              <a:rPr lang="en-US" altLang="ko-KR" sz="1600" b="1" dirty="0">
                <a:solidFill>
                  <a:prstClr val="white"/>
                </a:solidFill>
              </a:rPr>
              <a:t>%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8341752" y="3465329"/>
            <a:ext cx="89960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600" b="1" dirty="0">
                <a:solidFill>
                  <a:prstClr val="white"/>
                </a:solidFill>
              </a:rPr>
              <a:t>15</a:t>
            </a:r>
            <a:r>
              <a:rPr lang="en-US" altLang="ko-KR" sz="1600" b="1" dirty="0">
                <a:solidFill>
                  <a:prstClr val="white"/>
                </a:solidFill>
              </a:rPr>
              <a:t>%</a:t>
            </a:r>
          </a:p>
        </p:txBody>
      </p:sp>
      <p:sp>
        <p:nvSpPr>
          <p:cNvPr id="78" name="직사각형 77"/>
          <p:cNvSpPr/>
          <p:nvPr/>
        </p:nvSpPr>
        <p:spPr>
          <a:xfrm>
            <a:off x="8376692" y="4999239"/>
            <a:ext cx="89960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600" b="1" dirty="0">
                <a:solidFill>
                  <a:prstClr val="white"/>
                </a:solidFill>
              </a:rPr>
              <a:t>15</a:t>
            </a:r>
            <a:r>
              <a:rPr lang="en-US" altLang="ko-KR" sz="1600" b="1" dirty="0">
                <a:solidFill>
                  <a:prstClr val="white"/>
                </a:solidFill>
              </a:rPr>
              <a:t>%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A085225E-E67F-4994-8F18-26B1AF059246}"/>
              </a:ext>
            </a:extLst>
          </p:cNvPr>
          <p:cNvSpPr/>
          <p:nvPr/>
        </p:nvSpPr>
        <p:spPr>
          <a:xfrm>
            <a:off x="2227094" y="2088862"/>
            <a:ext cx="7298645" cy="20227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9600" b="1" i="1" kern="0" dirty="0">
                <a:solidFill>
                  <a:srgbClr val="78808D"/>
                </a:solidFill>
              </a:rPr>
              <a:t>Q&amp;A</a:t>
            </a:r>
            <a:endParaRPr lang="ko-KR" altLang="en-US" sz="9600" kern="0" dirty="0">
              <a:solidFill>
                <a:srgbClr val="78808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4930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5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126920" y="445224"/>
            <a:ext cx="5938160" cy="81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600" b="1" i="1" kern="0" dirty="0">
                <a:solidFill>
                  <a:srgbClr val="78808D"/>
                </a:solidFill>
              </a:rPr>
              <a:t>프로젝트 진행 과정</a:t>
            </a:r>
            <a:endParaRPr lang="en-US" altLang="ko-KR" sz="3600" b="1" i="1" kern="0" dirty="0">
              <a:solidFill>
                <a:srgbClr val="78808D"/>
              </a:solidFill>
            </a:endParaRPr>
          </a:p>
        </p:txBody>
      </p:sp>
      <p:sp>
        <p:nvSpPr>
          <p:cNvPr id="9" name="이등변 삼각형 8"/>
          <p:cNvSpPr/>
          <p:nvPr/>
        </p:nvSpPr>
        <p:spPr>
          <a:xfrm rot="16200000">
            <a:off x="718820" y="2844800"/>
            <a:ext cx="147320" cy="127000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5B9AE07A-80DF-4656-9E10-DBB5F3D1B7A0}"/>
              </a:ext>
            </a:extLst>
          </p:cNvPr>
          <p:cNvGrpSpPr/>
          <p:nvPr/>
        </p:nvGrpSpPr>
        <p:grpSpPr>
          <a:xfrm>
            <a:off x="1966772" y="2476216"/>
            <a:ext cx="8778432" cy="1899841"/>
            <a:chOff x="3604035" y="2817302"/>
            <a:chExt cx="5652836" cy="1223395"/>
          </a:xfrm>
        </p:grpSpPr>
        <p:sp>
          <p:nvSpPr>
            <p:cNvPr id="6" name="원호 5">
              <a:extLst>
                <a:ext uri="{FF2B5EF4-FFF2-40B4-BE49-F238E27FC236}">
                  <a16:creationId xmlns:a16="http://schemas.microsoft.com/office/drawing/2014/main" id="{8F5C2530-9126-4007-B5DF-E11842EFA255}"/>
                </a:ext>
              </a:extLst>
            </p:cNvPr>
            <p:cNvSpPr/>
            <p:nvPr/>
          </p:nvSpPr>
          <p:spPr>
            <a:xfrm>
              <a:off x="3604035" y="2817302"/>
              <a:ext cx="1223395" cy="1223395"/>
            </a:xfrm>
            <a:prstGeom prst="arc">
              <a:avLst>
                <a:gd name="adj1" fmla="val 1130837"/>
                <a:gd name="adj2" fmla="val 20536047"/>
              </a:avLst>
            </a:prstGeom>
            <a:noFill/>
            <a:ln w="38100">
              <a:solidFill>
                <a:srgbClr val="14B9B7"/>
              </a:solidFill>
              <a:tail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7" name="원호 6">
              <a:extLst>
                <a:ext uri="{FF2B5EF4-FFF2-40B4-BE49-F238E27FC236}">
                  <a16:creationId xmlns:a16="http://schemas.microsoft.com/office/drawing/2014/main" id="{4237DF6F-62BD-4283-9D6B-BA5502DCCC21}"/>
                </a:ext>
              </a:extLst>
            </p:cNvPr>
            <p:cNvSpPr/>
            <p:nvPr/>
          </p:nvSpPr>
          <p:spPr>
            <a:xfrm>
              <a:off x="4782186" y="3556809"/>
              <a:ext cx="255619" cy="255619"/>
            </a:xfrm>
            <a:prstGeom prst="arc">
              <a:avLst>
                <a:gd name="adj1" fmla="val 11964992"/>
                <a:gd name="adj2" fmla="val 16232117"/>
              </a:avLst>
            </a:prstGeom>
            <a:noFill/>
            <a:ln w="38100">
              <a:solidFill>
                <a:srgbClr val="14B9B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DB043323-1F84-426F-B310-822E008A339F}"/>
                </a:ext>
              </a:extLst>
            </p:cNvPr>
            <p:cNvCxnSpPr>
              <a:cxnSpLocks/>
            </p:cNvCxnSpPr>
            <p:nvPr/>
          </p:nvCxnSpPr>
          <p:spPr>
            <a:xfrm>
              <a:off x="4908026" y="3556809"/>
              <a:ext cx="720000" cy="0"/>
            </a:xfrm>
            <a:prstGeom prst="line">
              <a:avLst/>
            </a:prstGeom>
            <a:ln w="38100">
              <a:solidFill>
                <a:srgbClr val="14B9B7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AD227D14-EB88-4DB7-806D-8C097154F0F2}"/>
                </a:ext>
              </a:extLst>
            </p:cNvPr>
            <p:cNvGrpSpPr/>
            <p:nvPr/>
          </p:nvGrpSpPr>
          <p:grpSpPr>
            <a:xfrm flipH="1" flipV="1">
              <a:off x="5037805" y="3301191"/>
              <a:ext cx="845840" cy="255619"/>
              <a:chOff x="6263981" y="3905077"/>
              <a:chExt cx="845840" cy="255619"/>
            </a:xfrm>
          </p:grpSpPr>
          <p:sp>
            <p:nvSpPr>
              <p:cNvPr id="20" name="원호 19">
                <a:extLst>
                  <a:ext uri="{FF2B5EF4-FFF2-40B4-BE49-F238E27FC236}">
                    <a16:creationId xmlns:a16="http://schemas.microsoft.com/office/drawing/2014/main" id="{25C290C0-E7CC-4449-B6E5-29B29F4AAABB}"/>
                  </a:ext>
                </a:extLst>
              </p:cNvPr>
              <p:cNvSpPr/>
              <p:nvPr/>
            </p:nvSpPr>
            <p:spPr>
              <a:xfrm>
                <a:off x="6263981" y="3905077"/>
                <a:ext cx="255619" cy="255619"/>
              </a:xfrm>
              <a:prstGeom prst="arc">
                <a:avLst>
                  <a:gd name="adj1" fmla="val 10554165"/>
                  <a:gd name="adj2" fmla="val 16232117"/>
                </a:avLst>
              </a:prstGeom>
              <a:noFill/>
              <a:ln w="38100">
                <a:solidFill>
                  <a:srgbClr val="14B9B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21" name="직선 연결선 20">
                <a:extLst>
                  <a:ext uri="{FF2B5EF4-FFF2-40B4-BE49-F238E27FC236}">
                    <a16:creationId xmlns:a16="http://schemas.microsoft.com/office/drawing/2014/main" id="{0FA76911-70CF-403D-836D-004EE9DF33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89821" y="3905077"/>
                <a:ext cx="720000" cy="0"/>
              </a:xfrm>
              <a:prstGeom prst="line">
                <a:avLst/>
              </a:prstGeom>
              <a:ln w="38100">
                <a:solidFill>
                  <a:srgbClr val="14B9B7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원호 10">
              <a:extLst>
                <a:ext uri="{FF2B5EF4-FFF2-40B4-BE49-F238E27FC236}">
                  <a16:creationId xmlns:a16="http://schemas.microsoft.com/office/drawing/2014/main" id="{EFE784DF-E4D3-4C29-8C7C-37BB23A62666}"/>
                </a:ext>
              </a:extLst>
            </p:cNvPr>
            <p:cNvSpPr/>
            <p:nvPr/>
          </p:nvSpPr>
          <p:spPr>
            <a:xfrm>
              <a:off x="5883645" y="2817302"/>
              <a:ext cx="1223395" cy="1223395"/>
            </a:xfrm>
            <a:prstGeom prst="arc">
              <a:avLst>
                <a:gd name="adj1" fmla="val 10780936"/>
                <a:gd name="adj2" fmla="val 20274692"/>
              </a:avLst>
            </a:prstGeom>
            <a:noFill/>
            <a:ln w="38100">
              <a:solidFill>
                <a:srgbClr val="14B9B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2" name="원호 11">
              <a:extLst>
                <a:ext uri="{FF2B5EF4-FFF2-40B4-BE49-F238E27FC236}">
                  <a16:creationId xmlns:a16="http://schemas.microsoft.com/office/drawing/2014/main" id="{F15A7008-C93D-45A8-8A7D-5B52DA0D5FA3}"/>
                </a:ext>
              </a:extLst>
            </p:cNvPr>
            <p:cNvSpPr/>
            <p:nvPr/>
          </p:nvSpPr>
          <p:spPr>
            <a:xfrm>
              <a:off x="5883645" y="2817302"/>
              <a:ext cx="1223395" cy="1223395"/>
            </a:xfrm>
            <a:prstGeom prst="arc">
              <a:avLst>
                <a:gd name="adj1" fmla="val 1130837"/>
                <a:gd name="adj2" fmla="val 9142119"/>
              </a:avLst>
            </a:prstGeom>
            <a:noFill/>
            <a:ln w="38100">
              <a:solidFill>
                <a:schemeClr val="tx2">
                  <a:lumMod val="75000"/>
                </a:schemeClr>
              </a:solidFill>
              <a:tail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3" name="원호 12">
              <a:extLst>
                <a:ext uri="{FF2B5EF4-FFF2-40B4-BE49-F238E27FC236}">
                  <a16:creationId xmlns:a16="http://schemas.microsoft.com/office/drawing/2014/main" id="{70E0EF83-F5FA-4793-B672-E53B7027BD5C}"/>
                </a:ext>
              </a:extLst>
            </p:cNvPr>
            <p:cNvSpPr/>
            <p:nvPr/>
          </p:nvSpPr>
          <p:spPr>
            <a:xfrm>
              <a:off x="7061796" y="3556809"/>
              <a:ext cx="255619" cy="255619"/>
            </a:xfrm>
            <a:prstGeom prst="arc">
              <a:avLst>
                <a:gd name="adj1" fmla="val 11964992"/>
                <a:gd name="adj2" fmla="val 16232117"/>
              </a:avLst>
            </a:prstGeom>
            <a:noFill/>
            <a:ln w="3810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09CBB591-7B4A-4C3A-A4C8-C96C21F3FC22}"/>
                </a:ext>
              </a:extLst>
            </p:cNvPr>
            <p:cNvCxnSpPr>
              <a:cxnSpLocks/>
            </p:cNvCxnSpPr>
            <p:nvPr/>
          </p:nvCxnSpPr>
          <p:spPr>
            <a:xfrm>
              <a:off x="7187636" y="3556809"/>
              <a:ext cx="720000" cy="0"/>
            </a:xfrm>
            <a:prstGeom prst="line">
              <a:avLst/>
            </a:prstGeom>
            <a:ln w="38100">
              <a:solidFill>
                <a:srgbClr val="14B9B7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22EA0336-1E24-4EE7-B802-3112779EF29C}"/>
                </a:ext>
              </a:extLst>
            </p:cNvPr>
            <p:cNvGrpSpPr/>
            <p:nvPr/>
          </p:nvGrpSpPr>
          <p:grpSpPr>
            <a:xfrm>
              <a:off x="7187636" y="2817302"/>
              <a:ext cx="2069235" cy="1223395"/>
              <a:chOff x="7992384" y="3342192"/>
              <a:chExt cx="2069235" cy="1223395"/>
            </a:xfrm>
          </p:grpSpPr>
          <p:grpSp>
            <p:nvGrpSpPr>
              <p:cNvPr id="16" name="그룹 15">
                <a:extLst>
                  <a:ext uri="{FF2B5EF4-FFF2-40B4-BE49-F238E27FC236}">
                    <a16:creationId xmlns:a16="http://schemas.microsoft.com/office/drawing/2014/main" id="{CF23F57E-BA22-4FC7-8AA6-88821E3FE9D6}"/>
                  </a:ext>
                </a:extLst>
              </p:cNvPr>
              <p:cNvGrpSpPr/>
              <p:nvPr/>
            </p:nvGrpSpPr>
            <p:grpSpPr>
              <a:xfrm flipH="1" flipV="1">
                <a:off x="7992384" y="3826081"/>
                <a:ext cx="845840" cy="255619"/>
                <a:chOff x="6263981" y="3905077"/>
                <a:chExt cx="845840" cy="255619"/>
              </a:xfrm>
            </p:grpSpPr>
            <p:sp>
              <p:nvSpPr>
                <p:cNvPr id="18" name="원호 17">
                  <a:extLst>
                    <a:ext uri="{FF2B5EF4-FFF2-40B4-BE49-F238E27FC236}">
                      <a16:creationId xmlns:a16="http://schemas.microsoft.com/office/drawing/2014/main" id="{6D875C50-81B9-42C4-8EE0-309B82AB5686}"/>
                    </a:ext>
                  </a:extLst>
                </p:cNvPr>
                <p:cNvSpPr/>
                <p:nvPr/>
              </p:nvSpPr>
              <p:spPr>
                <a:xfrm>
                  <a:off x="6263981" y="3905077"/>
                  <a:ext cx="255619" cy="255619"/>
                </a:xfrm>
                <a:prstGeom prst="arc">
                  <a:avLst>
                    <a:gd name="adj1" fmla="val 10554165"/>
                    <a:gd name="adj2" fmla="val 16232117"/>
                  </a:avLst>
                </a:prstGeom>
                <a:noFill/>
                <a:ln w="38100"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</a:endParaRPr>
                </a:p>
              </p:txBody>
            </p:sp>
            <p:cxnSp>
              <p:nvCxnSpPr>
                <p:cNvPr id="19" name="직선 연결선 18">
                  <a:extLst>
                    <a:ext uri="{FF2B5EF4-FFF2-40B4-BE49-F238E27FC236}">
                      <a16:creationId xmlns:a16="http://schemas.microsoft.com/office/drawing/2014/main" id="{0ED57E56-FA69-44FA-815B-23542D05E00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389821" y="3905077"/>
                  <a:ext cx="720000" cy="0"/>
                </a:xfrm>
                <a:prstGeom prst="line">
                  <a:avLst/>
                </a:prstGeom>
                <a:ln w="38100">
                  <a:solidFill>
                    <a:schemeClr val="tx2">
                      <a:lumMod val="75000"/>
                    </a:schemeClr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7" name="원호 16">
                <a:extLst>
                  <a:ext uri="{FF2B5EF4-FFF2-40B4-BE49-F238E27FC236}">
                    <a16:creationId xmlns:a16="http://schemas.microsoft.com/office/drawing/2014/main" id="{888C7D72-7190-4D95-9E16-9FD7B75CD864}"/>
                  </a:ext>
                </a:extLst>
              </p:cNvPr>
              <p:cNvSpPr/>
              <p:nvPr/>
            </p:nvSpPr>
            <p:spPr>
              <a:xfrm>
                <a:off x="8838224" y="3342192"/>
                <a:ext cx="1223395" cy="1223395"/>
              </a:xfrm>
              <a:prstGeom prst="arc">
                <a:avLst>
                  <a:gd name="adj1" fmla="val 10780936"/>
                  <a:gd name="adj2" fmla="val 8884081"/>
                </a:avLst>
              </a:prstGeom>
              <a:noFill/>
              <a:ln w="38100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4564DFD-70FD-408C-B2B7-7C0654AC7437}"/>
              </a:ext>
            </a:extLst>
          </p:cNvPr>
          <p:cNvSpPr/>
          <p:nvPr/>
        </p:nvSpPr>
        <p:spPr>
          <a:xfrm>
            <a:off x="1605325" y="4696429"/>
            <a:ext cx="2622734" cy="8041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프로젝트 준비</a:t>
            </a: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역할 분담</a:t>
            </a:r>
            <a:endParaRPr lang="en-US" altLang="ko-KR" sz="9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주제 선정 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63EF686-07F9-48AE-99C9-081D60EBB6F4}"/>
              </a:ext>
            </a:extLst>
          </p:cNvPr>
          <p:cNvSpPr/>
          <p:nvPr/>
        </p:nvSpPr>
        <p:spPr>
          <a:xfrm>
            <a:off x="5109879" y="4696429"/>
            <a:ext cx="2622734" cy="8041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프로젝트 시작</a:t>
            </a:r>
          </a:p>
          <a:p>
            <a:pPr algn="ctr">
              <a:lnSpc>
                <a:spcPct val="150000"/>
              </a:lnSpc>
            </a:pPr>
            <a:r>
              <a:rPr lang="en-US" altLang="ko-KR" sz="9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DApp</a:t>
            </a:r>
            <a:r>
              <a:rPr lang="en-US" altLang="ko-KR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개발</a:t>
            </a:r>
            <a:endParaRPr lang="en-US" altLang="ko-KR" sz="9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AWS Ethereum Blockchain Network </a:t>
            </a: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생성</a:t>
            </a:r>
            <a:endParaRPr lang="en-US" altLang="ko-KR" sz="9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90D7FF9-9BF0-4EE9-AC34-F23FE16FB952}"/>
              </a:ext>
            </a:extLst>
          </p:cNvPr>
          <p:cNvSpPr/>
          <p:nvPr/>
        </p:nvSpPr>
        <p:spPr>
          <a:xfrm>
            <a:off x="8483916" y="4696428"/>
            <a:ext cx="2622734" cy="10119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프로젝트 종료</a:t>
            </a: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9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DApp</a:t>
            </a:r>
            <a:r>
              <a:rPr lang="en-US" altLang="ko-KR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구동 및 실행</a:t>
            </a:r>
            <a:endParaRPr lang="en-US" altLang="ko-KR" sz="9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AWS Ethereum Blockchain Network </a:t>
            </a: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이관</a:t>
            </a:r>
            <a:endParaRPr lang="en-US" altLang="ko-KR" sz="9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발표 준비</a:t>
            </a:r>
          </a:p>
        </p:txBody>
      </p:sp>
      <p:sp>
        <p:nvSpPr>
          <p:cNvPr id="25" name="Freeform 9">
            <a:extLst>
              <a:ext uri="{FF2B5EF4-FFF2-40B4-BE49-F238E27FC236}">
                <a16:creationId xmlns:a16="http://schemas.microsoft.com/office/drawing/2014/main" id="{580E401E-420B-4A55-8F55-8DEB8E63C937}"/>
              </a:ext>
            </a:extLst>
          </p:cNvPr>
          <p:cNvSpPr>
            <a:spLocks/>
          </p:cNvSpPr>
          <p:nvPr/>
        </p:nvSpPr>
        <p:spPr bwMode="auto">
          <a:xfrm>
            <a:off x="9482032" y="3045205"/>
            <a:ext cx="664833" cy="898390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53E4A8A-B7C4-431F-A620-F328B75A9DAB}"/>
              </a:ext>
            </a:extLst>
          </p:cNvPr>
          <p:cNvSpPr/>
          <p:nvPr/>
        </p:nvSpPr>
        <p:spPr>
          <a:xfrm>
            <a:off x="5882709" y="3164526"/>
            <a:ext cx="114809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800" b="1" dirty="0">
                <a:solidFill>
                  <a:srgbClr val="14B9B7"/>
                </a:solidFill>
                <a:cs typeface="Aharoni" panose="02010803020104030203" pitchFamily="2" charset="-79"/>
              </a:rPr>
              <a:t>B</a:t>
            </a:r>
            <a:endParaRPr lang="en-US" altLang="ko-KR" sz="300" b="1" dirty="0">
              <a:solidFill>
                <a:srgbClr val="14B9B7"/>
              </a:solidFill>
              <a:cs typeface="Aharoni" panose="02010803020104030203" pitchFamily="2" charset="-79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EDD9E3A-4517-4045-B1B7-D217C2814EC7}"/>
              </a:ext>
            </a:extLst>
          </p:cNvPr>
          <p:cNvSpPr/>
          <p:nvPr/>
        </p:nvSpPr>
        <p:spPr>
          <a:xfrm>
            <a:off x="2322815" y="3164526"/>
            <a:ext cx="114809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800" b="1" dirty="0">
                <a:solidFill>
                  <a:srgbClr val="14B9B7"/>
                </a:solidFill>
                <a:cs typeface="Aharoni" panose="02010803020104030203" pitchFamily="2" charset="-79"/>
              </a:rPr>
              <a:t>A</a:t>
            </a:r>
            <a:endParaRPr lang="en-US" altLang="ko-KR" sz="300" b="1" dirty="0">
              <a:solidFill>
                <a:srgbClr val="14B9B7"/>
              </a:solidFill>
              <a:cs typeface="Aharoni" panose="02010803020104030203" pitchFamily="2" charset="-79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AC0D075-9E23-4F9D-A34E-3B1F49208E47}"/>
              </a:ext>
            </a:extLst>
          </p:cNvPr>
          <p:cNvSpPr/>
          <p:nvPr/>
        </p:nvSpPr>
        <p:spPr>
          <a:xfrm>
            <a:off x="9357380" y="3164526"/>
            <a:ext cx="91413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C</a:t>
            </a:r>
            <a:endParaRPr lang="en-US" altLang="ko-KR" sz="300" b="1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559703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5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898306" y="288220"/>
            <a:ext cx="5938160" cy="81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600" b="1" i="1" kern="0" dirty="0">
                <a:solidFill>
                  <a:srgbClr val="78808D"/>
                </a:solidFill>
              </a:rPr>
              <a:t>프로젝트 주제 </a:t>
            </a:r>
            <a:r>
              <a:rPr lang="en-US" altLang="ko-KR" sz="3600" b="1" i="1" kern="0" dirty="0">
                <a:solidFill>
                  <a:srgbClr val="78808D"/>
                </a:solidFill>
              </a:rPr>
              <a:t>/ </a:t>
            </a:r>
            <a:r>
              <a:rPr lang="ko-KR" altLang="en-US" sz="3600" b="1" i="1" kern="0" dirty="0">
                <a:solidFill>
                  <a:srgbClr val="78808D"/>
                </a:solidFill>
              </a:rPr>
              <a:t>목표</a:t>
            </a:r>
            <a:endParaRPr lang="en-US" altLang="ko-KR" sz="3600" b="1" i="1" kern="0" dirty="0">
              <a:solidFill>
                <a:srgbClr val="78808D"/>
              </a:solidFill>
            </a:endParaRPr>
          </a:p>
        </p:txBody>
      </p:sp>
      <p:sp>
        <p:nvSpPr>
          <p:cNvPr id="9" name="이등변 삼각형 8"/>
          <p:cNvSpPr/>
          <p:nvPr/>
        </p:nvSpPr>
        <p:spPr>
          <a:xfrm rot="16200000">
            <a:off x="718820" y="2844800"/>
            <a:ext cx="147320" cy="127000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9D80EE39-F1F7-42D1-A5E7-64F02A2D8AAF}"/>
              </a:ext>
            </a:extLst>
          </p:cNvPr>
          <p:cNvGrpSpPr/>
          <p:nvPr/>
        </p:nvGrpSpPr>
        <p:grpSpPr>
          <a:xfrm>
            <a:off x="5877989" y="4925608"/>
            <a:ext cx="1425971" cy="1086881"/>
            <a:chOff x="4713897" y="2359290"/>
            <a:chExt cx="862964" cy="657755"/>
          </a:xfrm>
          <a:solidFill>
            <a:schemeClr val="accent5">
              <a:lumMod val="40000"/>
              <a:lumOff val="60000"/>
            </a:schemeClr>
          </a:solidFill>
        </p:grpSpPr>
        <p:sp>
          <p:nvSpPr>
            <p:cNvPr id="14" name="다이아몬드 13">
              <a:extLst>
                <a:ext uri="{FF2B5EF4-FFF2-40B4-BE49-F238E27FC236}">
                  <a16:creationId xmlns:a16="http://schemas.microsoft.com/office/drawing/2014/main" id="{618FD2E8-8414-4807-A293-9BB41150196D}"/>
                </a:ext>
              </a:extLst>
            </p:cNvPr>
            <p:cNvSpPr/>
            <p:nvPr/>
          </p:nvSpPr>
          <p:spPr>
            <a:xfrm>
              <a:off x="4713897" y="2359290"/>
              <a:ext cx="862964" cy="409575"/>
            </a:xfrm>
            <a:prstGeom prst="diamon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평행 사변형 14">
              <a:extLst>
                <a:ext uri="{FF2B5EF4-FFF2-40B4-BE49-F238E27FC236}">
                  <a16:creationId xmlns:a16="http://schemas.microsoft.com/office/drawing/2014/main" id="{62F21638-05E6-4CB2-8C24-1D46066B6776}"/>
                </a:ext>
              </a:extLst>
            </p:cNvPr>
            <p:cNvSpPr/>
            <p:nvPr/>
          </p:nvSpPr>
          <p:spPr>
            <a:xfrm rot="5400000">
              <a:off x="4704596" y="2573379"/>
              <a:ext cx="455849" cy="431483"/>
            </a:xfrm>
            <a:prstGeom prst="parallelogram">
              <a:avLst>
                <a:gd name="adj" fmla="val 47558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5B2630D5-DFB1-4E99-8137-B454403F275D}"/>
              </a:ext>
            </a:extLst>
          </p:cNvPr>
          <p:cNvGrpSpPr/>
          <p:nvPr/>
        </p:nvGrpSpPr>
        <p:grpSpPr>
          <a:xfrm>
            <a:off x="6571860" y="4194958"/>
            <a:ext cx="1425971" cy="1086881"/>
            <a:chOff x="4713897" y="2359290"/>
            <a:chExt cx="862964" cy="657755"/>
          </a:xfrm>
          <a:solidFill>
            <a:schemeClr val="accent5">
              <a:lumMod val="40000"/>
              <a:lumOff val="60000"/>
            </a:schemeClr>
          </a:solidFill>
        </p:grpSpPr>
        <p:sp>
          <p:nvSpPr>
            <p:cNvPr id="17" name="다이아몬드 16">
              <a:extLst>
                <a:ext uri="{FF2B5EF4-FFF2-40B4-BE49-F238E27FC236}">
                  <a16:creationId xmlns:a16="http://schemas.microsoft.com/office/drawing/2014/main" id="{1902680D-2998-4116-BBB2-BDCFDBA89981}"/>
                </a:ext>
              </a:extLst>
            </p:cNvPr>
            <p:cNvSpPr/>
            <p:nvPr/>
          </p:nvSpPr>
          <p:spPr>
            <a:xfrm>
              <a:off x="4713897" y="2359290"/>
              <a:ext cx="862964" cy="409575"/>
            </a:xfrm>
            <a:prstGeom prst="diamon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평행 사변형 17">
              <a:extLst>
                <a:ext uri="{FF2B5EF4-FFF2-40B4-BE49-F238E27FC236}">
                  <a16:creationId xmlns:a16="http://schemas.microsoft.com/office/drawing/2014/main" id="{7189974E-0880-4EAF-9DC6-7FB61FCB9090}"/>
                </a:ext>
              </a:extLst>
            </p:cNvPr>
            <p:cNvSpPr/>
            <p:nvPr/>
          </p:nvSpPr>
          <p:spPr>
            <a:xfrm rot="5400000">
              <a:off x="4704596" y="2573379"/>
              <a:ext cx="455849" cy="431483"/>
            </a:xfrm>
            <a:prstGeom prst="parallelogram">
              <a:avLst>
                <a:gd name="adj" fmla="val 47558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0708236A-2C03-4F55-BFFA-92508298A026}"/>
              </a:ext>
            </a:extLst>
          </p:cNvPr>
          <p:cNvGrpSpPr/>
          <p:nvPr/>
        </p:nvGrpSpPr>
        <p:grpSpPr>
          <a:xfrm flipH="1">
            <a:off x="5867386" y="3460519"/>
            <a:ext cx="1425971" cy="1086881"/>
            <a:chOff x="4713897" y="2359290"/>
            <a:chExt cx="862964" cy="657755"/>
          </a:xfrm>
          <a:solidFill>
            <a:schemeClr val="accent5">
              <a:lumMod val="40000"/>
              <a:lumOff val="60000"/>
            </a:schemeClr>
          </a:solidFill>
        </p:grpSpPr>
        <p:sp>
          <p:nvSpPr>
            <p:cNvPr id="22" name="다이아몬드 21">
              <a:extLst>
                <a:ext uri="{FF2B5EF4-FFF2-40B4-BE49-F238E27FC236}">
                  <a16:creationId xmlns:a16="http://schemas.microsoft.com/office/drawing/2014/main" id="{689DB5CF-1C8B-4AD3-9BB1-61B207C9E410}"/>
                </a:ext>
              </a:extLst>
            </p:cNvPr>
            <p:cNvSpPr/>
            <p:nvPr/>
          </p:nvSpPr>
          <p:spPr>
            <a:xfrm>
              <a:off x="4713897" y="2359290"/>
              <a:ext cx="862964" cy="409575"/>
            </a:xfrm>
            <a:prstGeom prst="diamon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평행 사변형 22">
              <a:extLst>
                <a:ext uri="{FF2B5EF4-FFF2-40B4-BE49-F238E27FC236}">
                  <a16:creationId xmlns:a16="http://schemas.microsoft.com/office/drawing/2014/main" id="{F241C392-C88C-4B9A-9BA5-9E1F09E04FD1}"/>
                </a:ext>
              </a:extLst>
            </p:cNvPr>
            <p:cNvSpPr/>
            <p:nvPr/>
          </p:nvSpPr>
          <p:spPr>
            <a:xfrm rot="5400000">
              <a:off x="4704596" y="2573379"/>
              <a:ext cx="455849" cy="431483"/>
            </a:xfrm>
            <a:prstGeom prst="parallelogram">
              <a:avLst>
                <a:gd name="adj" fmla="val 47558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706B8561-68F6-4C43-A67E-89DF51F4A51D}"/>
              </a:ext>
            </a:extLst>
          </p:cNvPr>
          <p:cNvGrpSpPr/>
          <p:nvPr/>
        </p:nvGrpSpPr>
        <p:grpSpPr>
          <a:xfrm flipH="1">
            <a:off x="5174526" y="2733877"/>
            <a:ext cx="1425971" cy="1086881"/>
            <a:chOff x="4713897" y="2359290"/>
            <a:chExt cx="862964" cy="657755"/>
          </a:xfrm>
          <a:solidFill>
            <a:schemeClr val="accent5">
              <a:lumMod val="40000"/>
              <a:lumOff val="60000"/>
            </a:schemeClr>
          </a:solidFill>
        </p:grpSpPr>
        <p:sp>
          <p:nvSpPr>
            <p:cNvPr id="25" name="다이아몬드 24">
              <a:extLst>
                <a:ext uri="{FF2B5EF4-FFF2-40B4-BE49-F238E27FC236}">
                  <a16:creationId xmlns:a16="http://schemas.microsoft.com/office/drawing/2014/main" id="{7C6C97B8-9B0C-43A9-81E1-79CB5B64B147}"/>
                </a:ext>
              </a:extLst>
            </p:cNvPr>
            <p:cNvSpPr/>
            <p:nvPr/>
          </p:nvSpPr>
          <p:spPr>
            <a:xfrm>
              <a:off x="4713897" y="2359290"/>
              <a:ext cx="862964" cy="409575"/>
            </a:xfrm>
            <a:prstGeom prst="diamond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6" name="평행 사변형 25">
              <a:extLst>
                <a:ext uri="{FF2B5EF4-FFF2-40B4-BE49-F238E27FC236}">
                  <a16:creationId xmlns:a16="http://schemas.microsoft.com/office/drawing/2014/main" id="{CC65B6D9-17F1-4C5E-ACA3-47A8F788F3E0}"/>
                </a:ext>
              </a:extLst>
            </p:cNvPr>
            <p:cNvSpPr/>
            <p:nvPr/>
          </p:nvSpPr>
          <p:spPr>
            <a:xfrm rot="5400000">
              <a:off x="4704596" y="2573379"/>
              <a:ext cx="455849" cy="431483"/>
            </a:xfrm>
            <a:prstGeom prst="parallelogram">
              <a:avLst>
                <a:gd name="adj" fmla="val 47558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27" name="다이아몬드 26">
            <a:extLst>
              <a:ext uri="{FF2B5EF4-FFF2-40B4-BE49-F238E27FC236}">
                <a16:creationId xmlns:a16="http://schemas.microsoft.com/office/drawing/2014/main" id="{FF93BA37-276A-4C4F-AFF6-53A5CCC1D4FA}"/>
              </a:ext>
            </a:extLst>
          </p:cNvPr>
          <p:cNvSpPr/>
          <p:nvPr/>
        </p:nvSpPr>
        <p:spPr>
          <a:xfrm>
            <a:off x="5181013" y="5666043"/>
            <a:ext cx="1425971" cy="676786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8" name="평행 사변형 27">
            <a:extLst>
              <a:ext uri="{FF2B5EF4-FFF2-40B4-BE49-F238E27FC236}">
                <a16:creationId xmlns:a16="http://schemas.microsoft.com/office/drawing/2014/main" id="{B8FEC4E8-D235-4CDA-8DA6-A406AE133BA7}"/>
              </a:ext>
            </a:extLst>
          </p:cNvPr>
          <p:cNvSpPr/>
          <p:nvPr/>
        </p:nvSpPr>
        <p:spPr>
          <a:xfrm rot="16200000" flipH="1">
            <a:off x="5000458" y="2199748"/>
            <a:ext cx="1058858" cy="712987"/>
          </a:xfrm>
          <a:prstGeom prst="parallelogram">
            <a:avLst>
              <a:gd name="adj" fmla="val 47558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9" name="이등변 삼각형 28">
            <a:extLst>
              <a:ext uri="{FF2B5EF4-FFF2-40B4-BE49-F238E27FC236}">
                <a16:creationId xmlns:a16="http://schemas.microsoft.com/office/drawing/2014/main" id="{1EC34AC0-B950-413D-A719-29AB14620552}"/>
              </a:ext>
            </a:extLst>
          </p:cNvPr>
          <p:cNvSpPr/>
          <p:nvPr/>
        </p:nvSpPr>
        <p:spPr>
          <a:xfrm rot="7200000" flipH="1">
            <a:off x="5000457" y="1916094"/>
            <a:ext cx="1058858" cy="712987"/>
          </a:xfrm>
          <a:prstGeom prst="triangle">
            <a:avLst>
              <a:gd name="adj" fmla="val 99619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798C678E-4D97-4F57-956E-322D5EC1977B}"/>
              </a:ext>
            </a:extLst>
          </p:cNvPr>
          <p:cNvSpPr/>
          <p:nvPr/>
        </p:nvSpPr>
        <p:spPr>
          <a:xfrm>
            <a:off x="6988591" y="1917823"/>
            <a:ext cx="3215201" cy="6567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A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제작한 </a:t>
            </a:r>
            <a:r>
              <a:rPr lang="en-US" altLang="ko-KR" sz="12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DApp</a:t>
            </a: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을 </a:t>
            </a: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Network</a:t>
            </a: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에 이관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274C6A11-C937-4EE3-B1DD-A556F11A3277}"/>
              </a:ext>
            </a:extLst>
          </p:cNvPr>
          <p:cNvSpPr/>
          <p:nvPr/>
        </p:nvSpPr>
        <p:spPr>
          <a:xfrm>
            <a:off x="7997831" y="3016456"/>
            <a:ext cx="3215201" cy="6567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B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AWS Ethereum Blockchain Network 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생성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0CDBEA5-B8F7-46B7-83CC-9AA5B3727507}"/>
              </a:ext>
            </a:extLst>
          </p:cNvPr>
          <p:cNvSpPr/>
          <p:nvPr/>
        </p:nvSpPr>
        <p:spPr>
          <a:xfrm>
            <a:off x="2253527" y="4164295"/>
            <a:ext cx="3215201" cy="6567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D</a:t>
            </a:r>
          </a:p>
          <a:p>
            <a:pPr algn="r"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오픈소스 검색</a:t>
            </a:r>
            <a:endParaRPr lang="ko-KR" altLang="en-US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B6779345-7C50-4761-98DC-942E4B3267A2}"/>
              </a:ext>
            </a:extLst>
          </p:cNvPr>
          <p:cNvSpPr/>
          <p:nvPr/>
        </p:nvSpPr>
        <p:spPr>
          <a:xfrm>
            <a:off x="1463890" y="5419256"/>
            <a:ext cx="3215201" cy="6567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E</a:t>
            </a:r>
          </a:p>
          <a:p>
            <a:pPr algn="r"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주제 선정 및 역할 분담</a:t>
            </a:r>
            <a:endParaRPr lang="ko-KR" altLang="en-US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9C2CED12-395F-40BC-B7D1-91A8C5874964}"/>
              </a:ext>
            </a:extLst>
          </p:cNvPr>
          <p:cNvSpPr/>
          <p:nvPr/>
        </p:nvSpPr>
        <p:spPr>
          <a:xfrm>
            <a:off x="8547443" y="4170775"/>
            <a:ext cx="3215201" cy="6567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프로그래밍 시작 및 </a:t>
            </a:r>
            <a:r>
              <a:rPr lang="en-US" altLang="ko-KR" sz="12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DApp</a:t>
            </a: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구현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5" name="Freeform 6">
            <a:extLst>
              <a:ext uri="{FF2B5EF4-FFF2-40B4-BE49-F238E27FC236}">
                <a16:creationId xmlns:a16="http://schemas.microsoft.com/office/drawing/2014/main" id="{40A01A98-88D7-4B13-A299-E6DECB3C7059}"/>
              </a:ext>
            </a:extLst>
          </p:cNvPr>
          <p:cNvSpPr>
            <a:spLocks/>
          </p:cNvSpPr>
          <p:nvPr/>
        </p:nvSpPr>
        <p:spPr bwMode="auto">
          <a:xfrm rot="10800000" flipH="1" flipV="1">
            <a:off x="5762347" y="5931653"/>
            <a:ext cx="215297" cy="19088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600" dirty="0">
              <a:solidFill>
                <a:prstClr val="black"/>
              </a:solidFill>
            </a:endParaRPr>
          </a:p>
        </p:txBody>
      </p:sp>
      <p:sp>
        <p:nvSpPr>
          <p:cNvPr id="36" name="자유형 23">
            <a:extLst>
              <a:ext uri="{FF2B5EF4-FFF2-40B4-BE49-F238E27FC236}">
                <a16:creationId xmlns:a16="http://schemas.microsoft.com/office/drawing/2014/main" id="{C289AA61-8F65-42D5-B79A-887F89D8F9DB}"/>
              </a:ext>
            </a:extLst>
          </p:cNvPr>
          <p:cNvSpPr>
            <a:spLocks/>
          </p:cNvSpPr>
          <p:nvPr/>
        </p:nvSpPr>
        <p:spPr bwMode="auto">
          <a:xfrm>
            <a:off x="6471392" y="3703061"/>
            <a:ext cx="227730" cy="199308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37" name="Freeform 36">
            <a:extLst>
              <a:ext uri="{FF2B5EF4-FFF2-40B4-BE49-F238E27FC236}">
                <a16:creationId xmlns:a16="http://schemas.microsoft.com/office/drawing/2014/main" id="{487AD521-9BE4-4776-AFA4-F5D27C56EAAA}"/>
              </a:ext>
            </a:extLst>
          </p:cNvPr>
          <p:cNvSpPr>
            <a:spLocks noEditPoints="1"/>
          </p:cNvSpPr>
          <p:nvPr/>
        </p:nvSpPr>
        <p:spPr bwMode="auto">
          <a:xfrm>
            <a:off x="7225569" y="4434109"/>
            <a:ext cx="135576" cy="228028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38" name="Freeform 9">
            <a:extLst>
              <a:ext uri="{FF2B5EF4-FFF2-40B4-BE49-F238E27FC236}">
                <a16:creationId xmlns:a16="http://schemas.microsoft.com/office/drawing/2014/main" id="{D4EBC91E-2D0D-4E87-8BDE-A5DC784FD33A}"/>
              </a:ext>
            </a:extLst>
          </p:cNvPr>
          <p:cNvSpPr>
            <a:spLocks/>
          </p:cNvSpPr>
          <p:nvPr/>
        </p:nvSpPr>
        <p:spPr bwMode="auto">
          <a:xfrm>
            <a:off x="6503427" y="5204863"/>
            <a:ext cx="144622" cy="190856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39" name="Freeform 11">
            <a:extLst>
              <a:ext uri="{FF2B5EF4-FFF2-40B4-BE49-F238E27FC236}">
                <a16:creationId xmlns:a16="http://schemas.microsoft.com/office/drawing/2014/main" id="{BEBECE7D-59A8-492C-A2C6-A4DCA8A6A18E}"/>
              </a:ext>
            </a:extLst>
          </p:cNvPr>
          <p:cNvSpPr>
            <a:spLocks noEditPoints="1"/>
          </p:cNvSpPr>
          <p:nvPr/>
        </p:nvSpPr>
        <p:spPr bwMode="auto">
          <a:xfrm>
            <a:off x="5796128" y="2938122"/>
            <a:ext cx="195742" cy="240316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54C06D75-AD9F-4B9F-B1C5-1B0F95402786}"/>
              </a:ext>
            </a:extLst>
          </p:cNvPr>
          <p:cNvSpPr/>
          <p:nvPr/>
        </p:nvSpPr>
        <p:spPr>
          <a:xfrm>
            <a:off x="2850162" y="2269298"/>
            <a:ext cx="1804133" cy="6106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탈중앙화 중고마켓을 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제작 및 </a:t>
            </a: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AWS</a:t>
            </a: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활용 배포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41" name="모서리가 둥근 직사각형 61">
            <a:extLst>
              <a:ext uri="{FF2B5EF4-FFF2-40B4-BE49-F238E27FC236}">
                <a16:creationId xmlns:a16="http://schemas.microsoft.com/office/drawing/2014/main" id="{0D3ECF2B-CE40-40D1-9920-9EFF32B4106A}"/>
              </a:ext>
            </a:extLst>
          </p:cNvPr>
          <p:cNvSpPr/>
          <p:nvPr/>
        </p:nvSpPr>
        <p:spPr>
          <a:xfrm>
            <a:off x="3126919" y="1852619"/>
            <a:ext cx="1250621" cy="315070"/>
          </a:xfrm>
          <a:prstGeom prst="roundRect">
            <a:avLst>
              <a:gd name="adj" fmla="val 50000"/>
            </a:avLst>
          </a:prstGeom>
          <a:solidFill>
            <a:srgbClr val="B4C7E7"/>
          </a:solidFill>
          <a:ln>
            <a:noFill/>
          </a:ln>
          <a:effectLst>
            <a:outerShdw blurRad="292100" dist="38100" algn="l" rotWithShape="0">
              <a:srgbClr val="1A73DE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prstClr val="white"/>
                </a:solidFill>
              </a:rPr>
              <a:t>GOAL</a:t>
            </a:r>
            <a:endParaRPr lang="ko-KR" altLang="en-US" sz="16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5112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5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/>
          <p:cNvSpPr/>
          <p:nvPr/>
        </p:nvSpPr>
        <p:spPr>
          <a:xfrm>
            <a:off x="5533923" y="2640075"/>
            <a:ext cx="1426676" cy="1426676"/>
          </a:xfrm>
          <a:prstGeom prst="ellipse">
            <a:avLst/>
          </a:prstGeom>
          <a:solidFill>
            <a:srgbClr val="D8EB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126920" y="424404"/>
            <a:ext cx="5938160" cy="81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600" b="1" i="1" kern="0" dirty="0">
                <a:solidFill>
                  <a:srgbClr val="78808D"/>
                </a:solidFill>
              </a:rPr>
              <a:t>프로젝트 소개</a:t>
            </a:r>
            <a:endParaRPr lang="en-US" altLang="ko-KR" sz="3600" b="1" i="1" kern="0" dirty="0">
              <a:solidFill>
                <a:srgbClr val="78808D"/>
              </a:solidFill>
            </a:endParaRPr>
          </a:p>
        </p:txBody>
      </p:sp>
      <p:graphicFrame>
        <p:nvGraphicFramePr>
          <p:cNvPr id="12" name="차트 11"/>
          <p:cNvGraphicFramePr/>
          <p:nvPr>
            <p:extLst>
              <p:ext uri="{D42A27DB-BD31-4B8C-83A1-F6EECF244321}">
                <p14:modId xmlns:p14="http://schemas.microsoft.com/office/powerpoint/2010/main" val="1334996590"/>
              </p:ext>
            </p:extLst>
          </p:nvPr>
        </p:nvGraphicFramePr>
        <p:xfrm>
          <a:off x="-561418" y="1773775"/>
          <a:ext cx="6158333" cy="42818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5" name="설명선 2(테두리 없음) 14"/>
          <p:cNvSpPr/>
          <p:nvPr/>
        </p:nvSpPr>
        <p:spPr>
          <a:xfrm flipH="1">
            <a:off x="468875" y="1773775"/>
            <a:ext cx="1104811" cy="282947"/>
          </a:xfrm>
          <a:prstGeom prst="callout2">
            <a:avLst>
              <a:gd name="adj1" fmla="val 46417"/>
              <a:gd name="adj2" fmla="val -1123"/>
              <a:gd name="adj3" fmla="val 47347"/>
              <a:gd name="adj4" fmla="val -22898"/>
              <a:gd name="adj5" fmla="val 162052"/>
              <a:gd name="adj6" fmla="val -58853"/>
            </a:avLst>
          </a:prstGeom>
          <a:noFill/>
          <a:ln>
            <a:solidFill>
              <a:srgbClr val="5AC9B8"/>
            </a:solidFill>
            <a:prstDash val="sysDash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u="sng" kern="0" dirty="0">
                <a:solidFill>
                  <a:srgbClr val="5AC9B8"/>
                </a:solidFill>
              </a:rPr>
              <a:t>Check Point</a:t>
            </a:r>
          </a:p>
        </p:txBody>
      </p:sp>
      <p:sp>
        <p:nvSpPr>
          <p:cNvPr id="21" name="원호 20"/>
          <p:cNvSpPr/>
          <p:nvPr/>
        </p:nvSpPr>
        <p:spPr>
          <a:xfrm>
            <a:off x="5533923" y="2640073"/>
            <a:ext cx="1426676" cy="1426676"/>
          </a:xfrm>
          <a:prstGeom prst="arc">
            <a:avLst>
              <a:gd name="adj1" fmla="val 16200000"/>
              <a:gd name="adj2" fmla="val 11077619"/>
            </a:avLst>
          </a:prstGeom>
          <a:ln w="28575">
            <a:solidFill>
              <a:srgbClr val="5AC9B8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497FA3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692014" y="3091801"/>
            <a:ext cx="111049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800" b="1" dirty="0">
                <a:solidFill>
                  <a:srgbClr val="78808D"/>
                </a:solidFill>
                <a:cs typeface="Aharoni" panose="02010803020104030203" pitchFamily="2" charset="-79"/>
              </a:rPr>
              <a:t>Tool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5254545" y="4331287"/>
            <a:ext cx="1985429" cy="5704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b="1" dirty="0">
                <a:solidFill>
                  <a:srgbClr val="355F77"/>
                </a:solidFill>
              </a:rPr>
              <a:t>이용 프로젝트 모듈</a:t>
            </a:r>
            <a:endParaRPr lang="en-US" altLang="ko-KR" sz="1200" b="1" dirty="0">
              <a:solidFill>
                <a:srgbClr val="355F77"/>
              </a:solidFill>
            </a:endParaRPr>
          </a:p>
          <a:p>
            <a:pPr algn="ctr">
              <a:lnSpc>
                <a:spcPct val="150000"/>
              </a:lnSpc>
            </a:pPr>
            <a:endParaRPr lang="ko-KR" altLang="en-US" sz="1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4" name="원호 23"/>
          <p:cNvSpPr/>
          <p:nvPr/>
        </p:nvSpPr>
        <p:spPr>
          <a:xfrm>
            <a:off x="7790434" y="2640073"/>
            <a:ext cx="1426676" cy="1426676"/>
          </a:xfrm>
          <a:prstGeom prst="arc">
            <a:avLst>
              <a:gd name="adj1" fmla="val 16200000"/>
              <a:gd name="adj2" fmla="val 11077619"/>
            </a:avLst>
          </a:prstGeom>
          <a:ln w="28575">
            <a:solidFill>
              <a:srgbClr val="5AC9B8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497FA3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7948523" y="3195001"/>
            <a:ext cx="111049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78808D"/>
                </a:solidFill>
                <a:cs typeface="Aharoni" panose="02010803020104030203" pitchFamily="2" charset="-79"/>
              </a:rPr>
              <a:t>Subject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7410498" y="4317077"/>
            <a:ext cx="2186545" cy="13076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b="1" dirty="0">
                <a:solidFill>
                  <a:srgbClr val="355F77"/>
                </a:solidFill>
              </a:rPr>
              <a:t>프로젝트 주제</a:t>
            </a:r>
            <a:endParaRPr lang="en-US" altLang="ko-KR" sz="1200" b="1" dirty="0">
              <a:solidFill>
                <a:srgbClr val="355F77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050" dirty="0">
                <a:solidFill>
                  <a:srgbClr val="355F77"/>
                </a:solidFill>
              </a:rPr>
              <a:t>AWS Blockchain </a:t>
            </a:r>
            <a:r>
              <a:rPr lang="ko-KR" altLang="en-US" sz="1050" dirty="0" err="1">
                <a:solidFill>
                  <a:srgbClr val="355F77"/>
                </a:solidFill>
              </a:rPr>
              <a:t>프라이빗</a:t>
            </a:r>
            <a:r>
              <a:rPr lang="ko-KR" altLang="en-US" sz="1050" dirty="0">
                <a:solidFill>
                  <a:srgbClr val="355F77"/>
                </a:solidFill>
              </a:rPr>
              <a:t> 블록체인 네트워크 제작 및 </a:t>
            </a:r>
            <a:r>
              <a:rPr lang="ko-KR" altLang="en-US" sz="1050" u="sng" dirty="0">
                <a:solidFill>
                  <a:srgbClr val="355F77"/>
                </a:solidFill>
              </a:rPr>
              <a:t>수수료가 없는 </a:t>
            </a:r>
            <a:r>
              <a:rPr lang="ko-KR" altLang="en-US" sz="1050" dirty="0">
                <a:solidFill>
                  <a:srgbClr val="355F77"/>
                </a:solidFill>
              </a:rPr>
              <a:t>탈중앙화 앱인 </a:t>
            </a:r>
            <a:r>
              <a:rPr lang="en-US" altLang="ko-KR" sz="1050" dirty="0" err="1">
                <a:solidFill>
                  <a:srgbClr val="355F77"/>
                </a:solidFill>
              </a:rPr>
              <a:t>Dapp</a:t>
            </a:r>
            <a:r>
              <a:rPr lang="ko-KR" altLang="en-US" sz="1050" dirty="0">
                <a:solidFill>
                  <a:srgbClr val="355F77"/>
                </a:solidFill>
              </a:rPr>
              <a:t>을 개발</a:t>
            </a:r>
            <a:r>
              <a:rPr lang="en-US" altLang="ko-KR" sz="1050" dirty="0">
                <a:solidFill>
                  <a:srgbClr val="355F77"/>
                </a:solidFill>
              </a:rPr>
              <a:t> </a:t>
            </a:r>
            <a:r>
              <a:rPr lang="ko-KR" altLang="en-US" sz="1050" dirty="0">
                <a:solidFill>
                  <a:srgbClr val="355F77"/>
                </a:solidFill>
              </a:rPr>
              <a:t>및 배포</a:t>
            </a:r>
            <a:r>
              <a:rPr lang="en-US" altLang="ko-KR" sz="1050" dirty="0">
                <a:solidFill>
                  <a:srgbClr val="355F77"/>
                </a:solidFill>
              </a:rPr>
              <a:t>(</a:t>
            </a:r>
            <a:r>
              <a:rPr lang="ko-KR" altLang="en-US" sz="1050" dirty="0">
                <a:solidFill>
                  <a:srgbClr val="355F77"/>
                </a:solidFill>
              </a:rPr>
              <a:t>스마트 </a:t>
            </a:r>
            <a:r>
              <a:rPr lang="ko-KR" altLang="en-US" sz="1050" dirty="0" err="1">
                <a:solidFill>
                  <a:srgbClr val="355F77"/>
                </a:solidFill>
              </a:rPr>
              <a:t>컨트랙트</a:t>
            </a:r>
            <a:r>
              <a:rPr lang="ko-KR" altLang="en-US" sz="1050" dirty="0">
                <a:solidFill>
                  <a:srgbClr val="355F77"/>
                </a:solidFill>
              </a:rPr>
              <a:t> 사용</a:t>
            </a:r>
            <a:r>
              <a:rPr lang="en-US" altLang="ko-KR" sz="1050" dirty="0">
                <a:solidFill>
                  <a:srgbClr val="355F77"/>
                </a:solidFill>
              </a:rPr>
              <a:t>)</a:t>
            </a:r>
          </a:p>
        </p:txBody>
      </p:sp>
      <p:sp>
        <p:nvSpPr>
          <p:cNvPr id="27" name="원호 26"/>
          <p:cNvSpPr/>
          <p:nvPr/>
        </p:nvSpPr>
        <p:spPr>
          <a:xfrm>
            <a:off x="10046945" y="2640073"/>
            <a:ext cx="1426676" cy="1426676"/>
          </a:xfrm>
          <a:prstGeom prst="arc">
            <a:avLst>
              <a:gd name="adj1" fmla="val 16200000"/>
              <a:gd name="adj2" fmla="val 11077619"/>
            </a:avLst>
          </a:prstGeom>
          <a:ln w="28575">
            <a:solidFill>
              <a:srgbClr val="5AC9B8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497FA3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0205034" y="3113138"/>
            <a:ext cx="111049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800" b="1" dirty="0">
                <a:solidFill>
                  <a:srgbClr val="78808D"/>
                </a:solidFill>
                <a:cs typeface="Aharoni" panose="02010803020104030203" pitchFamily="2" charset="-79"/>
              </a:rPr>
              <a:t>Final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9767567" y="4331287"/>
            <a:ext cx="1985429" cy="1032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b="1" dirty="0">
                <a:solidFill>
                  <a:srgbClr val="355F77"/>
                </a:solidFill>
              </a:rPr>
              <a:t>최종 목적</a:t>
            </a:r>
            <a:endParaRPr lang="en-US" altLang="ko-KR" sz="1200" b="1" dirty="0">
              <a:solidFill>
                <a:srgbClr val="355F77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srgbClr val="355F77"/>
                </a:solidFill>
              </a:rPr>
              <a:t>가상머신에서 개발한 </a:t>
            </a:r>
            <a:r>
              <a:rPr lang="en-US" altLang="ko-KR" sz="1000" dirty="0" err="1">
                <a:solidFill>
                  <a:srgbClr val="355F77"/>
                </a:solidFill>
              </a:rPr>
              <a:t>Dapp</a:t>
            </a:r>
            <a:r>
              <a:rPr lang="ko-KR" altLang="en-US" sz="1000" dirty="0">
                <a:solidFill>
                  <a:srgbClr val="355F77"/>
                </a:solidFill>
              </a:rPr>
              <a:t>을 </a:t>
            </a:r>
            <a:r>
              <a:rPr lang="ko-KR" altLang="en-US" sz="1000" dirty="0" err="1">
                <a:solidFill>
                  <a:srgbClr val="355F77"/>
                </a:solidFill>
              </a:rPr>
              <a:t>프라이빗</a:t>
            </a:r>
            <a:r>
              <a:rPr lang="ko-KR" altLang="en-US" sz="1000" dirty="0">
                <a:solidFill>
                  <a:srgbClr val="355F77"/>
                </a:solidFill>
              </a:rPr>
              <a:t> 블록체인 네트워크에 </a:t>
            </a:r>
            <a:endParaRPr lang="en-US" altLang="ko-KR" sz="1000" dirty="0">
              <a:solidFill>
                <a:srgbClr val="355F77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srgbClr val="355F77"/>
                </a:solidFill>
              </a:rPr>
              <a:t>이관시키는 것</a:t>
            </a:r>
            <a:endParaRPr lang="en-US" altLang="ko-KR" sz="1000" dirty="0">
              <a:solidFill>
                <a:srgbClr val="355F7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06061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83ED646E-DD7D-4A4B-942D-010CE4A7D7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1445" y="1136938"/>
            <a:ext cx="4986556" cy="3465656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FB6C240-73EB-41A8-8C5F-9E83B63A1C6A}"/>
              </a:ext>
            </a:extLst>
          </p:cNvPr>
          <p:cNvSpPr txBox="1"/>
          <p:nvPr/>
        </p:nvSpPr>
        <p:spPr>
          <a:xfrm>
            <a:off x="3931640" y="4932727"/>
            <a:ext cx="4446165" cy="655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800" b="1" i="1" kern="0" dirty="0" err="1">
                <a:solidFill>
                  <a:srgbClr val="78808D"/>
                </a:solidFill>
              </a:rPr>
              <a:t>Dapp</a:t>
            </a:r>
            <a:r>
              <a:rPr lang="ko-KR" altLang="en-US" sz="2800" b="1" i="1" kern="0" dirty="0">
                <a:solidFill>
                  <a:srgbClr val="78808D"/>
                </a:solidFill>
              </a:rPr>
              <a:t>이란</a:t>
            </a:r>
            <a:r>
              <a:rPr lang="en-US" altLang="ko-KR" sz="2800" b="1" i="1" kern="0" dirty="0">
                <a:solidFill>
                  <a:srgbClr val="78808D"/>
                </a:solidFill>
              </a:rPr>
              <a:t>?</a:t>
            </a:r>
            <a:endParaRPr lang="ko-KR" altLang="en-US" sz="5400" kern="0" dirty="0">
              <a:solidFill>
                <a:srgbClr val="78808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01520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/>
          <p:cNvSpPr/>
          <p:nvPr/>
        </p:nvSpPr>
        <p:spPr>
          <a:xfrm>
            <a:off x="1332761" y="4558819"/>
            <a:ext cx="2212886" cy="126291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srgbClr val="355F77"/>
                </a:solidFill>
              </a:rPr>
              <a:t>Smart Contract</a:t>
            </a: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srgbClr val="355F77"/>
                </a:solidFill>
              </a:rPr>
              <a:t>거래를 할 때 사용되는 미리 전자 문서로 프로그래밍 하여 전자 계약서로 만들어 두는 것</a:t>
            </a:r>
            <a:r>
              <a:rPr lang="en-US" altLang="ko-KR" sz="1000" dirty="0">
                <a:solidFill>
                  <a:srgbClr val="355F77"/>
                </a:solidFill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srgbClr val="355F77"/>
                </a:solidFill>
              </a:rPr>
              <a:t>조건이 충족되면 계약이 성사된다</a:t>
            </a:r>
            <a:r>
              <a:rPr lang="en-US" altLang="ko-KR" sz="1000" dirty="0">
                <a:solidFill>
                  <a:srgbClr val="355F77"/>
                </a:solidFill>
              </a:rPr>
              <a:t>.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B6638D1F-9ECB-4E2D-8BF4-0927ADE4FB7A}"/>
              </a:ext>
            </a:extLst>
          </p:cNvPr>
          <p:cNvGrpSpPr/>
          <p:nvPr/>
        </p:nvGrpSpPr>
        <p:grpSpPr>
          <a:xfrm>
            <a:off x="3166024" y="1657186"/>
            <a:ext cx="5859951" cy="2564259"/>
            <a:chOff x="3166024" y="2202470"/>
            <a:chExt cx="5859951" cy="2564259"/>
          </a:xfrm>
        </p:grpSpPr>
        <p:sp>
          <p:nvSpPr>
            <p:cNvPr id="5" name="직사각형 4"/>
            <p:cNvSpPr/>
            <p:nvPr/>
          </p:nvSpPr>
          <p:spPr>
            <a:xfrm>
              <a:off x="3796328" y="4272235"/>
              <a:ext cx="4599341" cy="49449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latinLnBrk="0">
                <a:lnSpc>
                  <a:spcPct val="150000"/>
                </a:lnSpc>
                <a:defRPr/>
              </a:pPr>
              <a:r>
                <a:rPr lang="en-US" altLang="ko-KR" sz="2000" b="1" i="1" kern="0" dirty="0" err="1">
                  <a:solidFill>
                    <a:srgbClr val="78808D"/>
                  </a:solidFill>
                </a:rPr>
                <a:t>SmartContract</a:t>
              </a:r>
              <a:r>
                <a:rPr lang="en-US" altLang="ko-KR" sz="2000" b="1" i="1" kern="0" dirty="0">
                  <a:solidFill>
                    <a:srgbClr val="78808D"/>
                  </a:solidFill>
                </a:rPr>
                <a:t> </a:t>
              </a:r>
              <a:r>
                <a:rPr lang="ko-KR" altLang="en-US" sz="2000" b="1" i="1" kern="0" dirty="0">
                  <a:solidFill>
                    <a:srgbClr val="78808D"/>
                  </a:solidFill>
                </a:rPr>
                <a:t>란</a:t>
              </a:r>
              <a:r>
                <a:rPr lang="en-US" altLang="ko-KR" sz="2000" b="1" i="1" kern="0" dirty="0">
                  <a:solidFill>
                    <a:srgbClr val="78808D"/>
                  </a:solidFill>
                </a:rPr>
                <a:t>?</a:t>
              </a:r>
            </a:p>
          </p:txBody>
        </p:sp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1B085FC1-BBCD-402E-B4D3-036DCEAFD69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66024" y="2202470"/>
              <a:ext cx="5859951" cy="1821336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</p:grp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252D913-31B8-4A2F-B585-B8AFBE71D4FB}"/>
              </a:ext>
            </a:extLst>
          </p:cNvPr>
          <p:cNvSpPr/>
          <p:nvPr/>
        </p:nvSpPr>
        <p:spPr>
          <a:xfrm>
            <a:off x="3796328" y="4567698"/>
            <a:ext cx="2212886" cy="126291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b="1" dirty="0">
                <a:solidFill>
                  <a:srgbClr val="355F77"/>
                </a:solidFill>
              </a:rPr>
              <a:t>장점</a:t>
            </a:r>
            <a:endParaRPr lang="en-US" altLang="ko-KR" sz="1200" b="1" dirty="0">
              <a:solidFill>
                <a:srgbClr val="355F77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srgbClr val="355F77"/>
                </a:solidFill>
              </a:rPr>
              <a:t>조건에 따라 어떠한 종류의 계약도 자동으로 실행되기 때문에 수수료가 기존 거래에서 발생하는 수수료보다 더 적게 든다</a:t>
            </a:r>
            <a:r>
              <a:rPr lang="en-US" altLang="ko-KR" sz="1000" dirty="0">
                <a:solidFill>
                  <a:srgbClr val="355F77"/>
                </a:solidFill>
              </a:rPr>
              <a:t>.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D53DC84-1844-403A-9664-E1FB520DCB0A}"/>
              </a:ext>
            </a:extLst>
          </p:cNvPr>
          <p:cNvSpPr/>
          <p:nvPr/>
        </p:nvSpPr>
        <p:spPr>
          <a:xfrm>
            <a:off x="6259895" y="4558819"/>
            <a:ext cx="2137944" cy="126291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b="1" dirty="0">
                <a:solidFill>
                  <a:srgbClr val="355F77"/>
                </a:solidFill>
              </a:rPr>
              <a:t>보안</a:t>
            </a:r>
            <a:endParaRPr lang="en-US" altLang="ko-KR" sz="1200" b="1" dirty="0">
              <a:solidFill>
                <a:srgbClr val="355F77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srgbClr val="355F77"/>
                </a:solidFill>
              </a:rPr>
              <a:t>모든 거래 데이터를 서로 공유하기 때문에 특정한 사용자가 스마트 </a:t>
            </a:r>
            <a:r>
              <a:rPr lang="ko-KR" altLang="en-US" sz="1000" dirty="0" err="1">
                <a:solidFill>
                  <a:srgbClr val="355F77"/>
                </a:solidFill>
              </a:rPr>
              <a:t>컨트랙트의</a:t>
            </a:r>
            <a:r>
              <a:rPr lang="ko-KR" altLang="en-US" sz="1000" dirty="0">
                <a:solidFill>
                  <a:srgbClr val="355F77"/>
                </a:solidFill>
              </a:rPr>
              <a:t> 실행 결과를 조작할 수 없다</a:t>
            </a:r>
            <a:r>
              <a:rPr lang="en-US" altLang="ko-KR" sz="1000" dirty="0">
                <a:solidFill>
                  <a:srgbClr val="355F77"/>
                </a:solidFill>
              </a:rPr>
              <a:t>.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FB9050D-CC38-40F1-A98A-19E5B7FC53D5}"/>
              </a:ext>
            </a:extLst>
          </p:cNvPr>
          <p:cNvSpPr/>
          <p:nvPr/>
        </p:nvSpPr>
        <p:spPr>
          <a:xfrm>
            <a:off x="8648520" y="4548279"/>
            <a:ext cx="2174316" cy="126291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b="1" dirty="0">
                <a:solidFill>
                  <a:srgbClr val="355F77"/>
                </a:solidFill>
              </a:rPr>
              <a:t>결론</a:t>
            </a:r>
            <a:endParaRPr lang="en-US" altLang="ko-KR" sz="1200" b="1" dirty="0">
              <a:solidFill>
                <a:srgbClr val="355F77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srgbClr val="355F77"/>
                </a:solidFill>
              </a:rPr>
              <a:t>강력한 보안으로 중요 정보에 대한 해킹 위험이 낮아지고 보안 비용이 절감된다</a:t>
            </a:r>
            <a:r>
              <a:rPr lang="en-US" altLang="ko-KR" sz="1000" dirty="0">
                <a:solidFill>
                  <a:srgbClr val="355F77"/>
                </a:solidFill>
              </a:rPr>
              <a:t>. </a:t>
            </a:r>
            <a:r>
              <a:rPr lang="ko-KR" altLang="en-US" sz="1000" dirty="0">
                <a:solidFill>
                  <a:srgbClr val="355F77"/>
                </a:solidFill>
              </a:rPr>
              <a:t>중재자가 없기에 수수료도 절감된다</a:t>
            </a:r>
            <a:r>
              <a:rPr lang="en-US" altLang="ko-KR" sz="1000" dirty="0">
                <a:solidFill>
                  <a:srgbClr val="355F77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28582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126920" y="166008"/>
            <a:ext cx="5938160" cy="81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600" b="1" i="1" kern="0" dirty="0">
                <a:solidFill>
                  <a:srgbClr val="78808D"/>
                </a:solidFill>
              </a:rPr>
              <a:t>개발내용</a:t>
            </a:r>
            <a:endParaRPr lang="ko-KR" altLang="en-US" sz="6600" kern="0" dirty="0">
              <a:solidFill>
                <a:srgbClr val="78808D"/>
              </a:solidFill>
            </a:endParaRPr>
          </a:p>
        </p:txBody>
      </p:sp>
      <p:sp>
        <p:nvSpPr>
          <p:cNvPr id="9" name="이등변 삼각형 8"/>
          <p:cNvSpPr/>
          <p:nvPr/>
        </p:nvSpPr>
        <p:spPr>
          <a:xfrm rot="16200000">
            <a:off x="-276500" y="2424371"/>
            <a:ext cx="147320" cy="127000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" name="모서리가 둥근 직사각형 80">
            <a:extLst>
              <a:ext uri="{FF2B5EF4-FFF2-40B4-BE49-F238E27FC236}">
                <a16:creationId xmlns:a16="http://schemas.microsoft.com/office/drawing/2014/main" id="{0C315212-2C37-4BAE-9A73-954D01F6D41F}"/>
              </a:ext>
            </a:extLst>
          </p:cNvPr>
          <p:cNvSpPr/>
          <p:nvPr/>
        </p:nvSpPr>
        <p:spPr>
          <a:xfrm>
            <a:off x="588475" y="1367406"/>
            <a:ext cx="11015048" cy="4756558"/>
          </a:xfrm>
          <a:prstGeom prst="roundRect">
            <a:avLst>
              <a:gd name="adj" fmla="val 2828"/>
            </a:avLst>
          </a:prstGeom>
          <a:pattFill prst="lgGrid">
            <a:fgClr>
              <a:srgbClr val="EFFBFA"/>
            </a:fgClr>
            <a:bgClr>
              <a:srgbClr val="DFF8F5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b="1" dirty="0">
              <a:solidFill>
                <a:prstClr val="white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A939A458-478D-4D76-B292-8D158F26375A}"/>
              </a:ext>
            </a:extLst>
          </p:cNvPr>
          <p:cNvSpPr/>
          <p:nvPr/>
        </p:nvSpPr>
        <p:spPr>
          <a:xfrm>
            <a:off x="792477" y="1632608"/>
            <a:ext cx="10566731" cy="835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b="1" dirty="0"/>
              <a:t>사용한 툴</a:t>
            </a:r>
            <a:endParaRPr lang="en-US" altLang="ko-KR" sz="2000" b="1" dirty="0"/>
          </a:p>
          <a:p>
            <a:pPr algn="ctr">
              <a:lnSpc>
                <a:spcPct val="150000"/>
              </a:lnSpc>
            </a:pPr>
            <a:endParaRPr lang="en-US" altLang="ko-KR" sz="1400" dirty="0">
              <a:solidFill>
                <a:prstClr val="white">
                  <a:lumMod val="50000"/>
                </a:prstClr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999A680-F816-4B19-80AC-C4099693A0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7271" y="3159571"/>
            <a:ext cx="2357141" cy="14194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4B8B18A-2CC9-4500-AEEB-3EB9439967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5004" y="4733337"/>
            <a:ext cx="1901946" cy="57058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5995FA20-D813-4975-B07B-2EA37D6657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1423" y="4389843"/>
            <a:ext cx="2784626" cy="125757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D35B2C5-8453-42A3-928D-5E52C98692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54766" y="1996602"/>
            <a:ext cx="1420628" cy="162711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26" name="Picture 2" descr="아마존 웹 서비스 - 위키백과, 우리 모두의 백과사전">
            <a:extLst>
              <a:ext uri="{FF2B5EF4-FFF2-40B4-BE49-F238E27FC236}">
                <a16:creationId xmlns:a16="http://schemas.microsoft.com/office/drawing/2014/main" id="{77A7DA67-3396-4566-8C07-3D6E3E7132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9068" y="2452428"/>
            <a:ext cx="2357141" cy="141428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50729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5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126920" y="166008"/>
            <a:ext cx="5938160" cy="81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600" b="1" i="1" kern="0" dirty="0">
                <a:solidFill>
                  <a:srgbClr val="78808D"/>
                </a:solidFill>
              </a:rPr>
              <a:t>개발 내용</a:t>
            </a:r>
            <a:endParaRPr lang="ko-KR" altLang="en-US" sz="6600" kern="0" dirty="0">
              <a:solidFill>
                <a:srgbClr val="78808D"/>
              </a:solidFill>
            </a:endParaRPr>
          </a:p>
        </p:txBody>
      </p:sp>
      <p:sp>
        <p:nvSpPr>
          <p:cNvPr id="9" name="이등변 삼각형 8"/>
          <p:cNvSpPr/>
          <p:nvPr/>
        </p:nvSpPr>
        <p:spPr>
          <a:xfrm rot="16200000">
            <a:off x="-276500" y="2424371"/>
            <a:ext cx="147320" cy="127000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" name="모서리가 둥근 직사각형 80">
            <a:extLst>
              <a:ext uri="{FF2B5EF4-FFF2-40B4-BE49-F238E27FC236}">
                <a16:creationId xmlns:a16="http://schemas.microsoft.com/office/drawing/2014/main" id="{0C315212-2C37-4BAE-9A73-954D01F6D41F}"/>
              </a:ext>
            </a:extLst>
          </p:cNvPr>
          <p:cNvSpPr/>
          <p:nvPr/>
        </p:nvSpPr>
        <p:spPr>
          <a:xfrm>
            <a:off x="588476" y="1287062"/>
            <a:ext cx="11015048" cy="4756558"/>
          </a:xfrm>
          <a:prstGeom prst="roundRect">
            <a:avLst>
              <a:gd name="adj" fmla="val 2828"/>
            </a:avLst>
          </a:prstGeom>
          <a:pattFill prst="lgGrid">
            <a:fgClr>
              <a:srgbClr val="EFFBFA"/>
            </a:fgClr>
            <a:bgClr>
              <a:srgbClr val="DFF8F5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b="1" dirty="0">
              <a:solidFill>
                <a:prstClr val="white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A939A458-478D-4D76-B292-8D158F26375A}"/>
              </a:ext>
            </a:extLst>
          </p:cNvPr>
          <p:cNvSpPr/>
          <p:nvPr/>
        </p:nvSpPr>
        <p:spPr>
          <a:xfrm>
            <a:off x="792478" y="1293313"/>
            <a:ext cx="10566731" cy="743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err="1"/>
              <a:t>Dapp</a:t>
            </a:r>
            <a:r>
              <a:rPr lang="en-US" altLang="ko-KR" sz="1600" b="1" dirty="0"/>
              <a:t> </a:t>
            </a:r>
            <a:r>
              <a:rPr lang="ko-KR" altLang="en-US" sz="1600" b="1" dirty="0"/>
              <a:t>구성</a:t>
            </a:r>
            <a:endParaRPr lang="en-US" altLang="ko-KR" sz="1600" b="1" dirty="0"/>
          </a:p>
          <a:p>
            <a:pPr>
              <a:lnSpc>
                <a:spcPct val="150000"/>
              </a:lnSpc>
            </a:pPr>
            <a:endParaRPr lang="en-US" altLang="ko-KR" sz="14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4EBE3E5-D4A9-4D8A-BC2B-3255F8E42A23}"/>
              </a:ext>
            </a:extLst>
          </p:cNvPr>
          <p:cNvSpPr/>
          <p:nvPr/>
        </p:nvSpPr>
        <p:spPr>
          <a:xfrm>
            <a:off x="959790" y="4582102"/>
            <a:ext cx="2587426" cy="524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 algn="ctr">
              <a:lnSpc>
                <a:spcPct val="150000"/>
              </a:lnSpc>
              <a:buAutoNum type="arabicPeriod"/>
            </a:pPr>
            <a:r>
              <a:rPr lang="en-US" altLang="ko-KR" sz="1000" b="1" dirty="0"/>
              <a:t>VMWARE &amp; Ubuntu</a:t>
            </a:r>
          </a:p>
          <a:p>
            <a:pPr algn="ctr">
              <a:lnSpc>
                <a:spcPct val="150000"/>
              </a:lnSpc>
            </a:pPr>
            <a:r>
              <a:rPr lang="ko-KR" altLang="en-US" sz="1000" b="1" dirty="0">
                <a:solidFill>
                  <a:prstClr val="white">
                    <a:lumMod val="50000"/>
                  </a:prstClr>
                </a:solidFill>
              </a:rPr>
              <a:t>가상머신에 </a:t>
            </a:r>
            <a:r>
              <a:rPr lang="en-US" altLang="ko-KR" sz="1000" b="1" dirty="0">
                <a:solidFill>
                  <a:prstClr val="white">
                    <a:lumMod val="50000"/>
                  </a:prstClr>
                </a:solidFill>
              </a:rPr>
              <a:t>Ubuntu </a:t>
            </a:r>
            <a:r>
              <a:rPr lang="ko-KR" altLang="en-US" sz="1000" b="1" dirty="0">
                <a:solidFill>
                  <a:prstClr val="white">
                    <a:lumMod val="50000"/>
                  </a:prstClr>
                </a:solidFill>
              </a:rPr>
              <a:t>설치 및 환경 구현</a:t>
            </a:r>
            <a:endParaRPr lang="en-US" altLang="ko-KR" sz="10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701AD2E-6468-4FBC-85DF-350F0A942AC5}"/>
              </a:ext>
            </a:extLst>
          </p:cNvPr>
          <p:cNvSpPr/>
          <p:nvPr/>
        </p:nvSpPr>
        <p:spPr>
          <a:xfrm>
            <a:off x="2861129" y="4568816"/>
            <a:ext cx="3954442" cy="524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 b="1" dirty="0"/>
              <a:t>2. Truffle </a:t>
            </a:r>
            <a:r>
              <a:rPr lang="en-US" altLang="ko-KR" sz="1000" b="1" dirty="0" err="1"/>
              <a:t>FrameWork</a:t>
            </a:r>
            <a:endParaRPr lang="en-US" altLang="ko-KR" sz="1000" b="1" dirty="0"/>
          </a:p>
          <a:p>
            <a:pPr algn="ctr">
              <a:lnSpc>
                <a:spcPct val="150000"/>
              </a:lnSpc>
            </a:pPr>
            <a:r>
              <a:rPr lang="en-US" altLang="ko-KR" sz="1000" b="1" dirty="0"/>
              <a:t> </a:t>
            </a:r>
            <a:r>
              <a:rPr lang="en-US" altLang="ko-KR" sz="1000" b="1" dirty="0">
                <a:solidFill>
                  <a:prstClr val="white">
                    <a:lumMod val="50000"/>
                  </a:prstClr>
                </a:solidFill>
              </a:rPr>
              <a:t>Truffle</a:t>
            </a:r>
            <a:r>
              <a:rPr lang="ko-KR" altLang="en-US" sz="1000" b="1" dirty="0">
                <a:solidFill>
                  <a:prstClr val="white">
                    <a:lumMod val="50000"/>
                  </a:prstClr>
                </a:solidFill>
              </a:rPr>
              <a:t>에서 제공하는 템플릿</a:t>
            </a:r>
            <a:r>
              <a:rPr lang="en-US" altLang="ko-KR" sz="1000" b="1" dirty="0">
                <a:solidFill>
                  <a:prstClr val="white">
                    <a:lumMod val="50000"/>
                  </a:prstClr>
                </a:solidFill>
              </a:rPr>
              <a:t>(BOX)</a:t>
            </a:r>
            <a:r>
              <a:rPr lang="ko-KR" altLang="en-US" sz="1000" b="1" dirty="0">
                <a:solidFill>
                  <a:prstClr val="white">
                    <a:lumMod val="50000"/>
                  </a:prstClr>
                </a:solidFill>
              </a:rPr>
              <a:t>을 사용</a:t>
            </a:r>
            <a:endParaRPr lang="en-US" altLang="ko-KR" sz="10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8A9C2DB-CCAF-4D04-9F4A-92B0B057874E}"/>
              </a:ext>
            </a:extLst>
          </p:cNvPr>
          <p:cNvSpPr/>
          <p:nvPr/>
        </p:nvSpPr>
        <p:spPr>
          <a:xfrm>
            <a:off x="5725126" y="4555530"/>
            <a:ext cx="3296130" cy="7550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 b="1" dirty="0"/>
              <a:t>3. Solidity</a:t>
            </a:r>
          </a:p>
          <a:p>
            <a:pPr algn="ctr">
              <a:lnSpc>
                <a:spcPct val="150000"/>
              </a:lnSpc>
            </a:pPr>
            <a:r>
              <a:rPr lang="en-US" altLang="ko-KR" sz="1000" b="1" dirty="0">
                <a:solidFill>
                  <a:prstClr val="white">
                    <a:lumMod val="50000"/>
                  </a:prstClr>
                </a:solidFill>
              </a:rPr>
              <a:t>Truffle box</a:t>
            </a:r>
            <a:r>
              <a:rPr lang="ko-KR" altLang="en-US" sz="1000" b="1" dirty="0">
                <a:solidFill>
                  <a:prstClr val="white">
                    <a:lumMod val="50000"/>
                  </a:prstClr>
                </a:solidFill>
              </a:rPr>
              <a:t> 속 </a:t>
            </a:r>
            <a:r>
              <a:rPr lang="en-US" altLang="ko-KR" sz="1000" b="1" dirty="0">
                <a:solidFill>
                  <a:prstClr val="white">
                    <a:lumMod val="50000"/>
                  </a:prstClr>
                </a:solidFill>
              </a:rPr>
              <a:t>Smart Contract</a:t>
            </a:r>
          </a:p>
          <a:p>
            <a:pPr algn="ctr">
              <a:lnSpc>
                <a:spcPct val="150000"/>
              </a:lnSpc>
            </a:pPr>
            <a:r>
              <a:rPr lang="ko-KR" altLang="en-US" sz="1000" b="1" dirty="0">
                <a:solidFill>
                  <a:prstClr val="white">
                    <a:lumMod val="50000"/>
                  </a:prstClr>
                </a:solidFill>
              </a:rPr>
              <a:t>작성 및 테스트</a:t>
            </a:r>
            <a:r>
              <a:rPr lang="en-US" altLang="ko-KR" sz="1000" b="1" dirty="0">
                <a:solidFill>
                  <a:prstClr val="white">
                    <a:lumMod val="50000"/>
                  </a:prstClr>
                </a:solidFill>
              </a:rPr>
              <a:t> </a:t>
            </a:r>
            <a:r>
              <a:rPr lang="ko-KR" altLang="en-US" sz="1000" b="1" dirty="0">
                <a:solidFill>
                  <a:prstClr val="white">
                    <a:lumMod val="50000"/>
                  </a:prstClr>
                </a:solidFill>
              </a:rPr>
              <a:t>시 사용하는 언어</a:t>
            </a:r>
            <a:endParaRPr lang="en-US" altLang="ko-KR" sz="1000" dirty="0">
              <a:solidFill>
                <a:prstClr val="white">
                  <a:lumMod val="50000"/>
                </a:prstClr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999A680-F816-4B19-80AC-C4099693A0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933" y="2833411"/>
            <a:ext cx="2357141" cy="14194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4B8B18A-2CC9-4500-AEEB-3EB9439967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2530" y="2187708"/>
            <a:ext cx="1901946" cy="57058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5995FA20-D813-4975-B07B-2EA37D6657A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4825" t="7142" r="37760" b="10333"/>
          <a:stretch/>
        </p:blipFill>
        <p:spPr>
          <a:xfrm>
            <a:off x="4185646" y="2496459"/>
            <a:ext cx="1291955" cy="175635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E589931A-DF9A-408D-9CE3-B92247B242C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66941"/>
          <a:stretch/>
        </p:blipFill>
        <p:spPr>
          <a:xfrm>
            <a:off x="6727214" y="2496459"/>
            <a:ext cx="1291955" cy="176490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029A3333-CF18-4B23-A879-C31AD6504FA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6579" r="3375" b="5466"/>
          <a:stretch/>
        </p:blipFill>
        <p:spPr>
          <a:xfrm>
            <a:off x="9334405" y="2496460"/>
            <a:ext cx="1242108" cy="176490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227A6D53-89CE-4928-8414-A12CA4EB93C8}"/>
              </a:ext>
            </a:extLst>
          </p:cNvPr>
          <p:cNvSpPr/>
          <p:nvPr/>
        </p:nvSpPr>
        <p:spPr>
          <a:xfrm>
            <a:off x="8307394" y="4437773"/>
            <a:ext cx="3296130" cy="9905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 b="1" dirty="0"/>
              <a:t>4. Ganache</a:t>
            </a:r>
          </a:p>
          <a:p>
            <a:pPr algn="ctr">
              <a:lnSpc>
                <a:spcPct val="150000"/>
              </a:lnSpc>
            </a:pPr>
            <a:r>
              <a:rPr lang="en-US" altLang="ko-KR" sz="1000" b="1" dirty="0">
                <a:solidFill>
                  <a:prstClr val="white">
                    <a:lumMod val="50000"/>
                  </a:prstClr>
                </a:solidFill>
              </a:rPr>
              <a:t>AWS Block chain Network </a:t>
            </a:r>
            <a:r>
              <a:rPr lang="ko-KR" altLang="en-US" sz="1000" b="1" dirty="0">
                <a:solidFill>
                  <a:prstClr val="white">
                    <a:lumMod val="50000"/>
                  </a:prstClr>
                </a:solidFill>
              </a:rPr>
              <a:t>사용 이전</a:t>
            </a:r>
            <a:endParaRPr lang="en-US" altLang="ko-KR" sz="1000" b="1" dirty="0">
              <a:solidFill>
                <a:prstClr val="white">
                  <a:lumMod val="50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000" b="1" dirty="0">
                <a:solidFill>
                  <a:prstClr val="white">
                    <a:lumMod val="50000"/>
                  </a:prstClr>
                </a:solidFill>
              </a:rPr>
              <a:t>Test Network</a:t>
            </a:r>
            <a:r>
              <a:rPr lang="ko-KR" altLang="en-US" sz="1000" b="1" dirty="0">
                <a:solidFill>
                  <a:prstClr val="white">
                    <a:lumMod val="50000"/>
                  </a:prstClr>
                </a:solidFill>
              </a:rPr>
              <a:t>를 제공해주는</a:t>
            </a:r>
            <a:endParaRPr lang="en-US" altLang="ko-KR" sz="1000" b="1" dirty="0">
              <a:solidFill>
                <a:prstClr val="white">
                  <a:lumMod val="50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000" b="1" dirty="0">
                <a:solidFill>
                  <a:prstClr val="white">
                    <a:lumMod val="50000"/>
                  </a:prstClr>
                </a:solidFill>
              </a:rPr>
              <a:t>Ethereum</a:t>
            </a:r>
            <a:r>
              <a:rPr lang="ko-KR" altLang="en-US" sz="1000" b="1" i="0" dirty="0">
                <a:solidFill>
                  <a:srgbClr val="666666"/>
                </a:solidFill>
                <a:effectLst/>
                <a:latin typeface="Noto Sans KR"/>
              </a:rPr>
              <a:t> </a:t>
            </a:r>
            <a:r>
              <a:rPr lang="en-US" altLang="ko-KR" sz="1000" b="1" i="0" dirty="0">
                <a:solidFill>
                  <a:srgbClr val="666666"/>
                </a:solidFill>
                <a:effectLst/>
                <a:latin typeface="Noto Sans KR"/>
              </a:rPr>
              <a:t>RPC </a:t>
            </a:r>
            <a:r>
              <a:rPr lang="ko-KR" altLang="en-US" sz="1000" b="1" i="0" dirty="0">
                <a:solidFill>
                  <a:srgbClr val="666666"/>
                </a:solidFill>
                <a:effectLst/>
                <a:latin typeface="Noto Sans KR"/>
              </a:rPr>
              <a:t>클라이언트</a:t>
            </a:r>
            <a:endParaRPr lang="en-US" altLang="ko-KR" sz="1000" b="1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2316146"/>
      </p:ext>
    </p:extLst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823</TotalTime>
  <Words>548</Words>
  <Application>Microsoft Office PowerPoint</Application>
  <PresentationFormat>와이드스크린</PresentationFormat>
  <Paragraphs>134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9" baseType="lpstr">
      <vt:lpstr>-apple-system</vt:lpstr>
      <vt:lpstr>Noto Sans KR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A1409_3</cp:lastModifiedBy>
  <cp:revision>79</cp:revision>
  <dcterms:created xsi:type="dcterms:W3CDTF">2020-05-10T05:16:49Z</dcterms:created>
  <dcterms:modified xsi:type="dcterms:W3CDTF">2021-12-05T14:57:37Z</dcterms:modified>
</cp:coreProperties>
</file>