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5" autoAdjust="0"/>
    <p:restoredTop sz="94660"/>
  </p:normalViewPr>
  <p:slideViewPr>
    <p:cSldViewPr snapToGrid="0">
      <p:cViewPr>
        <p:scale>
          <a:sx n="50" d="100"/>
          <a:sy n="50" d="100"/>
        </p:scale>
        <p:origin x="864" y="-3936"/>
      </p:cViewPr>
      <p:guideLst>
        <p:guide orient="horz" pos="9524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870BE7-57DD-4E46-BBF3-FB5E65DACE6A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779747-0005-49E2-9E9F-906870918B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625400-64F7-4AF7-8BBC-C769E28FA35F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65D688-FAA0-4934-9D6C-CA2389A967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:a16="http://schemas.microsoft.com/office/drawing/2014/main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:a16="http://schemas.microsoft.com/office/drawing/2014/main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:a16="http://schemas.microsoft.com/office/drawing/2014/main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I: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9E51C4-41A9-46DB-B45C-96BEA4D25923}"/>
              </a:ext>
            </a:extLst>
          </p:cNvPr>
          <p:cNvSpPr/>
          <p:nvPr userDrawn="1"/>
        </p:nvSpPr>
        <p:spPr>
          <a:xfrm>
            <a:off x="-320847" y="-2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:a16="http://schemas.microsoft.com/office/drawing/2014/main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:a16="http://schemas.microsoft.com/office/drawing/2014/main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9696755" cy="2122200"/>
                <a:chOff x="-6879657" y="8606760"/>
                <a:chExt cx="19696755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832803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(01)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1296465" y="8606760"/>
                  <a:ext cx="11520633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                                              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                         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:a16="http://schemas.microsoft.com/office/drawing/2014/main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:a16="http://schemas.microsoft.com/office/drawing/2014/main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9835017" cy="2122200"/>
                <a:chOff x="-6879656" y="8606760"/>
                <a:chExt cx="19835017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(02)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1201020" y="8606760"/>
                  <a:ext cx="1175434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:a16="http://schemas.microsoft.com/office/drawing/2014/main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:a16="http://schemas.microsoft.com/office/drawing/2014/main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20101338" cy="2122200"/>
                <a:chOff x="-6879656" y="8606760"/>
                <a:chExt cx="20101338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(03)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1252878" y="8606760"/>
                  <a:ext cx="11968804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2C76-06F6-4FBB-9DED-545C07DB4039}" type="datetimeFigureOut">
              <a:rPr lang="ko-KR" altLang="en-US" smtClean="0"/>
              <a:pPr/>
              <a:t>2022-05-16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2022-05-16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9" r:id="rId5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300" y="2095500"/>
            <a:ext cx="19240500" cy="123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[</a:t>
            </a:r>
            <a:r>
              <a:rPr lang="ko-KR" altLang="en-US" sz="4400" b="1" dirty="0"/>
              <a:t>포스터 작성 시 유의사항</a:t>
            </a:r>
            <a:r>
              <a:rPr lang="en-US" altLang="ko-KR" sz="4400" b="1" dirty="0"/>
              <a:t>-</a:t>
            </a:r>
            <a:r>
              <a:rPr lang="ko-KR" altLang="en-US" sz="4400" b="1" dirty="0"/>
              <a:t>주어진 폰트 및 크기 변경 불가</a:t>
            </a:r>
            <a:r>
              <a:rPr lang="en-US" altLang="ko-KR" sz="4400" b="1" dirty="0"/>
              <a:t>]</a:t>
            </a:r>
          </a:p>
          <a:p>
            <a:endParaRPr lang="en-US" altLang="ko-KR" sz="3200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4000" dirty="0" err="1">
                <a:latin typeface="+mn-ea"/>
              </a:rPr>
              <a:t>과제명</a:t>
            </a:r>
            <a:r>
              <a:rPr lang="ko-KR" altLang="en-US" sz="4000" dirty="0">
                <a:latin typeface="+mn-ea"/>
              </a:rPr>
              <a:t> 작성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 err="1">
                <a:latin typeface="+mn-ea"/>
              </a:rPr>
              <a:t>과제명이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>
                <a:latin typeface="+mn-ea"/>
              </a:rPr>
              <a:t>줄일 경우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:</a:t>
            </a:r>
            <a:r>
              <a:rPr lang="ko-KR" altLang="en-US" sz="4000" dirty="0">
                <a:latin typeface="+mn-ea"/>
              </a:rPr>
              <a:t> 현재 폰트와 글자 크기 유지 </a:t>
            </a:r>
            <a:r>
              <a:rPr lang="en-US" altLang="ko-KR" sz="4000" dirty="0">
                <a:latin typeface="+mn-ea"/>
              </a:rPr>
              <a:t>-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66</a:t>
            </a: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 err="1">
                <a:latin typeface="+mn-ea"/>
              </a:rPr>
              <a:t>과제명이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1</a:t>
            </a:r>
            <a:r>
              <a:rPr lang="ko-KR" altLang="en-US" sz="4000" dirty="0">
                <a:latin typeface="+mn-ea"/>
              </a:rPr>
              <a:t>줄일 경우 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: 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크기만 </a:t>
            </a:r>
            <a:r>
              <a:rPr lang="en-US" altLang="ko-KR" sz="4000" dirty="0">
                <a:latin typeface="+mn-ea"/>
              </a:rPr>
              <a:t>72 </a:t>
            </a:r>
            <a:r>
              <a:rPr lang="ko-KR" altLang="en-US" sz="4000" dirty="0">
                <a:latin typeface="+mn-ea"/>
              </a:rPr>
              <a:t>로 변경</a:t>
            </a:r>
            <a:endParaRPr lang="en-US" altLang="ko-KR" sz="4000" dirty="0">
              <a:latin typeface="+mn-ea"/>
            </a:endParaRP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 err="1">
                <a:latin typeface="+mn-ea"/>
              </a:rPr>
              <a:t>팀명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 err="1">
                <a:latin typeface="+mn-ea"/>
              </a:rPr>
              <a:t>팀원명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>
                <a:latin typeface="+mn-ea"/>
              </a:rPr>
              <a:t>지도교수 작성시 </a:t>
            </a:r>
            <a:r>
              <a:rPr lang="en-US" altLang="ko-KR" sz="4000" dirty="0">
                <a:latin typeface="+mn-ea"/>
              </a:rPr>
              <a:t>: 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32</a:t>
            </a: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3. </a:t>
            </a:r>
            <a:r>
              <a:rPr lang="ko-KR" altLang="en-US" sz="4000" dirty="0">
                <a:latin typeface="+mn-ea"/>
              </a:rPr>
              <a:t>본문</a:t>
            </a:r>
            <a:r>
              <a:rPr lang="en-US" altLang="ko-KR" sz="4000" dirty="0">
                <a:latin typeface="+mn-ea"/>
              </a:rPr>
              <a:t>: </a:t>
            </a:r>
            <a:r>
              <a:rPr lang="ko-KR" altLang="en-US" sz="4000" dirty="0" err="1">
                <a:latin typeface="+mn-ea"/>
              </a:rPr>
              <a:t>맑은고딕</a:t>
            </a:r>
            <a:r>
              <a:rPr lang="en-US" altLang="ko-KR" sz="4000" dirty="0">
                <a:latin typeface="+mn-ea"/>
              </a:rPr>
              <a:t>(</a:t>
            </a:r>
            <a:r>
              <a:rPr lang="ko-KR" altLang="en-US" sz="4000" dirty="0">
                <a:latin typeface="+mn-ea"/>
              </a:rPr>
              <a:t>본문</a:t>
            </a:r>
            <a:r>
              <a:rPr lang="en-US" altLang="ko-KR" sz="4000" dirty="0">
                <a:latin typeface="+mn-ea"/>
              </a:rPr>
              <a:t>)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31.5</a:t>
            </a: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본문의 내용에 따라 글자 크기 변경 가능하나 폰트는 변경 불가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**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포스터 제출시 본 유의사항 페이지와 기타 페이지 삭제 후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    </a:t>
            </a:r>
            <a:r>
              <a:rPr lang="ko-KR" altLang="en-US" sz="4000" b="1" dirty="0" err="1">
                <a:latin typeface="+mn-ea"/>
                <a:cs typeface="함초롬돋움" panose="020B0604000101010101" pitchFamily="50" charset="-127"/>
              </a:rPr>
              <a:t>본인팀의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 포스터 </a:t>
            </a:r>
            <a:r>
              <a:rPr lang="en-US" altLang="ko-KR" sz="4000" b="1" dirty="0">
                <a:latin typeface="+mn-ea"/>
                <a:cs typeface="함초롬돋움" panose="020B0604000101010101" pitchFamily="50" charset="-127"/>
              </a:rPr>
              <a:t>1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장만 </a:t>
            </a:r>
            <a:r>
              <a:rPr lang="en-US" altLang="ko-KR" sz="4000" b="1" dirty="0">
                <a:latin typeface="+mn-ea"/>
                <a:cs typeface="함초롬돋움" panose="020B0604000101010101" pitchFamily="50" charset="-127"/>
              </a:rPr>
              <a:t>pdf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sz="4000" b="1" dirty="0" err="1">
                <a:latin typeface="+mn-ea"/>
                <a:cs typeface="함초롬돋움" panose="020B0604000101010101" pitchFamily="50" charset="-127"/>
              </a:rPr>
              <a:t>ppt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형식으로 각각 저장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   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파일명 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[22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년 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1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학기 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캡스톤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-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포스터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-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팀명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팀장명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)]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으로 </a:t>
            </a:r>
            <a:r>
              <a:rPr lang="ko-KR" altLang="en-US" sz="4000" dirty="0">
                <a:latin typeface="+mn-ea"/>
              </a:rPr>
              <a:t>모두 업로드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177750" y="7479001"/>
            <a:ext cx="3322155" cy="750446"/>
            <a:chOff x="1224642" y="7174200"/>
            <a:chExt cx="3322155" cy="75044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151" name="직사각형 150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152" name="직각 삼각형 151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346479" y="11370748"/>
            <a:ext cx="3153426" cy="750446"/>
            <a:chOff x="2500298" y="285728"/>
            <a:chExt cx="1714512" cy="571504"/>
          </a:xfrm>
          <a:solidFill>
            <a:srgbClr val="002060"/>
          </a:solidFill>
        </p:grpSpPr>
        <p:sp>
          <p:nvSpPr>
            <p:cNvPr id="154" name="직사각형 153"/>
            <p:cNvSpPr/>
            <p:nvPr/>
          </p:nvSpPr>
          <p:spPr>
            <a:xfrm>
              <a:off x="2500298" y="285728"/>
              <a:ext cx="1357322" cy="571504"/>
            </a:xfrm>
            <a:prstGeom prst="rect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과제내용</a:t>
              </a:r>
            </a:p>
          </p:txBody>
        </p:sp>
        <p:sp>
          <p:nvSpPr>
            <p:cNvPr id="155" name="직각 삼각형 154"/>
            <p:cNvSpPr/>
            <p:nvPr/>
          </p:nvSpPr>
          <p:spPr>
            <a:xfrm flipV="1">
              <a:off x="3857620" y="285728"/>
              <a:ext cx="357190" cy="571504"/>
            </a:xfrm>
            <a:prstGeom prst="rtTriangle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1177750" y="11370748"/>
            <a:ext cx="168729" cy="7504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3200"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177750" y="26367372"/>
            <a:ext cx="5041211" cy="750446"/>
            <a:chOff x="1224642" y="23461188"/>
            <a:chExt cx="5041211" cy="750446"/>
          </a:xfrm>
        </p:grpSpPr>
        <p:sp>
          <p:nvSpPr>
            <p:cNvPr id="158" name="직사각형 43"/>
            <p:cNvSpPr/>
            <p:nvPr/>
          </p:nvSpPr>
          <p:spPr>
            <a:xfrm>
              <a:off x="1370961" y="23461188"/>
              <a:ext cx="4894892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9E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83771" y="2210919"/>
            <a:ext cx="14821989" cy="2092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6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스마트 쓰레기통을 이용한 드론통신</a:t>
            </a:r>
          </a:p>
          <a:p>
            <a:pPr lvl="0">
              <a:defRPr/>
            </a:pPr>
            <a:endParaRPr lang="ko-KR" altLang="en-US" sz="6600">
              <a:solidFill>
                <a:srgbClr val="FFC000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2930" y="5100066"/>
            <a:ext cx="5759714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DoD(Dream of Drone)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38870" y="5832880"/>
            <a:ext cx="358009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정소이 교수님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252930" y="5832880"/>
            <a:ext cx="5786929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조우형 김준영 유예린 박중후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177750" y="8212239"/>
            <a:ext cx="18995572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50" dirty="0"/>
              <a:t> </a:t>
            </a:r>
            <a:r>
              <a:rPr lang="ko-KR" altLang="en-US" sz="2300" dirty="0"/>
              <a:t>코로나로 인해 배달음식을 </a:t>
            </a:r>
            <a:r>
              <a:rPr lang="ko-KR" altLang="en-US" sz="2300" dirty="0" err="1"/>
              <a:t>시켜먹는</a:t>
            </a:r>
            <a:r>
              <a:rPr lang="ko-KR" altLang="en-US" sz="2300" dirty="0"/>
              <a:t> 빈도가 높아지면서 일회용품 사용이 많아지는 등 쓰레기 배출이 많아지고</a:t>
            </a:r>
            <a:r>
              <a:rPr lang="en-US" altLang="ko-KR" sz="2300" dirty="0"/>
              <a:t>,</a:t>
            </a:r>
            <a:r>
              <a:rPr lang="ko-KR" altLang="en-US" sz="2300" dirty="0"/>
              <a:t> 쓰레기통이 넘칠 때까지 쓰레기를 버려 쓰레기통 주변이 더러워지는 사례가 많이 발생한다</a:t>
            </a:r>
            <a:r>
              <a:rPr lang="en-US" altLang="ko-KR" sz="2300" dirty="0"/>
              <a:t>.</a:t>
            </a:r>
            <a:r>
              <a:rPr lang="ko-KR" altLang="en-US" sz="2300" dirty="0"/>
              <a:t> 쓰레기 문제는 갈수록 심각해지고 있으며</a:t>
            </a:r>
            <a:r>
              <a:rPr lang="en-US" altLang="ko-KR" sz="2300" dirty="0"/>
              <a:t>,</a:t>
            </a:r>
            <a:r>
              <a:rPr lang="ko-KR" altLang="en-US" sz="2300" dirty="0"/>
              <a:t> 쓰레기는 환경 오염의 주 원인이고 현 사회에 가장 중요한 문제로 손꼽힌다</a:t>
            </a:r>
            <a:r>
              <a:rPr lang="en-US" altLang="ko-KR" sz="2300" dirty="0"/>
              <a:t>.</a:t>
            </a:r>
            <a:r>
              <a:rPr lang="ko-KR" altLang="en-US" sz="2300" dirty="0"/>
              <a:t> 이 문제를 해결하기 위해  </a:t>
            </a:r>
            <a:r>
              <a:rPr lang="ko-KR" altLang="en-US" sz="2300" dirty="0" err="1"/>
              <a:t>우리팀은</a:t>
            </a:r>
            <a:r>
              <a:rPr lang="ko-KR" altLang="en-US" sz="2300" dirty="0"/>
              <a:t> 수시로 사람이 쓰레기통을 일일이 확인하러 다니기엔 인력과 시간 소모가 많아지면서 이를 해결할 수 있는 방안으로 스마트 쓰레기통을 제작하고 </a:t>
            </a:r>
            <a:r>
              <a:rPr lang="ko-KR" altLang="en-US" sz="2300" dirty="0" err="1"/>
              <a:t>드론을</a:t>
            </a:r>
            <a:r>
              <a:rPr lang="ko-KR" altLang="en-US" sz="2300" dirty="0"/>
              <a:t> 활용하여 환경오염 문제 해결을 극대화 하고자 한다</a:t>
            </a:r>
            <a:r>
              <a:rPr lang="en-US" altLang="ko-KR" sz="2300" dirty="0"/>
              <a:t>.</a:t>
            </a:r>
            <a:r>
              <a:rPr lang="ko-KR" altLang="en-US" sz="2300" dirty="0"/>
              <a:t> </a:t>
            </a:r>
          </a:p>
          <a:p>
            <a:pPr>
              <a:defRPr/>
            </a:pPr>
            <a:r>
              <a:rPr lang="ko-KR" altLang="en-US" sz="2300" dirty="0"/>
              <a:t> 프로젝트의 개발 목적은 쓰레기통에 여러가지 센서들을 부착하여 부착한 센서들의 데이터를 갖고 쓰레기의 양을 측정하고자 한다</a:t>
            </a:r>
            <a:r>
              <a:rPr lang="en-US" altLang="ko-KR" sz="2300" dirty="0"/>
              <a:t>.</a:t>
            </a:r>
            <a:r>
              <a:rPr lang="ko-KR" altLang="en-US" sz="2300" dirty="0"/>
              <a:t> 이 측정된 양을 데이터로 활용하여 쓰레기통을 열어보거나 들여다보지 않고 외부에서 데이터의 값을 확인할 수 있게 한다</a:t>
            </a:r>
            <a:r>
              <a:rPr lang="en-US" altLang="ko-KR" sz="2300" dirty="0"/>
              <a:t>.</a:t>
            </a:r>
            <a:r>
              <a:rPr lang="ko-KR" altLang="en-US" sz="2300" dirty="0"/>
              <a:t> 또한</a:t>
            </a:r>
            <a:r>
              <a:rPr lang="en-US" altLang="ko-KR" sz="2300" dirty="0"/>
              <a:t>,</a:t>
            </a:r>
            <a:r>
              <a:rPr lang="ko-KR" altLang="en-US" sz="2300" dirty="0"/>
              <a:t> 제작한 스마트 쓰레기통에 부착된 센서들의 정보를 </a:t>
            </a:r>
            <a:r>
              <a:rPr lang="ko-KR" altLang="en-US" sz="2300" dirty="0" err="1"/>
              <a:t>드론이</a:t>
            </a:r>
            <a:r>
              <a:rPr lang="ko-KR" altLang="en-US" sz="2300" dirty="0"/>
              <a:t> 비행을 하며 스마트 쓰레기통의 근처에 도달했을 경우 근거리 무선 통신을 활용하여 쓰레기의 양을 데이터로 받을 수 있게 한다</a:t>
            </a:r>
            <a:r>
              <a:rPr lang="en-US" altLang="ko-KR" sz="2300" dirty="0"/>
              <a:t>.</a:t>
            </a:r>
            <a:r>
              <a:rPr lang="ko-KR" altLang="en-US" sz="2300" dirty="0"/>
              <a:t> 이 데이터 값을 통해 쓰레기통을 교체해야 되는 여부를 사람이 판단할 수 있게 만드는 것이 이번 과제의 목적이다</a:t>
            </a:r>
            <a:r>
              <a:rPr lang="en-US" altLang="ko-KR" sz="2300" dirty="0"/>
              <a:t>.</a:t>
            </a:r>
            <a:r>
              <a:rPr lang="ko-KR" altLang="en-US" sz="2300" dirty="0"/>
              <a:t>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127022" y="12751552"/>
            <a:ext cx="19264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스마트 쓰레기통은 초음파 센서를 통해 접근이 인식이 되면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서보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Calibri"/>
              </a:rPr>
              <a:t>모터에 연결된 실이 쓰레기통 뚜껑을 잡아 당기면서 여는 구조이다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Calibri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Calibri"/>
              </a:rPr>
              <a:t>쓰레기통 내부에는 무게센서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Calibri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Calibri"/>
              </a:rPr>
              <a:t>초음파 센서를 활용하여 쓰레기의 무게와 높이를 측정할 수 있고 정해 둔 기준치 이상이 되면 쓰레기통을 교체 해달라는 메시지를 출력하게 된다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177750" y="27136817"/>
            <a:ext cx="189955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스마트 쓰레기통을 활용하여 수집된 쓰레기 양을 데이터 수집으로 연간 쓰레기 배출량을 측정이 가능하며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수집된 데이터로 환경오염 문제 개선 방안을 기대하는 바이다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 현재 쓰레기를 수거하는 차량은 노후화된 경유를 사용하는 차량이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운행중이다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하지만 향후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드론과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스마트 쓰레기통을 더 활성화 및 개발 시켜서 쓰레기 수거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개발로 쓰레기 수거 차량을 대체하여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탄소 배출량 및 대기오염 감소 효과를 가져올 수 있다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또한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현재는 사람이 육안으로 직접 쓰레기통을 확인하여 쓰레기를 수거하는 시스템이지만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조작을 통해 쓰레기 양을 사람이 직접 가서 확인하지 않아도 편히 측정할 수 있으며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이에 따라 운용 중인 인력을 효과적으로 운영 및 배치할 수 있다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5E07B-2419-5671-B936-B16D099BA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88" y="14490381"/>
            <a:ext cx="2390176" cy="2501346"/>
          </a:xfrm>
          <a:prstGeom prst="rect">
            <a:avLst/>
          </a:prstGeom>
        </p:spPr>
      </p:pic>
      <p:pic>
        <p:nvPicPr>
          <p:cNvPr id="5" name="그림 4" descr="실내, 테이블, 컵, 앉아있는이(가) 표시된 사진&#10;&#10;자동 생성된 설명">
            <a:extLst>
              <a:ext uri="{FF2B5EF4-FFF2-40B4-BE49-F238E27FC236}">
                <a16:creationId xmlns:a16="http://schemas.microsoft.com/office/drawing/2014/main" id="{4B150F90-B3E5-32BC-5D61-499ED8C3B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33" y="14494373"/>
            <a:ext cx="2605813" cy="2605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C08941-6234-87F1-FF03-EDD554D54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18" y="14494373"/>
            <a:ext cx="2605813" cy="2605813"/>
          </a:xfrm>
          <a:prstGeom prst="rect">
            <a:avLst/>
          </a:prstGeom>
        </p:spPr>
      </p:pic>
      <p:pic>
        <p:nvPicPr>
          <p:cNvPr id="9" name="그림 8" descr="테이블, 실내, 우묵한그릇, 녹색이(가) 표시된 사진&#10;&#10;자동 생성된 설명">
            <a:extLst>
              <a:ext uri="{FF2B5EF4-FFF2-40B4-BE49-F238E27FC236}">
                <a16:creationId xmlns:a16="http://schemas.microsoft.com/office/drawing/2014/main" id="{9A581F52-9CFB-4703-F8F6-DA7C8B6B74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03" y="14490381"/>
            <a:ext cx="2605813" cy="2605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1E7AE-6261-7DFA-367E-50393E5AC125}"/>
              </a:ext>
            </a:extLst>
          </p:cNvPr>
          <p:cNvSpPr txBox="1"/>
          <p:nvPr/>
        </p:nvSpPr>
        <p:spPr>
          <a:xfrm>
            <a:off x="1010110" y="17093458"/>
            <a:ext cx="26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앞면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19094-2A75-BEC9-2EB7-0D262EF7DBCB}"/>
              </a:ext>
            </a:extLst>
          </p:cNvPr>
          <p:cNvSpPr txBox="1"/>
          <p:nvPr/>
        </p:nvSpPr>
        <p:spPr>
          <a:xfrm>
            <a:off x="4408117" y="17176838"/>
            <a:ext cx="26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뒷면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74EF8-822F-E716-1176-12B5780C8DB9}"/>
              </a:ext>
            </a:extLst>
          </p:cNvPr>
          <p:cNvSpPr txBox="1"/>
          <p:nvPr/>
        </p:nvSpPr>
        <p:spPr>
          <a:xfrm>
            <a:off x="7636303" y="17176838"/>
            <a:ext cx="26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내부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09057-995A-A7EB-326B-F3422EEFE50C}"/>
              </a:ext>
            </a:extLst>
          </p:cNvPr>
          <p:cNvSpPr txBox="1"/>
          <p:nvPr/>
        </p:nvSpPr>
        <p:spPr>
          <a:xfrm>
            <a:off x="10756669" y="17176838"/>
            <a:ext cx="26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회로도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54391E9-DD95-C8D1-B7EA-F61BCE754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41" y="13733311"/>
            <a:ext cx="2671766" cy="47143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E31811-226B-2D9A-1F9C-2CAB90BA9496}"/>
              </a:ext>
            </a:extLst>
          </p:cNvPr>
          <p:cNvSpPr txBox="1"/>
          <p:nvPr/>
        </p:nvSpPr>
        <p:spPr>
          <a:xfrm>
            <a:off x="14124547" y="18466622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쓰레기통 센서에 손을 갖다 댔을 때 열리는 시스템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07B2CD3-4582-067F-3DE5-FBA7D596E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32" y="13708867"/>
            <a:ext cx="3996062" cy="4698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E4494B2-4FF1-4261-879F-43603636F035}"/>
              </a:ext>
            </a:extLst>
          </p:cNvPr>
          <p:cNvSpPr txBox="1"/>
          <p:nvPr/>
        </p:nvSpPr>
        <p:spPr>
          <a:xfrm>
            <a:off x="16666732" y="18593518"/>
            <a:ext cx="399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쓰레기통에 쓰레기를 기준치 이상으로 넣었을 때 출력되는 터미널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CBEEE-F220-DB4C-9966-1E74D97C8DAA}"/>
              </a:ext>
            </a:extLst>
          </p:cNvPr>
          <p:cNvSpPr txBox="1"/>
          <p:nvPr/>
        </p:nvSpPr>
        <p:spPr>
          <a:xfrm>
            <a:off x="1127022" y="12197846"/>
            <a:ext cx="6975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 </a:t>
            </a:r>
            <a:r>
              <a:rPr lang="ko-KR" altLang="en-US" sz="2500" dirty="0"/>
              <a:t>스마트 쓰레기통 구현 및 결과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775EB7-415C-F72E-F95E-FD056CF9E884}"/>
              </a:ext>
            </a:extLst>
          </p:cNvPr>
          <p:cNvSpPr txBox="1"/>
          <p:nvPr/>
        </p:nvSpPr>
        <p:spPr>
          <a:xfrm>
            <a:off x="1127022" y="18000305"/>
            <a:ext cx="6975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 </a:t>
            </a:r>
            <a:r>
              <a:rPr lang="ko-KR" altLang="en-US" sz="2500" dirty="0" err="1"/>
              <a:t>드론과</a:t>
            </a:r>
            <a:r>
              <a:rPr lang="ko-KR" altLang="en-US" sz="2500" dirty="0"/>
              <a:t> 스마트 쓰레기통 통신 구현 및 결과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1450C-08D3-9A1B-FC03-F9721B19610A}"/>
              </a:ext>
            </a:extLst>
          </p:cNvPr>
          <p:cNvSpPr txBox="1"/>
          <p:nvPr/>
        </p:nvSpPr>
        <p:spPr>
          <a:xfrm>
            <a:off x="1292662" y="23071182"/>
            <a:ext cx="35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관리자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9F4E88-DB85-C96E-8754-F78CF0F646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2" y="20785742"/>
            <a:ext cx="3515081" cy="1999690"/>
          </a:xfrm>
          <a:prstGeom prst="rect">
            <a:avLst/>
          </a:prstGeom>
        </p:spPr>
      </p:pic>
      <p:pic>
        <p:nvPicPr>
          <p:cNvPr id="35" name="그림 3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D1C072F-4E38-7651-149C-E0E22009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64" y="18543435"/>
            <a:ext cx="1312218" cy="2155102"/>
          </a:xfrm>
          <a:prstGeom prst="rect">
            <a:avLst/>
          </a:prstGeom>
        </p:spPr>
      </p:pic>
      <p:pic>
        <p:nvPicPr>
          <p:cNvPr id="37" name="그림 36" descr="바닥, 실내이(가) 표시된 사진&#10;&#10;자동 생성된 설명">
            <a:extLst>
              <a:ext uri="{FF2B5EF4-FFF2-40B4-BE49-F238E27FC236}">
                <a16:creationId xmlns:a16="http://schemas.microsoft.com/office/drawing/2014/main" id="{D82D8D5C-FB1C-CAAC-5A60-216A80D07E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96" y="20158830"/>
            <a:ext cx="2860740" cy="2860740"/>
          </a:xfrm>
          <a:prstGeom prst="rect">
            <a:avLst/>
          </a:prstGeom>
        </p:spPr>
      </p:pic>
      <p:pic>
        <p:nvPicPr>
          <p:cNvPr id="54" name="그림 53" descr="실내, 테이블, 컵, 앉아있는이(가) 표시된 사진&#10;&#10;자동 생성된 설명">
            <a:extLst>
              <a:ext uri="{FF2B5EF4-FFF2-40B4-BE49-F238E27FC236}">
                <a16:creationId xmlns:a16="http://schemas.microsoft.com/office/drawing/2014/main" id="{55CEC4CA-F32C-6CA1-66E4-074508661E1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825" y="20158830"/>
            <a:ext cx="2929579" cy="29295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4D25BB-29C1-D0B0-5A2C-E5355C80C03A}"/>
              </a:ext>
            </a:extLst>
          </p:cNvPr>
          <p:cNvSpPr txBox="1"/>
          <p:nvPr/>
        </p:nvSpPr>
        <p:spPr>
          <a:xfrm>
            <a:off x="5948573" y="20732225"/>
            <a:ext cx="12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기지국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F509B-E5F5-82D2-CFFB-B299E1A43D7D}"/>
              </a:ext>
            </a:extLst>
          </p:cNvPr>
          <p:cNvSpPr txBox="1"/>
          <p:nvPr/>
        </p:nvSpPr>
        <p:spPr>
          <a:xfrm>
            <a:off x="8952384" y="23074108"/>
            <a:ext cx="28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&lt;LTE </a:t>
            </a:r>
            <a:r>
              <a:rPr lang="ko-KR" altLang="en-US" dirty="0"/>
              <a:t>모듈을 부착한 </a:t>
            </a:r>
            <a:r>
              <a:rPr lang="ko-KR" altLang="en-US" dirty="0" err="1"/>
              <a:t>드론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0B6DEC-B539-E473-D247-18BDE5F07BB7}"/>
              </a:ext>
            </a:extLst>
          </p:cNvPr>
          <p:cNvSpPr txBox="1"/>
          <p:nvPr/>
        </p:nvSpPr>
        <p:spPr>
          <a:xfrm>
            <a:off x="15211824" y="23217226"/>
            <a:ext cx="292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스마트 쓰레기통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3AA943-CA9D-3829-3162-6A6F1058C9D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807743" y="21785587"/>
            <a:ext cx="293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101416-F6EE-F47F-71FB-B0B69E218B8C}"/>
              </a:ext>
            </a:extLst>
          </p:cNvPr>
          <p:cNvSpPr txBox="1"/>
          <p:nvPr/>
        </p:nvSpPr>
        <p:spPr>
          <a:xfrm>
            <a:off x="5250088" y="21767311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reverse SSH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AA2DEE-9927-2C14-9729-58865D7E59FE}"/>
              </a:ext>
            </a:extLst>
          </p:cNvPr>
          <p:cNvSpPr txBox="1"/>
          <p:nvPr/>
        </p:nvSpPr>
        <p:spPr>
          <a:xfrm>
            <a:off x="9331194" y="19703557"/>
            <a:ext cx="2103120" cy="3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&lt;Server&gt;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5AD3D1-779F-1E6F-60DE-FF127D3A7A8F}"/>
              </a:ext>
            </a:extLst>
          </p:cNvPr>
          <p:cNvSpPr txBox="1"/>
          <p:nvPr/>
        </p:nvSpPr>
        <p:spPr>
          <a:xfrm>
            <a:off x="15615172" y="19761702"/>
            <a:ext cx="2103120" cy="3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&lt;client&gt;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555D4C-DEE2-9F01-3742-DD62E5A8FC13}"/>
              </a:ext>
            </a:extLst>
          </p:cNvPr>
          <p:cNvCxnSpPr>
            <a:cxnSpLocks/>
          </p:cNvCxnSpPr>
          <p:nvPr/>
        </p:nvCxnSpPr>
        <p:spPr>
          <a:xfrm>
            <a:off x="13124506" y="20933880"/>
            <a:ext cx="2087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FB4445-5396-6B77-E750-D8E10D078810}"/>
              </a:ext>
            </a:extLst>
          </p:cNvPr>
          <p:cNvSpPr txBox="1"/>
          <p:nvPr/>
        </p:nvSpPr>
        <p:spPr>
          <a:xfrm>
            <a:off x="13422190" y="20614616"/>
            <a:ext cx="14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TCP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98622F-93C8-3C7C-B9A2-47B61C0EB09E}"/>
              </a:ext>
            </a:extLst>
          </p:cNvPr>
          <p:cNvCxnSpPr>
            <a:cxnSpLocks/>
          </p:cNvCxnSpPr>
          <p:nvPr/>
        </p:nvCxnSpPr>
        <p:spPr>
          <a:xfrm>
            <a:off x="13124506" y="22136643"/>
            <a:ext cx="2061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056FAA-5928-3B2A-6DB2-9693815D4B8D}"/>
              </a:ext>
            </a:extLst>
          </p:cNvPr>
          <p:cNvSpPr txBox="1"/>
          <p:nvPr/>
        </p:nvSpPr>
        <p:spPr>
          <a:xfrm>
            <a:off x="13336465" y="21817379"/>
            <a:ext cx="14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Wireless AP</a:t>
            </a:r>
            <a:endParaRPr lang="ko-KR" altLang="en-US" dirty="0"/>
          </a:p>
        </p:txBody>
      </p:sp>
      <p:pic>
        <p:nvPicPr>
          <p:cNvPr id="59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2E12A0A4-F0EB-E4D8-6473-98F9AEC0AD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79" y="21031974"/>
            <a:ext cx="1664030" cy="166403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C1E10A-1A43-FFAC-1D90-4E1A266C41A3}"/>
              </a:ext>
            </a:extLst>
          </p:cNvPr>
          <p:cNvSpPr/>
          <p:nvPr/>
        </p:nvSpPr>
        <p:spPr>
          <a:xfrm>
            <a:off x="8003117" y="20038915"/>
            <a:ext cx="5121389" cy="30494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D78096-B0AD-2C2C-DBB8-E00E408CA4CF}"/>
              </a:ext>
            </a:extLst>
          </p:cNvPr>
          <p:cNvSpPr txBox="1"/>
          <p:nvPr/>
        </p:nvSpPr>
        <p:spPr>
          <a:xfrm>
            <a:off x="9402640" y="21524991"/>
            <a:ext cx="4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+mn-ea"/>
              </a:rPr>
              <a:t>+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9EEFB44-781B-F662-5981-A8BD280342D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750594" y="19620986"/>
            <a:ext cx="0" cy="141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317F5C8-4354-94DC-34D1-746915A09A51}"/>
              </a:ext>
            </a:extLst>
          </p:cNvPr>
          <p:cNvCxnSpPr/>
          <p:nvPr/>
        </p:nvCxnSpPr>
        <p:spPr>
          <a:xfrm flipH="1">
            <a:off x="7337968" y="19620986"/>
            <a:ext cx="1412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552D1A7-3F4D-85BA-DE8B-4B3147D8FBBB}"/>
              </a:ext>
            </a:extLst>
          </p:cNvPr>
          <p:cNvSpPr txBox="1"/>
          <p:nvPr/>
        </p:nvSpPr>
        <p:spPr>
          <a:xfrm>
            <a:off x="1192112" y="23561875"/>
            <a:ext cx="1912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쓰레기통에서 추출한 데이터를 </a:t>
            </a:r>
            <a:r>
              <a:rPr lang="en-US" altLang="ko-KR" dirty="0"/>
              <a:t>TCP</a:t>
            </a:r>
            <a:r>
              <a:rPr lang="ko-KR" altLang="en-US" dirty="0"/>
              <a:t>통신을 통해 </a:t>
            </a:r>
            <a:r>
              <a:rPr lang="en-US" altLang="ko-KR" dirty="0"/>
              <a:t>LTE</a:t>
            </a:r>
            <a:r>
              <a:rPr lang="ko-KR" altLang="en-US" dirty="0"/>
              <a:t>모듈을 부착한 </a:t>
            </a:r>
            <a:r>
              <a:rPr lang="ko-KR" altLang="en-US" dirty="0" err="1"/>
              <a:t>드론에게</a:t>
            </a:r>
            <a:r>
              <a:rPr lang="ko-KR" altLang="en-US" dirty="0"/>
              <a:t> 데이터 값을 전달해주고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552</Words>
  <Application>Microsoft Office PowerPoint</Application>
  <PresentationFormat>사용자 지정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KoPubWorld돋움체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박중후</cp:lastModifiedBy>
  <cp:revision>53</cp:revision>
  <dcterms:created xsi:type="dcterms:W3CDTF">2020-11-19T05:40:31Z</dcterms:created>
  <dcterms:modified xsi:type="dcterms:W3CDTF">2022-05-16T16:19:15Z</dcterms:modified>
  <cp:version/>
</cp:coreProperties>
</file>