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 id="2147483662" r:id="rId6"/>
    <p:sldMasterId id="2147483668" r:id="rId7"/>
  </p:sldMasterIdLst>
  <p:notesMasterIdLst>
    <p:notesMasterId r:id="rId43"/>
  </p:notesMasterIdLst>
  <p:handoutMasterIdLst>
    <p:handoutMasterId r:id="rId44"/>
  </p:handoutMasterIdLst>
  <p:sldIdLst>
    <p:sldId id="315" r:id="rId8"/>
    <p:sldId id="292" r:id="rId9"/>
    <p:sldId id="306" r:id="rId10"/>
    <p:sldId id="257" r:id="rId11"/>
    <p:sldId id="289" r:id="rId12"/>
    <p:sldId id="307" r:id="rId13"/>
    <p:sldId id="309" r:id="rId14"/>
    <p:sldId id="310" r:id="rId15"/>
    <p:sldId id="293" r:id="rId16"/>
    <p:sldId id="311" r:id="rId17"/>
    <p:sldId id="294" r:id="rId18"/>
    <p:sldId id="312" r:id="rId19"/>
    <p:sldId id="313" r:id="rId20"/>
    <p:sldId id="295" r:id="rId21"/>
    <p:sldId id="296" r:id="rId22"/>
    <p:sldId id="259" r:id="rId23"/>
    <p:sldId id="260" r:id="rId24"/>
    <p:sldId id="261" r:id="rId25"/>
    <p:sldId id="262" r:id="rId26"/>
    <p:sldId id="263" r:id="rId27"/>
    <p:sldId id="264" r:id="rId28"/>
    <p:sldId id="265" r:id="rId29"/>
    <p:sldId id="266" r:id="rId30"/>
    <p:sldId id="299" r:id="rId31"/>
    <p:sldId id="297" r:id="rId32"/>
    <p:sldId id="267" r:id="rId33"/>
    <p:sldId id="298" r:id="rId34"/>
    <p:sldId id="269" r:id="rId35"/>
    <p:sldId id="270" r:id="rId36"/>
    <p:sldId id="272" r:id="rId37"/>
    <p:sldId id="279" r:id="rId38"/>
    <p:sldId id="280" r:id="rId39"/>
    <p:sldId id="274" r:id="rId40"/>
    <p:sldId id="273" r:id="rId41"/>
    <p:sldId id="271" r:id="rId4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48BB9-2FA2-6A45-80E9-8235D341C2D5}" v="1" dt="2023-11-01T11:00:40.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4" autoAdjust="0"/>
    <p:restoredTop sz="71287" autoAdjust="0"/>
  </p:normalViewPr>
  <p:slideViewPr>
    <p:cSldViewPr snapToGrid="0">
      <p:cViewPr varScale="1">
        <p:scale>
          <a:sx n="121" d="100"/>
          <a:sy n="121" d="100"/>
        </p:scale>
        <p:origin x="168" y="3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8" d="100"/>
          <a:sy n="118" d="100"/>
        </p:scale>
        <p:origin x="764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50899-3D14-4A38-B0C5-4D2CF77B5B8A}" type="datetimeFigureOut">
              <a:rPr lang="nb-NO" smtClean="0"/>
              <a:t>07.11.2023</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E35F46-3402-4F9A-A575-76C8BB429A56}" type="slidenum">
              <a:rPr lang="nb-NO" smtClean="0"/>
              <a:t>‹#›</a:t>
            </a:fld>
            <a:endParaRPr lang="nb-NO"/>
          </a:p>
        </p:txBody>
      </p:sp>
    </p:spTree>
    <p:extLst>
      <p:ext uri="{BB962C8B-B14F-4D97-AF65-F5344CB8AC3E}">
        <p14:creationId xmlns:p14="http://schemas.microsoft.com/office/powerpoint/2010/main" val="2774814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FC82E-16FA-45C9-9BE0-781382DC4246}" type="datetimeFigureOut">
              <a:rPr lang="en-GB" smtClean="0"/>
              <a:t>07/11/2023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CB4AF-A43E-493E-8535-D63893D4FE73}" type="slidenum">
              <a:rPr lang="en-GB" smtClean="0"/>
              <a:t>‹#›</a:t>
            </a:fld>
            <a:endParaRPr lang="en-GB"/>
          </a:p>
        </p:txBody>
      </p:sp>
    </p:spTree>
    <p:extLst>
      <p:ext uri="{BB962C8B-B14F-4D97-AF65-F5344CB8AC3E}">
        <p14:creationId xmlns:p14="http://schemas.microsoft.com/office/powerpoint/2010/main" val="60620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0" i="0" u="none" strike="noStrike" baseline="0" dirty="0">
                <a:latin typeface="Times New Roman" panose="02020603050405020304" pitchFamily="18" charset="0"/>
              </a:rPr>
              <a:t>One may intend to give a detailed mathematical representation of all the underlying enzymic reactions, which is very important for fitting experimental data in the best way possible. This type of modelling in biochemistry was stimulated to a considerable extent by the availability of powerful computers. Therefore, rather large kinetic models were developed and solved numerically. The resulting curves are often very impressive but bear the risk of pseudo-exactness because it is often unclear how reliable the theoretical background and the parameters used in the model are. The results of detailed, very complex models are difficult to interpret owing to the high number of variables involved.</a:t>
            </a:r>
          </a:p>
        </p:txBody>
      </p:sp>
      <p:sp>
        <p:nvSpPr>
          <p:cNvPr id="4" name="Slide Number Placeholder 3"/>
          <p:cNvSpPr>
            <a:spLocks noGrp="1"/>
          </p:cNvSpPr>
          <p:nvPr>
            <p:ph type="sldNum" sz="quarter" idx="5"/>
          </p:nvPr>
        </p:nvSpPr>
        <p:spPr/>
        <p:txBody>
          <a:bodyPr/>
          <a:lstStyle/>
          <a:p>
            <a:fld id="{53FCB4AF-A43E-493E-8535-D63893D4FE73}" type="slidenum">
              <a:rPr lang="en-GB" smtClean="0"/>
              <a:t>11</a:t>
            </a:fld>
            <a:endParaRPr lang="en-GB"/>
          </a:p>
        </p:txBody>
      </p:sp>
    </p:spTree>
    <p:extLst>
      <p:ext uri="{BB962C8B-B14F-4D97-AF65-F5344CB8AC3E}">
        <p14:creationId xmlns:p14="http://schemas.microsoft.com/office/powerpoint/2010/main" val="321856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0" i="0" u="none" strike="noStrike" baseline="0" dirty="0">
                <a:latin typeface="Times New Roman" panose="02020603050405020304" pitchFamily="18" charset="0"/>
              </a:rPr>
              <a:t>Alternatively, one may be interested in explaining </a:t>
            </a:r>
            <a:r>
              <a:rPr lang="en-GB" sz="1200" b="1" i="1" u="none" strike="noStrike" baseline="0" dirty="0">
                <a:latin typeface="Times New Roman" panose="02020603050405020304" pitchFamily="18" charset="0"/>
              </a:rPr>
              <a:t>specific phenomena, </a:t>
            </a:r>
            <a:r>
              <a:rPr lang="en-GB" sz="1200" b="0" i="0" u="none" strike="noStrike" baseline="0" dirty="0">
                <a:latin typeface="Times New Roman" panose="02020603050405020304" pitchFamily="18" charset="0"/>
              </a:rPr>
              <a:t>such as the dependence of ATP concentration on energetic load in cellular energy metabolism, or in finding the conditions for the emergence of chaos or </a:t>
            </a:r>
            <a:r>
              <a:rPr lang="en-GB" sz="1200" b="0" i="0" u="none" strike="noStrike" baseline="0" dirty="0" err="1">
                <a:latin typeface="Times New Roman" panose="02020603050405020304" pitchFamily="18" charset="0"/>
              </a:rPr>
              <a:t>multistationarity</a:t>
            </a:r>
            <a:r>
              <a:rPr lang="en-GB" sz="1200" b="0" i="0" u="none" strike="noStrike" baseline="0" dirty="0">
                <a:latin typeface="Times New Roman" panose="02020603050405020304" pitchFamily="18" charset="0"/>
              </a:rPr>
              <a:t>. It is then suitable to develop minimal models by restricting oneself to essential features. This can be done in two ways. One can start from a real pathway and try to describe it by a model simplified as far as possible so that the phenomenon of interest is retained.</a:t>
            </a:r>
            <a:endParaRPr lang="en-GB" dirty="0"/>
          </a:p>
          <a:p>
            <a:endParaRPr lang="en-GB" dirty="0"/>
          </a:p>
        </p:txBody>
      </p:sp>
      <p:sp>
        <p:nvSpPr>
          <p:cNvPr id="4" name="Slide Number Placeholder 3"/>
          <p:cNvSpPr>
            <a:spLocks noGrp="1"/>
          </p:cNvSpPr>
          <p:nvPr>
            <p:ph type="sldNum" sz="quarter" idx="5"/>
          </p:nvPr>
        </p:nvSpPr>
        <p:spPr/>
        <p:txBody>
          <a:bodyPr/>
          <a:lstStyle/>
          <a:p>
            <a:fld id="{53FCB4AF-A43E-493E-8535-D63893D4FE73}" type="slidenum">
              <a:rPr lang="en-GB" smtClean="0"/>
              <a:t>12</a:t>
            </a:fld>
            <a:endParaRPr lang="en-GB"/>
          </a:p>
        </p:txBody>
      </p:sp>
    </p:spTree>
    <p:extLst>
      <p:ext uri="{BB962C8B-B14F-4D97-AF65-F5344CB8AC3E}">
        <p14:creationId xmlns:p14="http://schemas.microsoft.com/office/powerpoint/2010/main" val="203641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0" i="0" u="none" strike="noStrike" baseline="0">
                <a:latin typeface="Times New Roman" panose="02020603050405020304" pitchFamily="18" charset="0"/>
              </a:rPr>
              <a:t>The </a:t>
            </a:r>
            <a:r>
              <a:rPr lang="en-GB" sz="1200" b="0" i="0" u="none" strike="noStrike" baseline="0" dirty="0">
                <a:latin typeface="Times New Roman" panose="02020603050405020304" pitchFamily="18" charset="0"/>
              </a:rPr>
              <a:t>usefulness of a model is determined by the compromise between adequacy (i.e., the correctness of representation) and simplicity (tractability). Every mathematical model is based on</a:t>
            </a:r>
          </a:p>
          <a:p>
            <a:pPr algn="l"/>
            <a:r>
              <a:rPr lang="en-GB" sz="1200" b="0" i="0" u="none" strike="noStrike" baseline="0" dirty="0">
                <a:latin typeface="Times New Roman" panose="02020603050405020304" pitchFamily="18" charset="0"/>
              </a:rPr>
              <a:t>simplifying assumptions to render possible or facilitate the analytical or computational treatment and the interpretation of results.</a:t>
            </a:r>
            <a:endParaRPr lang="en-GB" dirty="0"/>
          </a:p>
          <a:p>
            <a:endParaRPr lang="en-GB" dirty="0"/>
          </a:p>
        </p:txBody>
      </p:sp>
      <p:sp>
        <p:nvSpPr>
          <p:cNvPr id="4" name="Slide Number Placeholder 3"/>
          <p:cNvSpPr>
            <a:spLocks noGrp="1"/>
          </p:cNvSpPr>
          <p:nvPr>
            <p:ph type="sldNum" sz="quarter" idx="5"/>
          </p:nvPr>
        </p:nvSpPr>
        <p:spPr/>
        <p:txBody>
          <a:bodyPr/>
          <a:lstStyle/>
          <a:p>
            <a:fld id="{53FCB4AF-A43E-493E-8535-D63893D4FE73}" type="slidenum">
              <a:rPr lang="en-GB" smtClean="0"/>
              <a:t>13</a:t>
            </a:fld>
            <a:endParaRPr lang="en-GB"/>
          </a:p>
        </p:txBody>
      </p:sp>
    </p:spTree>
    <p:extLst>
      <p:ext uri="{BB962C8B-B14F-4D97-AF65-F5344CB8AC3E}">
        <p14:creationId xmlns:p14="http://schemas.microsoft.com/office/powerpoint/2010/main" val="3918804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Times New Roman" panose="02020603050405020304" pitchFamily="18" charset="0"/>
              </a:rPr>
              <a:t>This equation allows for the possibility that the rate </a:t>
            </a:r>
            <a:r>
              <a:rPr lang="en-GB" sz="1800" b="1" i="1" u="none" strike="noStrike" baseline="0" dirty="0">
                <a:latin typeface="Times New Roman" panose="02020603050405020304" pitchFamily="18" charset="0"/>
              </a:rPr>
              <a:t>v </a:t>
            </a:r>
            <a:r>
              <a:rPr lang="en-GB" sz="1800" b="0" i="0" u="none" strike="noStrike" baseline="0" dirty="0">
                <a:latin typeface="Times New Roman" panose="02020603050405020304" pitchFamily="18" charset="0"/>
              </a:rPr>
              <a:t>is explicitly dependent on time </a:t>
            </a:r>
            <a:r>
              <a:rPr lang="en-GB" sz="1800" b="1" i="1" u="none" strike="noStrike" baseline="0" dirty="0">
                <a:latin typeface="Times New Roman" panose="02020603050405020304" pitchFamily="18" charset="0"/>
              </a:rPr>
              <a:t>t. </a:t>
            </a:r>
          </a:p>
          <a:p>
            <a:pPr algn="l"/>
            <a:endParaRPr lang="en-GB" sz="1800" b="1" i="1" u="none" strike="noStrike" baseline="0" dirty="0">
              <a:latin typeface="Times New Roman" panose="02020603050405020304" pitchFamily="18" charset="0"/>
            </a:endParaRPr>
          </a:p>
          <a:p>
            <a:pPr algn="l"/>
            <a:r>
              <a:rPr lang="en-GB" sz="1800" b="0" i="0" u="none" strike="noStrike" baseline="0" dirty="0">
                <a:latin typeface="Times New Roman" panose="02020603050405020304" pitchFamily="18" charset="0"/>
              </a:rPr>
              <a:t>In most cases, however, autonomous systems are considered; that is, systems that do not depend on time directly. </a:t>
            </a:r>
          </a:p>
          <a:p>
            <a:pPr algn="l"/>
            <a:endParaRPr lang="en-GB" sz="1800" b="0" i="0" u="none" strike="noStrike" baseline="0" dirty="0">
              <a:latin typeface="Times New Roman" panose="02020603050405020304" pitchFamily="18" charset="0"/>
            </a:endParaRPr>
          </a:p>
          <a:p>
            <a:pPr algn="l"/>
            <a:r>
              <a:rPr lang="en-GB" sz="1800" b="0" i="0" u="none" strike="noStrike" baseline="0" dirty="0">
                <a:latin typeface="Times New Roman" panose="02020603050405020304" pitchFamily="18" charset="0"/>
              </a:rPr>
              <a:t>For such systems, Eq. (2.1) implies that the state of a biochemical system at some point in space is uniquely given by all the concentration variables (i.e., by a finite dimensional vector).</a:t>
            </a:r>
            <a:endParaRPr lang="en-GB" sz="1800" b="1" i="1" u="none" strike="noStrike" baseline="0" dirty="0">
              <a:latin typeface="Times New Roman" panose="02020603050405020304" pitchFamily="18" charset="0"/>
            </a:endParaRPr>
          </a:p>
          <a:p>
            <a:pPr algn="l"/>
            <a:endParaRPr lang="en-GB" sz="1800" b="1" i="1" u="none" strike="noStrike" baseline="0" dirty="0">
              <a:latin typeface="Times New Roman" panose="02020603050405020304" pitchFamily="18" charset="0"/>
            </a:endParaRPr>
          </a:p>
          <a:p>
            <a:pPr algn="l"/>
            <a:r>
              <a:rPr lang="en-GB" sz="1800" b="0" i="0" u="none" strike="noStrike" baseline="0" dirty="0">
                <a:latin typeface="Times New Roman" panose="02020603050405020304" pitchFamily="18" charset="0"/>
              </a:rPr>
              <a:t>The state is also characterized by parameters (e.g., rate constants), which are (in contrast to variables) constant in the time span of interest.</a:t>
            </a:r>
            <a:endParaRPr lang="en-GB" dirty="0"/>
          </a:p>
        </p:txBody>
      </p:sp>
      <p:sp>
        <p:nvSpPr>
          <p:cNvPr id="4" name="Slide Number Placeholder 3"/>
          <p:cNvSpPr>
            <a:spLocks noGrp="1"/>
          </p:cNvSpPr>
          <p:nvPr>
            <p:ph type="sldNum" sz="quarter" idx="5"/>
          </p:nvPr>
        </p:nvSpPr>
        <p:spPr/>
        <p:txBody>
          <a:bodyPr/>
          <a:lstStyle/>
          <a:p>
            <a:fld id="{53FCB4AF-A43E-493E-8535-D63893D4FE73}" type="slidenum">
              <a:rPr lang="en-GB" smtClean="0"/>
              <a:t>16</a:t>
            </a:fld>
            <a:endParaRPr lang="en-GB"/>
          </a:p>
        </p:txBody>
      </p:sp>
    </p:spTree>
    <p:extLst>
      <p:ext uri="{BB962C8B-B14F-4D97-AF65-F5344CB8AC3E}">
        <p14:creationId xmlns:p14="http://schemas.microsoft.com/office/powerpoint/2010/main" val="294816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GB" sz="1200" dirty="0"/>
              <a:t>A set of stoichiometric coefficients of a reaction can be considered as a vector.</a:t>
            </a:r>
          </a:p>
          <a:p>
            <a:pPr marL="0" indent="0">
              <a:lnSpc>
                <a:spcPct val="120000"/>
              </a:lnSpc>
              <a:buNone/>
            </a:pPr>
            <a:r>
              <a:rPr lang="en-GB" sz="1200" dirty="0"/>
              <a:t>When analysing systems of several reactions, it is useful to arrange the set of vectors of stochiometric coefficients in a matrix.</a:t>
            </a:r>
          </a:p>
        </p:txBody>
      </p:sp>
      <p:sp>
        <p:nvSpPr>
          <p:cNvPr id="4" name="Slide Number Placeholder 3"/>
          <p:cNvSpPr>
            <a:spLocks noGrp="1"/>
          </p:cNvSpPr>
          <p:nvPr>
            <p:ph type="sldNum" sz="quarter" idx="5"/>
          </p:nvPr>
        </p:nvSpPr>
        <p:spPr/>
        <p:txBody>
          <a:bodyPr/>
          <a:lstStyle/>
          <a:p>
            <a:fld id="{53FCB4AF-A43E-493E-8535-D63893D4FE73}" type="slidenum">
              <a:rPr lang="en-GB" smtClean="0"/>
              <a:t>18</a:t>
            </a:fld>
            <a:endParaRPr lang="en-GB"/>
          </a:p>
        </p:txBody>
      </p:sp>
    </p:spTree>
    <p:extLst>
      <p:ext uri="{BB962C8B-B14F-4D97-AF65-F5344CB8AC3E}">
        <p14:creationId xmlns:p14="http://schemas.microsoft.com/office/powerpoint/2010/main" val="92364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GB" sz="2400" i="0" dirty="0">
                <a:effectLst/>
                <a:latin typeface="Arial" panose="020B0604020202020204" pitchFamily="34" charset="0"/>
              </a:rPr>
              <a:t>Euler method is a first-order </a:t>
            </a:r>
            <a:r>
              <a:rPr lang="en-GB" sz="2400" dirty="0">
                <a:latin typeface="Arial" panose="020B0604020202020204" pitchFamily="34" charset="0"/>
              </a:rPr>
              <a:t>numerical </a:t>
            </a:r>
            <a:r>
              <a:rPr lang="en-GB" sz="2400" i="0" dirty="0">
                <a:effectLst/>
                <a:latin typeface="Arial" panose="020B0604020202020204" pitchFamily="34" charset="0"/>
              </a:rPr>
              <a:t>procedure for solving ODEs with a given </a:t>
            </a:r>
            <a:r>
              <a:rPr lang="en-GB" sz="2400" dirty="0">
                <a:latin typeface="Arial" panose="020B0604020202020204" pitchFamily="34" charset="0"/>
              </a:rPr>
              <a:t>initial value</a:t>
            </a:r>
            <a:r>
              <a:rPr lang="en-GB" sz="2400" i="0" dirty="0">
                <a:effectLst/>
                <a:latin typeface="Arial" panose="020B0604020202020204" pitchFamily="34" charset="0"/>
              </a:rPr>
              <a:t>. </a:t>
            </a:r>
            <a:r>
              <a:rPr lang="en-GB" sz="1600" b="0" i="0" dirty="0">
                <a:solidFill>
                  <a:srgbClr val="202122"/>
                </a:solidFill>
                <a:effectLst/>
                <a:latin typeface="Arial" panose="020B0604020202020204" pitchFamily="34" charset="0"/>
              </a:rPr>
              <a:t>First-order method means that the local error (error per step) is proportional to the square of the step size, and the global error (error at a given time) is proportional to the step size</a:t>
            </a:r>
            <a:endParaRPr lang="en-GB" sz="2400" dirty="0">
              <a:solidFill>
                <a:srgbClr val="202122"/>
              </a:solidFill>
              <a:latin typeface="Arial" panose="020B0604020202020204" pitchFamily="34" charset="0"/>
            </a:endParaRPr>
          </a:p>
          <a:p>
            <a:endParaRPr lang="en-GB" b="0"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The conclusion of this computation is that {\</a:t>
            </a:r>
            <a:r>
              <a:rPr lang="en-GB" b="0" i="0" dirty="0" err="1">
                <a:solidFill>
                  <a:srgbClr val="202122"/>
                </a:solidFill>
                <a:effectLst/>
                <a:latin typeface="Arial" panose="020B0604020202020204" pitchFamily="34" charset="0"/>
              </a:rPr>
              <a:t>displaystyle</a:t>
            </a:r>
            <a:r>
              <a:rPr lang="en-GB" b="0" i="0" dirty="0">
                <a:solidFill>
                  <a:srgbClr val="202122"/>
                </a:solidFill>
                <a:effectLst/>
                <a:latin typeface="Arial" panose="020B0604020202020204" pitchFamily="34" charset="0"/>
              </a:rPr>
              <a:t> y_{4}=16}. The exact solution of the differential equation is {\</a:t>
            </a:r>
            <a:r>
              <a:rPr lang="en-GB" b="0" i="0" dirty="0" err="1">
                <a:solidFill>
                  <a:srgbClr val="202122"/>
                </a:solidFill>
                <a:effectLst/>
                <a:latin typeface="Arial" panose="020B0604020202020204" pitchFamily="34" charset="0"/>
              </a:rPr>
              <a:t>displaystyle</a:t>
            </a:r>
            <a:r>
              <a:rPr lang="en-GB" b="0" i="0" dirty="0">
                <a:solidFill>
                  <a:srgbClr val="202122"/>
                </a:solidFill>
                <a:effectLst/>
                <a:latin typeface="Arial" panose="020B0604020202020204" pitchFamily="34" charset="0"/>
              </a:rPr>
              <a:t> y(t)=e^{t}}, so {\</a:t>
            </a:r>
            <a:r>
              <a:rPr lang="en-GB" b="0" i="0" dirty="0" err="1">
                <a:solidFill>
                  <a:srgbClr val="202122"/>
                </a:solidFill>
                <a:effectLst/>
                <a:latin typeface="Arial" panose="020B0604020202020204" pitchFamily="34" charset="0"/>
              </a:rPr>
              <a:t>displaystyle</a:t>
            </a:r>
            <a:r>
              <a:rPr lang="en-GB" b="0" i="0" dirty="0">
                <a:solidFill>
                  <a:srgbClr val="202122"/>
                </a:solidFill>
                <a:effectLst/>
                <a:latin typeface="Arial" panose="020B0604020202020204" pitchFamily="34" charset="0"/>
              </a:rPr>
              <a:t> y(4)=e^{4}\</a:t>
            </a:r>
            <a:r>
              <a:rPr lang="en-GB" b="0" i="0" dirty="0" err="1">
                <a:solidFill>
                  <a:srgbClr val="202122"/>
                </a:solidFill>
                <a:effectLst/>
                <a:latin typeface="Arial" panose="020B0604020202020204" pitchFamily="34" charset="0"/>
              </a:rPr>
              <a:t>approx</a:t>
            </a:r>
            <a:r>
              <a:rPr lang="en-GB" b="0" i="0" dirty="0">
                <a:solidFill>
                  <a:srgbClr val="202122"/>
                </a:solidFill>
                <a:effectLst/>
                <a:latin typeface="Arial" panose="020B0604020202020204" pitchFamily="34" charset="0"/>
              </a:rPr>
              <a:t> 54.598}. Although the approximation of the Euler method was not very precise in this specific case, particularly due to a large value step size {\</a:t>
            </a:r>
            <a:r>
              <a:rPr lang="en-GB" b="0" i="0" dirty="0" err="1">
                <a:solidFill>
                  <a:srgbClr val="202122"/>
                </a:solidFill>
                <a:effectLst/>
                <a:latin typeface="Arial" panose="020B0604020202020204" pitchFamily="34" charset="0"/>
              </a:rPr>
              <a:t>displaystyle</a:t>
            </a:r>
            <a:r>
              <a:rPr lang="en-GB" b="0" i="0" dirty="0">
                <a:solidFill>
                  <a:srgbClr val="202122"/>
                </a:solidFill>
                <a:effectLst/>
                <a:latin typeface="Arial" panose="020B0604020202020204" pitchFamily="34" charset="0"/>
              </a:rPr>
              <a:t> h}, its behaviour is qualitatively correct as the figure shows.</a:t>
            </a:r>
            <a:endParaRPr lang="en-GB" dirty="0"/>
          </a:p>
        </p:txBody>
      </p:sp>
      <p:sp>
        <p:nvSpPr>
          <p:cNvPr id="4" name="Slide Number Placeholder 3"/>
          <p:cNvSpPr>
            <a:spLocks noGrp="1"/>
          </p:cNvSpPr>
          <p:nvPr>
            <p:ph type="sldNum" sz="quarter" idx="5"/>
          </p:nvPr>
        </p:nvSpPr>
        <p:spPr/>
        <p:txBody>
          <a:bodyPr/>
          <a:lstStyle/>
          <a:p>
            <a:fld id="{53FCB4AF-A43E-493E-8535-D63893D4FE73}" type="slidenum">
              <a:rPr lang="en-GB" smtClean="0"/>
              <a:t>31</a:t>
            </a:fld>
            <a:endParaRPr lang="en-GB"/>
          </a:p>
        </p:txBody>
      </p:sp>
    </p:spTree>
    <p:extLst>
      <p:ext uri="{BB962C8B-B14F-4D97-AF65-F5344CB8AC3E}">
        <p14:creationId xmlns:p14="http://schemas.microsoft.com/office/powerpoint/2010/main" val="184062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en-US" noProof="0" dirty="0"/>
              <a:t>Document title</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61589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90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en-US" noProof="0" dirty="0"/>
              <a:t>Document title</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133468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5" name="Content Placeholder 2"/>
          <p:cNvSpPr>
            <a:spLocks noGrp="1"/>
          </p:cNvSpPr>
          <p:nvPr>
            <p:ph idx="1" hasCustomPrompt="1"/>
          </p:nvPr>
        </p:nvSpPr>
        <p:spPr>
          <a:xfrm>
            <a:off x="838200" y="1825625"/>
            <a:ext cx="10515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140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6" name="Content Placeholder 2"/>
          <p:cNvSpPr>
            <a:spLocks noGrp="1"/>
          </p:cNvSpPr>
          <p:nvPr>
            <p:ph sz="half" idx="1" hasCustomPrompt="1"/>
          </p:nvPr>
        </p:nvSpPr>
        <p:spPr>
          <a:xfrm>
            <a:off x="838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2" hasCustomPrompt="1"/>
          </p:nvPr>
        </p:nvSpPr>
        <p:spPr>
          <a:xfrm>
            <a:off x="6172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908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Tree>
    <p:extLst>
      <p:ext uri="{BB962C8B-B14F-4D97-AF65-F5344CB8AC3E}">
        <p14:creationId xmlns:p14="http://schemas.microsoft.com/office/powerpoint/2010/main" val="4270224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4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en-US" noProof="0" dirty="0"/>
              <a:t>Document title</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2108539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5" name="Content Placeholder 2"/>
          <p:cNvSpPr>
            <a:spLocks noGrp="1"/>
          </p:cNvSpPr>
          <p:nvPr>
            <p:ph idx="1" hasCustomPrompt="1"/>
          </p:nvPr>
        </p:nvSpPr>
        <p:spPr>
          <a:xfrm>
            <a:off x="838200" y="1825625"/>
            <a:ext cx="10515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5541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6" name="Content Placeholder 2"/>
          <p:cNvSpPr>
            <a:spLocks noGrp="1"/>
          </p:cNvSpPr>
          <p:nvPr>
            <p:ph sz="half" idx="1" hasCustomPrompt="1"/>
          </p:nvPr>
        </p:nvSpPr>
        <p:spPr>
          <a:xfrm>
            <a:off x="838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2" hasCustomPrompt="1"/>
          </p:nvPr>
        </p:nvSpPr>
        <p:spPr>
          <a:xfrm>
            <a:off x="6172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4416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Tree>
    <p:extLst>
      <p:ext uri="{BB962C8B-B14F-4D97-AF65-F5344CB8AC3E}">
        <p14:creationId xmlns:p14="http://schemas.microsoft.com/office/powerpoint/2010/main" val="257349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Click to add title</a:t>
            </a:r>
          </a:p>
        </p:txBody>
      </p:sp>
      <p:sp>
        <p:nvSpPr>
          <p:cNvPr id="3" name="Content Placeholder 2"/>
          <p:cNvSpPr>
            <a:spLocks noGrp="1"/>
          </p:cNvSpPr>
          <p:nvPr>
            <p:ph idx="1" hasCustomPrompt="1"/>
          </p:nvPr>
        </p:nvSpPr>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77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Click to add title</a:t>
            </a:r>
          </a:p>
        </p:txBody>
      </p:sp>
      <p:sp>
        <p:nvSpPr>
          <p:cNvPr id="3" name="Content Placeholder 2"/>
          <p:cNvSpPr>
            <a:spLocks noGrp="1"/>
          </p:cNvSpPr>
          <p:nvPr>
            <p:ph sz="half" idx="1" hasCustomPrompt="1"/>
          </p:nvPr>
        </p:nvSpPr>
        <p:spPr>
          <a:xfrm>
            <a:off x="838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787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Click to add title</a:t>
            </a:r>
          </a:p>
        </p:txBody>
      </p:sp>
    </p:spTree>
    <p:extLst>
      <p:ext uri="{BB962C8B-B14F-4D97-AF65-F5344CB8AC3E}">
        <p14:creationId xmlns:p14="http://schemas.microsoft.com/office/powerpoint/2010/main" val="41876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en-US" noProof="0" dirty="0"/>
              <a:t>Document title</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226782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5" name="Content Placeholder 2"/>
          <p:cNvSpPr>
            <a:spLocks noGrp="1"/>
          </p:cNvSpPr>
          <p:nvPr>
            <p:ph idx="1" hasCustomPrompt="1"/>
          </p:nvPr>
        </p:nvSpPr>
        <p:spPr>
          <a:xfrm>
            <a:off x="838200" y="1825625"/>
            <a:ext cx="10515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
        <p:nvSpPr>
          <p:cNvPr id="6" name="Content Placeholder 2"/>
          <p:cNvSpPr>
            <a:spLocks noGrp="1"/>
          </p:cNvSpPr>
          <p:nvPr>
            <p:ph sz="half" idx="1" hasCustomPrompt="1"/>
          </p:nvPr>
        </p:nvSpPr>
        <p:spPr>
          <a:xfrm>
            <a:off x="838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2" hasCustomPrompt="1"/>
          </p:nvPr>
        </p:nvSpPr>
        <p:spPr>
          <a:xfrm>
            <a:off x="6172200" y="1825625"/>
            <a:ext cx="5181600" cy="4351338"/>
          </a:xfrm>
        </p:spPr>
        <p:txBody>
          <a:bodyPr/>
          <a:lstStyle>
            <a:lvl1pPr>
              <a:defRPr/>
            </a:lvl1p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181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p:spPr>
        <p:txBody>
          <a:bodyPr/>
          <a:lstStyle>
            <a:lvl1pPr>
              <a:defRPr/>
            </a:lvl1pPr>
          </a:lstStyle>
          <a:p>
            <a:r>
              <a:rPr lang="en-US" noProof="0" dirty="0"/>
              <a:t>Click to add title</a:t>
            </a:r>
          </a:p>
        </p:txBody>
      </p:sp>
    </p:spTree>
    <p:extLst>
      <p:ext uri="{BB962C8B-B14F-4D97-AF65-F5344CB8AC3E}">
        <p14:creationId xmlns:p14="http://schemas.microsoft.com/office/powerpoint/2010/main" val="1075264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en-US" noProof="0" smtClean="0"/>
              <a:t>‹#›</a:t>
            </a:fld>
            <a:endParaRPr lang="en-US" noProof="0" dirty="0"/>
          </a:p>
        </p:txBody>
      </p:sp>
    </p:spTree>
    <p:extLst>
      <p:ext uri="{BB962C8B-B14F-4D97-AF65-F5344CB8AC3E}">
        <p14:creationId xmlns:p14="http://schemas.microsoft.com/office/powerpoint/2010/main" val="35094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add title</a:t>
            </a:r>
          </a:p>
        </p:txBody>
      </p:sp>
      <p:sp>
        <p:nvSpPr>
          <p:cNvPr id="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noProof="0"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en-US" noProof="0" smtClean="0"/>
              <a:t>‹#›</a:t>
            </a:fld>
            <a:endParaRPr lang="en-US" noProof="0" dirty="0"/>
          </a:p>
        </p:txBody>
      </p:sp>
    </p:spTree>
    <p:extLst>
      <p:ext uri="{BB962C8B-B14F-4D97-AF65-F5344CB8AC3E}">
        <p14:creationId xmlns:p14="http://schemas.microsoft.com/office/powerpoint/2010/main" val="109761003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add title</a:t>
            </a:r>
          </a:p>
        </p:txBody>
      </p:sp>
      <p:sp>
        <p:nvSpPr>
          <p:cNvPr id="11"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noProof="0" dirty="0"/>
          </a:p>
        </p:txBody>
      </p:sp>
      <p:sp>
        <p:nvSpPr>
          <p:cNvPr id="1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4"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en-US" noProof="0" smtClean="0"/>
              <a:t>‹#›</a:t>
            </a:fld>
            <a:endParaRPr lang="en-US" noProof="0" dirty="0"/>
          </a:p>
        </p:txBody>
      </p:sp>
    </p:spTree>
    <p:extLst>
      <p:ext uri="{BB962C8B-B14F-4D97-AF65-F5344CB8AC3E}">
        <p14:creationId xmlns:p14="http://schemas.microsoft.com/office/powerpoint/2010/main" val="21886195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add title</a:t>
            </a:r>
          </a:p>
        </p:txBody>
      </p:sp>
      <p:sp>
        <p:nvSpPr>
          <p:cNvPr id="1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noProof="0" dirty="0"/>
          </a:p>
        </p:txBody>
      </p:sp>
      <p:sp>
        <p:nvSpPr>
          <p:cNvPr id="1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en-US" noProof="0" smtClean="0"/>
              <a:t>‹#›</a:t>
            </a:fld>
            <a:endParaRPr lang="en-US" noProof="0" dirty="0"/>
          </a:p>
        </p:txBody>
      </p:sp>
    </p:spTree>
    <p:extLst>
      <p:ext uri="{BB962C8B-B14F-4D97-AF65-F5344CB8AC3E}">
        <p14:creationId xmlns:p14="http://schemas.microsoft.com/office/powerpoint/2010/main" val="2882543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sv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7.svg"/><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3.xml"/><Relationship Id="rId9" Type="http://schemas.openxmlformats.org/officeDocument/2006/relationships/image" Target="../media/image7.sv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6.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6.png"/><Relationship Id="rId5" Type="http://schemas.openxmlformats.org/officeDocument/2006/relationships/image" Target="../media/image29.png"/><Relationship Id="rId10" Type="http://schemas.openxmlformats.org/officeDocument/2006/relationships/image" Target="../media/image19.svg"/><Relationship Id="rId4" Type="http://schemas.openxmlformats.org/officeDocument/2006/relationships/image" Target="../media/image17.svg"/><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320.png"/><Relationship Id="rId11" Type="http://schemas.openxmlformats.org/officeDocument/2006/relationships/image" Target="../media/image41.png"/><Relationship Id="rId5" Type="http://schemas.openxmlformats.org/officeDocument/2006/relationships/image" Target="../media/image250.png"/><Relationship Id="rId1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13.svg"/><Relationship Id="rId9" Type="http://schemas.openxmlformats.org/officeDocument/2006/relationships/image" Target="../media/image39.png"/><Relationship Id="rId1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7.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41.png"/><Relationship Id="rId5" Type="http://schemas.openxmlformats.org/officeDocument/2006/relationships/image" Target="../media/image29.png"/><Relationship Id="rId1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13.svg"/><Relationship Id="rId9" Type="http://schemas.openxmlformats.org/officeDocument/2006/relationships/image" Target="../media/image39.png"/><Relationship Id="rId1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18.png"/><Relationship Id="rId7" Type="http://schemas.openxmlformats.org/officeDocument/2006/relationships/image" Target="../media/image440.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0.png"/><Relationship Id="rId10" Type="http://schemas.openxmlformats.org/officeDocument/2006/relationships/image" Target="../media/image470.png"/><Relationship Id="rId4" Type="http://schemas.openxmlformats.org/officeDocument/2006/relationships/image" Target="../media/image19.svg"/><Relationship Id="rId9" Type="http://schemas.openxmlformats.org/officeDocument/2006/relationships/image" Target="../media/image460.png"/></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18.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image" Target="../media/image49.pn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0.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19.svg"/><Relationship Id="rId9" Type="http://schemas.openxmlformats.org/officeDocument/2006/relationships/image" Target="../media/image53.png"/><Relationship Id="rId1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jpg"/><Relationship Id="rId5" Type="http://schemas.openxmlformats.org/officeDocument/2006/relationships/image" Target="../media/image64.jpg"/><Relationship Id="rId4" Type="http://schemas.openxmlformats.org/officeDocument/2006/relationships/image" Target="../media/image63.jp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sv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svg"/><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hyperlink" Target="https://www.genome.jp/kegg/" TargetMode="External"/><Relationship Id="rId2" Type="http://schemas.openxmlformats.org/officeDocument/2006/relationships/hyperlink" Target="https://www.ebi.ac.uk/biomodels/" TargetMode="External"/><Relationship Id="rId1" Type="http://schemas.openxmlformats.org/officeDocument/2006/relationships/slideLayout" Target="../slideLayouts/slideLayout2.xml"/><Relationship Id="rId6" Type="http://schemas.openxmlformats.org/officeDocument/2006/relationships/hyperlink" Target="https://equilibrator.weizmann.ac.il/" TargetMode="External"/><Relationship Id="rId5" Type="http://schemas.openxmlformats.org/officeDocument/2006/relationships/hyperlink" Target="http://sabio.h-its.org/" TargetMode="External"/><Relationship Id="rId4" Type="http://schemas.openxmlformats.org/officeDocument/2006/relationships/hyperlink" Target="https://www.brenda-enzyme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938B-AF58-5D00-2AD9-9FC14D1750E0}"/>
              </a:ext>
            </a:extLst>
          </p:cNvPr>
          <p:cNvSpPr>
            <a:spLocks noGrp="1"/>
          </p:cNvSpPr>
          <p:nvPr>
            <p:ph type="title"/>
          </p:nvPr>
        </p:nvSpPr>
        <p:spPr>
          <a:xfrm>
            <a:off x="1950243" y="2766218"/>
            <a:ext cx="8291513" cy="1325563"/>
          </a:xfrm>
        </p:spPr>
        <p:txBody>
          <a:bodyPr/>
          <a:lstStyle/>
          <a:p>
            <a:pPr algn="ctr"/>
            <a:r>
              <a:rPr lang="en-GB" dirty="0"/>
              <a:t>Metabolic Modelling - Introduction</a:t>
            </a:r>
          </a:p>
        </p:txBody>
      </p:sp>
    </p:spTree>
    <p:extLst>
      <p:ext uri="{BB962C8B-B14F-4D97-AF65-F5344CB8AC3E}">
        <p14:creationId xmlns:p14="http://schemas.microsoft.com/office/powerpoint/2010/main" val="123924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0FC0-7F07-438E-B67D-A9985E4E85B4}"/>
              </a:ext>
            </a:extLst>
          </p:cNvPr>
          <p:cNvSpPr>
            <a:spLocks noGrp="1"/>
          </p:cNvSpPr>
          <p:nvPr>
            <p:ph type="title"/>
          </p:nvPr>
        </p:nvSpPr>
        <p:spPr/>
        <p:txBody>
          <a:bodyPr/>
          <a:lstStyle/>
          <a:p>
            <a:r>
              <a:rPr lang="en-GB" dirty="0"/>
              <a:t>What is a model?</a:t>
            </a:r>
          </a:p>
        </p:txBody>
      </p:sp>
      <p:sp>
        <p:nvSpPr>
          <p:cNvPr id="4" name="Rectangle: Rounded Corners 3">
            <a:extLst>
              <a:ext uri="{FF2B5EF4-FFF2-40B4-BE49-F238E27FC236}">
                <a16:creationId xmlns:a16="http://schemas.microsoft.com/office/drawing/2014/main" id="{69DFB5B6-69FB-4003-B655-2FABAB33886A}"/>
              </a:ext>
            </a:extLst>
          </p:cNvPr>
          <p:cNvSpPr/>
          <p:nvPr/>
        </p:nvSpPr>
        <p:spPr>
          <a:xfrm>
            <a:off x="838200" y="2761488"/>
            <a:ext cx="10515600" cy="206654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200000"/>
              </a:lnSpc>
            </a:pPr>
            <a:r>
              <a:rPr lang="en-GB" sz="2400" dirty="0"/>
              <a:t>A model is an abstract representation of objects or processes that explains features of these objects or processes</a:t>
            </a:r>
          </a:p>
        </p:txBody>
      </p:sp>
    </p:spTree>
    <p:extLst>
      <p:ext uri="{BB962C8B-B14F-4D97-AF65-F5344CB8AC3E}">
        <p14:creationId xmlns:p14="http://schemas.microsoft.com/office/powerpoint/2010/main" val="275931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0FC0-7F07-438E-B67D-A9985E4E85B4}"/>
              </a:ext>
            </a:extLst>
          </p:cNvPr>
          <p:cNvSpPr>
            <a:spLocks noGrp="1"/>
          </p:cNvSpPr>
          <p:nvPr>
            <p:ph type="title"/>
          </p:nvPr>
        </p:nvSpPr>
        <p:spPr/>
        <p:txBody>
          <a:bodyPr/>
          <a:lstStyle/>
          <a:p>
            <a:r>
              <a:rPr lang="en-GB" dirty="0"/>
              <a:t>Purpose and Adequateness</a:t>
            </a:r>
          </a:p>
        </p:txBody>
      </p:sp>
      <p:sp>
        <p:nvSpPr>
          <p:cNvPr id="3" name="Content Placeholder 2">
            <a:extLst>
              <a:ext uri="{FF2B5EF4-FFF2-40B4-BE49-F238E27FC236}">
                <a16:creationId xmlns:a16="http://schemas.microsoft.com/office/drawing/2014/main" id="{47A742AC-C8AE-4863-A935-2C2778F08C2C}"/>
              </a:ext>
            </a:extLst>
          </p:cNvPr>
          <p:cNvSpPr>
            <a:spLocks noGrp="1"/>
          </p:cNvSpPr>
          <p:nvPr>
            <p:ph idx="1"/>
          </p:nvPr>
        </p:nvSpPr>
        <p:spPr/>
        <p:txBody>
          <a:bodyPr>
            <a:normAutofit/>
          </a:bodyPr>
          <a:lstStyle/>
          <a:p>
            <a:pPr lvl="1"/>
            <a:r>
              <a:rPr lang="en-GB" b="0" i="0" u="none" strike="noStrike" baseline="0" dirty="0"/>
              <a:t>One may intend to give a detailed mathematical representation of all the underlying enzymic reactions, which is very important for fitting experimental data in the best way possible.</a:t>
            </a:r>
          </a:p>
        </p:txBody>
      </p:sp>
    </p:spTree>
    <p:extLst>
      <p:ext uri="{BB962C8B-B14F-4D97-AF65-F5344CB8AC3E}">
        <p14:creationId xmlns:p14="http://schemas.microsoft.com/office/powerpoint/2010/main" val="227106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0FC0-7F07-438E-B67D-A9985E4E85B4}"/>
              </a:ext>
            </a:extLst>
          </p:cNvPr>
          <p:cNvSpPr>
            <a:spLocks noGrp="1"/>
          </p:cNvSpPr>
          <p:nvPr>
            <p:ph type="title"/>
          </p:nvPr>
        </p:nvSpPr>
        <p:spPr/>
        <p:txBody>
          <a:bodyPr/>
          <a:lstStyle/>
          <a:p>
            <a:r>
              <a:rPr lang="en-GB" dirty="0"/>
              <a:t>Purpose and Adequateness</a:t>
            </a:r>
          </a:p>
        </p:txBody>
      </p:sp>
      <p:sp>
        <p:nvSpPr>
          <p:cNvPr id="3" name="Content Placeholder 2">
            <a:extLst>
              <a:ext uri="{FF2B5EF4-FFF2-40B4-BE49-F238E27FC236}">
                <a16:creationId xmlns:a16="http://schemas.microsoft.com/office/drawing/2014/main" id="{47A742AC-C8AE-4863-A935-2C2778F08C2C}"/>
              </a:ext>
            </a:extLst>
          </p:cNvPr>
          <p:cNvSpPr>
            <a:spLocks noGrp="1"/>
          </p:cNvSpPr>
          <p:nvPr>
            <p:ph idx="1"/>
          </p:nvPr>
        </p:nvSpPr>
        <p:spPr/>
        <p:txBody>
          <a:bodyPr>
            <a:normAutofit/>
          </a:bodyPr>
          <a:lstStyle/>
          <a:p>
            <a:pPr lvl="1"/>
            <a:r>
              <a:rPr lang="en-GB" b="0" i="0" u="none" strike="noStrike" baseline="0" dirty="0"/>
              <a:t>One may intend to give a detailed mathematical representation of all the underlying enzymic reactions, which is very important for fitting experimental data in the best way possible.</a:t>
            </a:r>
          </a:p>
          <a:p>
            <a:pPr lvl="1"/>
            <a:endParaRPr lang="en-GB" dirty="0"/>
          </a:p>
          <a:p>
            <a:pPr lvl="1"/>
            <a:r>
              <a:rPr lang="en-GB" b="0" i="0" u="none" strike="noStrike" baseline="0" dirty="0"/>
              <a:t>Alternatively, one may be interested in explaining </a:t>
            </a:r>
            <a:r>
              <a:rPr lang="en-GB" b="1" i="1" u="none" strike="noStrike" baseline="0" dirty="0"/>
              <a:t>specific phenomena.</a:t>
            </a:r>
            <a:endParaRPr lang="en-GB" b="0" i="0" u="none" strike="noStrike" baseline="0" dirty="0"/>
          </a:p>
        </p:txBody>
      </p:sp>
    </p:spTree>
    <p:extLst>
      <p:ext uri="{BB962C8B-B14F-4D97-AF65-F5344CB8AC3E}">
        <p14:creationId xmlns:p14="http://schemas.microsoft.com/office/powerpoint/2010/main" val="74801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0FC0-7F07-438E-B67D-A9985E4E85B4}"/>
              </a:ext>
            </a:extLst>
          </p:cNvPr>
          <p:cNvSpPr>
            <a:spLocks noGrp="1"/>
          </p:cNvSpPr>
          <p:nvPr>
            <p:ph type="title"/>
          </p:nvPr>
        </p:nvSpPr>
        <p:spPr/>
        <p:txBody>
          <a:bodyPr/>
          <a:lstStyle/>
          <a:p>
            <a:r>
              <a:rPr lang="en-GB" dirty="0"/>
              <a:t>Purpose and Adequateness</a:t>
            </a:r>
          </a:p>
        </p:txBody>
      </p:sp>
      <p:sp>
        <p:nvSpPr>
          <p:cNvPr id="3" name="Content Placeholder 2">
            <a:extLst>
              <a:ext uri="{FF2B5EF4-FFF2-40B4-BE49-F238E27FC236}">
                <a16:creationId xmlns:a16="http://schemas.microsoft.com/office/drawing/2014/main" id="{47A742AC-C8AE-4863-A935-2C2778F08C2C}"/>
              </a:ext>
            </a:extLst>
          </p:cNvPr>
          <p:cNvSpPr>
            <a:spLocks noGrp="1"/>
          </p:cNvSpPr>
          <p:nvPr>
            <p:ph idx="1"/>
          </p:nvPr>
        </p:nvSpPr>
        <p:spPr/>
        <p:txBody>
          <a:bodyPr>
            <a:normAutofit/>
          </a:bodyPr>
          <a:lstStyle/>
          <a:p>
            <a:pPr lvl="1"/>
            <a:r>
              <a:rPr lang="en-GB" b="0" i="0" u="none" strike="noStrike" baseline="0" dirty="0"/>
              <a:t>One may intend to give a detailed mathematical representation of all the underlying enzymic reactions, which is very important for fitting experimental data in the best way possible.</a:t>
            </a:r>
          </a:p>
          <a:p>
            <a:pPr lvl="1"/>
            <a:endParaRPr lang="en-GB" dirty="0"/>
          </a:p>
          <a:p>
            <a:pPr lvl="1"/>
            <a:r>
              <a:rPr lang="en-GB" b="0" i="0" u="none" strike="noStrike" baseline="0" dirty="0"/>
              <a:t>Alternatively, one may be interested in explaining </a:t>
            </a:r>
            <a:r>
              <a:rPr lang="en-GB" b="1" i="1" u="none" strike="noStrike" baseline="0" dirty="0"/>
              <a:t>specific phenomena.</a:t>
            </a:r>
            <a:endParaRPr lang="en-GB" b="0" i="0" u="none" strike="noStrike" baseline="0" dirty="0"/>
          </a:p>
        </p:txBody>
      </p:sp>
      <p:sp>
        <p:nvSpPr>
          <p:cNvPr id="4" name="Rectangle: Rounded Corners 3">
            <a:extLst>
              <a:ext uri="{FF2B5EF4-FFF2-40B4-BE49-F238E27FC236}">
                <a16:creationId xmlns:a16="http://schemas.microsoft.com/office/drawing/2014/main" id="{435851F5-9DFE-4B02-BF78-A90EE4BD06A4}"/>
              </a:ext>
            </a:extLst>
          </p:cNvPr>
          <p:cNvSpPr/>
          <p:nvPr/>
        </p:nvSpPr>
        <p:spPr>
          <a:xfrm>
            <a:off x="838200" y="4617720"/>
            <a:ext cx="10515600" cy="14447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indent="0" algn="ctr">
              <a:lnSpc>
                <a:spcPct val="150000"/>
              </a:lnSpc>
              <a:buNone/>
            </a:pPr>
            <a:r>
              <a:rPr lang="en-GB" sz="2400" dirty="0"/>
              <a:t>The usefulness of a model is determined by the compromise between adequacy and simplicity.</a:t>
            </a:r>
          </a:p>
        </p:txBody>
      </p:sp>
    </p:spTree>
    <p:extLst>
      <p:ext uri="{BB962C8B-B14F-4D97-AF65-F5344CB8AC3E}">
        <p14:creationId xmlns:p14="http://schemas.microsoft.com/office/powerpoint/2010/main" val="137677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Diagram, schematic&#10;&#10;Description automatically generated">
            <a:extLst>
              <a:ext uri="{FF2B5EF4-FFF2-40B4-BE49-F238E27FC236}">
                <a16:creationId xmlns:a16="http://schemas.microsoft.com/office/drawing/2014/main" id="{82F434BB-703F-45A8-B3BF-F46FFCBF0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AD6E35AD-8686-498B-A62F-A9426B06D4A0}"/>
              </a:ext>
            </a:extLst>
          </p:cNvPr>
          <p:cNvSpPr/>
          <p:nvPr/>
        </p:nvSpPr>
        <p:spPr>
          <a:xfrm>
            <a:off x="838200" y="1292726"/>
            <a:ext cx="10515600" cy="427254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200000"/>
              </a:lnSpc>
            </a:pPr>
            <a:r>
              <a:rPr lang="en-GB" sz="3200" dirty="0"/>
              <a:t>Basic components of a model:</a:t>
            </a:r>
          </a:p>
          <a:p>
            <a:pPr marL="342900" indent="-342900">
              <a:lnSpc>
                <a:spcPct val="150000"/>
              </a:lnSpc>
              <a:buFont typeface="Arial" panose="020B0604020202020204" pitchFamily="34" charset="0"/>
              <a:buChar char="•"/>
            </a:pPr>
            <a:r>
              <a:rPr lang="en-GB" sz="2400" dirty="0"/>
              <a:t>The basic building blocks are all compounds and all reactions converting these compounds into each other.</a:t>
            </a:r>
          </a:p>
          <a:p>
            <a:pPr marL="342900" indent="-342900">
              <a:lnSpc>
                <a:spcPct val="200000"/>
              </a:lnSpc>
              <a:buFont typeface="Arial" panose="020B0604020202020204" pitchFamily="34" charset="0"/>
              <a:buChar char="•"/>
            </a:pPr>
            <a:r>
              <a:rPr lang="en-GB" sz="2400" dirty="0"/>
              <a:t>Model boundaries (distinguish internal and external components)</a:t>
            </a:r>
          </a:p>
          <a:p>
            <a:pPr marL="342900" indent="-342900">
              <a:lnSpc>
                <a:spcPct val="200000"/>
              </a:lnSpc>
              <a:buFont typeface="Arial" panose="020B0604020202020204" pitchFamily="34" charset="0"/>
              <a:buChar char="•"/>
            </a:pPr>
            <a:r>
              <a:rPr lang="en-GB" sz="2400" dirty="0"/>
              <a:t>Kinetic laws and parameters for all reactions in the model</a:t>
            </a:r>
          </a:p>
        </p:txBody>
      </p:sp>
    </p:spTree>
    <p:extLst>
      <p:ext uri="{BB962C8B-B14F-4D97-AF65-F5344CB8AC3E}">
        <p14:creationId xmlns:p14="http://schemas.microsoft.com/office/powerpoint/2010/main" val="271014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Diagram, schematic&#10;&#10;Description automatically generated">
            <a:extLst>
              <a:ext uri="{FF2B5EF4-FFF2-40B4-BE49-F238E27FC236}">
                <a16:creationId xmlns:a16="http://schemas.microsoft.com/office/drawing/2014/main" id="{82F434BB-703F-45A8-B3BF-F46FFCBF0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2EB7281E-2896-41F2-A7A4-0A928F98BA50}"/>
              </a:ext>
            </a:extLst>
          </p:cNvPr>
          <p:cNvSpPr/>
          <p:nvPr/>
        </p:nvSpPr>
        <p:spPr>
          <a:xfrm>
            <a:off x="838200" y="1483995"/>
            <a:ext cx="10515600" cy="38900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200000"/>
              </a:lnSpc>
            </a:pPr>
            <a:r>
              <a:rPr lang="en-GB" sz="3200" dirty="0"/>
              <a:t>Later, one can:</a:t>
            </a:r>
          </a:p>
          <a:p>
            <a:pPr marL="342900" indent="-342900">
              <a:lnSpc>
                <a:spcPct val="150000"/>
              </a:lnSpc>
              <a:buFont typeface="Arial" panose="020B0604020202020204" pitchFamily="34" charset="0"/>
              <a:buChar char="•"/>
            </a:pPr>
            <a:r>
              <a:rPr lang="en-GB" sz="2400" dirty="0"/>
              <a:t>Find out whether the model can achieve steady-state or not</a:t>
            </a:r>
          </a:p>
          <a:p>
            <a:pPr marL="342900" indent="-342900">
              <a:lnSpc>
                <a:spcPct val="150000"/>
              </a:lnSpc>
              <a:buFont typeface="Arial" panose="020B0604020202020204" pitchFamily="34" charset="0"/>
              <a:buChar char="•"/>
            </a:pPr>
            <a:r>
              <a:rPr lang="en-GB" sz="2400" dirty="0"/>
              <a:t>Simulate time-course for a given set of parameter values and initial condition</a:t>
            </a:r>
          </a:p>
          <a:p>
            <a:pPr marL="342900" indent="-342900">
              <a:lnSpc>
                <a:spcPct val="150000"/>
              </a:lnSpc>
              <a:buFont typeface="Arial" panose="020B0604020202020204" pitchFamily="34" charset="0"/>
              <a:buChar char="•"/>
            </a:pPr>
            <a:r>
              <a:rPr lang="en-GB" sz="2400" dirty="0"/>
              <a:t>Analyse the effect of perturbations</a:t>
            </a:r>
          </a:p>
        </p:txBody>
      </p:sp>
    </p:spTree>
    <p:extLst>
      <p:ext uri="{BB962C8B-B14F-4D97-AF65-F5344CB8AC3E}">
        <p14:creationId xmlns:p14="http://schemas.microsoft.com/office/powerpoint/2010/main" val="3947495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C254-7C6A-4018-97E2-4BDD85AC75AA}"/>
              </a:ext>
            </a:extLst>
          </p:cNvPr>
          <p:cNvSpPr>
            <a:spLocks noGrp="1"/>
          </p:cNvSpPr>
          <p:nvPr>
            <p:ph type="title"/>
          </p:nvPr>
        </p:nvSpPr>
        <p:spPr/>
        <p:txBody>
          <a:bodyPr/>
          <a:lstStyle/>
          <a:p>
            <a:r>
              <a:rPr lang="en-GB" dirty="0"/>
              <a:t>(Bio-) Chemical Kinetics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8C9CC-23BC-4AE8-B8E7-26CA18E94EDB}"/>
                  </a:ext>
                </a:extLst>
              </p:cNvPr>
              <p:cNvSpPr>
                <a:spLocks noGrp="1"/>
              </p:cNvSpPr>
              <p:nvPr>
                <p:ph idx="1"/>
              </p:nvPr>
            </p:nvSpPr>
            <p:spPr/>
            <p:txBody>
              <a:bodyPr>
                <a:normAutofit/>
              </a:bodyPr>
              <a:lstStyle/>
              <a:p>
                <a:pPr marL="0" indent="0">
                  <a:lnSpc>
                    <a:spcPct val="100000"/>
                  </a:lnSpc>
                  <a:buNone/>
                </a:pPr>
                <a:r>
                  <a:rPr lang="en-GB" dirty="0"/>
                  <a:t>are based on the postulate that the reaction rate (</a:t>
                </a:r>
                <a14:m>
                  <m:oMath xmlns:m="http://schemas.openxmlformats.org/officeDocument/2006/math">
                    <m:r>
                      <a:rPr lang="nb-NO" b="0" i="1" smtClean="0">
                        <a:latin typeface="Cambria Math" panose="02040503050406030204" pitchFamily="18" charset="0"/>
                      </a:rPr>
                      <m:t>𝑣</m:t>
                    </m:r>
                  </m:oMath>
                </a14:m>
                <a:r>
                  <a:rPr lang="en-GB" dirty="0"/>
                  <a:t>), in space 	  </a:t>
                </a:r>
                <a14:m>
                  <m:oMath xmlns:m="http://schemas.openxmlformats.org/officeDocument/2006/math">
                    <m:r>
                      <a:rPr lang="nb-NO" b="0" i="1" smtClean="0">
                        <a:latin typeface="Cambria Math" panose="02040503050406030204" pitchFamily="18" charset="0"/>
                      </a:rPr>
                      <m:t>𝑟</m:t>
                    </m:r>
                    <m:r>
                      <a:rPr lang="nb-NO" b="0" i="1" smtClean="0">
                        <a:latin typeface="Cambria Math" panose="02040503050406030204" pitchFamily="18" charset="0"/>
                      </a:rPr>
                      <m:t>=(</m:t>
                    </m:r>
                    <m:r>
                      <a:rPr lang="nb-NO" b="0" i="1" smtClean="0">
                        <a:latin typeface="Cambria Math" panose="02040503050406030204" pitchFamily="18" charset="0"/>
                      </a:rPr>
                      <m:t>𝑥</m:t>
                    </m:r>
                    <m:r>
                      <a:rPr lang="nb-NO" b="0" i="1" smtClean="0">
                        <a:latin typeface="Cambria Math" panose="02040503050406030204" pitchFamily="18" charset="0"/>
                      </a:rPr>
                      <m:t>, </m:t>
                    </m:r>
                    <m:r>
                      <a:rPr lang="nb-NO" b="0" i="1" smtClean="0">
                        <a:latin typeface="Cambria Math" panose="02040503050406030204" pitchFamily="18" charset="0"/>
                      </a:rPr>
                      <m:t>𝑦</m:t>
                    </m:r>
                    <m:r>
                      <a:rPr lang="nb-NO" b="0" i="1" smtClean="0">
                        <a:latin typeface="Cambria Math" panose="02040503050406030204" pitchFamily="18" charset="0"/>
                      </a:rPr>
                      <m:t>, </m:t>
                    </m:r>
                    <m:r>
                      <a:rPr lang="nb-NO" b="0" i="1" smtClean="0">
                        <a:latin typeface="Cambria Math" panose="02040503050406030204" pitchFamily="18" charset="0"/>
                      </a:rPr>
                      <m:t>𝑧</m:t>
                    </m:r>
                    <m:r>
                      <a:rPr lang="nb-NO" b="0" i="1" smtClean="0">
                        <a:latin typeface="Cambria Math" panose="02040503050406030204" pitchFamily="18" charset="0"/>
                      </a:rPr>
                      <m:t>)</m:t>
                    </m:r>
                  </m:oMath>
                </a14:m>
                <a:r>
                  <a:rPr lang="en-GB" dirty="0"/>
                  <a:t> at time (</a:t>
                </a:r>
                <a14:m>
                  <m:oMath xmlns:m="http://schemas.openxmlformats.org/officeDocument/2006/math">
                    <m:r>
                      <a:rPr lang="nb-NO" b="0" i="1" smtClean="0">
                        <a:latin typeface="Cambria Math" panose="02040503050406030204" pitchFamily="18" charset="0"/>
                      </a:rPr>
                      <m:t>𝑡</m:t>
                    </m:r>
                  </m:oMath>
                </a14:m>
                <a:r>
                  <a:rPr lang="en-GB" dirty="0"/>
                  <a:t>)</a:t>
                </a:r>
                <a:r>
                  <a:rPr lang="en-GB" i="1" dirty="0"/>
                  <a:t> </a:t>
                </a:r>
                <a:r>
                  <a:rPr lang="en-GB" dirty="0"/>
                  <a:t>can be expressed as a unique function of the concentrations (</a:t>
                </a:r>
                <a14:m>
                  <m:oMath xmlns:m="http://schemas.openxmlformats.org/officeDocument/2006/math">
                    <m:sSub>
                      <m:sSubPr>
                        <m:ctrlPr>
                          <a:rPr lang="en-GB" i="1" smtClean="0">
                            <a:latin typeface="Cambria Math" panose="02040503050406030204" pitchFamily="18" charset="0"/>
                          </a:rPr>
                        </m:ctrlPr>
                      </m:sSubPr>
                      <m:e>
                        <m:r>
                          <a:rPr lang="nb-NO" b="0" i="1" smtClean="0">
                            <a:latin typeface="Cambria Math" panose="02040503050406030204" pitchFamily="18" charset="0"/>
                          </a:rPr>
                          <m:t>𝑆</m:t>
                        </m:r>
                      </m:e>
                      <m:sub>
                        <m:r>
                          <a:rPr lang="nb-NO" b="0" i="1" smtClean="0">
                            <a:latin typeface="Cambria Math" panose="02040503050406030204" pitchFamily="18" charset="0"/>
                          </a:rPr>
                          <m:t>𝑖</m:t>
                        </m:r>
                      </m:sub>
                    </m:sSub>
                  </m:oMath>
                </a14:m>
                <a:r>
                  <a:rPr lang="en-GB" dirty="0"/>
                  <a:t>) of all participating chemical species</a:t>
                </a:r>
              </a:p>
              <a:p>
                <a:pPr marL="0" indent="0">
                  <a:lnSpc>
                    <a:spcPct val="100000"/>
                  </a:lnSpc>
                  <a:buNone/>
                </a:pPr>
                <a:endParaRPr lang="en-GB" b="0" dirty="0"/>
              </a:p>
              <a:p>
                <a:pPr marL="0" indent="0">
                  <a:lnSpc>
                    <a:spcPct val="100000"/>
                  </a:lnSpc>
                  <a:buNone/>
                </a:pPr>
                <a14:m>
                  <m:oMathPara xmlns:m="http://schemas.openxmlformats.org/officeDocument/2006/math">
                    <m:oMathParaPr>
                      <m:jc m:val="centerGroup"/>
                    </m:oMathParaPr>
                    <m:oMath xmlns:m="http://schemas.openxmlformats.org/officeDocument/2006/math">
                      <m:eqArr>
                        <m:eqArrPr>
                          <m:ctrlPr>
                            <a:rPr lang="nb-NO" b="0" i="1" smtClean="0">
                              <a:latin typeface="Cambria Math" panose="02040503050406030204" pitchFamily="18" charset="0"/>
                            </a:rPr>
                          </m:ctrlPr>
                        </m:eqArrPr>
                        <m:e>
                          <m:r>
                            <a:rPr lang="nb-NO" b="0" i="1" smtClean="0">
                              <a:latin typeface="Cambria Math" panose="02040503050406030204" pitchFamily="18" charset="0"/>
                            </a:rPr>
                            <m:t>𝑣</m:t>
                          </m:r>
                          <m:d>
                            <m:dPr>
                              <m:ctrlPr>
                                <a:rPr lang="nb-NO" b="0" i="1" smtClean="0">
                                  <a:latin typeface="Cambria Math" panose="02040503050406030204" pitchFamily="18" charset="0"/>
                                </a:rPr>
                              </m:ctrlPr>
                            </m:dPr>
                            <m:e>
                              <m:r>
                                <a:rPr lang="nb-NO" b="0" i="1" smtClean="0">
                                  <a:latin typeface="Cambria Math" panose="02040503050406030204" pitchFamily="18" charset="0"/>
                                </a:rPr>
                                <m:t>𝑟</m:t>
                              </m:r>
                              <m:r>
                                <a:rPr lang="nb-NO" b="0" i="1" smtClean="0">
                                  <a:latin typeface="Cambria Math" panose="02040503050406030204" pitchFamily="18" charset="0"/>
                                </a:rPr>
                                <m:t>,</m:t>
                              </m:r>
                              <m:r>
                                <a:rPr lang="nb-NO" b="0" i="1" smtClean="0">
                                  <a:latin typeface="Cambria Math" panose="02040503050406030204" pitchFamily="18" charset="0"/>
                                </a:rPr>
                                <m:t>𝑡</m:t>
                              </m:r>
                            </m:e>
                          </m:d>
                          <m:r>
                            <a:rPr lang="nb-NO" b="0" i="1" smtClean="0">
                              <a:latin typeface="Cambria Math" panose="02040503050406030204" pitchFamily="18" charset="0"/>
                            </a:rPr>
                            <m:t>=</m:t>
                          </m:r>
                          <m:r>
                            <a:rPr lang="nb-NO" b="0" i="1" smtClean="0">
                              <a:latin typeface="Cambria Math" panose="02040503050406030204" pitchFamily="18" charset="0"/>
                            </a:rPr>
                            <m:t>𝑣</m:t>
                          </m:r>
                          <m:d>
                            <m:dPr>
                              <m:begChr m:val="["/>
                              <m:endChr m:val="]"/>
                              <m:ctrlPr>
                                <a:rPr lang="nb-NO" b="0" i="1" smtClean="0">
                                  <a:latin typeface="Cambria Math" panose="02040503050406030204" pitchFamily="18" charset="0"/>
                                </a:rPr>
                              </m:ctrlPr>
                            </m:dPr>
                            <m:e>
                              <m:r>
                                <a:rPr lang="nb-NO" b="0" i="1" smtClean="0">
                                  <a:latin typeface="Cambria Math" panose="02040503050406030204" pitchFamily="18" charset="0"/>
                                </a:rPr>
                                <m:t>𝑆</m:t>
                              </m:r>
                              <m:d>
                                <m:dPr>
                                  <m:ctrlPr>
                                    <a:rPr lang="nb-NO" b="0" i="1" smtClean="0">
                                      <a:latin typeface="Cambria Math" panose="02040503050406030204" pitchFamily="18" charset="0"/>
                                    </a:rPr>
                                  </m:ctrlPr>
                                </m:dPr>
                                <m:e>
                                  <m:r>
                                    <a:rPr lang="nb-NO" b="0" i="1" smtClean="0">
                                      <a:latin typeface="Cambria Math" panose="02040503050406030204" pitchFamily="18" charset="0"/>
                                    </a:rPr>
                                    <m:t>𝑟</m:t>
                                  </m:r>
                                  <m:r>
                                    <a:rPr lang="nb-NO" b="0" i="1" smtClean="0">
                                      <a:latin typeface="Cambria Math" panose="02040503050406030204" pitchFamily="18" charset="0"/>
                                    </a:rPr>
                                    <m:t>,</m:t>
                                  </m:r>
                                  <m:r>
                                    <a:rPr lang="nb-NO" b="0" i="1" smtClean="0">
                                      <a:latin typeface="Cambria Math" panose="02040503050406030204" pitchFamily="18" charset="0"/>
                                    </a:rPr>
                                    <m:t>𝑡</m:t>
                                  </m:r>
                                </m:e>
                              </m:d>
                              <m:r>
                                <a:rPr lang="nb-NO" b="0" i="1" smtClean="0">
                                  <a:latin typeface="Cambria Math" panose="02040503050406030204" pitchFamily="18" charset="0"/>
                                </a:rPr>
                                <m:t>,</m:t>
                              </m:r>
                              <m:r>
                                <a:rPr lang="nb-NO" b="0" i="1" smtClean="0">
                                  <a:latin typeface="Cambria Math" panose="02040503050406030204" pitchFamily="18" charset="0"/>
                                </a:rPr>
                                <m:t>𝑡</m:t>
                              </m:r>
                            </m:e>
                          </m:d>
                          <m:r>
                            <a:rPr lang="nb-NO" b="0" i="1" smtClean="0">
                              <a:latin typeface="Cambria Math" panose="02040503050406030204" pitchFamily="18" charset="0"/>
                            </a:rPr>
                            <m:t>#</m:t>
                          </m:r>
                        </m:e>
                      </m:eqArr>
                    </m:oMath>
                  </m:oMathPara>
                </a14:m>
                <a:endParaRPr lang="nb-NO" b="0" dirty="0"/>
              </a:p>
              <a:p>
                <a:pPr marL="0" indent="0" algn="ctr">
                  <a:lnSpc>
                    <a:spcPct val="100000"/>
                  </a:lnSpc>
                  <a:buNone/>
                </a:pPr>
                <a:endParaRPr lang="en-GB" dirty="0"/>
              </a:p>
              <a:p>
                <a:pPr marL="0" indent="0">
                  <a:lnSpc>
                    <a:spcPct val="100000"/>
                  </a:lnSpc>
                  <a:buNone/>
                </a:pPr>
                <a:r>
                  <a:rPr lang="en-GB" dirty="0"/>
                  <a:t>where </a:t>
                </a:r>
                <a14:m>
                  <m:oMath xmlns:m="http://schemas.openxmlformats.org/officeDocument/2006/math">
                    <m:r>
                      <a:rPr lang="nb-NO" b="0" i="1" smtClean="0">
                        <a:latin typeface="Cambria Math" panose="02040503050406030204" pitchFamily="18" charset="0"/>
                      </a:rPr>
                      <m:t>𝑆</m:t>
                    </m:r>
                  </m:oMath>
                </a14:m>
                <a:r>
                  <a:rPr lang="en-GB" dirty="0"/>
                  <a:t> denotes the vector of concentrations. </a:t>
                </a:r>
              </a:p>
            </p:txBody>
          </p:sp>
        </mc:Choice>
        <mc:Fallback xmlns="">
          <p:sp>
            <p:nvSpPr>
              <p:cNvPr id="3" name="Content Placeholder 2">
                <a:extLst>
                  <a:ext uri="{FF2B5EF4-FFF2-40B4-BE49-F238E27FC236}">
                    <a16:creationId xmlns:a16="http://schemas.microsoft.com/office/drawing/2014/main" id="{E7D8C9CC-23BC-4AE8-B8E7-26CA18E94EDB}"/>
                  </a:ext>
                </a:extLst>
              </p:cNvPr>
              <p:cNvSpPr>
                <a:spLocks noGrp="1" noRot="1" noChangeAspect="1" noMove="1" noResize="1" noEditPoints="1" noAdjustHandles="1" noChangeArrowheads="1" noChangeShapeType="1" noTextEdit="1"/>
              </p:cNvSpPr>
              <p:nvPr>
                <p:ph idx="1"/>
              </p:nvPr>
            </p:nvSpPr>
            <p:spPr>
              <a:blipFill>
                <a:blip r:embed="rId3"/>
                <a:stretch>
                  <a:fillRect l="-1217" t="-1401"/>
                </a:stretch>
              </a:blipFill>
            </p:spPr>
            <p:txBody>
              <a:bodyPr/>
              <a:lstStyle/>
              <a:p>
                <a:r>
                  <a:rPr lang="en-GB">
                    <a:noFill/>
                  </a:rPr>
                  <a:t> </a:t>
                </a:r>
              </a:p>
            </p:txBody>
          </p:sp>
        </mc:Fallback>
      </mc:AlternateContent>
    </p:spTree>
    <p:extLst>
      <p:ext uri="{BB962C8B-B14F-4D97-AF65-F5344CB8AC3E}">
        <p14:creationId xmlns:p14="http://schemas.microsoft.com/office/powerpoint/2010/main" val="321667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74DB-4E48-4366-900A-D0898445927A}"/>
              </a:ext>
            </a:extLst>
          </p:cNvPr>
          <p:cNvSpPr>
            <a:spLocks noGrp="1"/>
          </p:cNvSpPr>
          <p:nvPr>
            <p:ph type="title"/>
          </p:nvPr>
        </p:nvSpPr>
        <p:spPr/>
        <p:txBody>
          <a:bodyPr/>
          <a:lstStyle/>
          <a:p>
            <a:r>
              <a:rPr lang="en-GB" dirty="0"/>
              <a:t>Stoichiometric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5C8CDD-EA72-4067-B5F2-A60426EB3A1A}"/>
                  </a:ext>
                </a:extLst>
              </p:cNvPr>
              <p:cNvSpPr>
                <a:spLocks noGrp="1"/>
              </p:cNvSpPr>
              <p:nvPr>
                <p:ph idx="1"/>
              </p:nvPr>
            </p:nvSpPr>
            <p:spPr/>
            <p:txBody>
              <a:bodyPr>
                <a:normAutofit/>
              </a:bodyPr>
              <a:lstStyle/>
              <a:p>
                <a:pPr marL="0" indent="0">
                  <a:lnSpc>
                    <a:spcPct val="110000"/>
                  </a:lnSpc>
                  <a:buNone/>
                </a:pPr>
                <a:r>
                  <a:rPr lang="en-GB" sz="2400" dirty="0"/>
                  <a:t>Stoichiometry indicates the proportions of molecularities with which reactants and products enter the reaction.</a:t>
                </a:r>
              </a:p>
              <a:p>
                <a:pPr marL="0" indent="0">
                  <a:lnSpc>
                    <a:spcPct val="110000"/>
                  </a:lnSpc>
                  <a:buNone/>
                </a:pPr>
                <a:endParaRPr lang="en-GB" dirty="0"/>
              </a:p>
              <a:p>
                <a:pPr marL="0" indent="0" algn="ctr">
                  <a:lnSpc>
                    <a:spcPct val="110000"/>
                  </a:lnSpc>
                  <a:buNone/>
                </a:pPr>
                <a14:m>
                  <m:oMathPara xmlns:m="http://schemas.openxmlformats.org/officeDocument/2006/math">
                    <m:oMathParaPr>
                      <m:jc m:val="centerGroup"/>
                    </m:oMathParaPr>
                    <m:oMath xmlns:m="http://schemas.openxmlformats.org/officeDocument/2006/math">
                      <m:r>
                        <a:rPr lang="nb-NO" b="0" i="1" smtClean="0">
                          <a:latin typeface="Cambria Math" panose="02040503050406030204" pitchFamily="18" charset="0"/>
                        </a:rPr>
                        <m:t>2</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𝐻</m:t>
                          </m:r>
                        </m:e>
                        <m:sub>
                          <m:r>
                            <a:rPr lang="nb-NO" b="0" i="1" smtClean="0">
                              <a:latin typeface="Cambria Math" panose="02040503050406030204" pitchFamily="18" charset="0"/>
                            </a:rPr>
                            <m:t>2</m:t>
                          </m:r>
                        </m:sub>
                      </m:sSub>
                      <m:sSub>
                        <m:sSubPr>
                          <m:ctrlPr>
                            <a:rPr lang="nb-NO" b="0" i="1" smtClean="0">
                              <a:latin typeface="Cambria Math" panose="02040503050406030204" pitchFamily="18" charset="0"/>
                            </a:rPr>
                          </m:ctrlPr>
                        </m:sSubPr>
                        <m:e>
                          <m:r>
                            <a:rPr lang="nb-NO" b="0" i="1" smtClean="0">
                              <a:latin typeface="Cambria Math" panose="02040503050406030204" pitchFamily="18" charset="0"/>
                            </a:rPr>
                            <m:t>𝑂</m:t>
                          </m:r>
                        </m:e>
                        <m:sub>
                          <m:r>
                            <a:rPr lang="nb-NO" b="0" i="1" smtClean="0">
                              <a:latin typeface="Cambria Math" panose="02040503050406030204" pitchFamily="18" charset="0"/>
                            </a:rPr>
                            <m:t>2</m:t>
                          </m:r>
                        </m:sub>
                      </m:sSub>
                      <m:r>
                        <a:rPr lang="nb-NO" b="0" i="1" smtClean="0">
                          <a:latin typeface="Cambria Math" panose="02040503050406030204" pitchFamily="18" charset="0"/>
                          <a:ea typeface="Cambria Math" panose="02040503050406030204" pitchFamily="18" charset="0"/>
                        </a:rPr>
                        <m:t>→2</m:t>
                      </m:r>
                      <m:sSub>
                        <m:sSubPr>
                          <m:ctrlPr>
                            <a:rPr lang="nb-NO" b="0" i="1" smtClean="0">
                              <a:latin typeface="Cambria Math" panose="02040503050406030204" pitchFamily="18" charset="0"/>
                              <a:ea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𝐻</m:t>
                          </m:r>
                        </m:e>
                        <m:sub>
                          <m:r>
                            <a:rPr lang="nb-NO" b="0" i="1" smtClean="0">
                              <a:latin typeface="Cambria Math" panose="02040503050406030204" pitchFamily="18" charset="0"/>
                              <a:ea typeface="Cambria Math" panose="02040503050406030204" pitchFamily="18" charset="0"/>
                            </a:rPr>
                            <m:t>2</m:t>
                          </m:r>
                        </m:sub>
                      </m:sSub>
                      <m:r>
                        <a:rPr lang="nb-NO" b="0" i="1" smtClean="0">
                          <a:latin typeface="Cambria Math" panose="02040503050406030204" pitchFamily="18" charset="0"/>
                          <a:ea typeface="Cambria Math" panose="02040503050406030204" pitchFamily="18" charset="0"/>
                        </a:rPr>
                        <m:t>𝑂</m:t>
                      </m:r>
                      <m:r>
                        <a:rPr lang="nb-NO" b="0" i="1" smtClean="0">
                          <a:latin typeface="Cambria Math" panose="02040503050406030204" pitchFamily="18" charset="0"/>
                          <a:ea typeface="Cambria Math" panose="02040503050406030204" pitchFamily="18" charset="0"/>
                        </a:rPr>
                        <m:t>+</m:t>
                      </m:r>
                      <m:sSub>
                        <m:sSubPr>
                          <m:ctrlPr>
                            <a:rPr lang="nb-NO" b="0" i="1" smtClean="0">
                              <a:latin typeface="Cambria Math" panose="02040503050406030204" pitchFamily="18" charset="0"/>
                              <a:ea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𝑂</m:t>
                          </m:r>
                        </m:e>
                        <m:sub>
                          <m:r>
                            <a:rPr lang="nb-NO" b="0" i="1" smtClean="0">
                              <a:latin typeface="Cambria Math" panose="02040503050406030204" pitchFamily="18" charset="0"/>
                              <a:ea typeface="Cambria Math" panose="02040503050406030204" pitchFamily="18" charset="0"/>
                            </a:rPr>
                            <m:t>2</m:t>
                          </m:r>
                        </m:sub>
                      </m:sSub>
                    </m:oMath>
                  </m:oMathPara>
                </a14:m>
                <a:endParaRPr lang="en-GB" dirty="0"/>
              </a:p>
              <a:p>
                <a:pPr marL="0" indent="0">
                  <a:lnSpc>
                    <a:spcPct val="110000"/>
                  </a:lnSpc>
                  <a:buNone/>
                </a:pPr>
                <a:endParaRPr lang="en-GB" sz="1800" dirty="0"/>
              </a:p>
              <a:p>
                <a:pPr marL="0" indent="0">
                  <a:lnSpc>
                    <a:spcPct val="110000"/>
                  </a:lnSpc>
                  <a:buNone/>
                </a:pPr>
                <a:r>
                  <a:rPr lang="en-GB" sz="2400" dirty="0"/>
                  <a:t>Hydrogen peroxide, water and oxygen has stoichiometric coefficients -2, 2, and 1, respectively.</a:t>
                </a:r>
              </a:p>
            </p:txBody>
          </p:sp>
        </mc:Choice>
        <mc:Fallback xmlns="">
          <p:sp>
            <p:nvSpPr>
              <p:cNvPr id="3" name="Content Placeholder 2">
                <a:extLst>
                  <a:ext uri="{FF2B5EF4-FFF2-40B4-BE49-F238E27FC236}">
                    <a16:creationId xmlns:a16="http://schemas.microsoft.com/office/drawing/2014/main" id="{8C5C8CDD-EA72-4067-B5F2-A60426EB3A1A}"/>
                  </a:ext>
                </a:extLst>
              </p:cNvPr>
              <p:cNvSpPr>
                <a:spLocks noGrp="1" noRot="1" noChangeAspect="1" noMove="1" noResize="1" noEditPoints="1" noAdjustHandles="1" noChangeArrowheads="1" noChangeShapeType="1" noTextEdit="1"/>
              </p:cNvSpPr>
              <p:nvPr>
                <p:ph idx="1"/>
              </p:nvPr>
            </p:nvSpPr>
            <p:spPr>
              <a:blipFill>
                <a:blip r:embed="rId2"/>
                <a:stretch>
                  <a:fillRect l="-928" t="-840"/>
                </a:stretch>
              </a:blipFill>
            </p:spPr>
            <p:txBody>
              <a:bodyPr/>
              <a:lstStyle/>
              <a:p>
                <a:r>
                  <a:rPr lang="en-GB">
                    <a:noFill/>
                  </a:rPr>
                  <a:t> </a:t>
                </a:r>
              </a:p>
            </p:txBody>
          </p:sp>
        </mc:Fallback>
      </mc:AlternateContent>
    </p:spTree>
    <p:extLst>
      <p:ext uri="{BB962C8B-B14F-4D97-AF65-F5344CB8AC3E}">
        <p14:creationId xmlns:p14="http://schemas.microsoft.com/office/powerpoint/2010/main" val="47988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5E49-A885-4095-985D-B2B420B236F3}"/>
              </a:ext>
            </a:extLst>
          </p:cNvPr>
          <p:cNvSpPr>
            <a:spLocks noGrp="1"/>
          </p:cNvSpPr>
          <p:nvPr>
            <p:ph type="title"/>
          </p:nvPr>
        </p:nvSpPr>
        <p:spPr/>
        <p:txBody>
          <a:bodyPr/>
          <a:lstStyle/>
          <a:p>
            <a:r>
              <a:rPr lang="en-GB" dirty="0"/>
              <a:t>Stoichiometric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334833-825F-45A8-B65B-B626A567FC13}"/>
                  </a:ext>
                </a:extLst>
              </p:cNvPr>
              <p:cNvSpPr>
                <a:spLocks noGrp="1"/>
              </p:cNvSpPr>
              <p:nvPr>
                <p:ph idx="1"/>
              </p:nvPr>
            </p:nvSpPr>
            <p:spPr/>
            <p:txBody>
              <a:bodyPr>
                <a:normAutofit/>
              </a:bodyPr>
              <a:lstStyle/>
              <a:p>
                <a:pPr marL="0" indent="0" algn="ctr">
                  <a:lnSpc>
                    <a:spcPct val="120000"/>
                  </a:lnSpc>
                  <a:buNone/>
                </a:pPr>
                <a14:m>
                  <m:oMathPara xmlns:m="http://schemas.openxmlformats.org/officeDocument/2006/math">
                    <m:oMathParaPr>
                      <m:jc m:val="centerGroup"/>
                    </m:oMathParaPr>
                    <m:oMath xmlns:m="http://schemas.openxmlformats.org/officeDocument/2006/math">
                      <m:r>
                        <a:rPr lang="nb-NO" sz="2600" b="0" i="1" smtClean="0">
                          <a:latin typeface="Cambria Math" panose="02040503050406030204" pitchFamily="18" charset="0"/>
                        </a:rPr>
                        <m:t>𝑟</m:t>
                      </m:r>
                      <m:r>
                        <a:rPr lang="nb-NO" sz="2600" b="0" i="1" smtClean="0">
                          <a:latin typeface="Cambria Math" panose="02040503050406030204" pitchFamily="18" charset="0"/>
                        </a:rPr>
                        <m:t>1:</m:t>
                      </m:r>
                      <m:r>
                        <a:rPr lang="nb-NO" sz="2600" b="0" i="1" smtClean="0">
                          <a:latin typeface="Cambria Math" panose="02040503050406030204" pitchFamily="18" charset="0"/>
                        </a:rPr>
                        <m:t>𝑔𝑙𝑢𝑐𝑜𝑠𝑒</m:t>
                      </m:r>
                      <m:r>
                        <a:rPr lang="nb-NO" sz="2600" b="0" i="1" smtClean="0">
                          <a:latin typeface="Cambria Math" panose="02040503050406030204" pitchFamily="18" charset="0"/>
                        </a:rPr>
                        <m:t>+</m:t>
                      </m:r>
                      <m:r>
                        <a:rPr lang="nb-NO" sz="2600" b="0" i="1" smtClean="0">
                          <a:latin typeface="Cambria Math" panose="02040503050406030204" pitchFamily="18" charset="0"/>
                        </a:rPr>
                        <m:t>𝐴𝑇𝑃</m:t>
                      </m:r>
                      <m:r>
                        <a:rPr lang="nb-NO" sz="2600" b="0" i="1" smtClean="0">
                          <a:latin typeface="Cambria Math" panose="02040503050406030204" pitchFamily="18" charset="0"/>
                          <a:ea typeface="Cambria Math" panose="02040503050406030204" pitchFamily="18" charset="0"/>
                        </a:rPr>
                        <m:t>→</m:t>
                      </m:r>
                      <m:r>
                        <a:rPr lang="nb-NO" sz="2600" b="0" i="1" smtClean="0">
                          <a:latin typeface="Cambria Math" panose="02040503050406030204" pitchFamily="18" charset="0"/>
                          <a:ea typeface="Cambria Math" panose="02040503050406030204" pitchFamily="18" charset="0"/>
                        </a:rPr>
                        <m:t>𝑔𝑙𝑢𝑐𝑜𝑠𝑒</m:t>
                      </m:r>
                      <m:r>
                        <a:rPr lang="nb-NO" sz="2600" b="0" i="1" smtClean="0">
                          <a:latin typeface="Cambria Math" panose="02040503050406030204" pitchFamily="18" charset="0"/>
                          <a:ea typeface="Cambria Math" panose="02040503050406030204" pitchFamily="18" charset="0"/>
                        </a:rPr>
                        <m:t>6</m:t>
                      </m:r>
                      <m:r>
                        <a:rPr lang="nb-NO" sz="2600" b="0" i="1" smtClean="0">
                          <a:latin typeface="Cambria Math" panose="02040503050406030204" pitchFamily="18" charset="0"/>
                          <a:ea typeface="Cambria Math" panose="02040503050406030204" pitchFamily="18" charset="0"/>
                        </a:rPr>
                        <m:t>𝑝h𝑜𝑠𝑝h𝑎𝑡𝑒</m:t>
                      </m:r>
                      <m:r>
                        <a:rPr lang="nb-NO" sz="2600" b="0" i="1" smtClean="0">
                          <a:latin typeface="Cambria Math" panose="02040503050406030204" pitchFamily="18" charset="0"/>
                          <a:ea typeface="Cambria Math" panose="02040503050406030204" pitchFamily="18" charset="0"/>
                        </a:rPr>
                        <m:t>+</m:t>
                      </m:r>
                      <m:r>
                        <a:rPr lang="nb-NO" sz="2600" b="0" i="1" smtClean="0">
                          <a:latin typeface="Cambria Math" panose="02040503050406030204" pitchFamily="18" charset="0"/>
                          <a:ea typeface="Cambria Math" panose="02040503050406030204" pitchFamily="18" charset="0"/>
                        </a:rPr>
                        <m:t>𝐴𝐷𝑃</m:t>
                      </m:r>
                    </m:oMath>
                  </m:oMathPara>
                </a14:m>
                <a:endParaRPr lang="nb-NO" sz="2600" b="0" dirty="0">
                  <a:ea typeface="Cambria Math" panose="02040503050406030204" pitchFamily="18"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nb-NO" sz="2600" b="0" i="1" smtClean="0">
                          <a:latin typeface="Cambria Math" panose="02040503050406030204" pitchFamily="18" charset="0"/>
                        </a:rPr>
                        <m:t>𝑟</m:t>
                      </m:r>
                      <m:r>
                        <a:rPr lang="nb-NO" sz="2600" b="0" i="1" smtClean="0">
                          <a:latin typeface="Cambria Math" panose="02040503050406030204" pitchFamily="18" charset="0"/>
                        </a:rPr>
                        <m:t>2:</m:t>
                      </m:r>
                      <m:r>
                        <a:rPr lang="nb-NO" sz="2600" b="0" i="1" smtClean="0">
                          <a:latin typeface="Cambria Math" panose="02040503050406030204" pitchFamily="18" charset="0"/>
                        </a:rPr>
                        <m:t>𝑔𝑙𝑢𝑐𝑜𝑠𝑒</m:t>
                      </m:r>
                      <m:r>
                        <a:rPr lang="nb-NO" sz="2600" b="0" i="1" smtClean="0">
                          <a:latin typeface="Cambria Math" panose="02040503050406030204" pitchFamily="18" charset="0"/>
                        </a:rPr>
                        <m:t>6</m:t>
                      </m:r>
                      <m:r>
                        <a:rPr lang="nb-NO" sz="2600" b="0" i="1" smtClean="0">
                          <a:latin typeface="Cambria Math" panose="02040503050406030204" pitchFamily="18" charset="0"/>
                        </a:rPr>
                        <m:t>𝑝h𝑜𝑠𝑝h𝑎𝑡𝑒</m:t>
                      </m:r>
                      <m:r>
                        <a:rPr lang="nb-NO" sz="2600" b="0" i="1" smtClean="0">
                          <a:latin typeface="Cambria Math" panose="02040503050406030204" pitchFamily="18" charset="0"/>
                        </a:rPr>
                        <m:t> →</m:t>
                      </m:r>
                      <m:r>
                        <a:rPr lang="nb-NO" sz="2600" b="0" i="1" smtClean="0">
                          <a:latin typeface="Cambria Math" panose="02040503050406030204" pitchFamily="18" charset="0"/>
                          <a:ea typeface="Cambria Math" panose="02040503050406030204" pitchFamily="18" charset="0"/>
                        </a:rPr>
                        <m:t>𝑔𝑙𝑢𝑐𝑜𝑠𝑒</m:t>
                      </m:r>
                      <m:r>
                        <a:rPr lang="nb-NO" sz="2600" b="0" i="1" smtClean="0">
                          <a:latin typeface="Cambria Math" panose="02040503050406030204" pitchFamily="18" charset="0"/>
                          <a:ea typeface="Cambria Math" panose="02040503050406030204" pitchFamily="18" charset="0"/>
                        </a:rPr>
                        <m:t>1</m:t>
                      </m:r>
                      <m:r>
                        <a:rPr lang="nb-NO" sz="2600" b="0" i="1" smtClean="0">
                          <a:latin typeface="Cambria Math" panose="02040503050406030204" pitchFamily="18" charset="0"/>
                          <a:ea typeface="Cambria Math" panose="02040503050406030204" pitchFamily="18" charset="0"/>
                        </a:rPr>
                        <m:t>𝑝h𝑜𝑠𝑝h𝑎𝑡𝑒</m:t>
                      </m:r>
                    </m:oMath>
                  </m:oMathPara>
                </a14:m>
                <a:endParaRPr lang="nb-NO" sz="2600" b="0" i="1" dirty="0">
                  <a:latin typeface="Cambria Math" panose="02040503050406030204" pitchFamily="18" charset="0"/>
                </a:endParaRPr>
              </a:p>
              <a:p>
                <a:pPr marL="0" indent="0" algn="ctr">
                  <a:lnSpc>
                    <a:spcPct val="120000"/>
                  </a:lnSpc>
                  <a:buNone/>
                </a:pPr>
                <a:endParaRPr lang="nb-NO" sz="2600" b="0" i="1" dirty="0">
                  <a:latin typeface="Cambria Math" panose="02040503050406030204" pitchFamily="18"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eqArr>
                        <m:eqArrPr>
                          <m:ctrlPr>
                            <a:rPr lang="nb-NO" sz="2400" b="0" i="1" smtClean="0">
                              <a:latin typeface="Cambria Math" panose="02040503050406030204" pitchFamily="18" charset="0"/>
                            </a:rPr>
                          </m:ctrlPr>
                        </m:eqArrPr>
                        <m:e>
                          <m:r>
                            <a:rPr lang="nb-NO" sz="2300" b="0" i="1" smtClean="0">
                              <a:latin typeface="Cambria Math" panose="02040503050406030204" pitchFamily="18" charset="0"/>
                            </a:rPr>
                            <m:t>𝑁</m:t>
                          </m:r>
                          <m:r>
                            <a:rPr lang="nb-NO" sz="2300" b="0" i="1" smtClean="0">
                              <a:latin typeface="Cambria Math" panose="02040503050406030204" pitchFamily="18" charset="0"/>
                            </a:rPr>
                            <m:t>=</m:t>
                          </m:r>
                          <m:sSub>
                            <m:sSubPr>
                              <m:ctrlPr>
                                <a:rPr lang="nb-NO" sz="2300" b="0" i="1" smtClean="0">
                                  <a:latin typeface="Cambria Math" panose="02040503050406030204" pitchFamily="18" charset="0"/>
                                </a:rPr>
                              </m:ctrlPr>
                            </m:sSubPr>
                            <m:e>
                              <m:r>
                                <a:rPr lang="nb-NO" sz="2300" b="0" i="1" smtClean="0">
                                  <a:latin typeface="Cambria Math" panose="02040503050406030204" pitchFamily="18" charset="0"/>
                                </a:rPr>
                                <m:t>𝑛</m:t>
                              </m:r>
                            </m:e>
                            <m:sub>
                              <m:r>
                                <a:rPr lang="nb-NO" sz="2300" b="0" i="1" smtClean="0">
                                  <a:latin typeface="Cambria Math" panose="02040503050406030204" pitchFamily="18" charset="0"/>
                                </a:rPr>
                                <m:t>𝑖</m:t>
                              </m:r>
                              <m:r>
                                <a:rPr lang="nb-NO" sz="2300" b="0" i="1" smtClean="0">
                                  <a:latin typeface="Cambria Math" panose="02040503050406030204" pitchFamily="18" charset="0"/>
                                </a:rPr>
                                <m:t>,</m:t>
                              </m:r>
                              <m:r>
                                <a:rPr lang="nb-NO" sz="2300" b="0" i="1" smtClean="0">
                                  <a:latin typeface="Cambria Math" panose="02040503050406030204" pitchFamily="18" charset="0"/>
                                </a:rPr>
                                <m:t>𝑗</m:t>
                              </m:r>
                            </m:sub>
                          </m:sSub>
                          <m:r>
                            <a:rPr lang="nb-NO" sz="2300" b="0" i="1" smtClean="0">
                              <a:latin typeface="Cambria Math" panose="02040503050406030204" pitchFamily="18" charset="0"/>
                            </a:rPr>
                            <m:t>=</m:t>
                          </m:r>
                          <m:d>
                            <m:dPr>
                              <m:begChr m:val="["/>
                              <m:endChr m:val="]"/>
                              <m:ctrlPr>
                                <a:rPr lang="nb-NO" sz="2300" b="0" i="1" smtClean="0">
                                  <a:latin typeface="Cambria Math" panose="02040503050406030204" pitchFamily="18" charset="0"/>
                                </a:rPr>
                              </m:ctrlPr>
                            </m:dPr>
                            <m:e>
                              <m:eqArr>
                                <m:eqArrPr>
                                  <m:ctrlPr>
                                    <a:rPr lang="nb-NO" sz="2300" b="0" i="1" smtClean="0">
                                      <a:latin typeface="Cambria Math" panose="02040503050406030204" pitchFamily="18" charset="0"/>
                                    </a:rPr>
                                  </m:ctrlPr>
                                </m:eqArrPr>
                                <m:e>
                                  <m:m>
                                    <m:mPr>
                                      <m:mcs>
                                        <m:mc>
                                          <m:mcPr>
                                            <m:count m:val="2"/>
                                            <m:mcJc m:val="center"/>
                                          </m:mcPr>
                                        </m:mc>
                                      </m:mcs>
                                      <m:ctrlPr>
                                        <a:rPr lang="nb-NO" sz="2300" b="0" i="1" smtClean="0">
                                          <a:latin typeface="Cambria Math" panose="02040503050406030204" pitchFamily="18" charset="0"/>
                                        </a:rPr>
                                      </m:ctrlPr>
                                    </m:mPr>
                                    <m:mr>
                                      <m:e>
                                        <m:r>
                                          <m:rPr>
                                            <m:brk m:alnAt="7"/>
                                          </m:rPr>
                                          <a:rPr lang="nb-NO" sz="2300" b="0" i="1" smtClean="0">
                                            <a:latin typeface="Cambria Math" panose="02040503050406030204" pitchFamily="18" charset="0"/>
                                          </a:rPr>
                                          <m:t>−</m:t>
                                        </m:r>
                                        <m:r>
                                          <a:rPr lang="nb-NO" sz="2300" b="0" i="1" smtClean="0">
                                            <a:latin typeface="Cambria Math" panose="02040503050406030204" pitchFamily="18" charset="0"/>
                                          </a:rPr>
                                          <m:t>1</m:t>
                                        </m:r>
                                      </m:e>
                                      <m:e>
                                        <m:r>
                                          <a:rPr lang="nb-NO" sz="2300" b="0" i="1" smtClean="0">
                                            <a:latin typeface="Cambria Math" panose="02040503050406030204" pitchFamily="18" charset="0"/>
                                          </a:rPr>
                                          <m:t>0</m:t>
                                        </m:r>
                                      </m:e>
                                    </m:mr>
                                  </m:m>
                                </m:e>
                                <m:e>
                                  <m:m>
                                    <m:mPr>
                                      <m:mcs>
                                        <m:mc>
                                          <m:mcPr>
                                            <m:count m:val="2"/>
                                            <m:mcJc m:val="center"/>
                                          </m:mcPr>
                                        </m:mc>
                                      </m:mcs>
                                      <m:ctrlPr>
                                        <a:rPr lang="nb-NO" sz="2300" b="0" i="1" smtClean="0">
                                          <a:latin typeface="Cambria Math" panose="02040503050406030204" pitchFamily="18" charset="0"/>
                                        </a:rPr>
                                      </m:ctrlPr>
                                    </m:mPr>
                                    <m:mr>
                                      <m:e>
                                        <m:r>
                                          <m:rPr>
                                            <m:brk m:alnAt="7"/>
                                          </m:rPr>
                                          <a:rPr lang="nb-NO" sz="2300" b="0" i="1" smtClean="0">
                                            <a:latin typeface="Cambria Math" panose="02040503050406030204" pitchFamily="18" charset="0"/>
                                          </a:rPr>
                                          <m:t>−</m:t>
                                        </m:r>
                                        <m:r>
                                          <a:rPr lang="nb-NO" sz="2300" b="0" i="1" smtClean="0">
                                            <a:latin typeface="Cambria Math" panose="02040503050406030204" pitchFamily="18" charset="0"/>
                                          </a:rPr>
                                          <m:t>1</m:t>
                                        </m:r>
                                      </m:e>
                                      <m:e>
                                        <m:r>
                                          <a:rPr lang="nb-NO" sz="2300" b="0" i="1" smtClean="0">
                                            <a:latin typeface="Cambria Math" panose="02040503050406030204" pitchFamily="18" charset="0"/>
                                          </a:rPr>
                                          <m:t>0</m:t>
                                        </m:r>
                                      </m:e>
                                    </m:mr>
                                  </m:m>
                                </m:e>
                                <m:e>
                                  <m:m>
                                    <m:mPr>
                                      <m:mcs>
                                        <m:mc>
                                          <m:mcPr>
                                            <m:count m:val="2"/>
                                            <m:mcJc m:val="center"/>
                                          </m:mcPr>
                                        </m:mc>
                                      </m:mcs>
                                      <m:ctrlPr>
                                        <a:rPr lang="nb-NO" sz="2300" b="0" i="1" smtClean="0">
                                          <a:latin typeface="Cambria Math" panose="02040503050406030204" pitchFamily="18" charset="0"/>
                                        </a:rPr>
                                      </m:ctrlPr>
                                    </m:mPr>
                                    <m:mr>
                                      <m:e>
                                        <m:r>
                                          <m:rPr>
                                            <m:brk m:alnAt="7"/>
                                          </m:rPr>
                                          <a:rPr lang="nb-NO" sz="2300" b="0" i="1" smtClean="0">
                                            <a:latin typeface="Cambria Math" panose="02040503050406030204" pitchFamily="18" charset="0"/>
                                          </a:rPr>
                                          <m:t>1</m:t>
                                        </m:r>
                                      </m:e>
                                      <m:e>
                                        <m:r>
                                          <a:rPr lang="nb-NO" sz="2300" b="0" i="1" smtClean="0">
                                            <a:latin typeface="Cambria Math" panose="02040503050406030204" pitchFamily="18" charset="0"/>
                                          </a:rPr>
                                          <m:t>−1</m:t>
                                        </m:r>
                                      </m:e>
                                    </m:mr>
                                  </m:m>
                                </m:e>
                                <m:e>
                                  <m:m>
                                    <m:mPr>
                                      <m:mcs>
                                        <m:mc>
                                          <m:mcPr>
                                            <m:count m:val="2"/>
                                            <m:mcJc m:val="center"/>
                                          </m:mcPr>
                                        </m:mc>
                                      </m:mcs>
                                      <m:ctrlPr>
                                        <a:rPr lang="nb-NO" sz="2300" b="0" i="1" smtClean="0">
                                          <a:latin typeface="Cambria Math" panose="02040503050406030204" pitchFamily="18" charset="0"/>
                                        </a:rPr>
                                      </m:ctrlPr>
                                    </m:mPr>
                                    <m:mr>
                                      <m:e>
                                        <m:r>
                                          <m:rPr>
                                            <m:brk m:alnAt="7"/>
                                          </m:rPr>
                                          <a:rPr lang="nb-NO" sz="2300" b="0" i="1" smtClean="0">
                                            <a:latin typeface="Cambria Math" panose="02040503050406030204" pitchFamily="18" charset="0"/>
                                          </a:rPr>
                                          <m:t>1</m:t>
                                        </m:r>
                                      </m:e>
                                      <m:e>
                                        <m:r>
                                          <a:rPr lang="nb-NO" sz="2300" b="0" i="1" smtClean="0">
                                            <a:latin typeface="Cambria Math" panose="02040503050406030204" pitchFamily="18" charset="0"/>
                                          </a:rPr>
                                          <m:t>0</m:t>
                                        </m:r>
                                      </m:e>
                                    </m:mr>
                                  </m:m>
                                </m:e>
                                <m:e>
                                  <m:m>
                                    <m:mPr>
                                      <m:mcs>
                                        <m:mc>
                                          <m:mcPr>
                                            <m:count m:val="2"/>
                                            <m:mcJc m:val="center"/>
                                          </m:mcPr>
                                        </m:mc>
                                      </m:mcs>
                                      <m:ctrlPr>
                                        <a:rPr lang="nb-NO" sz="2300" b="0" i="1" smtClean="0">
                                          <a:latin typeface="Cambria Math" panose="02040503050406030204" pitchFamily="18" charset="0"/>
                                        </a:rPr>
                                      </m:ctrlPr>
                                    </m:mPr>
                                    <m:mr>
                                      <m:e>
                                        <m:r>
                                          <m:rPr>
                                            <m:brk m:alnAt="7"/>
                                          </m:rPr>
                                          <a:rPr lang="nb-NO" sz="2300" b="0" i="1" smtClean="0">
                                            <a:latin typeface="Cambria Math" panose="02040503050406030204" pitchFamily="18" charset="0"/>
                                          </a:rPr>
                                          <m:t>0</m:t>
                                        </m:r>
                                      </m:e>
                                      <m:e>
                                        <m:r>
                                          <a:rPr lang="nb-NO" sz="2300" b="0" i="1" smtClean="0">
                                            <a:latin typeface="Cambria Math" panose="02040503050406030204" pitchFamily="18" charset="0"/>
                                          </a:rPr>
                                          <m:t>1</m:t>
                                        </m:r>
                                      </m:e>
                                    </m:mr>
                                  </m:m>
                                </m:e>
                              </m:eqArr>
                            </m:e>
                          </m:d>
                          <m:eqArr>
                            <m:eqArrPr>
                              <m:ctrlPr>
                                <a:rPr lang="nb-NO" sz="2400" i="1">
                                  <a:latin typeface="Cambria Math" panose="02040503050406030204" pitchFamily="18" charset="0"/>
                                </a:rPr>
                              </m:ctrlPr>
                            </m:eqArrPr>
                            <m:e>
                              <m:r>
                                <a:rPr lang="nb-NO" sz="2400" i="1">
                                  <a:latin typeface="Cambria Math" panose="02040503050406030204" pitchFamily="18" charset="0"/>
                                </a:rPr>
                                <m:t>𝐺𝑙𝑢</m:t>
                              </m:r>
                            </m:e>
                            <m:e>
                              <m:r>
                                <a:rPr lang="nb-NO" sz="2400" i="1">
                                  <a:latin typeface="Cambria Math" panose="02040503050406030204" pitchFamily="18" charset="0"/>
                                </a:rPr>
                                <m:t>𝐴𝑇𝑃</m:t>
                              </m:r>
                            </m:e>
                            <m:e>
                              <m:r>
                                <a:rPr lang="nb-NO" sz="2400" i="1">
                                  <a:latin typeface="Cambria Math" panose="02040503050406030204" pitchFamily="18" charset="0"/>
                                </a:rPr>
                                <m:t>𝐺</m:t>
                              </m:r>
                              <m:r>
                                <a:rPr lang="nb-NO" sz="2400" i="1">
                                  <a:latin typeface="Cambria Math" panose="02040503050406030204" pitchFamily="18" charset="0"/>
                                </a:rPr>
                                <m:t>6</m:t>
                              </m:r>
                              <m:r>
                                <a:rPr lang="nb-NO" sz="2400" i="1">
                                  <a:latin typeface="Cambria Math" panose="02040503050406030204" pitchFamily="18" charset="0"/>
                                </a:rPr>
                                <m:t>𝑃</m:t>
                              </m:r>
                            </m:e>
                            <m:e>
                              <m:r>
                                <a:rPr lang="nb-NO" sz="2400" i="1">
                                  <a:latin typeface="Cambria Math" panose="02040503050406030204" pitchFamily="18" charset="0"/>
                                </a:rPr>
                                <m:t>𝐴𝐷𝑃</m:t>
                              </m:r>
                            </m:e>
                            <m:e>
                              <m:r>
                                <a:rPr lang="nb-NO" sz="2400" i="1">
                                  <a:latin typeface="Cambria Math" panose="02040503050406030204" pitchFamily="18" charset="0"/>
                                </a:rPr>
                                <m:t>𝐺</m:t>
                              </m:r>
                              <m:r>
                                <a:rPr lang="nb-NO" sz="2400" i="1">
                                  <a:latin typeface="Cambria Math" panose="02040503050406030204" pitchFamily="18" charset="0"/>
                                </a:rPr>
                                <m:t>1</m:t>
                              </m:r>
                              <m:r>
                                <a:rPr lang="nb-NO" sz="2400" i="1">
                                  <a:latin typeface="Cambria Math" panose="02040503050406030204" pitchFamily="18" charset="0"/>
                                </a:rPr>
                                <m:t>𝑃</m:t>
                              </m:r>
                            </m:e>
                          </m:eqArr>
                          <m:r>
                            <a:rPr lang="nb-NO" sz="2400" b="0" i="1" smtClean="0">
                              <a:latin typeface="Cambria Math" panose="02040503050406030204" pitchFamily="18" charset="0"/>
                            </a:rPr>
                            <m:t> #</m:t>
                          </m:r>
                        </m:e>
                      </m:eqArr>
                    </m:oMath>
                  </m:oMathPara>
                </a14:m>
                <a:endParaRPr lang="nb-NO" sz="2400" b="0" dirty="0"/>
              </a:p>
            </p:txBody>
          </p:sp>
        </mc:Choice>
        <mc:Fallback xmlns="">
          <p:sp>
            <p:nvSpPr>
              <p:cNvPr id="3" name="Content Placeholder 2">
                <a:extLst>
                  <a:ext uri="{FF2B5EF4-FFF2-40B4-BE49-F238E27FC236}">
                    <a16:creationId xmlns:a16="http://schemas.microsoft.com/office/drawing/2014/main" id="{80334833-825F-45A8-B65B-B626A567FC1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DC9F5127-3891-484F-92D6-ACBDFE0D1C2B}"/>
              </a:ext>
            </a:extLst>
          </p:cNvPr>
          <p:cNvSpPr txBox="1"/>
          <p:nvPr/>
        </p:nvSpPr>
        <p:spPr>
          <a:xfrm>
            <a:off x="6016752" y="3356961"/>
            <a:ext cx="993648" cy="400110"/>
          </a:xfrm>
          <a:prstGeom prst="rect">
            <a:avLst/>
          </a:prstGeom>
          <a:noFill/>
        </p:spPr>
        <p:txBody>
          <a:bodyPr wrap="square" rtlCol="0">
            <a:spAutoFit/>
          </a:bodyPr>
          <a:lstStyle/>
          <a:p>
            <a:r>
              <a:rPr lang="en-GB" sz="2000" dirty="0"/>
              <a:t>r1    r2</a:t>
            </a:r>
          </a:p>
        </p:txBody>
      </p:sp>
    </p:spTree>
    <p:extLst>
      <p:ext uri="{BB962C8B-B14F-4D97-AF65-F5344CB8AC3E}">
        <p14:creationId xmlns:p14="http://schemas.microsoft.com/office/powerpoint/2010/main" val="256158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55A4-1667-4E6E-9DBB-B8544E7E2F5D}"/>
              </a:ext>
            </a:extLst>
          </p:cNvPr>
          <p:cNvSpPr>
            <a:spLocks noGrp="1"/>
          </p:cNvSpPr>
          <p:nvPr>
            <p:ph type="title"/>
          </p:nvPr>
        </p:nvSpPr>
        <p:spPr/>
        <p:txBody>
          <a:bodyPr/>
          <a:lstStyle/>
          <a:p>
            <a:r>
              <a:rPr lang="en-GB" dirty="0"/>
              <a:t>Balance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8FA61-477C-4EE4-8997-1E98C5E9CBF0}"/>
                  </a:ext>
                </a:extLst>
              </p:cNvPr>
              <p:cNvSpPr>
                <a:spLocks noGrp="1"/>
              </p:cNvSpPr>
              <p:nvPr>
                <p:ph idx="1"/>
              </p:nvPr>
            </p:nvSpPr>
            <p:spPr/>
            <p:txBody>
              <a:bodyPr>
                <a:noAutofit/>
              </a:bodyPr>
              <a:lstStyle/>
              <a:p>
                <a:pPr marL="0" indent="0">
                  <a:lnSpc>
                    <a:spcPct val="110000"/>
                  </a:lnSpc>
                  <a:buNone/>
                </a:pPr>
                <a:r>
                  <a:rPr lang="en-GB" sz="2400" dirty="0"/>
                  <a:t>When biochemical reactions are the only cause of concentration changes, the time-dependent behaviour of concentrations is given by</a:t>
                </a:r>
              </a:p>
              <a:p>
                <a:pPr marL="0" indent="0">
                  <a:lnSpc>
                    <a:spcPct val="110000"/>
                  </a:lnSpc>
                  <a:buNone/>
                </a:pPr>
                <a:endParaRPr lang="en-GB" sz="2400" dirty="0"/>
              </a:p>
              <a:p>
                <a:pPr marL="0" indent="0" algn="ctr">
                  <a:lnSpc>
                    <a:spcPct val="110000"/>
                  </a:lnSpc>
                  <a:buNone/>
                </a:pPr>
                <a14:m>
                  <m:oMathPara xmlns:m="http://schemas.openxmlformats.org/officeDocument/2006/math">
                    <m:oMathParaPr>
                      <m:jc m:val="centerGroup"/>
                    </m:oMathParaPr>
                    <m:oMath xmlns:m="http://schemas.openxmlformats.org/officeDocument/2006/math">
                      <m:eqArr>
                        <m:eqArrPr>
                          <m:ctrlPr>
                            <a:rPr lang="nb-NO" sz="2400" b="0" i="1" smtClean="0">
                              <a:latin typeface="Cambria Math" panose="02040503050406030204" pitchFamily="18" charset="0"/>
                            </a:rPr>
                          </m:ctrlPr>
                        </m:eqArrPr>
                        <m:e>
                          <m:r>
                            <a:rPr lang="nb-NO" sz="2400" b="0" i="1" smtClean="0">
                              <a:latin typeface="Cambria Math" panose="02040503050406030204" pitchFamily="18" charset="0"/>
                            </a:rPr>
                            <m:t> </m:t>
                          </m:r>
                          <m:f>
                            <m:fPr>
                              <m:ctrlPr>
                                <a:rPr lang="en-GB" sz="2400" i="1" smtClean="0">
                                  <a:latin typeface="Cambria Math" panose="02040503050406030204" pitchFamily="18" charset="0"/>
                                </a:rPr>
                              </m:ctrlPr>
                            </m:fPr>
                            <m:num>
                              <m:r>
                                <a:rPr lang="nb-NO" sz="2400" b="0" i="1" smtClean="0">
                                  <a:latin typeface="Cambria Math" panose="02040503050406030204" pitchFamily="18" charset="0"/>
                                </a:rPr>
                                <m:t>𝑑</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𝑆</m:t>
                                  </m:r>
                                </m:e>
                                <m:sub>
                                  <m:r>
                                    <a:rPr lang="nb-NO" sz="2400" b="0" i="1" smtClean="0">
                                      <a:latin typeface="Cambria Math" panose="02040503050406030204" pitchFamily="18" charset="0"/>
                                    </a:rPr>
                                    <m:t>𝑖</m:t>
                                  </m:r>
                                </m:sub>
                              </m:sSub>
                            </m:num>
                            <m:den>
                              <m:r>
                                <a:rPr lang="nb-NO" sz="2400" b="0" i="1" smtClean="0">
                                  <a:latin typeface="Cambria Math" panose="02040503050406030204" pitchFamily="18" charset="0"/>
                                </a:rPr>
                                <m:t>𝑑𝑡</m:t>
                              </m:r>
                            </m:den>
                          </m:f>
                          <m:r>
                            <a:rPr lang="nb-NO" sz="2400" b="0" i="1" smtClean="0">
                              <a:latin typeface="Cambria Math" panose="02040503050406030204" pitchFamily="18" charset="0"/>
                            </a:rPr>
                            <m:t>=</m:t>
                          </m:r>
                          <m:nary>
                            <m:naryPr>
                              <m:chr m:val="∑"/>
                              <m:ctrlPr>
                                <a:rPr lang="nb-NO" sz="2400" b="0" i="1" smtClean="0">
                                  <a:latin typeface="Cambria Math" panose="02040503050406030204" pitchFamily="18" charset="0"/>
                                </a:rPr>
                              </m:ctrlPr>
                            </m:naryPr>
                            <m:sub>
                              <m:r>
                                <m:rPr>
                                  <m:brk m:alnAt="23"/>
                                </m:rPr>
                                <a:rPr lang="nb-NO" sz="2400" b="0" i="1" smtClean="0">
                                  <a:latin typeface="Cambria Math" panose="02040503050406030204" pitchFamily="18" charset="0"/>
                                </a:rPr>
                                <m:t>𝑗</m:t>
                              </m:r>
                              <m:r>
                                <a:rPr lang="nb-NO" sz="2400" b="0" i="1" smtClean="0">
                                  <a:latin typeface="Cambria Math" panose="02040503050406030204" pitchFamily="18" charset="0"/>
                                </a:rPr>
                                <m:t>=1</m:t>
                              </m:r>
                            </m:sub>
                            <m:sup>
                              <m:r>
                                <a:rPr lang="nb-NO" sz="2400" b="0" i="1" smtClean="0">
                                  <a:latin typeface="Cambria Math" panose="02040503050406030204" pitchFamily="18" charset="0"/>
                                </a:rPr>
                                <m:t>𝑟</m:t>
                              </m:r>
                            </m:sup>
                            <m:e>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𝑛</m:t>
                                  </m:r>
                                </m:e>
                                <m:sub>
                                  <m:r>
                                    <a:rPr lang="nb-NO" sz="2400" b="0" i="1" smtClean="0">
                                      <a:latin typeface="Cambria Math" panose="02040503050406030204" pitchFamily="18" charset="0"/>
                                    </a:rPr>
                                    <m:t>𝑖</m:t>
                                  </m:r>
                                  <m:r>
                                    <a:rPr lang="nb-NO" sz="2400" b="0" i="1" smtClean="0">
                                      <a:latin typeface="Cambria Math" panose="02040503050406030204" pitchFamily="18" charset="0"/>
                                    </a:rPr>
                                    <m:t>,</m:t>
                                  </m:r>
                                  <m:r>
                                    <a:rPr lang="nb-NO" sz="2400" b="0" i="1" smtClean="0">
                                      <a:latin typeface="Cambria Math" panose="02040503050406030204" pitchFamily="18" charset="0"/>
                                    </a:rPr>
                                    <m:t>𝑗</m:t>
                                  </m:r>
                                </m:sub>
                              </m:sSub>
                              <m:r>
                                <a:rPr lang="nb-NO" sz="2400" b="0" i="1" smtClean="0">
                                  <a:latin typeface="Cambria Math" panose="02040503050406030204" pitchFamily="18" charset="0"/>
                                  <a:ea typeface="Cambria Math" panose="02040503050406030204" pitchFamily="18" charset="0"/>
                                </a:rPr>
                                <m:t>∙</m:t>
                              </m:r>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𝑣</m:t>
                                  </m:r>
                                </m:e>
                                <m:sub>
                                  <m:r>
                                    <a:rPr lang="nb-NO" sz="2400" b="0" i="1" smtClean="0">
                                      <a:latin typeface="Cambria Math" panose="02040503050406030204" pitchFamily="18" charset="0"/>
                                    </a:rPr>
                                    <m:t>𝑗</m:t>
                                  </m:r>
                                </m:sub>
                              </m:sSub>
                            </m:e>
                          </m:nary>
                          <m:r>
                            <a:rPr lang="nb-NO" sz="2400" b="0" i="1" smtClean="0">
                              <a:latin typeface="Cambria Math" panose="02040503050406030204" pitchFamily="18" charset="0"/>
                            </a:rPr>
                            <m:t> #</m:t>
                          </m:r>
                        </m:e>
                      </m:eqArr>
                    </m:oMath>
                  </m:oMathPara>
                </a14:m>
                <a:endParaRPr lang="nb-NO" sz="2400" b="0" dirty="0"/>
              </a:p>
              <a:p>
                <a:pPr marL="0" indent="0" algn="ctr">
                  <a:lnSpc>
                    <a:spcPct val="110000"/>
                  </a:lnSpc>
                  <a:buNone/>
                </a:pPr>
                <a:endParaRPr lang="en-GB" sz="2400" dirty="0"/>
              </a:p>
              <a:p>
                <a:pPr marL="0" indent="0" algn="l">
                  <a:lnSpc>
                    <a:spcPct val="110000"/>
                  </a:lnSpc>
                  <a:buNone/>
                </a:pPr>
                <a:r>
                  <a:rPr lang="en-GB" sz="2400" dirty="0"/>
                  <a:t>here, we denote reaction rates by </a:t>
                </a:r>
                <a14:m>
                  <m:oMath xmlns:m="http://schemas.openxmlformats.org/officeDocument/2006/math">
                    <m:sSub>
                      <m:sSubPr>
                        <m:ctrlPr>
                          <a:rPr lang="en-GB" sz="2400" i="1" smtClean="0">
                            <a:latin typeface="Cambria Math" panose="02040503050406030204" pitchFamily="18" charset="0"/>
                          </a:rPr>
                        </m:ctrlPr>
                      </m:sSubPr>
                      <m:e>
                        <m:r>
                          <a:rPr lang="nb-NO" sz="2400" b="0" i="1" smtClean="0">
                            <a:latin typeface="Cambria Math" panose="02040503050406030204" pitchFamily="18" charset="0"/>
                          </a:rPr>
                          <m:t>𝑣</m:t>
                        </m:r>
                      </m:e>
                      <m:sub>
                        <m:r>
                          <a:rPr lang="nb-NO" sz="2400" b="0" i="1" smtClean="0">
                            <a:latin typeface="Cambria Math" panose="02040503050406030204" pitchFamily="18" charset="0"/>
                          </a:rPr>
                          <m:t>𝑗</m:t>
                        </m:r>
                      </m:sub>
                    </m:sSub>
                    <m:r>
                      <a:rPr lang="nb-NO" sz="2400" b="0" i="1" smtClean="0">
                        <a:latin typeface="Cambria Math" panose="02040503050406030204" pitchFamily="18" charset="0"/>
                      </a:rPr>
                      <m:t> (</m:t>
                    </m:r>
                    <m:r>
                      <a:rPr lang="nb-NO" sz="2400" b="0" i="1" smtClean="0">
                        <a:latin typeface="Cambria Math" panose="02040503050406030204" pitchFamily="18" charset="0"/>
                      </a:rPr>
                      <m:t>𝑗</m:t>
                    </m:r>
                    <m:r>
                      <a:rPr lang="nb-NO" sz="2400" b="0" i="1" smtClean="0">
                        <a:latin typeface="Cambria Math" panose="02040503050406030204" pitchFamily="18" charset="0"/>
                      </a:rPr>
                      <m:t>=1, …, </m:t>
                    </m:r>
                    <m:r>
                      <a:rPr lang="nb-NO" sz="2400" b="0" i="1" smtClean="0">
                        <a:latin typeface="Cambria Math" panose="02040503050406030204" pitchFamily="18" charset="0"/>
                      </a:rPr>
                      <m:t>𝑟</m:t>
                    </m:r>
                    <m:r>
                      <a:rPr lang="nb-NO" sz="2400" b="0" i="1" smtClean="0">
                        <a:latin typeface="Cambria Math" panose="02040503050406030204" pitchFamily="18" charset="0"/>
                      </a:rPr>
                      <m:t>)</m:t>
                    </m:r>
                  </m:oMath>
                </a14:m>
                <a:r>
                  <a:rPr lang="en-GB" sz="2400" dirty="0"/>
                  <a:t> and the stoichiometric coefficients by </a:t>
                </a:r>
                <a14:m>
                  <m:oMath xmlns:m="http://schemas.openxmlformats.org/officeDocument/2006/math">
                    <m:sSub>
                      <m:sSubPr>
                        <m:ctrlPr>
                          <a:rPr lang="en-GB" sz="2400" i="1" smtClean="0">
                            <a:latin typeface="Cambria Math" panose="02040503050406030204" pitchFamily="18" charset="0"/>
                          </a:rPr>
                        </m:ctrlPr>
                      </m:sSubPr>
                      <m:e>
                        <m:r>
                          <a:rPr lang="nb-NO" sz="2400" b="0" i="1" smtClean="0">
                            <a:latin typeface="Cambria Math" panose="02040503050406030204" pitchFamily="18" charset="0"/>
                          </a:rPr>
                          <m:t>𝑛</m:t>
                        </m:r>
                      </m:e>
                      <m:sub>
                        <m:r>
                          <a:rPr lang="nb-NO" sz="2400" b="0" i="1" smtClean="0">
                            <a:latin typeface="Cambria Math" panose="02040503050406030204" pitchFamily="18" charset="0"/>
                          </a:rPr>
                          <m:t>𝑖</m:t>
                        </m:r>
                        <m:r>
                          <a:rPr lang="nb-NO" sz="2400" b="0" i="1" smtClean="0">
                            <a:latin typeface="Cambria Math" panose="02040503050406030204" pitchFamily="18" charset="0"/>
                          </a:rPr>
                          <m:t>,</m:t>
                        </m:r>
                        <m:r>
                          <a:rPr lang="nb-NO" sz="2400" b="0" i="1" smtClean="0">
                            <a:latin typeface="Cambria Math" panose="02040503050406030204" pitchFamily="18" charset="0"/>
                          </a:rPr>
                          <m:t>𝑗</m:t>
                        </m:r>
                      </m:sub>
                    </m:sSub>
                  </m:oMath>
                </a14:m>
                <a:r>
                  <a:rPr lang="en-GB" sz="2400" dirty="0"/>
                  <a:t>, where </a:t>
                </a:r>
                <a14:m>
                  <m:oMath xmlns:m="http://schemas.openxmlformats.org/officeDocument/2006/math">
                    <m:r>
                      <a:rPr lang="nb-NO" sz="2400" b="0" i="1" smtClean="0">
                        <a:latin typeface="Cambria Math" panose="02040503050406030204" pitchFamily="18" charset="0"/>
                      </a:rPr>
                      <m:t>𝑖</m:t>
                    </m:r>
                    <m:r>
                      <a:rPr lang="nb-NO" sz="2400" b="0" i="1" smtClean="0">
                        <a:latin typeface="Cambria Math" panose="02040503050406030204" pitchFamily="18" charset="0"/>
                      </a:rPr>
                      <m:t> </m:t>
                    </m:r>
                  </m:oMath>
                </a14:m>
                <a:r>
                  <a:rPr lang="en-GB" sz="2400" dirty="0"/>
                  <a:t>and </a:t>
                </a:r>
                <a14:m>
                  <m:oMath xmlns:m="http://schemas.openxmlformats.org/officeDocument/2006/math">
                    <m:r>
                      <a:rPr lang="nb-NO" sz="2400" b="0" i="1" smtClean="0">
                        <a:latin typeface="Cambria Math" panose="02040503050406030204" pitchFamily="18" charset="0"/>
                      </a:rPr>
                      <m:t>𝑗</m:t>
                    </m:r>
                  </m:oMath>
                </a14:m>
                <a:r>
                  <a:rPr lang="en-GB" sz="2400" dirty="0"/>
                  <a:t> refer to the subscripts of the substance and the reaction, respectively.</a:t>
                </a:r>
              </a:p>
            </p:txBody>
          </p:sp>
        </mc:Choice>
        <mc:Fallback xmlns="">
          <p:sp>
            <p:nvSpPr>
              <p:cNvPr id="3" name="Content Placeholder 2">
                <a:extLst>
                  <a:ext uri="{FF2B5EF4-FFF2-40B4-BE49-F238E27FC236}">
                    <a16:creationId xmlns:a16="http://schemas.microsoft.com/office/drawing/2014/main" id="{1A18FA61-477C-4EE4-8997-1E98C5E9CBF0}"/>
                  </a:ext>
                </a:extLst>
              </p:cNvPr>
              <p:cNvSpPr>
                <a:spLocks noGrp="1" noRot="1" noChangeAspect="1" noMove="1" noResize="1" noEditPoints="1" noAdjustHandles="1" noChangeArrowheads="1" noChangeShapeType="1" noTextEdit="1"/>
              </p:cNvSpPr>
              <p:nvPr>
                <p:ph idx="1"/>
              </p:nvPr>
            </p:nvSpPr>
            <p:spPr>
              <a:blipFill>
                <a:blip r:embed="rId2"/>
                <a:stretch>
                  <a:fillRect l="-928" t="-840" b="-5882"/>
                </a:stretch>
              </a:blipFill>
            </p:spPr>
            <p:txBody>
              <a:bodyPr/>
              <a:lstStyle/>
              <a:p>
                <a:r>
                  <a:rPr lang="en-GB">
                    <a:noFill/>
                  </a:rPr>
                  <a:t> </a:t>
                </a:r>
              </a:p>
            </p:txBody>
          </p:sp>
        </mc:Fallback>
      </mc:AlternateContent>
    </p:spTree>
    <p:extLst>
      <p:ext uri="{BB962C8B-B14F-4D97-AF65-F5344CB8AC3E}">
        <p14:creationId xmlns:p14="http://schemas.microsoft.com/office/powerpoint/2010/main" val="415438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526D-1504-4E40-8369-D16D3FA17A7B}"/>
              </a:ext>
            </a:extLst>
          </p:cNvPr>
          <p:cNvSpPr>
            <a:spLocks noGrp="1"/>
          </p:cNvSpPr>
          <p:nvPr>
            <p:ph type="title"/>
          </p:nvPr>
        </p:nvSpPr>
        <p:spPr/>
        <p:txBody>
          <a:bodyPr/>
          <a:lstStyle/>
          <a:p>
            <a:r>
              <a:rPr lang="en-GB" dirty="0"/>
              <a:t>Biology in Space and Time</a:t>
            </a:r>
          </a:p>
        </p:txBody>
      </p:sp>
      <p:grpSp>
        <p:nvGrpSpPr>
          <p:cNvPr id="4" name="Group 3">
            <a:extLst>
              <a:ext uri="{FF2B5EF4-FFF2-40B4-BE49-F238E27FC236}">
                <a16:creationId xmlns:a16="http://schemas.microsoft.com/office/drawing/2014/main" id="{450790C9-D04C-4F07-A6A7-C9216C11F50A}"/>
              </a:ext>
            </a:extLst>
          </p:cNvPr>
          <p:cNvGrpSpPr/>
          <p:nvPr/>
        </p:nvGrpSpPr>
        <p:grpSpPr>
          <a:xfrm>
            <a:off x="2127507" y="1690688"/>
            <a:ext cx="3587497" cy="4670939"/>
            <a:chOff x="2127507" y="1690688"/>
            <a:chExt cx="3587497" cy="4670939"/>
          </a:xfrm>
        </p:grpSpPr>
        <p:cxnSp>
          <p:nvCxnSpPr>
            <p:cNvPr id="7" name="Straight Arrow Connector 6">
              <a:extLst>
                <a:ext uri="{FF2B5EF4-FFF2-40B4-BE49-F238E27FC236}">
                  <a16:creationId xmlns:a16="http://schemas.microsoft.com/office/drawing/2014/main" id="{045A910E-7DC0-45EE-9789-EC32DAD3AC9E}"/>
                </a:ext>
              </a:extLst>
            </p:cNvPr>
            <p:cNvCxnSpPr/>
            <p:nvPr/>
          </p:nvCxnSpPr>
          <p:spPr>
            <a:xfrm flipV="1">
              <a:off x="3563115" y="1875352"/>
              <a:ext cx="0" cy="448627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E56FBF-68C0-4508-9538-7DD8EBAC0588}"/>
                </a:ext>
              </a:extLst>
            </p:cNvPr>
            <p:cNvSpPr txBox="1"/>
            <p:nvPr/>
          </p:nvSpPr>
          <p:spPr>
            <a:xfrm>
              <a:off x="3712468" y="5423581"/>
              <a:ext cx="2002536" cy="369332"/>
            </a:xfrm>
            <a:prstGeom prst="rect">
              <a:avLst/>
            </a:prstGeom>
            <a:noFill/>
          </p:spPr>
          <p:txBody>
            <a:bodyPr wrap="square" rtlCol="0">
              <a:spAutoFit/>
            </a:bodyPr>
            <a:lstStyle/>
            <a:p>
              <a:r>
                <a:rPr lang="en-GB" dirty="0"/>
                <a:t>Molecules </a:t>
              </a:r>
            </a:p>
          </p:txBody>
        </p:sp>
        <p:sp>
          <p:nvSpPr>
            <p:cNvPr id="11" name="TextBox 10">
              <a:extLst>
                <a:ext uri="{FF2B5EF4-FFF2-40B4-BE49-F238E27FC236}">
                  <a16:creationId xmlns:a16="http://schemas.microsoft.com/office/drawing/2014/main" id="{3CB0A397-29A0-496B-A31A-9A31B01E73B8}"/>
                </a:ext>
              </a:extLst>
            </p:cNvPr>
            <p:cNvSpPr txBox="1"/>
            <p:nvPr/>
          </p:nvSpPr>
          <p:spPr>
            <a:xfrm>
              <a:off x="3712468" y="3933823"/>
              <a:ext cx="2002536" cy="369332"/>
            </a:xfrm>
            <a:prstGeom prst="rect">
              <a:avLst/>
            </a:prstGeom>
            <a:noFill/>
          </p:spPr>
          <p:txBody>
            <a:bodyPr wrap="square" rtlCol="0">
              <a:spAutoFit/>
            </a:bodyPr>
            <a:lstStyle/>
            <a:p>
              <a:r>
                <a:rPr lang="en-GB" dirty="0"/>
                <a:t>Cell sizes</a:t>
              </a:r>
            </a:p>
          </p:txBody>
        </p:sp>
        <p:sp>
          <p:nvSpPr>
            <p:cNvPr id="12" name="TextBox 11">
              <a:extLst>
                <a:ext uri="{FF2B5EF4-FFF2-40B4-BE49-F238E27FC236}">
                  <a16:creationId xmlns:a16="http://schemas.microsoft.com/office/drawing/2014/main" id="{7B90F09F-5E8F-433B-82CE-DF2B112185C5}"/>
                </a:ext>
              </a:extLst>
            </p:cNvPr>
            <p:cNvSpPr txBox="1"/>
            <p:nvPr/>
          </p:nvSpPr>
          <p:spPr>
            <a:xfrm>
              <a:off x="3712468" y="2444065"/>
              <a:ext cx="2002536" cy="369332"/>
            </a:xfrm>
            <a:prstGeom prst="rect">
              <a:avLst/>
            </a:prstGeom>
            <a:noFill/>
          </p:spPr>
          <p:txBody>
            <a:bodyPr wrap="square" rtlCol="0">
              <a:spAutoFit/>
            </a:bodyPr>
            <a:lstStyle/>
            <a:p>
              <a:r>
                <a:rPr lang="en-GB" dirty="0"/>
                <a:t>Body sizes</a:t>
              </a:r>
            </a:p>
          </p:txBody>
        </p:sp>
        <p:sp>
          <p:nvSpPr>
            <p:cNvPr id="21" name="TextBox 20">
              <a:extLst>
                <a:ext uri="{FF2B5EF4-FFF2-40B4-BE49-F238E27FC236}">
                  <a16:creationId xmlns:a16="http://schemas.microsoft.com/office/drawing/2014/main" id="{530CEE72-8EC4-4E71-AEF5-65AF3B8FA745}"/>
                </a:ext>
              </a:extLst>
            </p:cNvPr>
            <p:cNvSpPr txBox="1"/>
            <p:nvPr/>
          </p:nvSpPr>
          <p:spPr>
            <a:xfrm>
              <a:off x="2127507" y="5423581"/>
              <a:ext cx="1286254" cy="369332"/>
            </a:xfrm>
            <a:prstGeom prst="rect">
              <a:avLst/>
            </a:prstGeom>
            <a:noFill/>
          </p:spPr>
          <p:txBody>
            <a:bodyPr wrap="square" rtlCol="0">
              <a:spAutoFit/>
            </a:bodyPr>
            <a:lstStyle/>
            <a:p>
              <a:pPr algn="r"/>
              <a:r>
                <a:rPr lang="en-GB" dirty="0"/>
                <a:t>(nm)</a:t>
              </a:r>
            </a:p>
          </p:txBody>
        </p:sp>
        <p:sp>
          <p:nvSpPr>
            <p:cNvPr id="22" name="TextBox 21">
              <a:extLst>
                <a:ext uri="{FF2B5EF4-FFF2-40B4-BE49-F238E27FC236}">
                  <a16:creationId xmlns:a16="http://schemas.microsoft.com/office/drawing/2014/main" id="{0567BD99-7605-489B-BD77-6BA7BDCBF14C}"/>
                </a:ext>
              </a:extLst>
            </p:cNvPr>
            <p:cNvSpPr txBox="1"/>
            <p:nvPr/>
          </p:nvSpPr>
          <p:spPr>
            <a:xfrm>
              <a:off x="2127507" y="3933823"/>
              <a:ext cx="1286254" cy="369332"/>
            </a:xfrm>
            <a:prstGeom prst="rect">
              <a:avLst/>
            </a:prstGeom>
            <a:noFill/>
          </p:spPr>
          <p:txBody>
            <a:bodyPr wrap="square" rtlCol="0">
              <a:spAutoFit/>
            </a:bodyPr>
            <a:lstStyle/>
            <a:p>
              <a:pPr algn="r"/>
              <a:r>
                <a:rPr lang="en-GB" dirty="0"/>
                <a:t>(µm)</a:t>
              </a:r>
            </a:p>
          </p:txBody>
        </p:sp>
        <p:sp>
          <p:nvSpPr>
            <p:cNvPr id="23" name="TextBox 22">
              <a:extLst>
                <a:ext uri="{FF2B5EF4-FFF2-40B4-BE49-F238E27FC236}">
                  <a16:creationId xmlns:a16="http://schemas.microsoft.com/office/drawing/2014/main" id="{C1E38894-B1D6-4AF7-B18C-09334DE5757F}"/>
                </a:ext>
              </a:extLst>
            </p:cNvPr>
            <p:cNvSpPr txBox="1"/>
            <p:nvPr/>
          </p:nvSpPr>
          <p:spPr>
            <a:xfrm>
              <a:off x="2127507" y="2444065"/>
              <a:ext cx="1286254" cy="369332"/>
            </a:xfrm>
            <a:prstGeom prst="rect">
              <a:avLst/>
            </a:prstGeom>
            <a:noFill/>
          </p:spPr>
          <p:txBody>
            <a:bodyPr wrap="square" rtlCol="0">
              <a:spAutoFit/>
            </a:bodyPr>
            <a:lstStyle/>
            <a:p>
              <a:pPr algn="r"/>
              <a:r>
                <a:rPr lang="en-GB" dirty="0"/>
                <a:t>(mm - m)</a:t>
              </a:r>
            </a:p>
          </p:txBody>
        </p:sp>
        <p:sp>
          <p:nvSpPr>
            <p:cNvPr id="25" name="TextBox 24">
              <a:extLst>
                <a:ext uri="{FF2B5EF4-FFF2-40B4-BE49-F238E27FC236}">
                  <a16:creationId xmlns:a16="http://schemas.microsoft.com/office/drawing/2014/main" id="{92E051C8-B90F-4A98-8D63-55DC9DEAB6C6}"/>
                </a:ext>
              </a:extLst>
            </p:cNvPr>
            <p:cNvSpPr txBox="1"/>
            <p:nvPr/>
          </p:nvSpPr>
          <p:spPr>
            <a:xfrm>
              <a:off x="2676148" y="1690688"/>
              <a:ext cx="886966" cy="369332"/>
            </a:xfrm>
            <a:prstGeom prst="rect">
              <a:avLst/>
            </a:prstGeom>
            <a:noFill/>
          </p:spPr>
          <p:txBody>
            <a:bodyPr wrap="square" rtlCol="0">
              <a:spAutoFit/>
            </a:bodyPr>
            <a:lstStyle/>
            <a:p>
              <a:r>
                <a:rPr lang="en-GB" b="1" dirty="0"/>
                <a:t>Space</a:t>
              </a:r>
            </a:p>
          </p:txBody>
        </p:sp>
      </p:grpSp>
    </p:spTree>
    <p:extLst>
      <p:ext uri="{BB962C8B-B14F-4D97-AF65-F5344CB8AC3E}">
        <p14:creationId xmlns:p14="http://schemas.microsoft.com/office/powerpoint/2010/main" val="3708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5487-45CF-4E98-988C-F2459F0528EE}"/>
              </a:ext>
            </a:extLst>
          </p:cNvPr>
          <p:cNvSpPr>
            <a:spLocks noGrp="1"/>
          </p:cNvSpPr>
          <p:nvPr>
            <p:ph type="title"/>
          </p:nvPr>
        </p:nvSpPr>
        <p:spPr/>
        <p:txBody>
          <a:bodyPr/>
          <a:lstStyle/>
          <a:p>
            <a:r>
              <a:rPr lang="en-GB" dirty="0"/>
              <a:t>Steady-state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79627B-0849-4299-899C-16B55F5D1EE8}"/>
                  </a:ext>
                </a:extLst>
              </p:cNvPr>
              <p:cNvSpPr>
                <a:spLocks noGrp="1"/>
              </p:cNvSpPr>
              <p:nvPr>
                <p:ph sz="half" idx="1"/>
              </p:nvPr>
            </p:nvSpPr>
            <p:spPr/>
            <p:txBody>
              <a:bodyPr>
                <a:normAutofit/>
              </a:bodyPr>
              <a:lstStyle/>
              <a:p>
                <a:pPr marL="0" indent="0">
                  <a:buNone/>
                </a:pPr>
                <a:endParaRPr lang="nb-NO" sz="22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eqArr>
                        <m:eqArrPr>
                          <m:ctrlPr>
                            <a:rPr lang="nb-NO" sz="2200" b="0" i="1" smtClean="0">
                              <a:latin typeface="Cambria Math" panose="02040503050406030204" pitchFamily="18" charset="0"/>
                              <a:ea typeface="Cambria Math" panose="02040503050406030204" pitchFamily="18" charset="0"/>
                            </a:rPr>
                          </m:ctrlPr>
                        </m:eqArrPr>
                        <m:e>
                          <m:d>
                            <m:dPr>
                              <m:begChr m:val="["/>
                              <m:endChr m:val="]"/>
                              <m:ctrlPr>
                                <a:rPr lang="nb-NO" sz="2200" i="1" smtClean="0">
                                  <a:latin typeface="Cambria Math" panose="02040503050406030204" pitchFamily="18" charset="0"/>
                                </a:rPr>
                              </m:ctrlPr>
                            </m:dPr>
                            <m:e>
                              <m:eqArr>
                                <m:eqArrPr>
                                  <m:ctrlPr>
                                    <a:rPr lang="en-GB" sz="2200" i="1">
                                      <a:latin typeface="Cambria Math" panose="02040503050406030204" pitchFamily="18" charset="0"/>
                                    </a:rPr>
                                  </m:ctrlPr>
                                </m:eqArrPr>
                                <m:e>
                                  <m:f>
                                    <m:fPr>
                                      <m:type m:val="skw"/>
                                      <m:ctrlPr>
                                        <a:rPr lang="en-GB" sz="2200" i="1">
                                          <a:latin typeface="Cambria Math" panose="02040503050406030204" pitchFamily="18" charset="0"/>
                                        </a:rPr>
                                      </m:ctrlPr>
                                    </m:fPr>
                                    <m:num>
                                      <m:r>
                                        <a:rPr lang="nb-NO" sz="2200" i="1">
                                          <a:latin typeface="Cambria Math" panose="02040503050406030204" pitchFamily="18" charset="0"/>
                                        </a:rPr>
                                        <m:t>𝑑𝐺𝑙𝑢</m:t>
                                      </m:r>
                                    </m:num>
                                    <m:den>
                                      <m:r>
                                        <a:rPr lang="nb-NO" sz="2200" i="1">
                                          <a:latin typeface="Cambria Math" panose="02040503050406030204" pitchFamily="18" charset="0"/>
                                        </a:rPr>
                                        <m:t>𝑑𝑡</m:t>
                                      </m:r>
                                    </m:den>
                                  </m:f>
                                </m:e>
                                <m:e>
                                  <m:f>
                                    <m:fPr>
                                      <m:type m:val="skw"/>
                                      <m:ctrlPr>
                                        <a:rPr lang="en-GB" sz="2200" i="1">
                                          <a:latin typeface="Cambria Math" panose="02040503050406030204" pitchFamily="18" charset="0"/>
                                        </a:rPr>
                                      </m:ctrlPr>
                                    </m:fPr>
                                    <m:num>
                                      <m:r>
                                        <a:rPr lang="nb-NO" sz="2200" i="1">
                                          <a:latin typeface="Cambria Math" panose="02040503050406030204" pitchFamily="18" charset="0"/>
                                        </a:rPr>
                                        <m:t>𝑑𝐴𝑇𝑃</m:t>
                                      </m:r>
                                    </m:num>
                                    <m:den>
                                      <m:r>
                                        <a:rPr lang="nb-NO" sz="2200" i="1">
                                          <a:latin typeface="Cambria Math" panose="02040503050406030204" pitchFamily="18" charset="0"/>
                                        </a:rPr>
                                        <m:t>𝑑𝑡</m:t>
                                      </m:r>
                                    </m:den>
                                  </m:f>
                                </m:e>
                                <m:e>
                                  <m:f>
                                    <m:fPr>
                                      <m:type m:val="skw"/>
                                      <m:ctrlPr>
                                        <a:rPr lang="en-GB" sz="2200" i="1">
                                          <a:latin typeface="Cambria Math" panose="02040503050406030204" pitchFamily="18" charset="0"/>
                                        </a:rPr>
                                      </m:ctrlPr>
                                    </m:fPr>
                                    <m:num>
                                      <m:r>
                                        <a:rPr lang="nb-NO" sz="2200" i="1">
                                          <a:latin typeface="Cambria Math" panose="02040503050406030204" pitchFamily="18" charset="0"/>
                                        </a:rPr>
                                        <m:t>𝑑𝐺</m:t>
                                      </m:r>
                                      <m:r>
                                        <a:rPr lang="nb-NO" sz="2200" i="1">
                                          <a:latin typeface="Cambria Math" panose="02040503050406030204" pitchFamily="18" charset="0"/>
                                        </a:rPr>
                                        <m:t>6</m:t>
                                      </m:r>
                                      <m:r>
                                        <a:rPr lang="nb-NO" sz="2200" i="1">
                                          <a:latin typeface="Cambria Math" panose="02040503050406030204" pitchFamily="18" charset="0"/>
                                        </a:rPr>
                                        <m:t>𝑃</m:t>
                                      </m:r>
                                    </m:num>
                                    <m:den>
                                      <m:r>
                                        <a:rPr lang="nb-NO" sz="2200" i="1">
                                          <a:latin typeface="Cambria Math" panose="02040503050406030204" pitchFamily="18" charset="0"/>
                                        </a:rPr>
                                        <m:t>𝑑𝑡</m:t>
                                      </m:r>
                                    </m:den>
                                  </m:f>
                                </m:e>
                                <m:e>
                                  <m:f>
                                    <m:fPr>
                                      <m:type m:val="skw"/>
                                      <m:ctrlPr>
                                        <a:rPr lang="en-GB" sz="2200" i="1">
                                          <a:latin typeface="Cambria Math" panose="02040503050406030204" pitchFamily="18" charset="0"/>
                                        </a:rPr>
                                      </m:ctrlPr>
                                    </m:fPr>
                                    <m:num>
                                      <m:r>
                                        <a:rPr lang="nb-NO" sz="2200" i="1">
                                          <a:latin typeface="Cambria Math" panose="02040503050406030204" pitchFamily="18" charset="0"/>
                                        </a:rPr>
                                        <m:t>𝑑𝐴𝐷𝑃</m:t>
                                      </m:r>
                                    </m:num>
                                    <m:den>
                                      <m:r>
                                        <a:rPr lang="nb-NO" sz="2200" i="1">
                                          <a:latin typeface="Cambria Math" panose="02040503050406030204" pitchFamily="18" charset="0"/>
                                        </a:rPr>
                                        <m:t>𝑑𝑡</m:t>
                                      </m:r>
                                    </m:den>
                                  </m:f>
                                </m:e>
                                <m:e>
                                  <m:f>
                                    <m:fPr>
                                      <m:type m:val="skw"/>
                                      <m:ctrlPr>
                                        <a:rPr lang="en-GB" sz="2200" i="1">
                                          <a:latin typeface="Cambria Math" panose="02040503050406030204" pitchFamily="18" charset="0"/>
                                        </a:rPr>
                                      </m:ctrlPr>
                                    </m:fPr>
                                    <m:num>
                                      <m:r>
                                        <a:rPr lang="nb-NO" sz="2200" i="1">
                                          <a:latin typeface="Cambria Math" panose="02040503050406030204" pitchFamily="18" charset="0"/>
                                        </a:rPr>
                                        <m:t>𝑑𝐺</m:t>
                                      </m:r>
                                      <m:r>
                                        <a:rPr lang="nb-NO" sz="2200" i="1">
                                          <a:latin typeface="Cambria Math" panose="02040503050406030204" pitchFamily="18" charset="0"/>
                                        </a:rPr>
                                        <m:t>1</m:t>
                                      </m:r>
                                      <m:r>
                                        <a:rPr lang="nb-NO" sz="2200" i="1">
                                          <a:latin typeface="Cambria Math" panose="02040503050406030204" pitchFamily="18" charset="0"/>
                                        </a:rPr>
                                        <m:t>𝑃</m:t>
                                      </m:r>
                                    </m:num>
                                    <m:den>
                                      <m:r>
                                        <a:rPr lang="nb-NO" sz="2200" i="1">
                                          <a:latin typeface="Cambria Math" panose="02040503050406030204" pitchFamily="18" charset="0"/>
                                        </a:rPr>
                                        <m:t>𝑑𝑡</m:t>
                                      </m:r>
                                    </m:den>
                                  </m:f>
                                </m:e>
                              </m:eqArr>
                            </m:e>
                          </m:d>
                          <m:r>
                            <a:rPr lang="nb-NO" sz="2200" b="0" i="1" smtClean="0">
                              <a:latin typeface="Cambria Math" panose="02040503050406030204" pitchFamily="18" charset="0"/>
                            </a:rPr>
                            <m:t>=</m:t>
                          </m:r>
                          <m:d>
                            <m:dPr>
                              <m:begChr m:val="["/>
                              <m:endChr m:val="]"/>
                              <m:ctrlPr>
                                <a:rPr lang="nb-NO" sz="2200" b="0" i="1" smtClean="0">
                                  <a:latin typeface="Cambria Math" panose="02040503050406030204" pitchFamily="18" charset="0"/>
                                </a:rPr>
                              </m:ctrlPr>
                            </m:dPr>
                            <m:e>
                              <m:eqArr>
                                <m:eqArrPr>
                                  <m:ctrlPr>
                                    <a:rPr lang="nb-NO" sz="2000" i="1">
                                      <a:latin typeface="Cambria Math" panose="02040503050406030204" pitchFamily="18" charset="0"/>
                                    </a:rPr>
                                  </m:ctrlPr>
                                </m:eqArrPr>
                                <m:e>
                                  <m:m>
                                    <m:mPr>
                                      <m:mcs>
                                        <m:mc>
                                          <m:mcPr>
                                            <m:count m:val="2"/>
                                            <m:mcJc m:val="center"/>
                                          </m:mcPr>
                                        </m:mc>
                                      </m:mcs>
                                      <m:ctrlPr>
                                        <a:rPr lang="nb-NO" sz="2000" i="1">
                                          <a:latin typeface="Cambria Math" panose="02040503050406030204" pitchFamily="18" charset="0"/>
                                        </a:rPr>
                                      </m:ctrlPr>
                                    </m:mPr>
                                    <m:mr>
                                      <m:e>
                                        <m:r>
                                          <m:rPr>
                                            <m:brk m:alnAt="7"/>
                                          </m:rPr>
                                          <a:rPr lang="nb-NO" sz="2000" i="1">
                                            <a:latin typeface="Cambria Math" panose="02040503050406030204" pitchFamily="18" charset="0"/>
                                          </a:rPr>
                                          <m:t>−</m:t>
                                        </m:r>
                                        <m:r>
                                          <a:rPr lang="nb-NO" sz="2000" i="1">
                                            <a:latin typeface="Cambria Math" panose="02040503050406030204" pitchFamily="18" charset="0"/>
                                          </a:rPr>
                                          <m:t>1</m:t>
                                        </m:r>
                                      </m:e>
                                      <m:e>
                                        <m:r>
                                          <a:rPr lang="nb-NO" sz="2000" i="1">
                                            <a:latin typeface="Cambria Math" panose="02040503050406030204" pitchFamily="18" charset="0"/>
                                          </a:rPr>
                                          <m:t>0</m:t>
                                        </m:r>
                                      </m:e>
                                    </m:mr>
                                  </m:m>
                                </m:e>
                                <m:e>
                                  <m:m>
                                    <m:mPr>
                                      <m:mcs>
                                        <m:mc>
                                          <m:mcPr>
                                            <m:count m:val="2"/>
                                            <m:mcJc m:val="center"/>
                                          </m:mcPr>
                                        </m:mc>
                                      </m:mcs>
                                      <m:ctrlPr>
                                        <a:rPr lang="nb-NO" sz="2000" i="1">
                                          <a:latin typeface="Cambria Math" panose="02040503050406030204" pitchFamily="18" charset="0"/>
                                        </a:rPr>
                                      </m:ctrlPr>
                                    </m:mPr>
                                    <m:mr>
                                      <m:e>
                                        <m:r>
                                          <m:rPr>
                                            <m:brk m:alnAt="7"/>
                                          </m:rPr>
                                          <a:rPr lang="nb-NO" sz="2000" i="1">
                                            <a:latin typeface="Cambria Math" panose="02040503050406030204" pitchFamily="18" charset="0"/>
                                          </a:rPr>
                                          <m:t>−</m:t>
                                        </m:r>
                                        <m:r>
                                          <a:rPr lang="nb-NO" sz="2000" i="1">
                                            <a:latin typeface="Cambria Math" panose="02040503050406030204" pitchFamily="18" charset="0"/>
                                          </a:rPr>
                                          <m:t>1</m:t>
                                        </m:r>
                                      </m:e>
                                      <m:e>
                                        <m:r>
                                          <a:rPr lang="nb-NO" sz="2000" i="1">
                                            <a:latin typeface="Cambria Math" panose="02040503050406030204" pitchFamily="18" charset="0"/>
                                          </a:rPr>
                                          <m:t>0</m:t>
                                        </m:r>
                                      </m:e>
                                    </m:mr>
                                  </m:m>
                                </m:e>
                                <m:e>
                                  <m:m>
                                    <m:mPr>
                                      <m:mcs>
                                        <m:mc>
                                          <m:mcPr>
                                            <m:count m:val="2"/>
                                            <m:mcJc m:val="center"/>
                                          </m:mcPr>
                                        </m:mc>
                                      </m:mcs>
                                      <m:ctrlPr>
                                        <a:rPr lang="nb-NO" sz="2000" i="1">
                                          <a:latin typeface="Cambria Math" panose="02040503050406030204" pitchFamily="18" charset="0"/>
                                        </a:rPr>
                                      </m:ctrlPr>
                                    </m:mPr>
                                    <m:mr>
                                      <m:e>
                                        <m:r>
                                          <m:rPr>
                                            <m:brk m:alnAt="7"/>
                                          </m:rPr>
                                          <a:rPr lang="nb-NO" sz="2000" i="1">
                                            <a:latin typeface="Cambria Math" panose="02040503050406030204" pitchFamily="18" charset="0"/>
                                          </a:rPr>
                                          <m:t>1</m:t>
                                        </m:r>
                                      </m:e>
                                      <m:e>
                                        <m:r>
                                          <a:rPr lang="nb-NO" sz="2000" i="1">
                                            <a:latin typeface="Cambria Math" panose="02040503050406030204" pitchFamily="18" charset="0"/>
                                          </a:rPr>
                                          <m:t>−1</m:t>
                                        </m:r>
                                      </m:e>
                                    </m:mr>
                                  </m:m>
                                </m:e>
                                <m:e>
                                  <m:m>
                                    <m:mPr>
                                      <m:mcs>
                                        <m:mc>
                                          <m:mcPr>
                                            <m:count m:val="2"/>
                                            <m:mcJc m:val="center"/>
                                          </m:mcPr>
                                        </m:mc>
                                      </m:mcs>
                                      <m:ctrlPr>
                                        <a:rPr lang="nb-NO" sz="2000" i="1">
                                          <a:latin typeface="Cambria Math" panose="02040503050406030204" pitchFamily="18" charset="0"/>
                                        </a:rPr>
                                      </m:ctrlPr>
                                    </m:mPr>
                                    <m:mr>
                                      <m:e>
                                        <m:r>
                                          <m:rPr>
                                            <m:brk m:alnAt="7"/>
                                          </m:rPr>
                                          <a:rPr lang="nb-NO" sz="2000" i="1">
                                            <a:latin typeface="Cambria Math" panose="02040503050406030204" pitchFamily="18" charset="0"/>
                                          </a:rPr>
                                          <m:t>1</m:t>
                                        </m:r>
                                      </m:e>
                                      <m:e>
                                        <m:r>
                                          <a:rPr lang="nb-NO" sz="2000" i="1">
                                            <a:latin typeface="Cambria Math" panose="02040503050406030204" pitchFamily="18" charset="0"/>
                                          </a:rPr>
                                          <m:t>0</m:t>
                                        </m:r>
                                      </m:e>
                                    </m:mr>
                                  </m:m>
                                </m:e>
                                <m:e>
                                  <m:m>
                                    <m:mPr>
                                      <m:mcs>
                                        <m:mc>
                                          <m:mcPr>
                                            <m:count m:val="2"/>
                                            <m:mcJc m:val="center"/>
                                          </m:mcPr>
                                        </m:mc>
                                      </m:mcs>
                                      <m:ctrlPr>
                                        <a:rPr lang="nb-NO" sz="2000" i="1">
                                          <a:latin typeface="Cambria Math" panose="02040503050406030204" pitchFamily="18" charset="0"/>
                                        </a:rPr>
                                      </m:ctrlPr>
                                    </m:mPr>
                                    <m:mr>
                                      <m:e>
                                        <m:r>
                                          <m:rPr>
                                            <m:brk m:alnAt="7"/>
                                          </m:rPr>
                                          <a:rPr lang="nb-NO" sz="2000" i="1">
                                            <a:latin typeface="Cambria Math" panose="02040503050406030204" pitchFamily="18" charset="0"/>
                                          </a:rPr>
                                          <m:t>0</m:t>
                                        </m:r>
                                      </m:e>
                                      <m:e>
                                        <m:r>
                                          <a:rPr lang="nb-NO" sz="2000" i="1">
                                            <a:latin typeface="Cambria Math" panose="02040503050406030204" pitchFamily="18" charset="0"/>
                                          </a:rPr>
                                          <m:t>1</m:t>
                                        </m:r>
                                      </m:e>
                                    </m:mr>
                                  </m:m>
                                </m:e>
                              </m:eqArr>
                            </m:e>
                          </m:d>
                          <m:r>
                            <a:rPr lang="nb-NO" sz="2200" b="0" i="1" smtClean="0">
                              <a:latin typeface="Cambria Math" panose="02040503050406030204" pitchFamily="18" charset="0"/>
                              <a:ea typeface="Cambria Math" panose="02040503050406030204" pitchFamily="18" charset="0"/>
                            </a:rPr>
                            <m:t>∙</m:t>
                          </m:r>
                          <m:d>
                            <m:dPr>
                              <m:begChr m:val="["/>
                              <m:endChr m:val="]"/>
                              <m:ctrlPr>
                                <a:rPr lang="nb-NO" sz="2200" b="0" i="1" smtClean="0">
                                  <a:latin typeface="Cambria Math" panose="02040503050406030204" pitchFamily="18" charset="0"/>
                                  <a:ea typeface="Cambria Math" panose="02040503050406030204" pitchFamily="18" charset="0"/>
                                </a:rPr>
                              </m:ctrlPr>
                            </m:dPr>
                            <m:e>
                              <m:m>
                                <m:mPr>
                                  <m:mcs>
                                    <m:mc>
                                      <m:mcPr>
                                        <m:count m:val="1"/>
                                        <m:mcJc m:val="center"/>
                                      </m:mcPr>
                                    </m:mc>
                                  </m:mcs>
                                  <m:ctrlPr>
                                    <a:rPr lang="nb-NO" sz="2200" b="0" i="1" smtClean="0">
                                      <a:latin typeface="Cambria Math" panose="02040503050406030204" pitchFamily="18" charset="0"/>
                                      <a:ea typeface="Cambria Math" panose="02040503050406030204" pitchFamily="18" charset="0"/>
                                    </a:rPr>
                                  </m:ctrlPr>
                                </m:mPr>
                                <m:mr>
                                  <m:e>
                                    <m:sSub>
                                      <m:sSubPr>
                                        <m:ctrlPr>
                                          <a:rPr lang="nb-NO" sz="2200" i="1">
                                            <a:latin typeface="Cambria Math" panose="02040503050406030204" pitchFamily="18" charset="0"/>
                                            <a:ea typeface="Cambria Math" panose="02040503050406030204" pitchFamily="18" charset="0"/>
                                          </a:rPr>
                                        </m:ctrlPr>
                                      </m:sSubPr>
                                      <m:e>
                                        <m:r>
                                          <a:rPr lang="nb-NO" sz="2200" i="1">
                                            <a:latin typeface="Cambria Math" panose="02040503050406030204" pitchFamily="18" charset="0"/>
                                            <a:ea typeface="Cambria Math" panose="02040503050406030204" pitchFamily="18" charset="0"/>
                                          </a:rPr>
                                          <m:t>𝑣</m:t>
                                        </m:r>
                                      </m:e>
                                      <m:sub>
                                        <m:r>
                                          <a:rPr lang="nb-NO" sz="2200" i="1">
                                            <a:latin typeface="Cambria Math" panose="02040503050406030204" pitchFamily="18" charset="0"/>
                                            <a:ea typeface="Cambria Math" panose="02040503050406030204" pitchFamily="18" charset="0"/>
                                          </a:rPr>
                                          <m:t>1</m:t>
                                        </m:r>
                                      </m:sub>
                                    </m:sSub>
                                  </m:e>
                                </m:mr>
                                <m:mr>
                                  <m:e>
                                    <m:sSub>
                                      <m:sSubPr>
                                        <m:ctrlPr>
                                          <a:rPr lang="nb-NO" sz="2200" i="1">
                                            <a:latin typeface="Cambria Math" panose="02040503050406030204" pitchFamily="18" charset="0"/>
                                            <a:ea typeface="Cambria Math" panose="02040503050406030204" pitchFamily="18" charset="0"/>
                                          </a:rPr>
                                        </m:ctrlPr>
                                      </m:sSubPr>
                                      <m:e>
                                        <m:r>
                                          <a:rPr lang="nb-NO" sz="2200" i="1">
                                            <a:latin typeface="Cambria Math" panose="02040503050406030204" pitchFamily="18" charset="0"/>
                                            <a:ea typeface="Cambria Math" panose="02040503050406030204" pitchFamily="18" charset="0"/>
                                          </a:rPr>
                                          <m:t>𝑣</m:t>
                                        </m:r>
                                      </m:e>
                                      <m:sub>
                                        <m:r>
                                          <a:rPr lang="nb-NO" sz="2200" i="1">
                                            <a:latin typeface="Cambria Math" panose="02040503050406030204" pitchFamily="18" charset="0"/>
                                            <a:ea typeface="Cambria Math" panose="02040503050406030204" pitchFamily="18" charset="0"/>
                                          </a:rPr>
                                          <m:t>2</m:t>
                                        </m:r>
                                      </m:sub>
                                    </m:sSub>
                                  </m:e>
                                </m:mr>
                              </m:m>
                            </m:e>
                          </m:d>
                          <m:r>
                            <a:rPr lang="nb-NO" sz="2200" b="0" i="1" smtClean="0">
                              <a:latin typeface="Cambria Math" panose="02040503050406030204" pitchFamily="18" charset="0"/>
                              <a:ea typeface="Cambria Math" panose="02040503050406030204" pitchFamily="18" charset="0"/>
                            </a:rPr>
                            <m:t>#</m:t>
                          </m:r>
                        </m:e>
                      </m:eqArr>
                    </m:oMath>
                  </m:oMathPara>
                </a14:m>
                <a:endParaRPr lang="nb-NO" sz="2200"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7679627B-0849-4299-899C-16B55F5D1EE8}"/>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5DB0D63-EF6F-4C2B-B5DC-DA0E543DA4B0}"/>
                  </a:ext>
                </a:extLst>
              </p:cNvPr>
              <p:cNvSpPr>
                <a:spLocks noGrp="1"/>
              </p:cNvSpPr>
              <p:nvPr>
                <p:ph sz="half" idx="2"/>
              </p:nvPr>
            </p:nvSpPr>
            <p:spPr/>
            <p:txBody>
              <a:bodyPr>
                <a:normAutofit/>
              </a:bodyPr>
              <a:lstStyle/>
              <a:p>
                <a:pPr marL="0" indent="0">
                  <a:lnSpc>
                    <a:spcPct val="110000"/>
                  </a:lnSpc>
                  <a:buNone/>
                </a:pPr>
                <a:r>
                  <a:rPr lang="en-GB" sz="2000" dirty="0"/>
                  <a:t>If we assume the conservation of mass, the contributions of all the reactions can be summed, and Eq. 3 can be written as</a:t>
                </a:r>
              </a:p>
              <a:p>
                <a:pPr marL="0" indent="0">
                  <a:lnSpc>
                    <a:spcPct val="110000"/>
                  </a:lnSpc>
                  <a:buNone/>
                </a:pPr>
                <a:endParaRPr lang="en-GB" sz="2000" dirty="0"/>
              </a:p>
              <a:p>
                <a:pPr marL="0" indent="0" algn="ctr">
                  <a:lnSpc>
                    <a:spcPct val="110000"/>
                  </a:lnSpc>
                  <a:buNone/>
                </a:pPr>
                <a14:m>
                  <m:oMathPara xmlns:m="http://schemas.openxmlformats.org/officeDocument/2006/math">
                    <m:oMathParaPr>
                      <m:jc m:val="centerGroup"/>
                    </m:oMathParaPr>
                    <m:oMath xmlns:m="http://schemas.openxmlformats.org/officeDocument/2006/math">
                      <m:eqArr>
                        <m:eqArrPr>
                          <m:ctrlPr>
                            <a:rPr lang="nb-NO" sz="2000" b="0" i="1" smtClean="0">
                              <a:latin typeface="Cambria Math" panose="02040503050406030204" pitchFamily="18" charset="0"/>
                              <a:ea typeface="Cambria Math" panose="02040503050406030204" pitchFamily="18" charset="0"/>
                            </a:rPr>
                          </m:ctrlPr>
                        </m:eqArrPr>
                        <m:e>
                          <m:f>
                            <m:fPr>
                              <m:ctrlPr>
                                <a:rPr lang="en-GB" sz="2000" i="1" smtClean="0">
                                  <a:latin typeface="Cambria Math" panose="02040503050406030204" pitchFamily="18" charset="0"/>
                                </a:rPr>
                              </m:ctrlPr>
                            </m:fPr>
                            <m:num>
                              <m:r>
                                <a:rPr lang="nb-NO" sz="2000" b="0" i="1" smtClean="0">
                                  <a:latin typeface="Cambria Math" panose="02040503050406030204" pitchFamily="18" charset="0"/>
                                </a:rPr>
                                <m:t>𝑑𝑆</m:t>
                              </m:r>
                            </m:num>
                            <m:den>
                              <m:r>
                                <a:rPr lang="nb-NO" sz="2000" b="0" i="1" smtClean="0">
                                  <a:latin typeface="Cambria Math" panose="02040503050406030204" pitchFamily="18" charset="0"/>
                                </a:rPr>
                                <m:t>𝑑𝑡</m:t>
                              </m:r>
                            </m:den>
                          </m:f>
                          <m:r>
                            <a:rPr lang="nb-NO" sz="2000" b="0" i="1" smtClean="0">
                              <a:latin typeface="Cambria Math" panose="02040503050406030204" pitchFamily="18" charset="0"/>
                            </a:rPr>
                            <m:t>=</m:t>
                          </m:r>
                          <m:r>
                            <a:rPr lang="nb-NO" sz="2000" b="0" i="1" smtClean="0">
                              <a:latin typeface="Cambria Math" panose="02040503050406030204" pitchFamily="18" charset="0"/>
                            </a:rPr>
                            <m:t>𝑁</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𝑣</m:t>
                          </m:r>
                          <m:r>
                            <a:rPr lang="nb-NO" sz="2000" b="0" i="1" smtClean="0">
                              <a:latin typeface="Cambria Math" panose="02040503050406030204" pitchFamily="18" charset="0"/>
                              <a:ea typeface="Cambria Math" panose="02040503050406030204" pitchFamily="18" charset="0"/>
                            </a:rPr>
                            <m:t> #(</m:t>
                          </m:r>
                          <m:r>
                            <a:rPr lang="nb-NO" sz="2000" b="0" i="1" smtClean="0">
                              <a:latin typeface="Cambria Math" panose="02040503050406030204" pitchFamily="18" charset="0"/>
                              <a:ea typeface="Cambria Math" panose="02040503050406030204" pitchFamily="18" charset="0"/>
                            </a:rPr>
                            <m:t>𝐸𝑞</m:t>
                          </m:r>
                          <m:r>
                            <a:rPr lang="nb-NO" sz="2000" b="0" i="1" smtClean="0">
                              <a:latin typeface="Cambria Math" panose="02040503050406030204" pitchFamily="18" charset="0"/>
                              <a:ea typeface="Cambria Math" panose="02040503050406030204" pitchFamily="18" charset="0"/>
                            </a:rPr>
                            <m:t>. 4)</m:t>
                          </m:r>
                        </m:e>
                      </m:eqArr>
                    </m:oMath>
                  </m:oMathPara>
                </a14:m>
                <a:endParaRPr lang="nb-NO" sz="2000" b="0" dirty="0">
                  <a:ea typeface="Cambria Math" panose="02040503050406030204" pitchFamily="18" charset="0"/>
                </a:endParaRPr>
              </a:p>
              <a:p>
                <a:pPr marL="0" indent="0">
                  <a:lnSpc>
                    <a:spcPct val="110000"/>
                  </a:lnSpc>
                  <a:buNone/>
                </a:pPr>
                <a:endParaRPr lang="nb-NO" sz="2000" dirty="0">
                  <a:ea typeface="Cambria Math" panose="02040503050406030204" pitchFamily="18" charset="0"/>
                </a:endParaRPr>
              </a:p>
              <a:p>
                <a:pPr marL="0" indent="0">
                  <a:lnSpc>
                    <a:spcPct val="110000"/>
                  </a:lnSpc>
                  <a:buNone/>
                </a:pPr>
                <a:r>
                  <a:rPr lang="nb-NO" sz="2000" b="0" dirty="0">
                    <a:ea typeface="Cambria Math" panose="02040503050406030204" pitchFamily="18" charset="0"/>
                  </a:rPr>
                  <a:t>At steady-</a:t>
                </a:r>
                <a:r>
                  <a:rPr lang="nb-NO" sz="2000" b="0" dirty="0" err="1">
                    <a:ea typeface="Cambria Math" panose="02040503050406030204" pitchFamily="18" charset="0"/>
                  </a:rPr>
                  <a:t>state</a:t>
                </a:r>
                <a:endParaRPr lang="nb-NO" sz="2000" b="0" dirty="0">
                  <a:ea typeface="Cambria Math" panose="02040503050406030204" pitchFamily="18" charset="0"/>
                </a:endParaRPr>
              </a:p>
              <a:p>
                <a:pPr marL="0" indent="0">
                  <a:lnSpc>
                    <a:spcPct val="110000"/>
                  </a:lnSpc>
                  <a:buNone/>
                </a:pPr>
                <a:endParaRPr lang="nb-NO" sz="2000" dirty="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eqArr>
                        <m:eqArrPr>
                          <m:ctrlPr>
                            <a:rPr lang="nb-NO" sz="2000" b="0" i="1" smtClean="0">
                              <a:latin typeface="Cambria Math" panose="02040503050406030204" pitchFamily="18" charset="0"/>
                              <a:ea typeface="Cambria Math" panose="02040503050406030204" pitchFamily="18" charset="0"/>
                            </a:rPr>
                          </m:ctrlPr>
                        </m:eqArrPr>
                        <m:e>
                          <m:f>
                            <m:fPr>
                              <m:ctrlPr>
                                <a:rPr lang="en-GB" sz="2000" i="1">
                                  <a:latin typeface="Cambria Math" panose="02040503050406030204" pitchFamily="18" charset="0"/>
                                </a:rPr>
                              </m:ctrlPr>
                            </m:fPr>
                            <m:num>
                              <m:r>
                                <a:rPr lang="nb-NO" sz="2000" i="1">
                                  <a:latin typeface="Cambria Math" panose="02040503050406030204" pitchFamily="18" charset="0"/>
                                </a:rPr>
                                <m:t>𝑑𝑆</m:t>
                              </m:r>
                            </m:num>
                            <m:den>
                              <m:r>
                                <a:rPr lang="nb-NO" sz="2000" i="1">
                                  <a:latin typeface="Cambria Math" panose="02040503050406030204" pitchFamily="18" charset="0"/>
                                </a:rPr>
                                <m:t>𝑑𝑡</m:t>
                              </m:r>
                            </m:den>
                          </m:f>
                          <m:r>
                            <a:rPr lang="nb-NO" sz="2000" i="1">
                              <a:latin typeface="Cambria Math" panose="02040503050406030204" pitchFamily="18" charset="0"/>
                            </a:rPr>
                            <m:t>=</m:t>
                          </m:r>
                          <m:r>
                            <a:rPr lang="nb-NO" sz="2000" i="1">
                              <a:latin typeface="Cambria Math" panose="02040503050406030204" pitchFamily="18" charset="0"/>
                            </a:rPr>
                            <m:t>𝑁</m:t>
                          </m:r>
                          <m:r>
                            <a:rPr lang="nb-NO" sz="2000" i="1">
                              <a:latin typeface="Cambria Math" panose="02040503050406030204" pitchFamily="18" charset="0"/>
                              <a:ea typeface="Cambria Math" panose="02040503050406030204" pitchFamily="18" charset="0"/>
                            </a:rPr>
                            <m:t>∙</m:t>
                          </m:r>
                          <m:r>
                            <a:rPr lang="nb-NO" sz="2000" i="1">
                              <a:latin typeface="Cambria Math" panose="02040503050406030204" pitchFamily="18" charset="0"/>
                              <a:ea typeface="Cambria Math" panose="02040503050406030204" pitchFamily="18" charset="0"/>
                            </a:rPr>
                            <m:t>𝑣</m:t>
                          </m:r>
                          <m:r>
                            <a:rPr lang="nb-NO" sz="2000" i="1">
                              <a:latin typeface="Cambria Math" panose="02040503050406030204" pitchFamily="18" charset="0"/>
                              <a:ea typeface="Cambria Math" panose="02040503050406030204" pitchFamily="18" charset="0"/>
                            </a:rPr>
                            <m:t>=0#(</m:t>
                          </m:r>
                          <m:r>
                            <a:rPr lang="nb-NO" sz="2000" b="0" i="1" smtClean="0">
                              <a:latin typeface="Cambria Math" panose="02040503050406030204" pitchFamily="18" charset="0"/>
                              <a:ea typeface="Cambria Math" panose="02040503050406030204" pitchFamily="18" charset="0"/>
                            </a:rPr>
                            <m:t>𝐸𝑞</m:t>
                          </m:r>
                          <m:r>
                            <a:rPr lang="nb-NO" sz="2000" b="0" i="1" smtClean="0">
                              <a:latin typeface="Cambria Math" panose="02040503050406030204" pitchFamily="18" charset="0"/>
                              <a:ea typeface="Cambria Math" panose="02040503050406030204" pitchFamily="18" charset="0"/>
                            </a:rPr>
                            <m:t>. 5)</m:t>
                          </m:r>
                        </m:e>
                      </m:eqArr>
                    </m:oMath>
                  </m:oMathPara>
                </a14:m>
                <a:endParaRPr lang="nb-NO" sz="2000" b="0" dirty="0">
                  <a:ea typeface="Cambria Math" panose="02040503050406030204" pitchFamily="18" charset="0"/>
                </a:endParaRPr>
              </a:p>
              <a:p>
                <a:pPr marL="0" indent="0" algn="ctr">
                  <a:lnSpc>
                    <a:spcPct val="110000"/>
                  </a:lnSpc>
                  <a:buNone/>
                </a:pPr>
                <a:endParaRPr lang="en-GB" sz="2000" dirty="0"/>
              </a:p>
            </p:txBody>
          </p:sp>
        </mc:Choice>
        <mc:Fallback xmlns="">
          <p:sp>
            <p:nvSpPr>
              <p:cNvPr id="5" name="Content Placeholder 4">
                <a:extLst>
                  <a:ext uri="{FF2B5EF4-FFF2-40B4-BE49-F238E27FC236}">
                    <a16:creationId xmlns:a16="http://schemas.microsoft.com/office/drawing/2014/main" id="{75DB0D63-EF6F-4C2B-B5DC-DA0E543DA4B0}"/>
                  </a:ext>
                </a:extLst>
              </p:cNvPr>
              <p:cNvSpPr>
                <a:spLocks noGrp="1" noRot="1" noChangeAspect="1" noMove="1" noResize="1" noEditPoints="1" noAdjustHandles="1" noChangeArrowheads="1" noChangeShapeType="1" noTextEdit="1"/>
              </p:cNvSpPr>
              <p:nvPr>
                <p:ph sz="half" idx="2"/>
              </p:nvPr>
            </p:nvSpPr>
            <p:spPr>
              <a:blipFill>
                <a:blip r:embed="rId3"/>
                <a:stretch>
                  <a:fillRect l="-1294" t="-560" r="-118"/>
                </a:stretch>
              </a:blipFill>
            </p:spPr>
            <p:txBody>
              <a:bodyPr/>
              <a:lstStyle/>
              <a:p>
                <a:r>
                  <a:rPr lang="en-GB">
                    <a:noFill/>
                  </a:rPr>
                  <a:t> </a:t>
                </a:r>
              </a:p>
            </p:txBody>
          </p:sp>
        </mc:Fallback>
      </mc:AlternateContent>
    </p:spTree>
    <p:extLst>
      <p:ext uri="{BB962C8B-B14F-4D97-AF65-F5344CB8AC3E}">
        <p14:creationId xmlns:p14="http://schemas.microsoft.com/office/powerpoint/2010/main" val="213894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8B762BF-194D-4E22-9028-58F0E4554E88}"/>
              </a:ext>
            </a:extLst>
          </p:cNvPr>
          <p:cNvSpPr/>
          <p:nvPr/>
        </p:nvSpPr>
        <p:spPr>
          <a:xfrm>
            <a:off x="5600382" y="5230368"/>
            <a:ext cx="1605090" cy="694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57E1BA9-20A2-44DA-8AD5-E165C27602F2}"/>
              </a:ext>
            </a:extLst>
          </p:cNvPr>
          <p:cNvSpPr>
            <a:spLocks noGrp="1"/>
          </p:cNvSpPr>
          <p:nvPr>
            <p:ph type="title"/>
          </p:nvPr>
        </p:nvSpPr>
        <p:spPr/>
        <p:txBody>
          <a:bodyPr/>
          <a:lstStyle/>
          <a:p>
            <a:r>
              <a:rPr lang="en-GB" dirty="0"/>
              <a:t>Steady-state</a:t>
            </a:r>
          </a:p>
        </p:txBody>
      </p:sp>
      <p:pic>
        <p:nvPicPr>
          <p:cNvPr id="8" name="Graphic 7" descr="Arrow Right with solid fill">
            <a:extLst>
              <a:ext uri="{FF2B5EF4-FFF2-40B4-BE49-F238E27FC236}">
                <a16:creationId xmlns:a16="http://schemas.microsoft.com/office/drawing/2014/main" id="{16D742EF-47B3-481F-AFD5-A2493B28FD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3440" y="2037208"/>
            <a:ext cx="1249680" cy="914400"/>
          </a:xfrm>
          <a:prstGeom prst="rect">
            <a:avLst/>
          </a:prstGeom>
        </p:spPr>
      </p:pic>
      <p:sp>
        <p:nvSpPr>
          <p:cNvPr id="9" name="Content Placeholder 5">
            <a:extLst>
              <a:ext uri="{FF2B5EF4-FFF2-40B4-BE49-F238E27FC236}">
                <a16:creationId xmlns:a16="http://schemas.microsoft.com/office/drawing/2014/main" id="{A32BEF1B-BB53-4589-A0BB-8DE71028B971}"/>
              </a:ext>
            </a:extLst>
          </p:cNvPr>
          <p:cNvSpPr txBox="1">
            <a:spLocks/>
          </p:cNvSpPr>
          <p:nvPr/>
        </p:nvSpPr>
        <p:spPr>
          <a:xfrm>
            <a:off x="6047232" y="2236789"/>
            <a:ext cx="59436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X</a:t>
            </a:r>
          </a:p>
        </p:txBody>
      </p:sp>
      <p:pic>
        <p:nvPicPr>
          <p:cNvPr id="11" name="Graphic 10" descr="Arrow Right with solid fill">
            <a:extLst>
              <a:ext uri="{FF2B5EF4-FFF2-40B4-BE49-F238E27FC236}">
                <a16:creationId xmlns:a16="http://schemas.microsoft.com/office/drawing/2014/main" id="{5702B3B8-A156-451C-8550-FC2D22EDA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5704" y="2037208"/>
            <a:ext cx="1249680" cy="91440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D427F5-8830-4B92-AF51-28DA9E393808}"/>
                  </a:ext>
                </a:extLst>
              </p:cNvPr>
              <p:cNvSpPr txBox="1"/>
              <p:nvPr/>
            </p:nvSpPr>
            <p:spPr>
              <a:xfrm>
                <a:off x="5311457" y="2098289"/>
                <a:ext cx="288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nb-NO" b="0" i="1" smtClean="0">
                              <a:latin typeface="Cambria Math" panose="02040503050406030204" pitchFamily="18" charset="0"/>
                            </a:rPr>
                            <m:t>𝑣</m:t>
                          </m:r>
                        </m:e>
                        <m:sub>
                          <m:r>
                            <a:rPr lang="nb-NO" b="0" i="1" smtClean="0">
                              <a:latin typeface="Cambria Math" panose="02040503050406030204" pitchFamily="18" charset="0"/>
                            </a:rPr>
                            <m:t>1</m:t>
                          </m:r>
                        </m:sub>
                      </m:sSub>
                    </m:oMath>
                  </m:oMathPara>
                </a14:m>
                <a:endParaRPr lang="en-GB" dirty="0"/>
              </a:p>
            </p:txBody>
          </p:sp>
        </mc:Choice>
        <mc:Fallback xmlns="">
          <p:sp>
            <p:nvSpPr>
              <p:cNvPr id="13" name="TextBox 12">
                <a:extLst>
                  <a:ext uri="{FF2B5EF4-FFF2-40B4-BE49-F238E27FC236}">
                    <a16:creationId xmlns:a16="http://schemas.microsoft.com/office/drawing/2014/main" id="{67D427F5-8830-4B92-AF51-28DA9E393808}"/>
                  </a:ext>
                </a:extLst>
              </p:cNvPr>
              <p:cNvSpPr txBox="1">
                <a:spLocks noRot="1" noChangeAspect="1" noMove="1" noResize="1" noEditPoints="1" noAdjustHandles="1" noChangeArrowheads="1" noChangeShapeType="1" noTextEdit="1"/>
              </p:cNvSpPr>
              <p:nvPr/>
            </p:nvSpPr>
            <p:spPr>
              <a:xfrm>
                <a:off x="5311457" y="2098289"/>
                <a:ext cx="288925" cy="276999"/>
              </a:xfrm>
              <a:prstGeom prst="rect">
                <a:avLst/>
              </a:prstGeom>
              <a:blipFill>
                <a:blip r:embed="rId4"/>
                <a:stretch>
                  <a:fillRect l="-10417" r="-6250"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7E27A1-39F9-4509-88DB-31AA38F906B9}"/>
                  </a:ext>
                </a:extLst>
              </p:cNvPr>
              <p:cNvSpPr txBox="1"/>
              <p:nvPr/>
            </p:nvSpPr>
            <p:spPr>
              <a:xfrm>
                <a:off x="7088441" y="2098288"/>
                <a:ext cx="2942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nb-NO" b="0" i="1" smtClean="0">
                              <a:latin typeface="Cambria Math" panose="02040503050406030204" pitchFamily="18" charset="0"/>
                            </a:rPr>
                            <m:t>𝑣</m:t>
                          </m:r>
                        </m:e>
                        <m:sub>
                          <m:r>
                            <a:rPr lang="nb-NO" b="0" i="1" smtClean="0">
                              <a:latin typeface="Cambria Math" panose="02040503050406030204" pitchFamily="18" charset="0"/>
                            </a:rPr>
                            <m:t>2</m:t>
                          </m:r>
                        </m:sub>
                      </m:sSub>
                    </m:oMath>
                  </m:oMathPara>
                </a14:m>
                <a:endParaRPr lang="en-GB" dirty="0"/>
              </a:p>
            </p:txBody>
          </p:sp>
        </mc:Choice>
        <mc:Fallback xmlns="">
          <p:sp>
            <p:nvSpPr>
              <p:cNvPr id="14" name="TextBox 13">
                <a:extLst>
                  <a:ext uri="{FF2B5EF4-FFF2-40B4-BE49-F238E27FC236}">
                    <a16:creationId xmlns:a16="http://schemas.microsoft.com/office/drawing/2014/main" id="{767E27A1-39F9-4509-88DB-31AA38F906B9}"/>
                  </a:ext>
                </a:extLst>
              </p:cNvPr>
              <p:cNvSpPr txBox="1">
                <a:spLocks noRot="1" noChangeAspect="1" noMove="1" noResize="1" noEditPoints="1" noAdjustHandles="1" noChangeArrowheads="1" noChangeShapeType="1" noTextEdit="1"/>
              </p:cNvSpPr>
              <p:nvPr/>
            </p:nvSpPr>
            <p:spPr>
              <a:xfrm>
                <a:off x="7088441" y="2098288"/>
                <a:ext cx="294247" cy="276999"/>
              </a:xfrm>
              <a:prstGeom prst="rect">
                <a:avLst/>
              </a:prstGeom>
              <a:blipFill>
                <a:blip r:embed="rId5"/>
                <a:stretch>
                  <a:fillRect l="-10417" r="-6250" b="-1739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B33BF67F-2605-4718-9AB8-25D6D12AA757}"/>
              </a:ext>
            </a:extLst>
          </p:cNvPr>
          <p:cNvSpPr/>
          <p:nvPr/>
        </p:nvSpPr>
        <p:spPr>
          <a:xfrm>
            <a:off x="5212080" y="1690688"/>
            <a:ext cx="2170608" cy="164592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32EEC01-1BB4-4E11-8D90-3AC09B8E1762}"/>
                  </a:ext>
                </a:extLst>
              </p:cNvPr>
              <p:cNvSpPr txBox="1"/>
              <p:nvPr/>
            </p:nvSpPr>
            <p:spPr>
              <a:xfrm>
                <a:off x="4940822" y="4038652"/>
                <a:ext cx="2913426" cy="1679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nb-NO" sz="2800" b="0" i="1" smtClean="0">
                              <a:latin typeface="Cambria Math" panose="02040503050406030204" pitchFamily="18" charset="0"/>
                            </a:rPr>
                            <m:t>𝑑𝑋</m:t>
                          </m:r>
                        </m:num>
                        <m:den>
                          <m:r>
                            <a:rPr lang="nb-NO" sz="2800" b="0" i="1" smtClean="0">
                              <a:latin typeface="Cambria Math" panose="02040503050406030204" pitchFamily="18" charset="0"/>
                            </a:rPr>
                            <m:t>𝑑𝑡</m:t>
                          </m:r>
                        </m:den>
                      </m:f>
                      <m:r>
                        <a:rPr lang="nb-NO" sz="2800" b="0" i="1" smtClean="0">
                          <a:latin typeface="Cambria Math" panose="02040503050406030204" pitchFamily="18" charset="0"/>
                        </a:rPr>
                        <m:t>=</m:t>
                      </m:r>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1</m:t>
                          </m:r>
                        </m:sub>
                      </m:sSub>
                      <m:r>
                        <a:rPr lang="nb-NO" sz="2800" b="0" i="1" smtClean="0">
                          <a:latin typeface="Cambria Math" panose="02040503050406030204" pitchFamily="18" charset="0"/>
                        </a:rPr>
                        <m:t>−</m:t>
                      </m:r>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2</m:t>
                          </m:r>
                        </m:sub>
                      </m:sSub>
                      <m:r>
                        <a:rPr lang="nb-NO" sz="2800" b="0" i="1" smtClean="0">
                          <a:latin typeface="Cambria Math" panose="02040503050406030204" pitchFamily="18" charset="0"/>
                        </a:rPr>
                        <m:t>=0</m:t>
                      </m:r>
                    </m:oMath>
                  </m:oMathPara>
                </a14:m>
                <a:endParaRPr lang="nb-NO" sz="2800" b="0" dirty="0"/>
              </a:p>
              <a:p>
                <a:endParaRPr lang="nb-NO" sz="2800" b="0" dirty="0"/>
              </a:p>
              <a:p>
                <a:pPr/>
                <a14:m>
                  <m:oMathPara xmlns:m="http://schemas.openxmlformats.org/officeDocument/2006/math">
                    <m:oMathParaPr>
                      <m:jc m:val="centerGroup"/>
                    </m:oMathParaPr>
                    <m:oMath xmlns:m="http://schemas.openxmlformats.org/officeDocument/2006/math">
                      <m:sSub>
                        <m:sSubPr>
                          <m:ctrlPr>
                            <a:rPr lang="nb-NO" sz="2800" b="0" i="1" smtClean="0">
                              <a:solidFill>
                                <a:schemeClr val="bg1"/>
                              </a:solidFill>
                              <a:latin typeface="Cambria Math" panose="02040503050406030204" pitchFamily="18" charset="0"/>
                            </a:rPr>
                          </m:ctrlPr>
                        </m:sSubPr>
                        <m:e>
                          <m:r>
                            <a:rPr lang="nb-NO" sz="2800" b="0" i="1" smtClean="0">
                              <a:solidFill>
                                <a:schemeClr val="bg1"/>
                              </a:solidFill>
                              <a:latin typeface="Cambria Math" panose="02040503050406030204" pitchFamily="18" charset="0"/>
                            </a:rPr>
                            <m:t>𝑣</m:t>
                          </m:r>
                        </m:e>
                        <m:sub>
                          <m:r>
                            <a:rPr lang="nb-NO" sz="2800" b="0" i="1" smtClean="0">
                              <a:solidFill>
                                <a:schemeClr val="bg1"/>
                              </a:solidFill>
                              <a:latin typeface="Cambria Math" panose="02040503050406030204" pitchFamily="18" charset="0"/>
                            </a:rPr>
                            <m:t>1</m:t>
                          </m:r>
                        </m:sub>
                      </m:sSub>
                      <m:r>
                        <a:rPr lang="nb-NO" sz="2800" b="0" i="1" smtClean="0">
                          <a:solidFill>
                            <a:schemeClr val="bg1"/>
                          </a:solidFill>
                          <a:latin typeface="Cambria Math" panose="02040503050406030204" pitchFamily="18" charset="0"/>
                        </a:rPr>
                        <m:t>=</m:t>
                      </m:r>
                      <m:sSub>
                        <m:sSubPr>
                          <m:ctrlPr>
                            <a:rPr lang="nb-NO" sz="2800" b="0" i="1" smtClean="0">
                              <a:solidFill>
                                <a:schemeClr val="bg1"/>
                              </a:solidFill>
                              <a:latin typeface="Cambria Math" panose="02040503050406030204" pitchFamily="18" charset="0"/>
                            </a:rPr>
                          </m:ctrlPr>
                        </m:sSubPr>
                        <m:e>
                          <m:r>
                            <a:rPr lang="nb-NO" sz="2800" b="0" i="1" smtClean="0">
                              <a:solidFill>
                                <a:schemeClr val="bg1"/>
                              </a:solidFill>
                              <a:latin typeface="Cambria Math" panose="02040503050406030204" pitchFamily="18" charset="0"/>
                            </a:rPr>
                            <m:t>𝑣</m:t>
                          </m:r>
                        </m:e>
                        <m:sub>
                          <m:r>
                            <a:rPr lang="nb-NO" sz="2800" b="0" i="1" smtClean="0">
                              <a:solidFill>
                                <a:schemeClr val="bg1"/>
                              </a:solidFill>
                              <a:latin typeface="Cambria Math" panose="02040503050406030204" pitchFamily="18" charset="0"/>
                            </a:rPr>
                            <m:t>2</m:t>
                          </m:r>
                        </m:sub>
                      </m:sSub>
                    </m:oMath>
                  </m:oMathPara>
                </a14:m>
                <a:endParaRPr lang="nb-NO" sz="2800" b="0" dirty="0">
                  <a:solidFill>
                    <a:schemeClr val="bg1"/>
                  </a:solidFill>
                </a:endParaRPr>
              </a:p>
            </p:txBody>
          </p:sp>
        </mc:Choice>
        <mc:Fallback xmlns="">
          <p:sp>
            <p:nvSpPr>
              <p:cNvPr id="16" name="TextBox 15">
                <a:extLst>
                  <a:ext uri="{FF2B5EF4-FFF2-40B4-BE49-F238E27FC236}">
                    <a16:creationId xmlns:a16="http://schemas.microsoft.com/office/drawing/2014/main" id="{A32EEC01-1BB4-4E11-8D90-3AC09B8E1762}"/>
                  </a:ext>
                </a:extLst>
              </p:cNvPr>
              <p:cNvSpPr txBox="1">
                <a:spLocks noRot="1" noChangeAspect="1" noMove="1" noResize="1" noEditPoints="1" noAdjustHandles="1" noChangeArrowheads="1" noChangeShapeType="1" noTextEdit="1"/>
              </p:cNvSpPr>
              <p:nvPr/>
            </p:nvSpPr>
            <p:spPr>
              <a:xfrm>
                <a:off x="4940822" y="4038652"/>
                <a:ext cx="2913426" cy="1679819"/>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33328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Rate laws</a:t>
            </a:r>
          </a:p>
        </p:txBody>
      </p:sp>
      <p:sp>
        <p:nvSpPr>
          <p:cNvPr id="3" name="Content Placeholder 2">
            <a:extLst>
              <a:ext uri="{FF2B5EF4-FFF2-40B4-BE49-F238E27FC236}">
                <a16:creationId xmlns:a16="http://schemas.microsoft.com/office/drawing/2014/main" id="{58733302-A690-434A-86A2-0DB377C9E9A9}"/>
              </a:ext>
            </a:extLst>
          </p:cNvPr>
          <p:cNvSpPr>
            <a:spLocks noGrp="1"/>
          </p:cNvSpPr>
          <p:nvPr>
            <p:ph sz="half" idx="1"/>
          </p:nvPr>
        </p:nvSpPr>
        <p:spPr/>
        <p:txBody>
          <a:bodyPr/>
          <a:lstStyle/>
          <a:p>
            <a:r>
              <a:rPr lang="en-GB" dirty="0"/>
              <a:t>Linear kinetics</a:t>
            </a:r>
          </a:p>
        </p:txBody>
      </p:sp>
      <p:sp>
        <p:nvSpPr>
          <p:cNvPr id="4" name="Content Placeholder 3">
            <a:extLst>
              <a:ext uri="{FF2B5EF4-FFF2-40B4-BE49-F238E27FC236}">
                <a16:creationId xmlns:a16="http://schemas.microsoft.com/office/drawing/2014/main" id="{046CCF03-E1EF-413C-B219-3C6CC5EF7F13}"/>
              </a:ext>
            </a:extLst>
          </p:cNvPr>
          <p:cNvSpPr>
            <a:spLocks noGrp="1"/>
          </p:cNvSpPr>
          <p:nvPr>
            <p:ph sz="half" idx="2"/>
          </p:nvPr>
        </p:nvSpPr>
        <p:spPr/>
        <p:txBody>
          <a:bodyPr/>
          <a:lstStyle/>
          <a:p>
            <a:r>
              <a:rPr lang="en-GB" dirty="0"/>
              <a:t>Saturation kinetics</a:t>
            </a:r>
          </a:p>
          <a:p>
            <a:pPr marL="0" indent="0">
              <a:buNone/>
            </a:pPr>
            <a:endParaRPr lang="en-GB" dirty="0"/>
          </a:p>
        </p:txBody>
      </p:sp>
      <p:pic>
        <p:nvPicPr>
          <p:cNvPr id="10" name="Graphic 9" descr="Logarithmic Graph outline">
            <a:extLst>
              <a:ext uri="{FF2B5EF4-FFF2-40B4-BE49-F238E27FC236}">
                <a16:creationId xmlns:a16="http://schemas.microsoft.com/office/drawing/2014/main" id="{08CFEB84-FBF1-4758-945B-732FF8A24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1976" y="2486616"/>
            <a:ext cx="3282048" cy="3282048"/>
          </a:xfrm>
          <a:prstGeom prst="rect">
            <a:avLst/>
          </a:prstGeom>
        </p:spPr>
      </p:pic>
      <p:pic>
        <p:nvPicPr>
          <p:cNvPr id="12" name="Graphic 11" descr="Linear Graph outline">
            <a:extLst>
              <a:ext uri="{FF2B5EF4-FFF2-40B4-BE49-F238E27FC236}">
                <a16:creationId xmlns:a16="http://schemas.microsoft.com/office/drawing/2014/main" id="{C7E13AA3-16C5-4F05-AA64-9A2AF826FF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7976" y="2486616"/>
            <a:ext cx="3282048" cy="328204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05D2735-609A-40A1-AE7D-47DB55A23BC2}"/>
                  </a:ext>
                </a:extLst>
              </p:cNvPr>
              <p:cNvSpPr txBox="1"/>
              <p:nvPr/>
            </p:nvSpPr>
            <p:spPr>
              <a:xfrm>
                <a:off x="1787976" y="4001294"/>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6" name="TextBox 15">
                <a:extLst>
                  <a:ext uri="{FF2B5EF4-FFF2-40B4-BE49-F238E27FC236}">
                    <a16:creationId xmlns:a16="http://schemas.microsoft.com/office/drawing/2014/main" id="{905D2735-609A-40A1-AE7D-47DB55A23BC2}"/>
                  </a:ext>
                </a:extLst>
              </p:cNvPr>
              <p:cNvSpPr txBox="1">
                <a:spLocks noRot="1" noChangeAspect="1" noMove="1" noResize="1" noEditPoints="1" noAdjustHandles="1" noChangeArrowheads="1" noChangeShapeType="1" noTextEdit="1"/>
              </p:cNvSpPr>
              <p:nvPr/>
            </p:nvSpPr>
            <p:spPr>
              <a:xfrm>
                <a:off x="1787976" y="4001294"/>
                <a:ext cx="464486" cy="53200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1971B5-96E7-4CB3-97AE-3B6FD4E7B8A6}"/>
                  </a:ext>
                </a:extLst>
              </p:cNvPr>
              <p:cNvSpPr txBox="1"/>
              <p:nvPr/>
            </p:nvSpPr>
            <p:spPr>
              <a:xfrm>
                <a:off x="7115928" y="4001294"/>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7" name="TextBox 16">
                <a:extLst>
                  <a:ext uri="{FF2B5EF4-FFF2-40B4-BE49-F238E27FC236}">
                    <a16:creationId xmlns:a16="http://schemas.microsoft.com/office/drawing/2014/main" id="{B21971B5-96E7-4CB3-97AE-3B6FD4E7B8A6}"/>
                  </a:ext>
                </a:extLst>
              </p:cNvPr>
              <p:cNvSpPr txBox="1">
                <a:spLocks noRot="1" noChangeAspect="1" noMove="1" noResize="1" noEditPoints="1" noAdjustHandles="1" noChangeArrowheads="1" noChangeShapeType="1" noTextEdit="1"/>
              </p:cNvSpPr>
              <p:nvPr/>
            </p:nvSpPr>
            <p:spPr>
              <a:xfrm>
                <a:off x="7115928" y="4001294"/>
                <a:ext cx="464486" cy="53200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6BDF13-E2EE-4857-9EF5-408C5C3EED80}"/>
                  </a:ext>
                </a:extLst>
              </p:cNvPr>
              <p:cNvSpPr txBox="1"/>
              <p:nvPr/>
            </p:nvSpPr>
            <p:spPr>
              <a:xfrm>
                <a:off x="3223623" y="5402764"/>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18" name="TextBox 17">
                <a:extLst>
                  <a:ext uri="{FF2B5EF4-FFF2-40B4-BE49-F238E27FC236}">
                    <a16:creationId xmlns:a16="http://schemas.microsoft.com/office/drawing/2014/main" id="{3E6BDF13-E2EE-4857-9EF5-408C5C3EED80}"/>
                  </a:ext>
                </a:extLst>
              </p:cNvPr>
              <p:cNvSpPr txBox="1">
                <a:spLocks noRot="1" noChangeAspect="1" noMove="1" noResize="1" noEditPoints="1" noAdjustHandles="1" noChangeArrowheads="1" noChangeShapeType="1" noTextEdit="1"/>
              </p:cNvSpPr>
              <p:nvPr/>
            </p:nvSpPr>
            <p:spPr>
              <a:xfrm>
                <a:off x="3223623" y="5402764"/>
                <a:ext cx="735458" cy="492443"/>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508DC7E-A6E0-4E95-8C76-DA83D82882EA}"/>
                  </a:ext>
                </a:extLst>
              </p:cNvPr>
              <p:cNvSpPr txBox="1"/>
              <p:nvPr/>
            </p:nvSpPr>
            <p:spPr>
              <a:xfrm>
                <a:off x="8557623" y="5402763"/>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20" name="TextBox 19">
                <a:extLst>
                  <a:ext uri="{FF2B5EF4-FFF2-40B4-BE49-F238E27FC236}">
                    <a16:creationId xmlns:a16="http://schemas.microsoft.com/office/drawing/2014/main" id="{C508DC7E-A6E0-4E95-8C76-DA83D82882EA}"/>
                  </a:ext>
                </a:extLst>
              </p:cNvPr>
              <p:cNvSpPr txBox="1">
                <a:spLocks noRot="1" noChangeAspect="1" noMove="1" noResize="1" noEditPoints="1" noAdjustHandles="1" noChangeArrowheads="1" noChangeShapeType="1" noTextEdit="1"/>
              </p:cNvSpPr>
              <p:nvPr/>
            </p:nvSpPr>
            <p:spPr>
              <a:xfrm>
                <a:off x="8557623" y="5402763"/>
                <a:ext cx="735458" cy="492443"/>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14890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Linear kinetics: Mass-Action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6CCF03-E1EF-413C-B219-3C6CC5EF7F13}"/>
                  </a:ext>
                </a:extLst>
              </p:cNvPr>
              <p:cNvSpPr>
                <a:spLocks noGrp="1"/>
              </p:cNvSpPr>
              <p:nvPr>
                <p:ph sz="half" idx="1"/>
              </p:nvPr>
            </p:nvSpPr>
            <p:spPr>
              <a:xfrm>
                <a:off x="4444952" y="1825625"/>
                <a:ext cx="6908848" cy="4351338"/>
              </a:xfrm>
            </p:spPr>
            <p:txBody>
              <a:bodyPr>
                <a:normAutofit/>
              </a:bodyPr>
              <a:lstStyle/>
              <a:p>
                <a:r>
                  <a:rPr lang="en-GB" dirty="0"/>
                  <a:t>Irreversible Mass-Action Kinetics</a:t>
                </a:r>
              </a:p>
              <a:p>
                <a:pPr marL="0" indent="0">
                  <a:buNone/>
                </a:pPr>
                <a:endParaRPr lang="en-GB" dirty="0"/>
              </a:p>
              <a:p>
                <a:pPr marL="0" indent="0">
                  <a:buNone/>
                </a:pPr>
                <a:endParaRPr lang="en-GB" dirty="0"/>
              </a:p>
              <a:p>
                <a:pPr marL="0" indent="0">
                  <a:buNone/>
                </a:pPr>
                <a:endParaRPr lang="nb-NO" sz="2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nb-NO" sz="2800" b="0" i="1" smtClean="0">
                              <a:latin typeface="Cambria Math" panose="02040503050406030204" pitchFamily="18" charset="0"/>
                              <a:ea typeface="Cambria Math" panose="02040503050406030204" pitchFamily="18" charset="0"/>
                            </a:rPr>
                          </m:ctrlPr>
                        </m:eqArrPr>
                        <m:e>
                          <m:eqArr>
                            <m:eqArrPr>
                              <m:ctrlPr>
                                <a:rPr lang="nb-NO" sz="2800" b="0" i="1" smtClean="0">
                                  <a:latin typeface="Cambria Math" panose="02040503050406030204" pitchFamily="18" charset="0"/>
                                  <a:ea typeface="Cambria Math" panose="02040503050406030204" pitchFamily="18" charset="0"/>
                                </a:rPr>
                              </m:ctrlPr>
                            </m:eqArrPr>
                            <m:e>
                              <m:sSub>
                                <m:sSubPr>
                                  <m:ctrlPr>
                                    <a:rPr lang="en-GB" sz="280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𝑗</m:t>
                                  </m:r>
                                </m:sub>
                              </m:sSub>
                              <m:r>
                                <a:rPr lang="nb-NO" sz="2800" b="0" i="1" smtClean="0">
                                  <a:latin typeface="Cambria Math" panose="02040503050406030204" pitchFamily="18" charset="0"/>
                                </a:rPr>
                                <m:t>=</m:t>
                              </m:r>
                              <m:sSup>
                                <m:sSupPr>
                                  <m:ctrlPr>
                                    <a:rPr lang="nb-NO" sz="2800" b="0" i="1" smtClean="0">
                                      <a:latin typeface="Cambria Math" panose="02040503050406030204" pitchFamily="18" charset="0"/>
                                    </a:rPr>
                                  </m:ctrlPr>
                                </m:sSupPr>
                                <m:e>
                                  <m:r>
                                    <a:rPr lang="nb-NO" sz="2800" b="0" i="1" smtClean="0">
                                      <a:latin typeface="Cambria Math" panose="02040503050406030204" pitchFamily="18" charset="0"/>
                                    </a:rPr>
                                    <m:t>𝑘</m:t>
                                  </m:r>
                                </m:e>
                                <m:sup>
                                  <m:r>
                                    <a:rPr lang="nb-NO" sz="2800" b="0" i="1" smtClean="0">
                                      <a:latin typeface="Cambria Math" panose="02040503050406030204" pitchFamily="18" charset="0"/>
                                    </a:rPr>
                                    <m:t>+</m:t>
                                  </m:r>
                                </m:sup>
                              </m:sSup>
                              <m:r>
                                <a:rPr lang="nb-NO" sz="2800" b="0" i="1" smtClean="0">
                                  <a:latin typeface="Cambria Math" panose="02040503050406030204" pitchFamily="18" charset="0"/>
                                  <a:ea typeface="Cambria Math" panose="02040503050406030204" pitchFamily="18" charset="0"/>
                                </a:rPr>
                                <m:t>∙</m:t>
                              </m:r>
                              <m:sSubSup>
                                <m:sSubSupPr>
                                  <m:ctrlPr>
                                    <a:rPr lang="nb-NO" sz="2800" b="0" i="1" smtClean="0">
                                      <a:latin typeface="Cambria Math" panose="02040503050406030204" pitchFamily="18" charset="0"/>
                                      <a:ea typeface="Cambria Math" panose="02040503050406030204" pitchFamily="18" charset="0"/>
                                    </a:rPr>
                                  </m:ctrlPr>
                                </m:sSubSup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1</m:t>
                                  </m:r>
                                </m:sub>
                                <m:sup>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𝑛</m:t>
                                      </m:r>
                                    </m:e>
                                    <m:sub>
                                      <m:r>
                                        <a:rPr lang="nb-NO" sz="2800" b="0" i="1" smtClean="0">
                                          <a:latin typeface="Cambria Math" panose="02040503050406030204" pitchFamily="18" charset="0"/>
                                          <a:ea typeface="Cambria Math" panose="02040503050406030204" pitchFamily="18" charset="0"/>
                                        </a:rPr>
                                        <m:t>1,</m:t>
                                      </m:r>
                                      <m:r>
                                        <a:rPr lang="nb-NO" sz="2800" b="0" i="1" smtClean="0">
                                          <a:latin typeface="Cambria Math" panose="02040503050406030204" pitchFamily="18" charset="0"/>
                                          <a:ea typeface="Cambria Math" panose="02040503050406030204" pitchFamily="18" charset="0"/>
                                        </a:rPr>
                                        <m:t>𝑗</m:t>
                                      </m:r>
                                    </m:sub>
                                  </m:sSub>
                                </m:sup>
                              </m:sSubSup>
                            </m:e>
                          </m:eqArr>
                        </m:e>
                      </m:eqArr>
                    </m:oMath>
                  </m:oMathPara>
                </a14:m>
                <a:endParaRPr lang="en-GB" dirty="0"/>
              </a:p>
              <a:p>
                <a:endParaRPr lang="en-GB" dirty="0"/>
              </a:p>
              <a:p>
                <a:endParaRPr lang="en-GB" dirty="0"/>
              </a:p>
              <a:p>
                <a:endParaRPr lang="en-GB" dirty="0"/>
              </a:p>
              <a:p>
                <a:endParaRPr lang="en-GB" dirty="0"/>
              </a:p>
              <a:p>
                <a:pPr marL="0" indent="0">
                  <a:buNone/>
                </a:pPr>
                <a:endParaRPr lang="nb-NO" b="0" dirty="0"/>
              </a:p>
            </p:txBody>
          </p:sp>
        </mc:Choice>
        <mc:Fallback xmlns="">
          <p:sp>
            <p:nvSpPr>
              <p:cNvPr id="4" name="Content Placeholder 3">
                <a:extLst>
                  <a:ext uri="{FF2B5EF4-FFF2-40B4-BE49-F238E27FC236}">
                    <a16:creationId xmlns:a16="http://schemas.microsoft.com/office/drawing/2014/main" id="{046CCF03-E1EF-413C-B219-3C6CC5EF7F13}"/>
                  </a:ext>
                </a:extLst>
              </p:cNvPr>
              <p:cNvSpPr>
                <a:spLocks noGrp="1" noRot="1" noChangeAspect="1" noMove="1" noResize="1" noEditPoints="1" noAdjustHandles="1" noChangeArrowheads="1" noChangeShapeType="1" noTextEdit="1"/>
              </p:cNvSpPr>
              <p:nvPr>
                <p:ph sz="half" idx="2"/>
              </p:nvPr>
            </p:nvSpPr>
            <p:spPr>
              <a:xfrm>
                <a:off x="4444952" y="1825625"/>
                <a:ext cx="6908848" cy="4351338"/>
              </a:xfrm>
              <a:blipFill>
                <a:blip r:embed="rId2"/>
                <a:stretch>
                  <a:fillRect l="-1587" t="-2381"/>
                </a:stretch>
              </a:blipFill>
            </p:spPr>
            <p:txBody>
              <a:bodyPr/>
              <a:lstStyle/>
              <a:p>
                <a:r>
                  <a:rPr lang="en-GB">
                    <a:noFill/>
                  </a:rPr>
                  <a:t> </a:t>
                </a:r>
              </a:p>
            </p:txBody>
          </p:sp>
        </mc:Fallback>
      </mc:AlternateContent>
      <p:grpSp>
        <p:nvGrpSpPr>
          <p:cNvPr id="30" name="Group 29">
            <a:extLst>
              <a:ext uri="{FF2B5EF4-FFF2-40B4-BE49-F238E27FC236}">
                <a16:creationId xmlns:a16="http://schemas.microsoft.com/office/drawing/2014/main" id="{778515A7-7BA5-49CD-97D0-50419881529E}"/>
              </a:ext>
            </a:extLst>
          </p:cNvPr>
          <p:cNvGrpSpPr/>
          <p:nvPr/>
        </p:nvGrpSpPr>
        <p:grpSpPr>
          <a:xfrm>
            <a:off x="838200" y="2296998"/>
            <a:ext cx="3282048" cy="3408591"/>
            <a:chOff x="1787976" y="2486616"/>
            <a:chExt cx="3282048" cy="3408591"/>
          </a:xfrm>
        </p:grpSpPr>
        <p:pic>
          <p:nvPicPr>
            <p:cNvPr id="12" name="Graphic 11" descr="Linear Graph outline">
              <a:extLst>
                <a:ext uri="{FF2B5EF4-FFF2-40B4-BE49-F238E27FC236}">
                  <a16:creationId xmlns:a16="http://schemas.microsoft.com/office/drawing/2014/main" id="{C7E13AA3-16C5-4F05-AA64-9A2AF826FF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7976" y="2486616"/>
              <a:ext cx="3282048" cy="328204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05D2735-609A-40A1-AE7D-47DB55A23BC2}"/>
                    </a:ext>
                  </a:extLst>
                </p:cNvPr>
                <p:cNvSpPr txBox="1"/>
                <p:nvPr/>
              </p:nvSpPr>
              <p:spPr>
                <a:xfrm>
                  <a:off x="1787976" y="4001294"/>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6" name="TextBox 15">
                  <a:extLst>
                    <a:ext uri="{FF2B5EF4-FFF2-40B4-BE49-F238E27FC236}">
                      <a16:creationId xmlns:a16="http://schemas.microsoft.com/office/drawing/2014/main" id="{905D2735-609A-40A1-AE7D-47DB55A23BC2}"/>
                    </a:ext>
                  </a:extLst>
                </p:cNvPr>
                <p:cNvSpPr txBox="1">
                  <a:spLocks noRot="1" noChangeAspect="1" noMove="1" noResize="1" noEditPoints="1" noAdjustHandles="1" noChangeArrowheads="1" noChangeShapeType="1" noTextEdit="1"/>
                </p:cNvSpPr>
                <p:nvPr/>
              </p:nvSpPr>
              <p:spPr>
                <a:xfrm>
                  <a:off x="1787976" y="4001294"/>
                  <a:ext cx="464486" cy="53200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6BDF13-E2EE-4857-9EF5-408C5C3EED80}"/>
                    </a:ext>
                  </a:extLst>
                </p:cNvPr>
                <p:cNvSpPr txBox="1"/>
                <p:nvPr/>
              </p:nvSpPr>
              <p:spPr>
                <a:xfrm>
                  <a:off x="3223623" y="5402764"/>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18" name="TextBox 17">
                  <a:extLst>
                    <a:ext uri="{FF2B5EF4-FFF2-40B4-BE49-F238E27FC236}">
                      <a16:creationId xmlns:a16="http://schemas.microsoft.com/office/drawing/2014/main" id="{3E6BDF13-E2EE-4857-9EF5-408C5C3EED80}"/>
                    </a:ext>
                  </a:extLst>
                </p:cNvPr>
                <p:cNvSpPr txBox="1">
                  <a:spLocks noRot="1" noChangeAspect="1" noMove="1" noResize="1" noEditPoints="1" noAdjustHandles="1" noChangeArrowheads="1" noChangeShapeType="1" noTextEdit="1"/>
                </p:cNvSpPr>
                <p:nvPr/>
              </p:nvSpPr>
              <p:spPr>
                <a:xfrm>
                  <a:off x="3223623" y="5402764"/>
                  <a:ext cx="735458" cy="492443"/>
                </a:xfrm>
                <a:prstGeom prst="rect">
                  <a:avLst/>
                </a:prstGeom>
                <a:blipFill>
                  <a:blip r:embed="rId6"/>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EA658CC5-DA22-4407-8955-41EA7474F207}"/>
              </a:ext>
            </a:extLst>
          </p:cNvPr>
          <p:cNvGrpSpPr/>
          <p:nvPr/>
        </p:nvGrpSpPr>
        <p:grpSpPr>
          <a:xfrm>
            <a:off x="6704830" y="2702049"/>
            <a:ext cx="2389091" cy="726951"/>
            <a:chOff x="6482050" y="2351529"/>
            <a:chExt cx="2389091" cy="726951"/>
          </a:xfrm>
        </p:grpSpPr>
        <p:sp>
          <p:nvSpPr>
            <p:cNvPr id="13" name="Content Placeholder 5">
              <a:extLst>
                <a:ext uri="{FF2B5EF4-FFF2-40B4-BE49-F238E27FC236}">
                  <a16:creationId xmlns:a16="http://schemas.microsoft.com/office/drawing/2014/main" id="{1772991A-9B5D-41C5-A5DA-2B3A63514296}"/>
                </a:ext>
              </a:extLst>
            </p:cNvPr>
            <p:cNvSpPr txBox="1">
              <a:spLocks/>
            </p:cNvSpPr>
            <p:nvPr/>
          </p:nvSpPr>
          <p:spPr>
            <a:xfrm>
              <a:off x="6482050" y="2490029"/>
              <a:ext cx="75431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S</a:t>
              </a:r>
              <a:r>
                <a:rPr lang="en-GB" sz="3600" b="1" baseline="-25000" dirty="0"/>
                <a:t>1</a:t>
              </a:r>
            </a:p>
          </p:txBody>
        </p:sp>
        <p:sp>
          <p:nvSpPr>
            <p:cNvPr id="19" name="Content Placeholder 5">
              <a:extLst>
                <a:ext uri="{FF2B5EF4-FFF2-40B4-BE49-F238E27FC236}">
                  <a16:creationId xmlns:a16="http://schemas.microsoft.com/office/drawing/2014/main" id="{FA08C674-1D57-41D9-8F08-E678876BB93C}"/>
                </a:ext>
              </a:extLst>
            </p:cNvPr>
            <p:cNvSpPr txBox="1">
              <a:spLocks/>
            </p:cNvSpPr>
            <p:nvPr/>
          </p:nvSpPr>
          <p:spPr>
            <a:xfrm>
              <a:off x="8159481" y="2496155"/>
              <a:ext cx="71166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S</a:t>
              </a:r>
              <a:r>
                <a:rPr lang="en-GB" sz="3600" b="1" baseline="-25000" dirty="0"/>
                <a:t>2</a:t>
              </a:r>
            </a:p>
          </p:txBody>
        </p:sp>
        <mc:AlternateContent xmlns:mc="http://schemas.openxmlformats.org/markup-compatibility/2006" xmlns:a14="http://schemas.microsoft.com/office/drawing/2010/main">
          <mc:Choice Requires="a14">
            <p:sp>
              <p:nvSpPr>
                <p:cNvPr id="5" name="TextBox 27">
                  <a:extLst>
                    <a:ext uri="{FF2B5EF4-FFF2-40B4-BE49-F238E27FC236}">
                      <a16:creationId xmlns:a16="http://schemas.microsoft.com/office/drawing/2014/main" id="{86A8439B-183B-41B2-BC5D-CAE7ACFD5BC8}"/>
                    </a:ext>
                  </a:extLst>
                </p:cNvPr>
                <p:cNvSpPr txBox="1"/>
                <p:nvPr/>
              </p:nvSpPr>
              <p:spPr>
                <a:xfrm>
                  <a:off x="7536974" y="2351529"/>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5" name="TextBox 27">
                  <a:extLst>
                    <a:ext uri="{FF2B5EF4-FFF2-40B4-BE49-F238E27FC236}">
                      <a16:creationId xmlns:a16="http://schemas.microsoft.com/office/drawing/2014/main" id="{86A8439B-183B-41B2-BC5D-CAE7ACFD5BC8}"/>
                    </a:ext>
                  </a:extLst>
                </p:cNvPr>
                <p:cNvSpPr txBox="1">
                  <a:spLocks noRot="1" noChangeAspect="1" noMove="1" noResize="1" noEditPoints="1" noAdjustHandles="1" noChangeArrowheads="1" noChangeShapeType="1" noTextEdit="1"/>
                </p:cNvSpPr>
                <p:nvPr/>
              </p:nvSpPr>
              <p:spPr>
                <a:xfrm>
                  <a:off x="7536974" y="2351529"/>
                  <a:ext cx="333361" cy="276999"/>
                </a:xfrm>
                <a:prstGeom prst="rect">
                  <a:avLst/>
                </a:prstGeom>
                <a:blipFill>
                  <a:blip r:embed="rId7"/>
                  <a:stretch>
                    <a:fillRect l="-16364" r="-1818" b="-8696"/>
                  </a:stretch>
                </a:blipFill>
              </p:spPr>
              <p:txBody>
                <a:bodyPr/>
                <a:lstStyle/>
                <a:p>
                  <a:r>
                    <a:rPr lang="en-GB">
                      <a:noFill/>
                    </a:rPr>
                    <a:t> </a:t>
                  </a:r>
                </a:p>
              </p:txBody>
            </p:sp>
          </mc:Fallback>
        </mc:AlternateContent>
        <p:pic>
          <p:nvPicPr>
            <p:cNvPr id="20" name="Graphic 19" descr="Arrow Right with solid fill">
              <a:extLst>
                <a:ext uri="{FF2B5EF4-FFF2-40B4-BE49-F238E27FC236}">
                  <a16:creationId xmlns:a16="http://schemas.microsoft.com/office/drawing/2014/main" id="{173AB9AB-FD55-4A3A-B685-0E21F68202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6367" y="2429067"/>
              <a:ext cx="923114" cy="649413"/>
            </a:xfrm>
            <a:prstGeom prst="rect">
              <a:avLst/>
            </a:prstGeom>
          </p:spPr>
        </p:pic>
      </p:grpSp>
      <p:sp>
        <p:nvSpPr>
          <p:cNvPr id="14" name="TextBox 13">
            <a:extLst>
              <a:ext uri="{FF2B5EF4-FFF2-40B4-BE49-F238E27FC236}">
                <a16:creationId xmlns:a16="http://schemas.microsoft.com/office/drawing/2014/main" id="{F5DB3F65-A016-40DA-8AFF-0FF042AAD972}"/>
              </a:ext>
            </a:extLst>
          </p:cNvPr>
          <p:cNvSpPr txBox="1"/>
          <p:nvPr/>
        </p:nvSpPr>
        <p:spPr>
          <a:xfrm>
            <a:off x="9299448" y="320020"/>
            <a:ext cx="2584704" cy="707886"/>
          </a:xfrm>
          <a:prstGeom prst="rect">
            <a:avLst/>
          </a:prstGeom>
          <a:noFill/>
          <a:ln w="38100">
            <a:solidFill>
              <a:srgbClr val="FF0000"/>
            </a:solidFill>
          </a:ln>
        </p:spPr>
        <p:txBody>
          <a:bodyPr wrap="square" rtlCol="0">
            <a:spAutoFit/>
          </a:bodyPr>
          <a:lstStyle/>
          <a:p>
            <a:pPr algn="ctr"/>
            <a:r>
              <a:rPr lang="en-GB" sz="2000" dirty="0"/>
              <a:t>Guldberg &amp; </a:t>
            </a:r>
            <a:r>
              <a:rPr lang="en-GB" sz="2000" dirty="0" err="1"/>
              <a:t>Waage</a:t>
            </a:r>
            <a:r>
              <a:rPr lang="en-GB" sz="2000" dirty="0"/>
              <a:t> (1864)</a:t>
            </a:r>
          </a:p>
        </p:txBody>
      </p:sp>
    </p:spTree>
    <p:extLst>
      <p:ext uri="{BB962C8B-B14F-4D97-AF65-F5344CB8AC3E}">
        <p14:creationId xmlns:p14="http://schemas.microsoft.com/office/powerpoint/2010/main" val="1744546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Linear kinetics: Mass-Action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6CCF03-E1EF-413C-B219-3C6CC5EF7F13}"/>
                  </a:ext>
                </a:extLst>
              </p:cNvPr>
              <p:cNvSpPr>
                <a:spLocks noGrp="1"/>
              </p:cNvSpPr>
              <p:nvPr>
                <p:ph sz="half" idx="1"/>
              </p:nvPr>
            </p:nvSpPr>
            <p:spPr>
              <a:xfrm>
                <a:off x="838200" y="1825625"/>
                <a:ext cx="10515600" cy="4351338"/>
              </a:xfrm>
            </p:spPr>
            <p:txBody>
              <a:bodyPr>
                <a:normAutofit/>
              </a:bodyPr>
              <a:lstStyle/>
              <a:p>
                <a:r>
                  <a:rPr lang="en-GB" dirty="0"/>
                  <a:t>Irreversible Mass-Action Kinetics</a:t>
                </a:r>
              </a:p>
              <a:p>
                <a:pPr marL="0" indent="0">
                  <a:buNone/>
                </a:pPr>
                <a:endParaRPr lang="en-GB" dirty="0"/>
              </a:p>
              <a:p>
                <a:pPr marL="0" indent="0">
                  <a:buNone/>
                </a:pPr>
                <a:endParaRPr lang="en-GB" dirty="0"/>
              </a:p>
              <a:p>
                <a:pPr marL="0" indent="0">
                  <a:buNone/>
                </a:pPr>
                <a:endParaRPr lang="nb-NO" sz="2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nb-NO" sz="2800" b="0" i="1" smtClean="0">
                              <a:latin typeface="Cambria Math" panose="02040503050406030204" pitchFamily="18" charset="0"/>
                              <a:ea typeface="Cambria Math" panose="02040503050406030204" pitchFamily="18" charset="0"/>
                            </a:rPr>
                          </m:ctrlPr>
                        </m:eqArrPr>
                        <m:e>
                          <m:eqArr>
                            <m:eqArrPr>
                              <m:ctrlPr>
                                <a:rPr lang="nb-NO" sz="2800" b="0" i="1" smtClean="0">
                                  <a:latin typeface="Cambria Math" panose="02040503050406030204" pitchFamily="18" charset="0"/>
                                  <a:ea typeface="Cambria Math" panose="02040503050406030204" pitchFamily="18" charset="0"/>
                                </a:rPr>
                              </m:ctrlPr>
                            </m:eqArrPr>
                            <m:e>
                              <m:sSub>
                                <m:sSubPr>
                                  <m:ctrlPr>
                                    <a:rPr lang="en-GB" sz="280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𝑗</m:t>
                                  </m:r>
                                </m:sub>
                              </m:sSub>
                              <m:r>
                                <a:rPr lang="nb-NO" sz="2800" b="0" i="1" smtClean="0">
                                  <a:latin typeface="Cambria Math" panose="02040503050406030204" pitchFamily="18" charset="0"/>
                                </a:rPr>
                                <m:t>=</m:t>
                              </m:r>
                              <m:sSup>
                                <m:sSupPr>
                                  <m:ctrlPr>
                                    <a:rPr lang="nb-NO" sz="2800" b="0" i="1" smtClean="0">
                                      <a:latin typeface="Cambria Math" panose="02040503050406030204" pitchFamily="18" charset="0"/>
                                    </a:rPr>
                                  </m:ctrlPr>
                                </m:sSupPr>
                                <m:e>
                                  <m:r>
                                    <a:rPr lang="nb-NO" sz="2800" b="0" i="1" smtClean="0">
                                      <a:latin typeface="Cambria Math" panose="02040503050406030204" pitchFamily="18" charset="0"/>
                                    </a:rPr>
                                    <m:t>𝑘</m:t>
                                  </m:r>
                                </m:e>
                                <m:sup>
                                  <m:r>
                                    <a:rPr lang="nb-NO" sz="2800" b="0" i="1" smtClean="0">
                                      <a:latin typeface="Cambria Math" panose="02040503050406030204" pitchFamily="18" charset="0"/>
                                    </a:rPr>
                                    <m:t>+</m:t>
                                  </m:r>
                                </m:sup>
                              </m:sSup>
                              <m:r>
                                <a:rPr lang="nb-NO" sz="2800" b="0" i="1" smtClean="0">
                                  <a:latin typeface="Cambria Math" panose="02040503050406030204" pitchFamily="18" charset="0"/>
                                  <a:ea typeface="Cambria Math" panose="02040503050406030204" pitchFamily="18" charset="0"/>
                                </a:rPr>
                                <m:t>∙</m:t>
                              </m:r>
                              <m:sSubSup>
                                <m:sSubSupPr>
                                  <m:ctrlPr>
                                    <a:rPr lang="nb-NO" sz="2800" b="0" i="1" smtClean="0">
                                      <a:latin typeface="Cambria Math" panose="02040503050406030204" pitchFamily="18" charset="0"/>
                                      <a:ea typeface="Cambria Math" panose="02040503050406030204" pitchFamily="18" charset="0"/>
                                    </a:rPr>
                                  </m:ctrlPr>
                                </m:sSubSup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1</m:t>
                                  </m:r>
                                </m:sub>
                                <m:sup>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𝑛</m:t>
                                      </m:r>
                                    </m:e>
                                    <m:sub>
                                      <m:r>
                                        <a:rPr lang="nb-NO" sz="2800" b="0" i="1" smtClean="0">
                                          <a:latin typeface="Cambria Math" panose="02040503050406030204" pitchFamily="18" charset="0"/>
                                          <a:ea typeface="Cambria Math" panose="02040503050406030204" pitchFamily="18" charset="0"/>
                                        </a:rPr>
                                        <m:t>1,</m:t>
                                      </m:r>
                                      <m:r>
                                        <a:rPr lang="nb-NO" sz="2800" b="0" i="1" smtClean="0">
                                          <a:latin typeface="Cambria Math" panose="02040503050406030204" pitchFamily="18" charset="0"/>
                                          <a:ea typeface="Cambria Math" panose="02040503050406030204" pitchFamily="18" charset="0"/>
                                        </a:rPr>
                                        <m:t>𝑗</m:t>
                                      </m:r>
                                    </m:sub>
                                  </m:sSub>
                                </m:sup>
                              </m:sSubSup>
                              <m:r>
                                <a:rPr lang="nb-NO" sz="2800" b="0" i="1" smtClean="0">
                                  <a:latin typeface="Cambria Math" panose="02040503050406030204" pitchFamily="18" charset="0"/>
                                  <a:ea typeface="Cambria Math" panose="02040503050406030204" pitchFamily="18" charset="0"/>
                                </a:rPr>
                                <m:t>∙</m:t>
                              </m:r>
                              <m:sSubSup>
                                <m:sSubSupPr>
                                  <m:ctrlPr>
                                    <a:rPr lang="nb-NO" i="1">
                                      <a:latin typeface="Cambria Math" panose="02040503050406030204" pitchFamily="18" charset="0"/>
                                      <a:ea typeface="Cambria Math" panose="02040503050406030204" pitchFamily="18" charset="0"/>
                                    </a:rPr>
                                  </m:ctrlPr>
                                </m:sSubSupPr>
                                <m:e>
                                  <m:r>
                                    <a:rPr lang="nb-NO" i="1">
                                      <a:latin typeface="Cambria Math" panose="02040503050406030204" pitchFamily="18" charset="0"/>
                                      <a:ea typeface="Cambria Math" panose="02040503050406030204" pitchFamily="18" charset="0"/>
                                    </a:rPr>
                                    <m:t>𝑆</m:t>
                                  </m:r>
                                </m:e>
                                <m:sub>
                                  <m:r>
                                    <a:rPr lang="nb-NO" b="0" i="1" smtClean="0">
                                      <a:latin typeface="Cambria Math" panose="02040503050406030204" pitchFamily="18" charset="0"/>
                                      <a:ea typeface="Cambria Math" panose="02040503050406030204" pitchFamily="18" charset="0"/>
                                    </a:rPr>
                                    <m:t>3</m:t>
                                  </m:r>
                                </m:sub>
                                <m:sup>
                                  <m:sSub>
                                    <m:sSubPr>
                                      <m:ctrlPr>
                                        <a:rPr lang="nb-NO" i="1">
                                          <a:latin typeface="Cambria Math" panose="02040503050406030204" pitchFamily="18" charset="0"/>
                                          <a:ea typeface="Cambria Math" panose="02040503050406030204" pitchFamily="18" charset="0"/>
                                        </a:rPr>
                                      </m:ctrlPr>
                                    </m:sSubPr>
                                    <m:e>
                                      <m:r>
                                        <a:rPr lang="nb-NO" i="1">
                                          <a:latin typeface="Cambria Math" panose="02040503050406030204" pitchFamily="18" charset="0"/>
                                          <a:ea typeface="Cambria Math" panose="02040503050406030204" pitchFamily="18" charset="0"/>
                                        </a:rPr>
                                        <m:t>𝑛</m:t>
                                      </m:r>
                                    </m:e>
                                    <m:sub>
                                      <m:r>
                                        <a:rPr lang="nb-NO" b="0" i="1" smtClean="0">
                                          <a:latin typeface="Cambria Math" panose="02040503050406030204" pitchFamily="18" charset="0"/>
                                          <a:ea typeface="Cambria Math" panose="02040503050406030204" pitchFamily="18" charset="0"/>
                                        </a:rPr>
                                        <m:t>3</m:t>
                                      </m:r>
                                      <m:r>
                                        <a:rPr lang="nb-NO" i="1">
                                          <a:latin typeface="Cambria Math" panose="02040503050406030204" pitchFamily="18" charset="0"/>
                                          <a:ea typeface="Cambria Math" panose="02040503050406030204" pitchFamily="18" charset="0"/>
                                        </a:rPr>
                                        <m:t>,</m:t>
                                      </m:r>
                                      <m:r>
                                        <a:rPr lang="nb-NO" i="1">
                                          <a:latin typeface="Cambria Math" panose="02040503050406030204" pitchFamily="18" charset="0"/>
                                          <a:ea typeface="Cambria Math" panose="02040503050406030204" pitchFamily="18" charset="0"/>
                                        </a:rPr>
                                        <m:t>𝑗</m:t>
                                      </m:r>
                                    </m:sub>
                                  </m:sSub>
                                </m:sup>
                              </m:sSubSup>
                            </m:e>
                          </m:eqArr>
                        </m:e>
                      </m:eqArr>
                    </m:oMath>
                  </m:oMathPara>
                </a14:m>
                <a:endParaRPr lang="en-GB" dirty="0"/>
              </a:p>
              <a:p>
                <a:endParaRPr lang="en-GB" dirty="0"/>
              </a:p>
              <a:p>
                <a:endParaRPr lang="en-GB" dirty="0"/>
              </a:p>
              <a:p>
                <a:endParaRPr lang="en-GB" dirty="0"/>
              </a:p>
              <a:p>
                <a:endParaRPr lang="en-GB" dirty="0"/>
              </a:p>
              <a:p>
                <a:pPr marL="0" indent="0">
                  <a:buNone/>
                </a:pPr>
                <a:endParaRPr lang="nb-NO" b="0" dirty="0"/>
              </a:p>
            </p:txBody>
          </p:sp>
        </mc:Choice>
        <mc:Fallback xmlns="">
          <p:sp>
            <p:nvSpPr>
              <p:cNvPr id="4" name="Content Placeholder 3">
                <a:extLst>
                  <a:ext uri="{FF2B5EF4-FFF2-40B4-BE49-F238E27FC236}">
                    <a16:creationId xmlns:a16="http://schemas.microsoft.com/office/drawing/2014/main" id="{046CCF03-E1EF-413C-B219-3C6CC5EF7F13}"/>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381"/>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EA658CC5-DA22-4407-8955-41EA7474F207}"/>
              </a:ext>
            </a:extLst>
          </p:cNvPr>
          <p:cNvGrpSpPr/>
          <p:nvPr/>
        </p:nvGrpSpPr>
        <p:grpSpPr>
          <a:xfrm>
            <a:off x="4429399" y="2702049"/>
            <a:ext cx="3333201" cy="726951"/>
            <a:chOff x="5537940" y="2351529"/>
            <a:chExt cx="3333201" cy="726951"/>
          </a:xfrm>
        </p:grpSpPr>
        <p:sp>
          <p:nvSpPr>
            <p:cNvPr id="13" name="Content Placeholder 5">
              <a:extLst>
                <a:ext uri="{FF2B5EF4-FFF2-40B4-BE49-F238E27FC236}">
                  <a16:creationId xmlns:a16="http://schemas.microsoft.com/office/drawing/2014/main" id="{1772991A-9B5D-41C5-A5DA-2B3A63514296}"/>
                </a:ext>
              </a:extLst>
            </p:cNvPr>
            <p:cNvSpPr txBox="1">
              <a:spLocks/>
            </p:cNvSpPr>
            <p:nvPr/>
          </p:nvSpPr>
          <p:spPr>
            <a:xfrm>
              <a:off x="5537940" y="2490029"/>
              <a:ext cx="169842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3600" b="1" dirty="0"/>
                <a:t>S</a:t>
              </a:r>
              <a:r>
                <a:rPr lang="en-GB" sz="3600" b="1" baseline="-25000" dirty="0"/>
                <a:t>3 </a:t>
              </a:r>
              <a:r>
                <a:rPr lang="en-GB" sz="3600" b="1" dirty="0"/>
                <a:t>+ S</a:t>
              </a:r>
              <a:r>
                <a:rPr lang="en-GB" sz="3600" b="1" baseline="-25000" dirty="0"/>
                <a:t>1</a:t>
              </a:r>
            </a:p>
          </p:txBody>
        </p:sp>
        <p:sp>
          <p:nvSpPr>
            <p:cNvPr id="19" name="Content Placeholder 5">
              <a:extLst>
                <a:ext uri="{FF2B5EF4-FFF2-40B4-BE49-F238E27FC236}">
                  <a16:creationId xmlns:a16="http://schemas.microsoft.com/office/drawing/2014/main" id="{FA08C674-1D57-41D9-8F08-E678876BB93C}"/>
                </a:ext>
              </a:extLst>
            </p:cNvPr>
            <p:cNvSpPr txBox="1">
              <a:spLocks/>
            </p:cNvSpPr>
            <p:nvPr/>
          </p:nvSpPr>
          <p:spPr>
            <a:xfrm>
              <a:off x="8159481" y="2496155"/>
              <a:ext cx="71166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S</a:t>
              </a:r>
              <a:r>
                <a:rPr lang="en-GB" sz="3600" b="1" baseline="-25000" dirty="0"/>
                <a:t>2</a:t>
              </a:r>
            </a:p>
          </p:txBody>
        </p:sp>
        <mc:AlternateContent xmlns:mc="http://schemas.openxmlformats.org/markup-compatibility/2006" xmlns:a14="http://schemas.microsoft.com/office/drawing/2010/main">
          <mc:Choice Requires="a14">
            <p:sp>
              <p:nvSpPr>
                <p:cNvPr id="5" name="TextBox 27">
                  <a:extLst>
                    <a:ext uri="{FF2B5EF4-FFF2-40B4-BE49-F238E27FC236}">
                      <a16:creationId xmlns:a16="http://schemas.microsoft.com/office/drawing/2014/main" id="{86A8439B-183B-41B2-BC5D-CAE7ACFD5BC8}"/>
                    </a:ext>
                  </a:extLst>
                </p:cNvPr>
                <p:cNvSpPr txBox="1"/>
                <p:nvPr/>
              </p:nvSpPr>
              <p:spPr>
                <a:xfrm>
                  <a:off x="7536974" y="2351529"/>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5" name="TextBox 27">
                  <a:extLst>
                    <a:ext uri="{FF2B5EF4-FFF2-40B4-BE49-F238E27FC236}">
                      <a16:creationId xmlns:a16="http://schemas.microsoft.com/office/drawing/2014/main" id="{86A8439B-183B-41B2-BC5D-CAE7ACFD5BC8}"/>
                    </a:ext>
                  </a:extLst>
                </p:cNvPr>
                <p:cNvSpPr txBox="1">
                  <a:spLocks noRot="1" noChangeAspect="1" noMove="1" noResize="1" noEditPoints="1" noAdjustHandles="1" noChangeArrowheads="1" noChangeShapeType="1" noTextEdit="1"/>
                </p:cNvSpPr>
                <p:nvPr/>
              </p:nvSpPr>
              <p:spPr>
                <a:xfrm>
                  <a:off x="7536974" y="2351529"/>
                  <a:ext cx="333361" cy="276999"/>
                </a:xfrm>
                <a:prstGeom prst="rect">
                  <a:avLst/>
                </a:prstGeom>
                <a:blipFill>
                  <a:blip r:embed="rId7"/>
                  <a:stretch>
                    <a:fillRect l="-16364" r="-1818" b="-8696"/>
                  </a:stretch>
                </a:blipFill>
              </p:spPr>
              <p:txBody>
                <a:bodyPr/>
                <a:lstStyle/>
                <a:p>
                  <a:r>
                    <a:rPr lang="en-GB">
                      <a:noFill/>
                    </a:rPr>
                    <a:t> </a:t>
                  </a:r>
                </a:p>
              </p:txBody>
            </p:sp>
          </mc:Fallback>
        </mc:AlternateContent>
        <p:pic>
          <p:nvPicPr>
            <p:cNvPr id="20" name="Graphic 19" descr="Arrow Right with solid fill">
              <a:extLst>
                <a:ext uri="{FF2B5EF4-FFF2-40B4-BE49-F238E27FC236}">
                  <a16:creationId xmlns:a16="http://schemas.microsoft.com/office/drawing/2014/main" id="{173AB9AB-FD55-4A3A-B685-0E21F68202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6367" y="2429067"/>
              <a:ext cx="923114" cy="649413"/>
            </a:xfrm>
            <a:prstGeom prst="rect">
              <a:avLst/>
            </a:prstGeom>
          </p:spPr>
        </p:pic>
      </p:grpSp>
    </p:spTree>
    <p:extLst>
      <p:ext uri="{BB962C8B-B14F-4D97-AF65-F5344CB8AC3E}">
        <p14:creationId xmlns:p14="http://schemas.microsoft.com/office/powerpoint/2010/main" val="376571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Linear kinetics: Mass-Action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6CCF03-E1EF-413C-B219-3C6CC5EF7F13}"/>
                  </a:ext>
                </a:extLst>
              </p:cNvPr>
              <p:cNvSpPr>
                <a:spLocks noGrp="1"/>
              </p:cNvSpPr>
              <p:nvPr>
                <p:ph sz="half" idx="1"/>
              </p:nvPr>
            </p:nvSpPr>
            <p:spPr>
              <a:xfrm>
                <a:off x="4444952" y="1825625"/>
                <a:ext cx="6908848" cy="4351338"/>
              </a:xfrm>
            </p:spPr>
            <p:txBody>
              <a:bodyPr>
                <a:normAutofit fontScale="85000" lnSpcReduction="20000"/>
              </a:bodyPr>
              <a:lstStyle/>
              <a:p>
                <a:r>
                  <a:rPr lang="en-GB" dirty="0"/>
                  <a:t>Reversible Mass-Action Kinetics</a:t>
                </a:r>
              </a:p>
              <a:p>
                <a:pPr marL="0" indent="0">
                  <a:buNone/>
                </a:pPr>
                <a:endParaRPr lang="en-GB" dirty="0"/>
              </a:p>
              <a:p>
                <a:pPr marL="0" indent="0">
                  <a:buNone/>
                </a:pPr>
                <a:endParaRPr lang="en-GB" dirty="0"/>
              </a:p>
              <a:p>
                <a:pPr marL="0" indent="0">
                  <a:buNone/>
                </a:pPr>
                <a:endParaRPr lang="en-GB" dirty="0"/>
              </a:p>
              <a:p>
                <a:pPr marL="0" indent="0">
                  <a:buNone/>
                </a:pPr>
                <a:endParaRPr lang="nb-NO" sz="2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nb-NO" sz="2800" b="0" i="1" smtClean="0">
                              <a:latin typeface="Cambria Math" panose="02040503050406030204" pitchFamily="18" charset="0"/>
                              <a:ea typeface="Cambria Math" panose="02040503050406030204" pitchFamily="18" charset="0"/>
                            </a:rPr>
                          </m:ctrlPr>
                        </m:eqArrPr>
                        <m:e>
                          <m:eqArr>
                            <m:eqArrPr>
                              <m:ctrlPr>
                                <a:rPr lang="nb-NO" sz="2800" b="0" i="1" smtClean="0">
                                  <a:latin typeface="Cambria Math" panose="02040503050406030204" pitchFamily="18" charset="0"/>
                                  <a:ea typeface="Cambria Math" panose="02040503050406030204" pitchFamily="18" charset="0"/>
                                </a:rPr>
                              </m:ctrlPr>
                            </m:eqArrPr>
                            <m:e>
                              <m:sSub>
                                <m:sSubPr>
                                  <m:ctrlPr>
                                    <a:rPr lang="en-GB" sz="280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𝑗</m:t>
                                  </m:r>
                                </m:sub>
                              </m:sSub>
                              <m:r>
                                <a:rPr lang="nb-NO" sz="2800" b="0" i="1" smtClean="0">
                                  <a:latin typeface="Cambria Math" panose="02040503050406030204" pitchFamily="18" charset="0"/>
                                </a:rPr>
                                <m:t>=</m:t>
                              </m:r>
                              <m:sSup>
                                <m:sSupPr>
                                  <m:ctrlPr>
                                    <a:rPr lang="nb-NO" sz="2800" b="0" i="1" smtClean="0">
                                      <a:latin typeface="Cambria Math" panose="02040503050406030204" pitchFamily="18" charset="0"/>
                                    </a:rPr>
                                  </m:ctrlPr>
                                </m:sSupPr>
                                <m:e>
                                  <m:r>
                                    <a:rPr lang="nb-NO" sz="2800" b="0" i="1" smtClean="0">
                                      <a:latin typeface="Cambria Math" panose="02040503050406030204" pitchFamily="18" charset="0"/>
                                    </a:rPr>
                                    <m:t>𝑘</m:t>
                                  </m:r>
                                </m:e>
                                <m:sup>
                                  <m:r>
                                    <a:rPr lang="nb-NO" sz="2800" b="0" i="1" smtClean="0">
                                      <a:latin typeface="Cambria Math" panose="02040503050406030204" pitchFamily="18" charset="0"/>
                                    </a:rPr>
                                    <m:t>+</m:t>
                                  </m:r>
                                </m:sup>
                              </m:sSup>
                              <m:r>
                                <a:rPr lang="nb-NO" sz="2800" b="0" i="1" smtClean="0">
                                  <a:latin typeface="Cambria Math" panose="02040503050406030204" pitchFamily="18" charset="0"/>
                                  <a:ea typeface="Cambria Math" panose="02040503050406030204" pitchFamily="18" charset="0"/>
                                </a:rPr>
                                <m:t>∙</m:t>
                              </m:r>
                              <m:sSubSup>
                                <m:sSubSupPr>
                                  <m:ctrlPr>
                                    <a:rPr lang="nb-NO" sz="2800" b="0" i="1" smtClean="0">
                                      <a:latin typeface="Cambria Math" panose="02040503050406030204" pitchFamily="18" charset="0"/>
                                      <a:ea typeface="Cambria Math" panose="02040503050406030204" pitchFamily="18" charset="0"/>
                                    </a:rPr>
                                  </m:ctrlPr>
                                </m:sSubSup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1</m:t>
                                  </m:r>
                                </m:sub>
                                <m:sup>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𝑛</m:t>
                                      </m:r>
                                    </m:e>
                                    <m:sub>
                                      <m:r>
                                        <a:rPr lang="nb-NO" sz="2800" b="0" i="1" smtClean="0">
                                          <a:latin typeface="Cambria Math" panose="02040503050406030204" pitchFamily="18" charset="0"/>
                                          <a:ea typeface="Cambria Math" panose="02040503050406030204" pitchFamily="18" charset="0"/>
                                        </a:rPr>
                                        <m:t>1,</m:t>
                                      </m:r>
                                      <m:r>
                                        <a:rPr lang="nb-NO" sz="2800" b="0" i="1" smtClean="0">
                                          <a:latin typeface="Cambria Math" panose="02040503050406030204" pitchFamily="18" charset="0"/>
                                          <a:ea typeface="Cambria Math" panose="02040503050406030204" pitchFamily="18" charset="0"/>
                                        </a:rPr>
                                        <m:t>𝑗</m:t>
                                      </m:r>
                                    </m:sub>
                                  </m:sSub>
                                </m:sup>
                              </m:sSubSup>
                              <m:r>
                                <a:rPr lang="nb-NO" sz="2800" b="0" i="1" smtClean="0">
                                  <a:latin typeface="Cambria Math" panose="02040503050406030204" pitchFamily="18" charset="0"/>
                                  <a:ea typeface="Cambria Math" panose="02040503050406030204" pitchFamily="18" charset="0"/>
                                </a:rPr>
                                <m:t>−</m:t>
                              </m:r>
                              <m:sSup>
                                <m:sSupPr>
                                  <m:ctrlPr>
                                    <a:rPr lang="nb-NO" sz="2800" b="0" i="1" smtClean="0">
                                      <a:latin typeface="Cambria Math" panose="02040503050406030204" pitchFamily="18" charset="0"/>
                                      <a:ea typeface="Cambria Math" panose="02040503050406030204" pitchFamily="18" charset="0"/>
                                    </a:rPr>
                                  </m:ctrlPr>
                                </m:sSupPr>
                                <m:e>
                                  <m:r>
                                    <a:rPr lang="nb-NO" sz="2800" b="0" i="1" smtClean="0">
                                      <a:latin typeface="Cambria Math" panose="02040503050406030204" pitchFamily="18" charset="0"/>
                                      <a:ea typeface="Cambria Math" panose="02040503050406030204" pitchFamily="18" charset="0"/>
                                    </a:rPr>
                                    <m:t>𝑘</m:t>
                                  </m:r>
                                </m:e>
                                <m:sup>
                                  <m:r>
                                    <a:rPr lang="nb-NO" sz="2800" b="0" i="1" smtClean="0">
                                      <a:latin typeface="Cambria Math" panose="02040503050406030204" pitchFamily="18" charset="0"/>
                                      <a:ea typeface="Cambria Math" panose="02040503050406030204" pitchFamily="18" charset="0"/>
                                    </a:rPr>
                                    <m:t>−</m:t>
                                  </m:r>
                                </m:sup>
                              </m:sSup>
                              <m:r>
                                <a:rPr lang="nb-NO" sz="2800" b="0" i="1" smtClean="0">
                                  <a:latin typeface="Cambria Math" panose="02040503050406030204" pitchFamily="18" charset="0"/>
                                  <a:ea typeface="Cambria Math" panose="02040503050406030204" pitchFamily="18" charset="0"/>
                                </a:rPr>
                                <m:t>∙</m:t>
                              </m:r>
                              <m:sSubSup>
                                <m:sSubSupPr>
                                  <m:ctrlPr>
                                    <a:rPr lang="nb-NO" sz="2800" b="0" i="1" smtClean="0">
                                      <a:latin typeface="Cambria Math" panose="02040503050406030204" pitchFamily="18" charset="0"/>
                                      <a:ea typeface="Cambria Math" panose="02040503050406030204" pitchFamily="18" charset="0"/>
                                    </a:rPr>
                                  </m:ctrlPr>
                                </m:sSubSup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2</m:t>
                                  </m:r>
                                </m:sub>
                                <m:sup>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𝑛</m:t>
                                      </m:r>
                                    </m:e>
                                    <m:sub>
                                      <m:r>
                                        <a:rPr lang="nb-NO" sz="2800" b="0" i="1" smtClean="0">
                                          <a:latin typeface="Cambria Math" panose="02040503050406030204" pitchFamily="18" charset="0"/>
                                          <a:ea typeface="Cambria Math" panose="02040503050406030204" pitchFamily="18" charset="0"/>
                                        </a:rPr>
                                        <m:t>2,</m:t>
                                      </m:r>
                                      <m:r>
                                        <a:rPr lang="nb-NO" sz="2800" b="0" i="1" smtClean="0">
                                          <a:latin typeface="Cambria Math" panose="02040503050406030204" pitchFamily="18" charset="0"/>
                                          <a:ea typeface="Cambria Math" panose="02040503050406030204" pitchFamily="18" charset="0"/>
                                        </a:rPr>
                                        <m:t>𝑗</m:t>
                                      </m:r>
                                    </m:sub>
                                  </m:sSub>
                                </m:sup>
                              </m:sSubSup>
                            </m:e>
                          </m:eqArr>
                        </m:e>
                      </m:eqArr>
                    </m:oMath>
                  </m:oMathPara>
                </a14:m>
                <a:endParaRPr lang="nb-NO" sz="2800" b="0" dirty="0">
                  <a:ea typeface="Cambria Math" panose="02040503050406030204" pitchFamily="18" charset="0"/>
                </a:endParaRPr>
              </a:p>
              <a:p>
                <a:pPr marL="0" indent="0">
                  <a:buNone/>
                </a:pPr>
                <a:endParaRPr lang="nb-NO" sz="2800" b="0" dirty="0">
                  <a:ea typeface="Cambria Math" panose="02040503050406030204" pitchFamily="18" charset="0"/>
                </a:endParaRPr>
              </a:p>
              <a:p>
                <a:pPr marL="0" indent="0">
                  <a:buNone/>
                </a:pPr>
                <a:r>
                  <a:rPr lang="en-GB" dirty="0"/>
                  <a:t>A</a:t>
                </a:r>
                <a:r>
                  <a:rPr lang="en-GB" sz="2800" dirty="0"/>
                  <a:t>t equilibrium, when </a:t>
                </a:r>
                <a14:m>
                  <m:oMath xmlns:m="http://schemas.openxmlformats.org/officeDocument/2006/math">
                    <m:sSub>
                      <m:sSubPr>
                        <m:ctrlPr>
                          <a:rPr lang="en-GB" sz="280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𝑗</m:t>
                        </m:r>
                      </m:sub>
                    </m:sSub>
                    <m:r>
                      <a:rPr lang="nb-NO" sz="2800" b="0" i="1" smtClean="0">
                        <a:latin typeface="Cambria Math" panose="02040503050406030204" pitchFamily="18" charset="0"/>
                      </a:rPr>
                      <m:t>=0</m:t>
                    </m:r>
                  </m:oMath>
                </a14:m>
                <a:r>
                  <a:rPr lang="en-GB" sz="2800" dirty="0"/>
                  <a:t> it implies</a:t>
                </a:r>
              </a:p>
              <a:p>
                <a:endParaRPr lang="en-GB" sz="2800" dirty="0"/>
              </a:p>
              <a:p>
                <a:pPr marL="0" indent="0" algn="ctr">
                  <a:buNone/>
                </a:pPr>
                <a14:m>
                  <m:oMathPara xmlns:m="http://schemas.openxmlformats.org/officeDocument/2006/math">
                    <m:oMathParaPr>
                      <m:jc m:val="centerGroup"/>
                    </m:oMathParaPr>
                    <m:oMath xmlns:m="http://schemas.openxmlformats.org/officeDocument/2006/math">
                      <m:eqArr>
                        <m:eqArrPr>
                          <m:ctrlPr>
                            <a:rPr lang="nb-NO" sz="2800" b="0" i="1" smtClean="0">
                              <a:latin typeface="Cambria Math" panose="02040503050406030204" pitchFamily="18" charset="0"/>
                            </a:rPr>
                          </m:ctrlPr>
                        </m:eqArrPr>
                        <m:e>
                          <m:r>
                            <a:rPr lang="nb-NO" sz="2800" b="0" i="1" smtClean="0">
                              <a:latin typeface="Cambria Math" panose="02040503050406030204" pitchFamily="18" charset="0"/>
                            </a:rPr>
                            <m:t> </m:t>
                          </m:r>
                          <m:r>
                            <a:rPr lang="nb-NO" sz="2800" b="0" i="1" smtClean="0">
                              <a:latin typeface="Cambria Math" panose="02040503050406030204" pitchFamily="18" charset="0"/>
                            </a:rPr>
                            <m:t>𝑞</m:t>
                          </m:r>
                          <m:r>
                            <a:rPr lang="nb-NO" sz="2800" b="0" i="1" smtClean="0">
                              <a:latin typeface="Cambria Math" panose="02040503050406030204" pitchFamily="18" charset="0"/>
                            </a:rPr>
                            <m:t>=</m:t>
                          </m:r>
                          <m:f>
                            <m:fPr>
                              <m:ctrlPr>
                                <a:rPr lang="nb-NO" sz="2800" b="0" i="1" smtClean="0">
                                  <a:latin typeface="Cambria Math" panose="02040503050406030204" pitchFamily="18" charset="0"/>
                                </a:rPr>
                              </m:ctrlPr>
                            </m:fPr>
                            <m:num>
                              <m:sSup>
                                <m:sSupPr>
                                  <m:ctrlPr>
                                    <a:rPr lang="nb-NO" sz="2800" b="0" i="1" smtClean="0">
                                      <a:latin typeface="Cambria Math" panose="02040503050406030204" pitchFamily="18" charset="0"/>
                                    </a:rPr>
                                  </m:ctrlPr>
                                </m:sSupPr>
                                <m:e>
                                  <m:r>
                                    <a:rPr lang="nb-NO" sz="2800" b="0" i="1" smtClean="0">
                                      <a:latin typeface="Cambria Math" panose="02040503050406030204" pitchFamily="18" charset="0"/>
                                    </a:rPr>
                                    <m:t>𝑘</m:t>
                                  </m:r>
                                </m:e>
                                <m:sup>
                                  <m:r>
                                    <a:rPr lang="nb-NO" sz="2800" b="0" i="1" smtClean="0">
                                      <a:latin typeface="Cambria Math" panose="02040503050406030204" pitchFamily="18" charset="0"/>
                                    </a:rPr>
                                    <m:t>+</m:t>
                                  </m:r>
                                </m:sup>
                              </m:sSup>
                            </m:num>
                            <m:den>
                              <m:sSup>
                                <m:sSupPr>
                                  <m:ctrlPr>
                                    <a:rPr lang="nb-NO" sz="2800" b="0" i="1" smtClean="0">
                                      <a:latin typeface="Cambria Math" panose="02040503050406030204" pitchFamily="18" charset="0"/>
                                    </a:rPr>
                                  </m:ctrlPr>
                                </m:sSupPr>
                                <m:e>
                                  <m:r>
                                    <a:rPr lang="nb-NO" sz="2800" b="0" i="1" smtClean="0">
                                      <a:latin typeface="Cambria Math" panose="02040503050406030204" pitchFamily="18" charset="0"/>
                                    </a:rPr>
                                    <m:t>𝑘</m:t>
                                  </m:r>
                                </m:e>
                                <m:sup>
                                  <m:r>
                                    <a:rPr lang="nb-NO" sz="2800" b="0" i="1" smtClean="0">
                                      <a:latin typeface="Cambria Math" panose="02040503050406030204" pitchFamily="18" charset="0"/>
                                    </a:rPr>
                                    <m:t>−</m:t>
                                  </m:r>
                                </m:sup>
                              </m:sSup>
                            </m:den>
                          </m:f>
                          <m:r>
                            <a:rPr lang="nb-NO" sz="2800" b="0" i="1" smtClean="0">
                              <a:latin typeface="Cambria Math" panose="02040503050406030204" pitchFamily="18" charset="0"/>
                            </a:rPr>
                            <m:t> #</m:t>
                          </m:r>
                        </m:e>
                      </m:eqArr>
                    </m:oMath>
                  </m:oMathPara>
                </a14:m>
                <a:endParaRPr lang="nb-NO" sz="2800" b="0" dirty="0"/>
              </a:p>
              <a:p>
                <a:pPr marL="0" indent="0">
                  <a:buNone/>
                </a:pPr>
                <a:endParaRPr lang="en-GB" dirty="0"/>
              </a:p>
              <a:p>
                <a:endParaRPr lang="en-GB" dirty="0"/>
              </a:p>
              <a:p>
                <a:endParaRPr lang="en-GB" dirty="0"/>
              </a:p>
              <a:p>
                <a:endParaRPr lang="en-GB" dirty="0"/>
              </a:p>
              <a:p>
                <a:endParaRPr lang="en-GB" dirty="0"/>
              </a:p>
              <a:p>
                <a:pPr marL="0" indent="0">
                  <a:buNone/>
                </a:pPr>
                <a:endParaRPr lang="nb-NO" b="0" dirty="0"/>
              </a:p>
            </p:txBody>
          </p:sp>
        </mc:Choice>
        <mc:Fallback xmlns="">
          <p:sp>
            <p:nvSpPr>
              <p:cNvPr id="4" name="Content Placeholder 3">
                <a:extLst>
                  <a:ext uri="{FF2B5EF4-FFF2-40B4-BE49-F238E27FC236}">
                    <a16:creationId xmlns:a16="http://schemas.microsoft.com/office/drawing/2014/main" id="{046CCF03-E1EF-413C-B219-3C6CC5EF7F13}"/>
                  </a:ext>
                </a:extLst>
              </p:cNvPr>
              <p:cNvSpPr>
                <a:spLocks noGrp="1" noRot="1" noChangeAspect="1" noMove="1" noResize="1" noEditPoints="1" noAdjustHandles="1" noChangeArrowheads="1" noChangeShapeType="1" noTextEdit="1"/>
              </p:cNvSpPr>
              <p:nvPr>
                <p:ph sz="half" idx="2"/>
              </p:nvPr>
            </p:nvSpPr>
            <p:spPr>
              <a:xfrm>
                <a:off x="4444952" y="1825625"/>
                <a:ext cx="6908848" cy="4351338"/>
              </a:xfrm>
              <a:blipFill>
                <a:blip r:embed="rId2"/>
                <a:stretch>
                  <a:fillRect l="-1323" t="-3361"/>
                </a:stretch>
              </a:blipFill>
            </p:spPr>
            <p:txBody>
              <a:bodyPr/>
              <a:lstStyle/>
              <a:p>
                <a:r>
                  <a:rPr lang="en-GB">
                    <a:noFill/>
                  </a:rPr>
                  <a:t> </a:t>
                </a:r>
              </a:p>
            </p:txBody>
          </p:sp>
        </mc:Fallback>
      </mc:AlternateContent>
      <p:grpSp>
        <p:nvGrpSpPr>
          <p:cNvPr id="30" name="Group 29">
            <a:extLst>
              <a:ext uri="{FF2B5EF4-FFF2-40B4-BE49-F238E27FC236}">
                <a16:creationId xmlns:a16="http://schemas.microsoft.com/office/drawing/2014/main" id="{778515A7-7BA5-49CD-97D0-50419881529E}"/>
              </a:ext>
            </a:extLst>
          </p:cNvPr>
          <p:cNvGrpSpPr/>
          <p:nvPr/>
        </p:nvGrpSpPr>
        <p:grpSpPr>
          <a:xfrm>
            <a:off x="838200" y="2296998"/>
            <a:ext cx="3282048" cy="3408591"/>
            <a:chOff x="1787976" y="2486616"/>
            <a:chExt cx="3282048" cy="3408591"/>
          </a:xfrm>
        </p:grpSpPr>
        <p:pic>
          <p:nvPicPr>
            <p:cNvPr id="12" name="Graphic 11" descr="Linear Graph outline">
              <a:extLst>
                <a:ext uri="{FF2B5EF4-FFF2-40B4-BE49-F238E27FC236}">
                  <a16:creationId xmlns:a16="http://schemas.microsoft.com/office/drawing/2014/main" id="{C7E13AA3-16C5-4F05-AA64-9A2AF826FF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87976" y="2486616"/>
              <a:ext cx="3282048" cy="328204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05D2735-609A-40A1-AE7D-47DB55A23BC2}"/>
                    </a:ext>
                  </a:extLst>
                </p:cNvPr>
                <p:cNvSpPr txBox="1"/>
                <p:nvPr/>
              </p:nvSpPr>
              <p:spPr>
                <a:xfrm>
                  <a:off x="1787976" y="4001294"/>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6" name="TextBox 15">
                  <a:extLst>
                    <a:ext uri="{FF2B5EF4-FFF2-40B4-BE49-F238E27FC236}">
                      <a16:creationId xmlns:a16="http://schemas.microsoft.com/office/drawing/2014/main" id="{905D2735-609A-40A1-AE7D-47DB55A23BC2}"/>
                    </a:ext>
                  </a:extLst>
                </p:cNvPr>
                <p:cNvSpPr txBox="1">
                  <a:spLocks noRot="1" noChangeAspect="1" noMove="1" noResize="1" noEditPoints="1" noAdjustHandles="1" noChangeArrowheads="1" noChangeShapeType="1" noTextEdit="1"/>
                </p:cNvSpPr>
                <p:nvPr/>
              </p:nvSpPr>
              <p:spPr>
                <a:xfrm>
                  <a:off x="1787976" y="4001294"/>
                  <a:ext cx="464486" cy="53200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6BDF13-E2EE-4857-9EF5-408C5C3EED80}"/>
                    </a:ext>
                  </a:extLst>
                </p:cNvPr>
                <p:cNvSpPr txBox="1"/>
                <p:nvPr/>
              </p:nvSpPr>
              <p:spPr>
                <a:xfrm>
                  <a:off x="3223623" y="5402764"/>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18" name="TextBox 17">
                  <a:extLst>
                    <a:ext uri="{FF2B5EF4-FFF2-40B4-BE49-F238E27FC236}">
                      <a16:creationId xmlns:a16="http://schemas.microsoft.com/office/drawing/2014/main" id="{3E6BDF13-E2EE-4857-9EF5-408C5C3EED80}"/>
                    </a:ext>
                  </a:extLst>
                </p:cNvPr>
                <p:cNvSpPr txBox="1">
                  <a:spLocks noRot="1" noChangeAspect="1" noMove="1" noResize="1" noEditPoints="1" noAdjustHandles="1" noChangeArrowheads="1" noChangeShapeType="1" noTextEdit="1"/>
                </p:cNvSpPr>
                <p:nvPr/>
              </p:nvSpPr>
              <p:spPr>
                <a:xfrm>
                  <a:off x="3223623" y="5402764"/>
                  <a:ext cx="735458" cy="492443"/>
                </a:xfrm>
                <a:prstGeom prst="rect">
                  <a:avLst/>
                </a:prstGeom>
                <a:blipFill>
                  <a:blip r:embed="rId6"/>
                  <a:stretch>
                    <a:fillRect/>
                  </a:stretch>
                </a:blipFill>
              </p:spPr>
              <p:txBody>
                <a:bodyPr/>
                <a:lstStyle/>
                <a:p>
                  <a:r>
                    <a:rPr lang="en-GB">
                      <a:noFill/>
                    </a:rPr>
                    <a:t> </a:t>
                  </a:r>
                </a:p>
              </p:txBody>
            </p:sp>
          </mc:Fallback>
        </mc:AlternateContent>
      </p:grpSp>
      <p:sp>
        <p:nvSpPr>
          <p:cNvPr id="27" name="Rectangle 26">
            <a:extLst>
              <a:ext uri="{FF2B5EF4-FFF2-40B4-BE49-F238E27FC236}">
                <a16:creationId xmlns:a16="http://schemas.microsoft.com/office/drawing/2014/main" id="{DF7DFDFD-8C2B-4895-B40E-CFDF622A269B}"/>
              </a:ext>
            </a:extLst>
          </p:cNvPr>
          <p:cNvSpPr/>
          <p:nvPr/>
        </p:nvSpPr>
        <p:spPr>
          <a:xfrm>
            <a:off x="7144996" y="5122863"/>
            <a:ext cx="1508760" cy="1054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6A8439B-183B-41B2-BC5D-CAE7ACFD5BC8}"/>
                  </a:ext>
                </a:extLst>
              </p:cNvPr>
              <p:cNvSpPr txBox="1"/>
              <p:nvPr/>
            </p:nvSpPr>
            <p:spPr>
              <a:xfrm>
                <a:off x="8596319" y="2526613"/>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28" name="TextBox 27">
                <a:extLst>
                  <a:ext uri="{FF2B5EF4-FFF2-40B4-BE49-F238E27FC236}">
                    <a16:creationId xmlns:a16="http://schemas.microsoft.com/office/drawing/2014/main" id="{86A8439B-183B-41B2-BC5D-CAE7ACFD5BC8}"/>
                  </a:ext>
                </a:extLst>
              </p:cNvPr>
              <p:cNvSpPr txBox="1">
                <a:spLocks noRot="1" noChangeAspect="1" noMove="1" noResize="1" noEditPoints="1" noAdjustHandles="1" noChangeArrowheads="1" noChangeShapeType="1" noTextEdit="1"/>
              </p:cNvSpPr>
              <p:nvPr/>
            </p:nvSpPr>
            <p:spPr>
              <a:xfrm>
                <a:off x="8596319" y="2526613"/>
                <a:ext cx="333361" cy="276999"/>
              </a:xfrm>
              <a:prstGeom prst="rect">
                <a:avLst/>
              </a:prstGeom>
              <a:blipFill>
                <a:blip r:embed="rId7"/>
                <a:stretch>
                  <a:fillRect l="-16364" r="-3636"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B20A62-80D3-4803-A4EA-F44F3E784627}"/>
                  </a:ext>
                </a:extLst>
              </p:cNvPr>
              <p:cNvSpPr txBox="1"/>
              <p:nvPr/>
            </p:nvSpPr>
            <p:spPr>
              <a:xfrm>
                <a:off x="8596318" y="3196478"/>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29" name="TextBox 28">
                <a:extLst>
                  <a:ext uri="{FF2B5EF4-FFF2-40B4-BE49-F238E27FC236}">
                    <a16:creationId xmlns:a16="http://schemas.microsoft.com/office/drawing/2014/main" id="{63B20A62-80D3-4803-A4EA-F44F3E784627}"/>
                  </a:ext>
                </a:extLst>
              </p:cNvPr>
              <p:cNvSpPr txBox="1">
                <a:spLocks noRot="1" noChangeAspect="1" noMove="1" noResize="1" noEditPoints="1" noAdjustHandles="1" noChangeArrowheads="1" noChangeShapeType="1" noTextEdit="1"/>
              </p:cNvSpPr>
              <p:nvPr/>
            </p:nvSpPr>
            <p:spPr>
              <a:xfrm>
                <a:off x="8596318" y="3196478"/>
                <a:ext cx="333361" cy="276999"/>
              </a:xfrm>
              <a:prstGeom prst="rect">
                <a:avLst/>
              </a:prstGeom>
              <a:blipFill>
                <a:blip r:embed="rId8"/>
                <a:stretch>
                  <a:fillRect l="-16364" b="-8696"/>
                </a:stretch>
              </a:blipFill>
            </p:spPr>
            <p:txBody>
              <a:bodyPr/>
              <a:lstStyle/>
              <a:p>
                <a:r>
                  <a:rPr lang="en-GB">
                    <a:noFill/>
                  </a:rPr>
                  <a:t> </a:t>
                </a:r>
              </a:p>
            </p:txBody>
          </p:sp>
        </mc:Fallback>
      </mc:AlternateContent>
      <p:grpSp>
        <p:nvGrpSpPr>
          <p:cNvPr id="3" name="Group 2">
            <a:extLst>
              <a:ext uri="{FF2B5EF4-FFF2-40B4-BE49-F238E27FC236}">
                <a16:creationId xmlns:a16="http://schemas.microsoft.com/office/drawing/2014/main" id="{A42C19EF-FB4F-4A7F-A4BC-3825C155C867}"/>
              </a:ext>
            </a:extLst>
          </p:cNvPr>
          <p:cNvGrpSpPr/>
          <p:nvPr/>
        </p:nvGrpSpPr>
        <p:grpSpPr>
          <a:xfrm>
            <a:off x="6096000" y="2380309"/>
            <a:ext cx="2775141" cy="946864"/>
            <a:chOff x="6096000" y="2380309"/>
            <a:chExt cx="2775141" cy="946864"/>
          </a:xfrm>
        </p:grpSpPr>
        <p:grpSp>
          <p:nvGrpSpPr>
            <p:cNvPr id="8" name="Group 7">
              <a:extLst>
                <a:ext uri="{FF2B5EF4-FFF2-40B4-BE49-F238E27FC236}">
                  <a16:creationId xmlns:a16="http://schemas.microsoft.com/office/drawing/2014/main" id="{5296C074-1CB7-449C-BF09-4C9469CB8426}"/>
                </a:ext>
              </a:extLst>
            </p:cNvPr>
            <p:cNvGrpSpPr/>
            <p:nvPr/>
          </p:nvGrpSpPr>
          <p:grpSpPr>
            <a:xfrm>
              <a:off x="6096000" y="2546280"/>
              <a:ext cx="2775141" cy="614922"/>
              <a:chOff x="6954075" y="2692584"/>
              <a:chExt cx="2775141" cy="614922"/>
            </a:xfrm>
          </p:grpSpPr>
          <p:sp>
            <p:nvSpPr>
              <p:cNvPr id="13" name="Content Placeholder 5">
                <a:extLst>
                  <a:ext uri="{FF2B5EF4-FFF2-40B4-BE49-F238E27FC236}">
                    <a16:creationId xmlns:a16="http://schemas.microsoft.com/office/drawing/2014/main" id="{1772991A-9B5D-41C5-A5DA-2B3A63514296}"/>
                  </a:ext>
                </a:extLst>
              </p:cNvPr>
              <p:cNvSpPr txBox="1">
                <a:spLocks/>
              </p:cNvSpPr>
              <p:nvPr/>
            </p:nvSpPr>
            <p:spPr>
              <a:xfrm>
                <a:off x="6954075" y="2692588"/>
                <a:ext cx="75431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S</a:t>
                </a:r>
                <a:r>
                  <a:rPr lang="en-GB" sz="3600" b="1" baseline="-25000" dirty="0"/>
                  <a:t>1</a:t>
                </a:r>
              </a:p>
            </p:txBody>
          </p:sp>
          <p:sp>
            <p:nvSpPr>
              <p:cNvPr id="19" name="Content Placeholder 5">
                <a:extLst>
                  <a:ext uri="{FF2B5EF4-FFF2-40B4-BE49-F238E27FC236}">
                    <a16:creationId xmlns:a16="http://schemas.microsoft.com/office/drawing/2014/main" id="{FA08C674-1D57-41D9-8F08-E678876BB93C}"/>
                  </a:ext>
                </a:extLst>
              </p:cNvPr>
              <p:cNvSpPr txBox="1">
                <a:spLocks/>
              </p:cNvSpPr>
              <p:nvPr/>
            </p:nvSpPr>
            <p:spPr>
              <a:xfrm>
                <a:off x="9017556" y="2692588"/>
                <a:ext cx="71166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S</a:t>
                </a:r>
                <a:r>
                  <a:rPr lang="en-GB" sz="3600" b="1" baseline="-25000" dirty="0"/>
                  <a:t>2</a:t>
                </a:r>
              </a:p>
            </p:txBody>
          </p:sp>
          <p:pic>
            <p:nvPicPr>
              <p:cNvPr id="7" name="Graphic 6" descr="Transfer with solid fill">
                <a:extLst>
                  <a:ext uri="{FF2B5EF4-FFF2-40B4-BE49-F238E27FC236}">
                    <a16:creationId xmlns:a16="http://schemas.microsoft.com/office/drawing/2014/main" id="{EA367B4E-35AE-4222-A877-492BD728C6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56251" y="2692584"/>
                <a:ext cx="614922" cy="614922"/>
              </a:xfrm>
              <a:prstGeom prst="rect">
                <a:avLst/>
              </a:prstGeom>
              <a:scene3d>
                <a:camera prst="orthographicFront">
                  <a:rot lat="10800000" lon="0" rev="0"/>
                </a:camera>
                <a:lightRig rig="threePt" dir="t"/>
              </a:scene3d>
            </p:spPr>
          </p:pic>
        </p:grpSp>
        <mc:AlternateContent xmlns:mc="http://schemas.openxmlformats.org/markup-compatibility/2006" xmlns:a14="http://schemas.microsoft.com/office/drawing/2010/main">
          <mc:Choice Requires="a14">
            <p:sp>
              <p:nvSpPr>
                <p:cNvPr id="5" name="TextBox 27">
                  <a:extLst>
                    <a:ext uri="{FF2B5EF4-FFF2-40B4-BE49-F238E27FC236}">
                      <a16:creationId xmlns:a16="http://schemas.microsoft.com/office/drawing/2014/main" id="{86A8439B-183B-41B2-BC5D-CAE7ACFD5BC8}"/>
                    </a:ext>
                  </a:extLst>
                </p:cNvPr>
                <p:cNvSpPr txBox="1"/>
                <p:nvPr/>
              </p:nvSpPr>
              <p:spPr>
                <a:xfrm>
                  <a:off x="7354196" y="2380309"/>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5" name="TextBox 27">
                  <a:extLst>
                    <a:ext uri="{FF2B5EF4-FFF2-40B4-BE49-F238E27FC236}">
                      <a16:creationId xmlns:a16="http://schemas.microsoft.com/office/drawing/2014/main" id="{86A8439B-183B-41B2-BC5D-CAE7ACFD5BC8}"/>
                    </a:ext>
                  </a:extLst>
                </p:cNvPr>
                <p:cNvSpPr txBox="1">
                  <a:spLocks noRot="1" noChangeAspect="1" noMove="1" noResize="1" noEditPoints="1" noAdjustHandles="1" noChangeArrowheads="1" noChangeShapeType="1" noTextEdit="1"/>
                </p:cNvSpPr>
                <p:nvPr/>
              </p:nvSpPr>
              <p:spPr>
                <a:xfrm>
                  <a:off x="7354196" y="2380309"/>
                  <a:ext cx="333361" cy="276999"/>
                </a:xfrm>
                <a:prstGeom prst="rect">
                  <a:avLst/>
                </a:prstGeom>
                <a:blipFill>
                  <a:blip r:embed="rId11"/>
                  <a:stretch>
                    <a:fillRect l="-16364" r="-3636"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28">
                  <a:extLst>
                    <a:ext uri="{FF2B5EF4-FFF2-40B4-BE49-F238E27FC236}">
                      <a16:creationId xmlns:a16="http://schemas.microsoft.com/office/drawing/2014/main" id="{63B20A62-80D3-4803-A4EA-F44F3E784627}"/>
                    </a:ext>
                  </a:extLst>
                </p:cNvPr>
                <p:cNvSpPr txBox="1"/>
                <p:nvPr/>
              </p:nvSpPr>
              <p:spPr>
                <a:xfrm>
                  <a:off x="7354195" y="3050174"/>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nb-NO" b="0" i="1" smtClean="0">
                                <a:latin typeface="Cambria Math" panose="02040503050406030204" pitchFamily="18" charset="0"/>
                              </a:rPr>
                              <m:t>𝑘</m:t>
                            </m:r>
                          </m:e>
                          <m:sup>
                            <m:r>
                              <a:rPr lang="nb-NO" b="0" i="1" smtClean="0">
                                <a:latin typeface="Cambria Math" panose="02040503050406030204" pitchFamily="18" charset="0"/>
                              </a:rPr>
                              <m:t>−</m:t>
                            </m:r>
                          </m:sup>
                        </m:sSup>
                      </m:oMath>
                    </m:oMathPara>
                  </a14:m>
                  <a:endParaRPr lang="en-GB" dirty="0"/>
                </a:p>
              </p:txBody>
            </p:sp>
          </mc:Choice>
          <mc:Fallback xmlns="">
            <p:sp>
              <p:nvSpPr>
                <p:cNvPr id="6" name="TextBox 28">
                  <a:extLst>
                    <a:ext uri="{FF2B5EF4-FFF2-40B4-BE49-F238E27FC236}">
                      <a16:creationId xmlns:a16="http://schemas.microsoft.com/office/drawing/2014/main" id="{63B20A62-80D3-4803-A4EA-F44F3E784627}"/>
                    </a:ext>
                  </a:extLst>
                </p:cNvPr>
                <p:cNvSpPr txBox="1">
                  <a:spLocks noRot="1" noChangeAspect="1" noMove="1" noResize="1" noEditPoints="1" noAdjustHandles="1" noChangeArrowheads="1" noChangeShapeType="1" noTextEdit="1"/>
                </p:cNvSpPr>
                <p:nvPr/>
              </p:nvSpPr>
              <p:spPr>
                <a:xfrm>
                  <a:off x="7354195" y="3050174"/>
                  <a:ext cx="333361" cy="276999"/>
                </a:xfrm>
                <a:prstGeom prst="rect">
                  <a:avLst/>
                </a:prstGeom>
                <a:blipFill>
                  <a:blip r:embed="rId12"/>
                  <a:stretch>
                    <a:fillRect l="-16364" b="-8696"/>
                  </a:stretch>
                </a:blipFill>
              </p:spPr>
              <p:txBody>
                <a:bodyPr/>
                <a:lstStyle/>
                <a:p>
                  <a:r>
                    <a:rPr lang="en-GB">
                      <a:noFill/>
                    </a:rPr>
                    <a:t> </a:t>
                  </a:r>
                </a:p>
              </p:txBody>
            </p:sp>
          </mc:Fallback>
        </mc:AlternateContent>
      </p:grpSp>
    </p:spTree>
    <p:extLst>
      <p:ext uri="{BB962C8B-B14F-4D97-AF65-F5344CB8AC3E}">
        <p14:creationId xmlns:p14="http://schemas.microsoft.com/office/powerpoint/2010/main" val="257684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Saturation kinetics: Enzyme Kinetics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6CCF03-E1EF-413C-B219-3C6CC5EF7F13}"/>
                  </a:ext>
                </a:extLst>
              </p:cNvPr>
              <p:cNvSpPr>
                <a:spLocks noGrp="1"/>
              </p:cNvSpPr>
              <p:nvPr>
                <p:ph sz="half" idx="1"/>
              </p:nvPr>
            </p:nvSpPr>
            <p:spPr>
              <a:xfrm>
                <a:off x="4451000" y="3296584"/>
                <a:ext cx="6902800" cy="2880378"/>
              </a:xfrm>
            </p:spPr>
            <p:txBody>
              <a:bodyPr>
                <a:normAutofit fontScale="92500" lnSpcReduction="20000"/>
              </a:bodyPr>
              <a:lstStyle/>
              <a:p>
                <a:pPr marL="0" indent="0">
                  <a:lnSpc>
                    <a:spcPct val="120000"/>
                  </a:lnSpc>
                  <a:buNone/>
                </a:pPr>
                <a:r>
                  <a:rPr lang="en-GB" sz="2400" dirty="0"/>
                  <a:t>Using </a:t>
                </a:r>
                <a14:m>
                  <m:oMath xmlns:m="http://schemas.openxmlformats.org/officeDocument/2006/math">
                    <m:r>
                      <a:rPr lang="nb-NO" sz="2400" b="1" i="1" smtClean="0">
                        <a:latin typeface="Cambria Math" panose="02040503050406030204" pitchFamily="18" charset="0"/>
                      </a:rPr>
                      <m:t>𝑬</m:t>
                    </m:r>
                    <m:r>
                      <a:rPr lang="nb-NO" sz="2400" b="1" i="1" smtClean="0">
                        <a:latin typeface="Cambria Math" panose="02040503050406030204" pitchFamily="18" charset="0"/>
                      </a:rPr>
                      <m:t>+</m:t>
                    </m:r>
                    <m:r>
                      <a:rPr lang="nb-NO" sz="2400" b="1" i="1" smtClean="0">
                        <a:latin typeface="Cambria Math" panose="02040503050406030204" pitchFamily="18" charset="0"/>
                      </a:rPr>
                      <m:t>𝑬𝑺</m:t>
                    </m:r>
                    <m:r>
                      <a:rPr lang="nb-NO" sz="2400" b="1" i="1" smtClean="0">
                        <a:latin typeface="Cambria Math" panose="02040503050406030204" pitchFamily="18" charset="0"/>
                      </a:rPr>
                      <m:t>=</m:t>
                    </m:r>
                    <m:sSub>
                      <m:sSubPr>
                        <m:ctrlPr>
                          <a:rPr lang="nb-NO" sz="2400" b="1" i="1" smtClean="0">
                            <a:latin typeface="Cambria Math" panose="02040503050406030204" pitchFamily="18" charset="0"/>
                          </a:rPr>
                        </m:ctrlPr>
                      </m:sSubPr>
                      <m:e>
                        <m:r>
                          <a:rPr lang="nb-NO" sz="2400" b="1" i="1" smtClean="0">
                            <a:latin typeface="Cambria Math" panose="02040503050406030204" pitchFamily="18" charset="0"/>
                          </a:rPr>
                          <m:t>𝑬</m:t>
                        </m:r>
                      </m:e>
                      <m:sub>
                        <m:r>
                          <a:rPr lang="nb-NO" sz="2400" b="1" i="1" smtClean="0">
                            <a:latin typeface="Cambria Math" panose="02040503050406030204" pitchFamily="18" charset="0"/>
                          </a:rPr>
                          <m:t>𝑻</m:t>
                        </m:r>
                      </m:sub>
                    </m:sSub>
                    <m:r>
                      <a:rPr lang="nb-NO" sz="2400" b="1" i="1" smtClean="0">
                        <a:latin typeface="Cambria Math" panose="02040503050406030204" pitchFamily="18" charset="0"/>
                      </a:rPr>
                      <m:t>=</m:t>
                    </m:r>
                    <m:r>
                      <a:rPr lang="nb-NO" sz="2400" b="1" i="1" smtClean="0">
                        <a:latin typeface="Cambria Math" panose="02040503050406030204" pitchFamily="18" charset="0"/>
                      </a:rPr>
                      <m:t>𝒄𝒐𝒏𝒔𝒕</m:t>
                    </m:r>
                    <m:r>
                      <a:rPr lang="nb-NO" sz="2400" b="1" i="1" smtClean="0">
                        <a:latin typeface="Cambria Math" panose="02040503050406030204" pitchFamily="18" charset="0"/>
                      </a:rPr>
                      <m:t>.</m:t>
                    </m:r>
                  </m:oMath>
                </a14:m>
                <a:r>
                  <a:rPr lang="en-GB" sz="2400" b="1" dirty="0"/>
                  <a:t> </a:t>
                </a:r>
                <a:r>
                  <a:rPr lang="en-GB" sz="2400" dirty="0"/>
                  <a:t>and the quasi-steady-state assumption </a:t>
                </a:r>
                <a14:m>
                  <m:oMath xmlns:m="http://schemas.openxmlformats.org/officeDocument/2006/math">
                    <m:f>
                      <m:fPr>
                        <m:ctrlPr>
                          <a:rPr lang="en-GB" sz="2400" b="1" i="1" smtClean="0">
                            <a:latin typeface="Cambria Math" panose="02040503050406030204" pitchFamily="18" charset="0"/>
                          </a:rPr>
                        </m:ctrlPr>
                      </m:fPr>
                      <m:num>
                        <m:r>
                          <a:rPr lang="nb-NO" sz="2400" b="1" i="1" smtClean="0">
                            <a:latin typeface="Cambria Math" panose="02040503050406030204" pitchFamily="18" charset="0"/>
                          </a:rPr>
                          <m:t>𝒅𝑬𝑺</m:t>
                        </m:r>
                      </m:num>
                      <m:den>
                        <m:r>
                          <a:rPr lang="nb-NO" sz="2400" b="1" i="1" smtClean="0">
                            <a:latin typeface="Cambria Math" panose="02040503050406030204" pitchFamily="18" charset="0"/>
                          </a:rPr>
                          <m:t>𝒅𝒕</m:t>
                        </m:r>
                      </m:den>
                    </m:f>
                    <m:r>
                      <a:rPr lang="nb-NO" sz="2400" b="1" i="1">
                        <a:latin typeface="Cambria Math" panose="02040503050406030204" pitchFamily="18" charset="0"/>
                        <a:ea typeface="Cambria Math" panose="02040503050406030204" pitchFamily="18" charset="0"/>
                      </a:rPr>
                      <m:t>≅</m:t>
                    </m:r>
                    <m:r>
                      <a:rPr lang="nb-NO" sz="2400" b="1" i="1" smtClean="0">
                        <a:latin typeface="Cambria Math" panose="02040503050406030204" pitchFamily="18" charset="0"/>
                        <a:ea typeface="Cambria Math" panose="02040503050406030204" pitchFamily="18" charset="0"/>
                      </a:rPr>
                      <m:t>𝟎</m:t>
                    </m:r>
                  </m:oMath>
                </a14:m>
                <a:r>
                  <a:rPr lang="en-GB" sz="2400" dirty="0"/>
                  <a:t>, one obtains</a:t>
                </a:r>
              </a:p>
              <a:p>
                <a:pPr marL="0" indent="0">
                  <a:buNone/>
                </a:pPr>
                <a:endParaRPr lang="en-GB" sz="2400" dirty="0"/>
              </a:p>
              <a:p>
                <a:pPr marL="0" indent="0">
                  <a:buNone/>
                </a:pPr>
                <a14:m>
                  <m:oMathPara xmlns:m="http://schemas.openxmlformats.org/officeDocument/2006/math">
                    <m:oMathParaPr>
                      <m:jc m:val="centerGroup"/>
                    </m:oMathParaPr>
                    <m:oMath xmlns:m="http://schemas.openxmlformats.org/officeDocument/2006/math">
                      <m:eqArr>
                        <m:eqArrPr>
                          <m:ctrlPr>
                            <a:rPr lang="nb-NO" sz="2400" b="0" i="1" smtClean="0">
                              <a:latin typeface="Cambria Math" panose="02040503050406030204" pitchFamily="18" charset="0"/>
                            </a:rPr>
                          </m:ctrlPr>
                        </m:eqArrPr>
                        <m:e>
                          <m:r>
                            <a:rPr lang="nb-NO" sz="2400" b="0" i="1" smtClean="0">
                              <a:latin typeface="Cambria Math" panose="02040503050406030204" pitchFamily="18" charset="0"/>
                            </a:rPr>
                            <m:t> </m:t>
                          </m:r>
                          <m:sSub>
                            <m:sSubPr>
                              <m:ctrlPr>
                                <a:rPr lang="en-GB" sz="2400" i="1" smtClean="0">
                                  <a:latin typeface="Cambria Math" panose="02040503050406030204" pitchFamily="18" charset="0"/>
                                </a:rPr>
                              </m:ctrlPr>
                            </m:sSubPr>
                            <m:e>
                              <m:r>
                                <a:rPr lang="nb-NO" sz="2400" b="0" i="1" smtClean="0">
                                  <a:latin typeface="Cambria Math" panose="02040503050406030204" pitchFamily="18" charset="0"/>
                                </a:rPr>
                                <m:t>𝑣</m:t>
                              </m:r>
                            </m:e>
                            <m:sub>
                              <m:r>
                                <a:rPr lang="nb-NO" sz="2400" b="0" i="1" smtClean="0">
                                  <a:latin typeface="Cambria Math" panose="02040503050406030204" pitchFamily="18" charset="0"/>
                                </a:rPr>
                                <m:t>𝑗</m:t>
                              </m:r>
                            </m:sub>
                          </m:sSub>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𝑉</m:t>
                                  </m:r>
                                </m:e>
                                <m:sub>
                                  <m:r>
                                    <a:rPr lang="nb-NO" sz="2400" b="0" i="1" smtClean="0">
                                      <a:latin typeface="Cambria Math" panose="02040503050406030204" pitchFamily="18" charset="0"/>
                                    </a:rPr>
                                    <m:t>𝑚𝑎𝑥</m:t>
                                  </m:r>
                                </m:sub>
                              </m:sSub>
                              <m:r>
                                <a:rPr lang="nb-NO" sz="2400" b="0" i="1" smtClean="0">
                                  <a:latin typeface="Cambria Math" panose="02040503050406030204" pitchFamily="18" charset="0"/>
                                  <a:ea typeface="Cambria Math" panose="02040503050406030204" pitchFamily="18" charset="0"/>
                                </a:rPr>
                                <m:t>∙</m:t>
                              </m:r>
                              <m:r>
                                <a:rPr lang="nb-NO" sz="2400" b="0" i="1" smtClean="0">
                                  <a:latin typeface="Cambria Math" panose="02040503050406030204" pitchFamily="18" charset="0"/>
                                  <a:ea typeface="Cambria Math" panose="02040503050406030204" pitchFamily="18" charset="0"/>
                                </a:rPr>
                                <m:t>𝑆</m:t>
                              </m:r>
                            </m:num>
                            <m:den>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𝐾</m:t>
                                  </m:r>
                                </m:e>
                                <m:sub>
                                  <m:r>
                                    <a:rPr lang="nb-NO" sz="2400" b="0" i="1" smtClean="0">
                                      <a:latin typeface="Cambria Math" panose="02040503050406030204" pitchFamily="18" charset="0"/>
                                      <a:ea typeface="Cambria Math" panose="02040503050406030204" pitchFamily="18" charset="0"/>
                                    </a:rPr>
                                    <m:t>𝑚</m:t>
                                  </m:r>
                                </m:sub>
                              </m:sSub>
                              <m:r>
                                <a:rPr lang="nb-NO" sz="2400" b="0" i="1" smtClean="0">
                                  <a:latin typeface="Cambria Math" panose="02040503050406030204" pitchFamily="18" charset="0"/>
                                  <a:ea typeface="Cambria Math" panose="02040503050406030204" pitchFamily="18" charset="0"/>
                                </a:rPr>
                                <m:t>+</m:t>
                              </m:r>
                              <m:r>
                                <a:rPr lang="nb-NO" sz="2400" b="0" i="1" smtClean="0">
                                  <a:latin typeface="Cambria Math" panose="02040503050406030204" pitchFamily="18" charset="0"/>
                                  <a:ea typeface="Cambria Math" panose="02040503050406030204" pitchFamily="18" charset="0"/>
                                </a:rPr>
                                <m:t>𝑆</m:t>
                              </m:r>
                            </m:den>
                          </m:f>
                          <m:r>
                            <a:rPr lang="nb-NO" sz="2400" b="0" i="1" smtClean="0">
                              <a:latin typeface="Cambria Math" panose="02040503050406030204" pitchFamily="18" charset="0"/>
                            </a:rPr>
                            <m:t> </m:t>
                          </m:r>
                        </m:e>
                        <m:e>
                          <m:r>
                            <a:rPr lang="nb-NO" sz="2400" b="0" i="1" smtClean="0">
                              <a:latin typeface="Cambria Math" panose="02040503050406030204" pitchFamily="18" charset="0"/>
                            </a:rPr>
                            <m:t>#</m:t>
                          </m:r>
                        </m:e>
                      </m:eqArr>
                    </m:oMath>
                  </m:oMathPara>
                </a14:m>
                <a:endParaRPr lang="nb-NO" sz="2400" b="0" dirty="0"/>
              </a:p>
              <a:p>
                <a:pPr marL="0" indent="0">
                  <a:buNone/>
                </a:pPr>
                <a:endParaRPr lang="nb-NO" sz="2400" b="0" i="1" dirty="0">
                  <a:latin typeface="Cambria Math" panose="02040503050406030204" pitchFamily="18" charset="0"/>
                </a:endParaRPr>
              </a:p>
              <a:p>
                <a:pPr marL="0" indent="0">
                  <a:buNone/>
                </a:pPr>
                <a14:m>
                  <m:oMath xmlns:m="http://schemas.openxmlformats.org/officeDocument/2006/math">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𝑉</m:t>
                        </m:r>
                      </m:e>
                      <m:sub>
                        <m:r>
                          <a:rPr lang="nb-NO" sz="2400" b="0" i="1" smtClean="0">
                            <a:latin typeface="Cambria Math" panose="02040503050406030204" pitchFamily="18" charset="0"/>
                          </a:rPr>
                          <m:t>𝑚𝑎𝑥</m:t>
                        </m:r>
                      </m:sub>
                    </m:sSub>
                    <m:r>
                      <a:rPr lang="nb-NO" sz="2400" b="0" i="1" smtClean="0">
                        <a:latin typeface="Cambria Math" panose="02040503050406030204" pitchFamily="18" charset="0"/>
                      </a:rPr>
                      <m:t>=</m:t>
                    </m:r>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2</m:t>
                        </m:r>
                      </m:sub>
                      <m:sup>
                        <m:r>
                          <a:rPr lang="nb-NO" sz="2400" b="0" i="1" smtClean="0">
                            <a:latin typeface="Cambria Math" panose="02040503050406030204" pitchFamily="18" charset="0"/>
                          </a:rPr>
                          <m:t>+</m:t>
                        </m:r>
                      </m:sup>
                    </m:sSubSup>
                    <m:r>
                      <a:rPr lang="nb-NO" sz="2400" b="0" i="1" smtClean="0">
                        <a:latin typeface="Cambria Math" panose="02040503050406030204" pitchFamily="18" charset="0"/>
                        <a:ea typeface="Cambria Math" panose="02040503050406030204" pitchFamily="18" charset="0"/>
                      </a:rPr>
                      <m:t>∙</m:t>
                    </m:r>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𝐸</m:t>
                        </m:r>
                      </m:e>
                      <m:sub>
                        <m:r>
                          <a:rPr lang="nb-NO" sz="2400" b="0" i="1" smtClean="0">
                            <a:latin typeface="Cambria Math" panose="02040503050406030204" pitchFamily="18" charset="0"/>
                            <a:ea typeface="Cambria Math" panose="02040503050406030204" pitchFamily="18" charset="0"/>
                          </a:rPr>
                          <m:t>𝑇</m:t>
                        </m:r>
                      </m:sub>
                    </m:sSub>
                  </m:oMath>
                </a14:m>
                <a:r>
                  <a:rPr lang="nb-NO" sz="2400" b="0" dirty="0"/>
                  <a:t>		</a:t>
                </a:r>
                <a14:m>
                  <m:oMath xmlns:m="http://schemas.openxmlformats.org/officeDocument/2006/math">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𝐾</m:t>
                        </m:r>
                      </m:e>
                      <m:sub>
                        <m:r>
                          <a:rPr lang="nb-NO" sz="2400" b="0" i="1" smtClean="0">
                            <a:latin typeface="Cambria Math" panose="02040503050406030204" pitchFamily="18" charset="0"/>
                          </a:rPr>
                          <m:t>𝑚</m:t>
                        </m:r>
                      </m:sub>
                    </m:sSub>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1</m:t>
                            </m:r>
                          </m:sub>
                          <m:sup>
                            <m:r>
                              <a:rPr lang="nb-NO" sz="2400" b="0" i="1" smtClean="0">
                                <a:latin typeface="Cambria Math" panose="02040503050406030204" pitchFamily="18" charset="0"/>
                              </a:rPr>
                              <m:t>−</m:t>
                            </m:r>
                          </m:sup>
                        </m:sSubSup>
                        <m:r>
                          <a:rPr lang="nb-NO" sz="2400" b="0" i="1" smtClean="0">
                            <a:latin typeface="Cambria Math" panose="02040503050406030204" pitchFamily="18" charset="0"/>
                          </a:rPr>
                          <m:t>+</m:t>
                        </m:r>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2</m:t>
                            </m:r>
                          </m:sub>
                          <m:sup>
                            <m:r>
                              <a:rPr lang="nb-NO" sz="2400" b="0" i="1" smtClean="0">
                                <a:latin typeface="Cambria Math" panose="02040503050406030204" pitchFamily="18" charset="0"/>
                              </a:rPr>
                              <m:t>+</m:t>
                            </m:r>
                          </m:sup>
                        </m:sSubSup>
                      </m:num>
                      <m:den>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1</m:t>
                            </m:r>
                          </m:sub>
                          <m:sup>
                            <m:r>
                              <a:rPr lang="nb-NO" sz="2400" b="0" i="1" smtClean="0">
                                <a:latin typeface="Cambria Math" panose="02040503050406030204" pitchFamily="18" charset="0"/>
                              </a:rPr>
                              <m:t>+</m:t>
                            </m:r>
                          </m:sup>
                        </m:sSubSup>
                      </m:den>
                    </m:f>
                  </m:oMath>
                </a14:m>
                <a:endParaRPr lang="nb-NO" sz="2400" b="0"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046CCF03-E1EF-413C-B219-3C6CC5EF7F13}"/>
                  </a:ext>
                </a:extLst>
              </p:cNvPr>
              <p:cNvSpPr>
                <a:spLocks noGrp="1" noRot="1" noChangeAspect="1" noMove="1" noResize="1" noEditPoints="1" noAdjustHandles="1" noChangeArrowheads="1" noChangeShapeType="1" noTextEdit="1"/>
              </p:cNvSpPr>
              <p:nvPr>
                <p:ph sz="half" idx="2"/>
              </p:nvPr>
            </p:nvSpPr>
            <p:spPr>
              <a:xfrm>
                <a:off x="4451000" y="3296584"/>
                <a:ext cx="6902800" cy="2880378"/>
              </a:xfrm>
              <a:blipFill>
                <a:blip r:embed="rId2"/>
                <a:stretch>
                  <a:fillRect l="-1147" t="-1271"/>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836C516B-00AC-44A7-AC00-AC160088D610}"/>
              </a:ext>
            </a:extLst>
          </p:cNvPr>
          <p:cNvGrpSpPr/>
          <p:nvPr/>
        </p:nvGrpSpPr>
        <p:grpSpPr>
          <a:xfrm>
            <a:off x="838200" y="2296999"/>
            <a:ext cx="3288096" cy="3408590"/>
            <a:chOff x="1410072" y="2468328"/>
            <a:chExt cx="3288096" cy="3408590"/>
          </a:xfrm>
        </p:grpSpPr>
        <p:pic>
          <p:nvPicPr>
            <p:cNvPr id="10" name="Graphic 9" descr="Logarithmic Graph outline">
              <a:extLst>
                <a:ext uri="{FF2B5EF4-FFF2-40B4-BE49-F238E27FC236}">
                  <a16:creationId xmlns:a16="http://schemas.microsoft.com/office/drawing/2014/main" id="{08CFEB84-FBF1-4758-945B-732FF8A24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6120" y="2468328"/>
              <a:ext cx="3282048" cy="328204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1971B5-96E7-4CB3-97AE-3B6FD4E7B8A6}"/>
                    </a:ext>
                  </a:extLst>
                </p:cNvPr>
                <p:cNvSpPr txBox="1"/>
                <p:nvPr/>
              </p:nvSpPr>
              <p:spPr>
                <a:xfrm>
                  <a:off x="1410072" y="3983006"/>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7" name="TextBox 16">
                  <a:extLst>
                    <a:ext uri="{FF2B5EF4-FFF2-40B4-BE49-F238E27FC236}">
                      <a16:creationId xmlns:a16="http://schemas.microsoft.com/office/drawing/2014/main" id="{B21971B5-96E7-4CB3-97AE-3B6FD4E7B8A6}"/>
                    </a:ext>
                  </a:extLst>
                </p:cNvPr>
                <p:cNvSpPr txBox="1">
                  <a:spLocks noRot="1" noChangeAspect="1" noMove="1" noResize="1" noEditPoints="1" noAdjustHandles="1" noChangeArrowheads="1" noChangeShapeType="1" noTextEdit="1"/>
                </p:cNvSpPr>
                <p:nvPr/>
              </p:nvSpPr>
              <p:spPr>
                <a:xfrm>
                  <a:off x="1410072" y="3983006"/>
                  <a:ext cx="464486" cy="53200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508DC7E-A6E0-4E95-8C76-DA83D82882EA}"/>
                    </a:ext>
                  </a:extLst>
                </p:cNvPr>
                <p:cNvSpPr txBox="1"/>
                <p:nvPr/>
              </p:nvSpPr>
              <p:spPr>
                <a:xfrm>
                  <a:off x="2851767" y="5384475"/>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20" name="TextBox 19">
                  <a:extLst>
                    <a:ext uri="{FF2B5EF4-FFF2-40B4-BE49-F238E27FC236}">
                      <a16:creationId xmlns:a16="http://schemas.microsoft.com/office/drawing/2014/main" id="{C508DC7E-A6E0-4E95-8C76-DA83D82882EA}"/>
                    </a:ext>
                  </a:extLst>
                </p:cNvPr>
                <p:cNvSpPr txBox="1">
                  <a:spLocks noRot="1" noChangeAspect="1" noMove="1" noResize="1" noEditPoints="1" noAdjustHandles="1" noChangeArrowheads="1" noChangeShapeType="1" noTextEdit="1"/>
                </p:cNvSpPr>
                <p:nvPr/>
              </p:nvSpPr>
              <p:spPr>
                <a:xfrm>
                  <a:off x="2851767" y="5384475"/>
                  <a:ext cx="735458" cy="492443"/>
                </a:xfrm>
                <a:prstGeom prst="rect">
                  <a:avLst/>
                </a:prstGeom>
                <a:blipFill>
                  <a:blip r:embed="rId6"/>
                  <a:stretch>
                    <a:fillRect/>
                  </a:stretch>
                </a:blipFill>
              </p:spPr>
              <p:txBody>
                <a:bodyPr/>
                <a:lstStyle/>
                <a:p>
                  <a:r>
                    <a:rPr lang="en-GB">
                      <a:noFill/>
                    </a:rPr>
                    <a:t> </a:t>
                  </a:r>
                </a:p>
              </p:txBody>
            </p:sp>
          </mc:Fallback>
        </mc:AlternateContent>
      </p:grpSp>
      <p:grpSp>
        <p:nvGrpSpPr>
          <p:cNvPr id="3" name="Group 2">
            <a:extLst>
              <a:ext uri="{FF2B5EF4-FFF2-40B4-BE49-F238E27FC236}">
                <a16:creationId xmlns:a16="http://schemas.microsoft.com/office/drawing/2014/main" id="{984C8233-92BA-40F1-BB4A-69E5446467FA}"/>
              </a:ext>
            </a:extLst>
          </p:cNvPr>
          <p:cNvGrpSpPr/>
          <p:nvPr/>
        </p:nvGrpSpPr>
        <p:grpSpPr>
          <a:xfrm>
            <a:off x="5317217" y="1690688"/>
            <a:ext cx="5170365" cy="993207"/>
            <a:chOff x="5317217" y="2315287"/>
            <a:chExt cx="5170365" cy="993207"/>
          </a:xfrm>
        </p:grpSpPr>
        <p:sp>
          <p:nvSpPr>
            <p:cNvPr id="14" name="Content Placeholder 5">
              <a:extLst>
                <a:ext uri="{FF2B5EF4-FFF2-40B4-BE49-F238E27FC236}">
                  <a16:creationId xmlns:a16="http://schemas.microsoft.com/office/drawing/2014/main" id="{96335B95-B844-4D79-80F3-12E28B124F80}"/>
                </a:ext>
              </a:extLst>
            </p:cNvPr>
            <p:cNvSpPr txBox="1">
              <a:spLocks/>
            </p:cNvSpPr>
            <p:nvPr/>
          </p:nvSpPr>
          <p:spPr>
            <a:xfrm>
              <a:off x="5317217" y="2525740"/>
              <a:ext cx="152704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 S</a:t>
              </a:r>
              <a:r>
                <a:rPr lang="en-GB" sz="3600" b="1" baseline="-25000" dirty="0"/>
                <a:t>1</a:t>
              </a:r>
            </a:p>
          </p:txBody>
        </p:sp>
        <p:sp>
          <p:nvSpPr>
            <p:cNvPr id="15" name="Content Placeholder 5">
              <a:extLst>
                <a:ext uri="{FF2B5EF4-FFF2-40B4-BE49-F238E27FC236}">
                  <a16:creationId xmlns:a16="http://schemas.microsoft.com/office/drawing/2014/main" id="{DFBC6809-18D8-423C-8DEB-9E87BE7B11D4}"/>
                </a:ext>
              </a:extLst>
            </p:cNvPr>
            <p:cNvSpPr txBox="1">
              <a:spLocks/>
            </p:cNvSpPr>
            <p:nvPr/>
          </p:nvSpPr>
          <p:spPr>
            <a:xfrm>
              <a:off x="9126698" y="2525740"/>
              <a:ext cx="1360884"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+S</a:t>
              </a:r>
              <a:r>
                <a:rPr lang="en-GB" sz="3600" b="1" baseline="-25000" dirty="0"/>
                <a:t>2</a:t>
              </a:r>
            </a:p>
          </p:txBody>
        </p:sp>
        <p:pic>
          <p:nvPicPr>
            <p:cNvPr id="19" name="Graphic 18" descr="Transfer with solid fill">
              <a:extLst>
                <a:ext uri="{FF2B5EF4-FFF2-40B4-BE49-F238E27FC236}">
                  <a16:creationId xmlns:a16="http://schemas.microsoft.com/office/drawing/2014/main" id="{BE2473E6-F728-4A2A-A7E0-43312A402A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44264" y="2481259"/>
              <a:ext cx="614922" cy="614922"/>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FB96E57-DE69-4D38-8B5A-36B3C6A7170C}"/>
                    </a:ext>
                  </a:extLst>
                </p:cNvPr>
                <p:cNvSpPr txBox="1"/>
                <p:nvPr/>
              </p:nvSpPr>
              <p:spPr>
                <a:xfrm>
                  <a:off x="7000284" y="2315288"/>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21" name="TextBox 20">
                  <a:extLst>
                    <a:ext uri="{FF2B5EF4-FFF2-40B4-BE49-F238E27FC236}">
                      <a16:creationId xmlns:a16="http://schemas.microsoft.com/office/drawing/2014/main" id="{7FB96E57-DE69-4D38-8B5A-36B3C6A7170C}"/>
                    </a:ext>
                  </a:extLst>
                </p:cNvPr>
                <p:cNvSpPr txBox="1">
                  <a:spLocks noRot="1" noChangeAspect="1" noMove="1" noResize="1" noEditPoints="1" noAdjustHandles="1" noChangeArrowheads="1" noChangeShapeType="1" noTextEdit="1"/>
                </p:cNvSpPr>
                <p:nvPr/>
              </p:nvSpPr>
              <p:spPr>
                <a:xfrm>
                  <a:off x="7000284" y="2315288"/>
                  <a:ext cx="336567" cy="280333"/>
                </a:xfrm>
                <a:prstGeom prst="rect">
                  <a:avLst/>
                </a:prstGeom>
                <a:blipFill>
                  <a:blip r:embed="rId9"/>
                  <a:stretch>
                    <a:fillRect l="-16071" r="-1786" b="-19565"/>
                  </a:stretch>
                </a:blipFill>
              </p:spPr>
              <p:txBody>
                <a:bodyPr/>
                <a:lstStyle/>
                <a:p>
                  <a:r>
                    <a:rPr lang="en-GB">
                      <a:noFill/>
                    </a:rPr>
                    <a:t> </a:t>
                  </a:r>
                </a:p>
              </p:txBody>
            </p:sp>
          </mc:Fallback>
        </mc:AlternateContent>
        <p:sp>
          <p:nvSpPr>
            <p:cNvPr id="24" name="Content Placeholder 5">
              <a:extLst>
                <a:ext uri="{FF2B5EF4-FFF2-40B4-BE49-F238E27FC236}">
                  <a16:creationId xmlns:a16="http://schemas.microsoft.com/office/drawing/2014/main" id="{ABD2E20C-6476-4780-B690-B0B626DFC5DB}"/>
                </a:ext>
              </a:extLst>
            </p:cNvPr>
            <p:cNvSpPr txBox="1">
              <a:spLocks/>
            </p:cNvSpPr>
            <p:nvPr/>
          </p:nvSpPr>
          <p:spPr>
            <a:xfrm>
              <a:off x="7459186" y="2525739"/>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ES</a:t>
              </a:r>
              <a:endParaRPr lang="en-GB" sz="3600" b="1" baseline="-250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B8AD328-6532-4B2E-AC4E-8E1F4F1E38FC}"/>
                    </a:ext>
                  </a:extLst>
                </p:cNvPr>
                <p:cNvSpPr txBox="1"/>
                <p:nvPr/>
              </p:nvSpPr>
              <p:spPr>
                <a:xfrm>
                  <a:off x="7008569" y="3031495"/>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28" name="TextBox 27">
                  <a:extLst>
                    <a:ext uri="{FF2B5EF4-FFF2-40B4-BE49-F238E27FC236}">
                      <a16:creationId xmlns:a16="http://schemas.microsoft.com/office/drawing/2014/main" id="{0B8AD328-6532-4B2E-AC4E-8E1F4F1E38FC}"/>
                    </a:ext>
                  </a:extLst>
                </p:cNvPr>
                <p:cNvSpPr txBox="1">
                  <a:spLocks noRot="1" noChangeAspect="1" noMove="1" noResize="1" noEditPoints="1" noAdjustHandles="1" noChangeArrowheads="1" noChangeShapeType="1" noTextEdit="1"/>
                </p:cNvSpPr>
                <p:nvPr/>
              </p:nvSpPr>
              <p:spPr>
                <a:xfrm>
                  <a:off x="7008569" y="3031495"/>
                  <a:ext cx="333361" cy="276999"/>
                </a:xfrm>
                <a:prstGeom prst="rect">
                  <a:avLst/>
                </a:prstGeom>
                <a:blipFill>
                  <a:blip r:embed="rId10"/>
                  <a:stretch>
                    <a:fillRect l="-18519" r="-1852"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64A1AFB-9C53-4E94-BE91-BE44E04E03C9}"/>
                    </a:ext>
                  </a:extLst>
                </p:cNvPr>
                <p:cNvSpPr txBox="1"/>
                <p:nvPr/>
              </p:nvSpPr>
              <p:spPr>
                <a:xfrm>
                  <a:off x="8508193" y="2315287"/>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30" name="TextBox 29">
                  <a:extLst>
                    <a:ext uri="{FF2B5EF4-FFF2-40B4-BE49-F238E27FC236}">
                      <a16:creationId xmlns:a16="http://schemas.microsoft.com/office/drawing/2014/main" id="{264A1AFB-9C53-4E94-BE91-BE44E04E03C9}"/>
                    </a:ext>
                  </a:extLst>
                </p:cNvPr>
                <p:cNvSpPr txBox="1">
                  <a:spLocks noRot="1" noChangeAspect="1" noMove="1" noResize="1" noEditPoints="1" noAdjustHandles="1" noChangeArrowheads="1" noChangeShapeType="1" noTextEdit="1"/>
                </p:cNvSpPr>
                <p:nvPr/>
              </p:nvSpPr>
              <p:spPr>
                <a:xfrm>
                  <a:off x="8508193" y="2315287"/>
                  <a:ext cx="336567" cy="280333"/>
                </a:xfrm>
                <a:prstGeom prst="rect">
                  <a:avLst/>
                </a:prstGeom>
                <a:blipFill>
                  <a:blip r:embed="rId11"/>
                  <a:stretch>
                    <a:fillRect l="-18182" r="-1818" b="-19565"/>
                  </a:stretch>
                </a:blipFill>
              </p:spPr>
              <p:txBody>
                <a:bodyPr/>
                <a:lstStyle/>
                <a:p>
                  <a:r>
                    <a:rPr lang="en-GB">
                      <a:noFill/>
                    </a:rPr>
                    <a:t> </a:t>
                  </a:r>
                </a:p>
              </p:txBody>
            </p:sp>
          </mc:Fallback>
        </mc:AlternateContent>
        <p:pic>
          <p:nvPicPr>
            <p:cNvPr id="18" name="Graphic 17" descr="Arrow Right with solid fill">
              <a:extLst>
                <a:ext uri="{FF2B5EF4-FFF2-40B4-BE49-F238E27FC236}">
                  <a16:creationId xmlns:a16="http://schemas.microsoft.com/office/drawing/2014/main" id="{6DCB7C92-ADB1-4239-8C06-F33E396D4BD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66649" y="2423122"/>
              <a:ext cx="619080" cy="720471"/>
            </a:xfrm>
            <a:prstGeom prst="rect">
              <a:avLst/>
            </a:prstGeom>
          </p:spPr>
        </p:pic>
      </p:grpSp>
      <p:sp>
        <p:nvSpPr>
          <p:cNvPr id="22" name="Rectangle 21">
            <a:extLst>
              <a:ext uri="{FF2B5EF4-FFF2-40B4-BE49-F238E27FC236}">
                <a16:creationId xmlns:a16="http://schemas.microsoft.com/office/drawing/2014/main" id="{CE9EE94F-1E6C-4320-AADF-C30C472140E5}"/>
              </a:ext>
            </a:extLst>
          </p:cNvPr>
          <p:cNvSpPr/>
          <p:nvPr/>
        </p:nvSpPr>
        <p:spPr>
          <a:xfrm>
            <a:off x="7077456" y="4401411"/>
            <a:ext cx="1723624" cy="88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0494E3F-2FEC-41CA-B9FC-D59C6ABD070F}"/>
              </a:ext>
            </a:extLst>
          </p:cNvPr>
          <p:cNvSpPr txBox="1"/>
          <p:nvPr/>
        </p:nvSpPr>
        <p:spPr>
          <a:xfrm>
            <a:off x="8801080" y="4032079"/>
            <a:ext cx="2546672" cy="584775"/>
          </a:xfrm>
          <a:prstGeom prst="rect">
            <a:avLst/>
          </a:prstGeom>
          <a:noFill/>
        </p:spPr>
        <p:txBody>
          <a:bodyPr wrap="square" rtlCol="0">
            <a:spAutoFit/>
          </a:bodyPr>
          <a:lstStyle/>
          <a:p>
            <a:pPr algn="ctr"/>
            <a:r>
              <a:rPr lang="en-GB" sz="1600" dirty="0"/>
              <a:t>Michaelis-Menten kinetics (1913)</a:t>
            </a:r>
          </a:p>
        </p:txBody>
      </p:sp>
      <p:pic>
        <p:nvPicPr>
          <p:cNvPr id="26" name="Graphic 25" descr="Line arrow: Clockwise curve outline">
            <a:extLst>
              <a:ext uri="{FF2B5EF4-FFF2-40B4-BE49-F238E27FC236}">
                <a16:creationId xmlns:a16="http://schemas.microsoft.com/office/drawing/2014/main" id="{8B033AA0-234A-4E42-9163-FB2AC5671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6200000">
            <a:off x="8836560" y="4247638"/>
            <a:ext cx="914400" cy="914400"/>
          </a:xfrm>
          <a:prstGeom prst="rect">
            <a:avLst/>
          </a:prstGeom>
        </p:spPr>
      </p:pic>
    </p:spTree>
    <p:extLst>
      <p:ext uri="{BB962C8B-B14F-4D97-AF65-F5344CB8AC3E}">
        <p14:creationId xmlns:p14="http://schemas.microsoft.com/office/powerpoint/2010/main" val="209221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A627-6AE2-42FB-AC75-3BC92BC8BB00}"/>
              </a:ext>
            </a:extLst>
          </p:cNvPr>
          <p:cNvSpPr>
            <a:spLocks noGrp="1"/>
          </p:cNvSpPr>
          <p:nvPr>
            <p:ph type="title"/>
          </p:nvPr>
        </p:nvSpPr>
        <p:spPr/>
        <p:txBody>
          <a:bodyPr/>
          <a:lstStyle/>
          <a:p>
            <a:r>
              <a:rPr lang="en-GB" dirty="0"/>
              <a:t>Saturation kinetics: Enzyme kinetics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6CCF03-E1EF-413C-B219-3C6CC5EF7F13}"/>
                  </a:ext>
                </a:extLst>
              </p:cNvPr>
              <p:cNvSpPr>
                <a:spLocks noGrp="1"/>
              </p:cNvSpPr>
              <p:nvPr>
                <p:ph sz="half" idx="1"/>
              </p:nvPr>
            </p:nvSpPr>
            <p:spPr>
              <a:xfrm>
                <a:off x="4451000" y="2861737"/>
                <a:ext cx="6902800" cy="3315226"/>
              </a:xfrm>
            </p:spPr>
            <p:txBody>
              <a:bodyPr>
                <a:normAutofit fontScale="77500" lnSpcReduction="20000"/>
              </a:bodyPr>
              <a:lstStyle/>
              <a:p>
                <a:pPr marL="0" indent="0">
                  <a:lnSpc>
                    <a:spcPct val="120000"/>
                  </a:lnSpc>
                  <a:buNone/>
                </a:pPr>
                <a:r>
                  <a:rPr lang="en-GB" sz="2400" dirty="0"/>
                  <a:t>Using </a:t>
                </a:r>
                <a14:m>
                  <m:oMath xmlns:m="http://schemas.openxmlformats.org/officeDocument/2006/math">
                    <m:r>
                      <a:rPr lang="nb-NO" sz="2400" b="1" i="1" smtClean="0">
                        <a:latin typeface="Cambria Math" panose="02040503050406030204" pitchFamily="18" charset="0"/>
                      </a:rPr>
                      <m:t>𝑬</m:t>
                    </m:r>
                    <m:r>
                      <a:rPr lang="nb-NO" sz="2400" b="1" i="1" smtClean="0">
                        <a:latin typeface="Cambria Math" panose="02040503050406030204" pitchFamily="18" charset="0"/>
                      </a:rPr>
                      <m:t>+</m:t>
                    </m:r>
                    <m:r>
                      <a:rPr lang="nb-NO" sz="2400" b="1" i="1" smtClean="0">
                        <a:latin typeface="Cambria Math" panose="02040503050406030204" pitchFamily="18" charset="0"/>
                      </a:rPr>
                      <m:t>𝑬𝑺</m:t>
                    </m:r>
                    <m:r>
                      <a:rPr lang="nb-NO" sz="2400" b="1" i="1" smtClean="0">
                        <a:latin typeface="Cambria Math" panose="02040503050406030204" pitchFamily="18" charset="0"/>
                      </a:rPr>
                      <m:t>=</m:t>
                    </m:r>
                    <m:sSub>
                      <m:sSubPr>
                        <m:ctrlPr>
                          <a:rPr lang="nb-NO" sz="2400" b="1" i="1" smtClean="0">
                            <a:latin typeface="Cambria Math" panose="02040503050406030204" pitchFamily="18" charset="0"/>
                          </a:rPr>
                        </m:ctrlPr>
                      </m:sSubPr>
                      <m:e>
                        <m:r>
                          <a:rPr lang="nb-NO" sz="2400" b="1" i="1" smtClean="0">
                            <a:latin typeface="Cambria Math" panose="02040503050406030204" pitchFamily="18" charset="0"/>
                          </a:rPr>
                          <m:t>𝑬</m:t>
                        </m:r>
                      </m:e>
                      <m:sub>
                        <m:r>
                          <a:rPr lang="nb-NO" sz="2400" b="1" i="1" smtClean="0">
                            <a:latin typeface="Cambria Math" panose="02040503050406030204" pitchFamily="18" charset="0"/>
                          </a:rPr>
                          <m:t>𝑻</m:t>
                        </m:r>
                      </m:sub>
                    </m:sSub>
                    <m:r>
                      <a:rPr lang="nb-NO" sz="2400" b="1" i="1" smtClean="0">
                        <a:latin typeface="Cambria Math" panose="02040503050406030204" pitchFamily="18" charset="0"/>
                      </a:rPr>
                      <m:t>=</m:t>
                    </m:r>
                    <m:r>
                      <a:rPr lang="nb-NO" sz="2400" b="1" i="1" smtClean="0">
                        <a:latin typeface="Cambria Math" panose="02040503050406030204" pitchFamily="18" charset="0"/>
                      </a:rPr>
                      <m:t>𝒄𝒐𝒏𝒔𝒕</m:t>
                    </m:r>
                    <m:r>
                      <a:rPr lang="nb-NO" sz="2400" b="1" i="1" smtClean="0">
                        <a:latin typeface="Cambria Math" panose="02040503050406030204" pitchFamily="18" charset="0"/>
                      </a:rPr>
                      <m:t>.</m:t>
                    </m:r>
                  </m:oMath>
                </a14:m>
                <a:r>
                  <a:rPr lang="en-GB" sz="2400" b="1" dirty="0"/>
                  <a:t> </a:t>
                </a:r>
                <a:r>
                  <a:rPr lang="en-GB" sz="2400" dirty="0"/>
                  <a:t>and the quasi-steady-state assumption </a:t>
                </a:r>
                <a14:m>
                  <m:oMath xmlns:m="http://schemas.openxmlformats.org/officeDocument/2006/math">
                    <m:f>
                      <m:fPr>
                        <m:ctrlPr>
                          <a:rPr lang="en-GB" sz="2400" b="1" i="1" smtClean="0">
                            <a:latin typeface="Cambria Math" panose="02040503050406030204" pitchFamily="18" charset="0"/>
                          </a:rPr>
                        </m:ctrlPr>
                      </m:fPr>
                      <m:num>
                        <m:r>
                          <a:rPr lang="nb-NO" sz="2400" b="1" i="1" smtClean="0">
                            <a:latin typeface="Cambria Math" panose="02040503050406030204" pitchFamily="18" charset="0"/>
                          </a:rPr>
                          <m:t>𝒅𝑬𝑺</m:t>
                        </m:r>
                      </m:num>
                      <m:den>
                        <m:r>
                          <a:rPr lang="nb-NO" sz="2400" b="1" i="1" smtClean="0">
                            <a:latin typeface="Cambria Math" panose="02040503050406030204" pitchFamily="18" charset="0"/>
                          </a:rPr>
                          <m:t>𝒅𝒕</m:t>
                        </m:r>
                      </m:den>
                    </m:f>
                    <m:r>
                      <a:rPr lang="nb-NO" sz="2400" b="1" i="1">
                        <a:latin typeface="Cambria Math" panose="02040503050406030204" pitchFamily="18" charset="0"/>
                        <a:ea typeface="Cambria Math" panose="02040503050406030204" pitchFamily="18" charset="0"/>
                      </a:rPr>
                      <m:t>≅</m:t>
                    </m:r>
                    <m:r>
                      <a:rPr lang="nb-NO" sz="2400" b="1" i="1" smtClean="0">
                        <a:latin typeface="Cambria Math" panose="02040503050406030204" pitchFamily="18" charset="0"/>
                        <a:ea typeface="Cambria Math" panose="02040503050406030204" pitchFamily="18" charset="0"/>
                      </a:rPr>
                      <m:t>𝟎</m:t>
                    </m:r>
                  </m:oMath>
                </a14:m>
                <a:r>
                  <a:rPr lang="en-GB" sz="2400" dirty="0"/>
                  <a:t>, one obtains</a:t>
                </a:r>
              </a:p>
              <a:p>
                <a:pPr marL="0" indent="0">
                  <a:buNone/>
                </a:pPr>
                <a:endParaRPr lang="en-GB" sz="2400" dirty="0"/>
              </a:p>
              <a:p>
                <a:pPr marL="0" indent="0">
                  <a:buNone/>
                </a:pPr>
                <a14:m>
                  <m:oMathPara xmlns:m="http://schemas.openxmlformats.org/officeDocument/2006/math">
                    <m:oMathParaPr>
                      <m:jc m:val="centerGroup"/>
                    </m:oMathParaPr>
                    <m:oMath xmlns:m="http://schemas.openxmlformats.org/officeDocument/2006/math">
                      <m:eqArr>
                        <m:eqArrPr>
                          <m:ctrlPr>
                            <a:rPr lang="nb-NO" sz="2400" b="0" i="1" smtClean="0">
                              <a:latin typeface="Cambria Math" panose="02040503050406030204" pitchFamily="18" charset="0"/>
                            </a:rPr>
                          </m:ctrlPr>
                        </m:eqArrPr>
                        <m:e>
                          <m:r>
                            <a:rPr lang="nb-NO" sz="2400" b="0" i="1" smtClean="0">
                              <a:latin typeface="Cambria Math" panose="02040503050406030204" pitchFamily="18" charset="0"/>
                            </a:rPr>
                            <m:t> </m:t>
                          </m:r>
                          <m:sSub>
                            <m:sSubPr>
                              <m:ctrlPr>
                                <a:rPr lang="en-GB" sz="2400" i="1" smtClean="0">
                                  <a:latin typeface="Cambria Math" panose="02040503050406030204" pitchFamily="18" charset="0"/>
                                </a:rPr>
                              </m:ctrlPr>
                            </m:sSubPr>
                            <m:e>
                              <m:r>
                                <a:rPr lang="nb-NO" sz="2400" b="0" i="1" smtClean="0">
                                  <a:latin typeface="Cambria Math" panose="02040503050406030204" pitchFamily="18" charset="0"/>
                                </a:rPr>
                                <m:t>𝑣</m:t>
                              </m:r>
                            </m:e>
                            <m:sub>
                              <m:r>
                                <a:rPr lang="nb-NO" sz="2400" b="0" i="1" smtClean="0">
                                  <a:latin typeface="Cambria Math" panose="02040503050406030204" pitchFamily="18" charset="0"/>
                                </a:rPr>
                                <m:t>𝑗</m:t>
                              </m:r>
                            </m:sub>
                          </m:sSub>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𝑉</m:t>
                                  </m:r>
                                </m:e>
                                <m:sub>
                                  <m:r>
                                    <a:rPr lang="nb-NO" sz="2400" b="0" i="1" smtClean="0">
                                      <a:latin typeface="Cambria Math" panose="02040503050406030204" pitchFamily="18" charset="0"/>
                                    </a:rPr>
                                    <m:t>𝑚𝑎𝑥</m:t>
                                  </m:r>
                                </m:sub>
                                <m:sup>
                                  <m:r>
                                    <a:rPr lang="nb-NO" sz="2400" b="0" i="1" smtClean="0">
                                      <a:latin typeface="Cambria Math" panose="02040503050406030204" pitchFamily="18" charset="0"/>
                                    </a:rPr>
                                    <m:t>+</m:t>
                                  </m:r>
                                </m:sup>
                              </m:sSubSup>
                              <m:r>
                                <a:rPr lang="nb-NO" sz="2400" b="0" i="1" smtClean="0">
                                  <a:latin typeface="Cambria Math" panose="02040503050406030204" pitchFamily="18" charset="0"/>
                                  <a:ea typeface="Cambria Math" panose="02040503050406030204" pitchFamily="18" charset="0"/>
                                </a:rPr>
                                <m:t>∙</m:t>
                              </m:r>
                              <m:f>
                                <m:fPr>
                                  <m:ctrlPr>
                                    <a:rPr lang="nb-NO" sz="2400" b="0" i="1" smtClean="0">
                                      <a:latin typeface="Cambria Math" panose="02040503050406030204" pitchFamily="18" charset="0"/>
                                      <a:ea typeface="Cambria Math" panose="02040503050406030204" pitchFamily="18" charset="0"/>
                                    </a:rPr>
                                  </m:ctrlPr>
                                </m:fPr>
                                <m:num>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𝑆</m:t>
                                      </m:r>
                                    </m:e>
                                    <m:sub>
                                      <m:r>
                                        <a:rPr lang="nb-NO" sz="2400" b="0" i="1" smtClean="0">
                                          <a:latin typeface="Cambria Math" panose="02040503050406030204" pitchFamily="18" charset="0"/>
                                          <a:ea typeface="Cambria Math" panose="02040503050406030204" pitchFamily="18" charset="0"/>
                                        </a:rPr>
                                        <m:t>1</m:t>
                                      </m:r>
                                    </m:sub>
                                  </m:sSub>
                                </m:num>
                                <m:den>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𝐾</m:t>
                                      </m:r>
                                    </m:e>
                                    <m:sub>
                                      <m:r>
                                        <a:rPr lang="nb-NO" sz="2400" b="0" i="1" smtClean="0">
                                          <a:latin typeface="Cambria Math" panose="02040503050406030204" pitchFamily="18" charset="0"/>
                                          <a:ea typeface="Cambria Math" panose="02040503050406030204" pitchFamily="18" charset="0"/>
                                        </a:rPr>
                                        <m:t>𝑚</m:t>
                                      </m:r>
                                      <m:r>
                                        <a:rPr lang="nb-NO" sz="2400" b="0" i="1" smtClean="0">
                                          <a:latin typeface="Cambria Math" panose="02040503050406030204" pitchFamily="18" charset="0"/>
                                          <a:ea typeface="Cambria Math" panose="02040503050406030204" pitchFamily="18" charset="0"/>
                                        </a:rPr>
                                        <m:t>,1</m:t>
                                      </m:r>
                                    </m:sub>
                                  </m:sSub>
                                </m:den>
                              </m:f>
                              <m:r>
                                <a:rPr lang="nb-NO" sz="2400" b="0" i="1" smtClean="0">
                                  <a:latin typeface="Cambria Math" panose="02040503050406030204" pitchFamily="18" charset="0"/>
                                  <a:ea typeface="Cambria Math" panose="02040503050406030204" pitchFamily="18" charset="0"/>
                                </a:rPr>
                                <m:t>−</m:t>
                              </m:r>
                              <m:sSubSup>
                                <m:sSubSupPr>
                                  <m:ctrlPr>
                                    <a:rPr lang="nb-NO" sz="2400" b="0" i="1" smtClean="0">
                                      <a:latin typeface="Cambria Math" panose="02040503050406030204" pitchFamily="18" charset="0"/>
                                      <a:ea typeface="Cambria Math" panose="02040503050406030204" pitchFamily="18" charset="0"/>
                                    </a:rPr>
                                  </m:ctrlPr>
                                </m:sSubSupPr>
                                <m:e>
                                  <m:r>
                                    <a:rPr lang="nb-NO" sz="2400" b="0" i="1" smtClean="0">
                                      <a:latin typeface="Cambria Math" panose="02040503050406030204" pitchFamily="18" charset="0"/>
                                      <a:ea typeface="Cambria Math" panose="02040503050406030204" pitchFamily="18" charset="0"/>
                                    </a:rPr>
                                    <m:t>𝑉</m:t>
                                  </m:r>
                                </m:e>
                                <m:sub>
                                  <m:r>
                                    <a:rPr lang="nb-NO" sz="2400" b="0" i="1" smtClean="0">
                                      <a:latin typeface="Cambria Math" panose="02040503050406030204" pitchFamily="18" charset="0"/>
                                      <a:ea typeface="Cambria Math" panose="02040503050406030204" pitchFamily="18" charset="0"/>
                                    </a:rPr>
                                    <m:t>𝑚𝑎𝑥</m:t>
                                  </m:r>
                                </m:sub>
                                <m:sup>
                                  <m:r>
                                    <a:rPr lang="nb-NO" sz="2400" b="0" i="1" smtClean="0">
                                      <a:latin typeface="Cambria Math" panose="02040503050406030204" pitchFamily="18" charset="0"/>
                                      <a:ea typeface="Cambria Math" panose="02040503050406030204" pitchFamily="18" charset="0"/>
                                    </a:rPr>
                                    <m:t>−</m:t>
                                  </m:r>
                                </m:sup>
                              </m:sSubSup>
                              <m:r>
                                <a:rPr lang="nb-NO" sz="2400" b="0" i="1" smtClean="0">
                                  <a:latin typeface="Cambria Math" panose="02040503050406030204" pitchFamily="18" charset="0"/>
                                  <a:ea typeface="Cambria Math" panose="02040503050406030204" pitchFamily="18" charset="0"/>
                                </a:rPr>
                                <m:t>∙</m:t>
                              </m:r>
                              <m:f>
                                <m:fPr>
                                  <m:ctrlPr>
                                    <a:rPr lang="nb-NO" sz="2400" b="0" i="1" smtClean="0">
                                      <a:latin typeface="Cambria Math" panose="02040503050406030204" pitchFamily="18" charset="0"/>
                                      <a:ea typeface="Cambria Math" panose="02040503050406030204" pitchFamily="18" charset="0"/>
                                    </a:rPr>
                                  </m:ctrlPr>
                                </m:fPr>
                                <m:num>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𝑆</m:t>
                                      </m:r>
                                    </m:e>
                                    <m:sub>
                                      <m:r>
                                        <a:rPr lang="nb-NO" sz="2400" b="0" i="1" smtClean="0">
                                          <a:latin typeface="Cambria Math" panose="02040503050406030204" pitchFamily="18" charset="0"/>
                                          <a:ea typeface="Cambria Math" panose="02040503050406030204" pitchFamily="18" charset="0"/>
                                        </a:rPr>
                                        <m:t>2</m:t>
                                      </m:r>
                                    </m:sub>
                                  </m:sSub>
                                </m:num>
                                <m:den>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𝐾</m:t>
                                      </m:r>
                                    </m:e>
                                    <m:sub>
                                      <m:r>
                                        <a:rPr lang="nb-NO" sz="2400" b="0" i="1" smtClean="0">
                                          <a:latin typeface="Cambria Math" panose="02040503050406030204" pitchFamily="18" charset="0"/>
                                          <a:ea typeface="Cambria Math" panose="02040503050406030204" pitchFamily="18" charset="0"/>
                                        </a:rPr>
                                        <m:t>𝑚</m:t>
                                      </m:r>
                                      <m:r>
                                        <a:rPr lang="nb-NO" sz="2400" b="0" i="1" smtClean="0">
                                          <a:latin typeface="Cambria Math" panose="02040503050406030204" pitchFamily="18" charset="0"/>
                                          <a:ea typeface="Cambria Math" panose="02040503050406030204" pitchFamily="18" charset="0"/>
                                        </a:rPr>
                                        <m:t>,2</m:t>
                                      </m:r>
                                    </m:sub>
                                  </m:sSub>
                                </m:den>
                              </m:f>
                            </m:num>
                            <m:den>
                              <m:r>
                                <a:rPr lang="nb-NO" sz="2400" b="0" i="1" smtClean="0">
                                  <a:latin typeface="Cambria Math" panose="02040503050406030204" pitchFamily="18" charset="0"/>
                                </a:rPr>
                                <m:t>1+</m:t>
                              </m:r>
                              <m:f>
                                <m:fPr>
                                  <m:ctrlPr>
                                    <a:rPr lang="nb-NO" sz="2400" b="0" i="1" smtClean="0">
                                      <a:latin typeface="Cambria Math" panose="02040503050406030204" pitchFamily="18" charset="0"/>
                                    </a:rPr>
                                  </m:ctrlPr>
                                </m:fPr>
                                <m:num>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𝑆</m:t>
                                      </m:r>
                                    </m:e>
                                    <m:sub>
                                      <m:r>
                                        <a:rPr lang="nb-NO" sz="2400" b="0" i="1" smtClean="0">
                                          <a:latin typeface="Cambria Math" panose="02040503050406030204" pitchFamily="18" charset="0"/>
                                        </a:rPr>
                                        <m:t>1</m:t>
                                      </m:r>
                                    </m:sub>
                                  </m:sSub>
                                </m:num>
                                <m:den>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𝐾</m:t>
                                      </m:r>
                                    </m:e>
                                    <m:sub>
                                      <m:r>
                                        <a:rPr lang="nb-NO" sz="2400" b="0" i="1" smtClean="0">
                                          <a:latin typeface="Cambria Math" panose="02040503050406030204" pitchFamily="18" charset="0"/>
                                        </a:rPr>
                                        <m:t>𝑚</m:t>
                                      </m:r>
                                      <m:r>
                                        <a:rPr lang="nb-NO" sz="2400" b="0" i="1" smtClean="0">
                                          <a:latin typeface="Cambria Math" panose="02040503050406030204" pitchFamily="18" charset="0"/>
                                        </a:rPr>
                                        <m:t>,1</m:t>
                                      </m:r>
                                    </m:sub>
                                  </m:sSub>
                                </m:den>
                              </m:f>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𝑆</m:t>
                                      </m:r>
                                    </m:e>
                                    <m:sub>
                                      <m:r>
                                        <a:rPr lang="nb-NO" sz="2400" b="0" i="1" smtClean="0">
                                          <a:latin typeface="Cambria Math" panose="02040503050406030204" pitchFamily="18" charset="0"/>
                                        </a:rPr>
                                        <m:t>2</m:t>
                                      </m:r>
                                    </m:sub>
                                  </m:sSub>
                                </m:num>
                                <m:den>
                                  <m:sSub>
                                    <m:sSubPr>
                                      <m:ctrlPr>
                                        <a:rPr lang="nb-NO" sz="2400" b="0" i="1" smtClean="0">
                                          <a:latin typeface="Cambria Math" panose="02040503050406030204" pitchFamily="18" charset="0"/>
                                        </a:rPr>
                                      </m:ctrlPr>
                                    </m:sSubPr>
                                    <m:e>
                                      <m:r>
                                        <a:rPr lang="nb-NO" sz="2400" b="0" i="1" smtClean="0">
                                          <a:latin typeface="Cambria Math" panose="02040503050406030204" pitchFamily="18" charset="0"/>
                                        </a:rPr>
                                        <m:t>𝐾</m:t>
                                      </m:r>
                                    </m:e>
                                    <m:sub>
                                      <m:r>
                                        <a:rPr lang="nb-NO" sz="2400" b="0" i="1" smtClean="0">
                                          <a:latin typeface="Cambria Math" panose="02040503050406030204" pitchFamily="18" charset="0"/>
                                        </a:rPr>
                                        <m:t>𝑚</m:t>
                                      </m:r>
                                      <m:r>
                                        <a:rPr lang="nb-NO" sz="2400" b="0" i="1" smtClean="0">
                                          <a:latin typeface="Cambria Math" panose="02040503050406030204" pitchFamily="18" charset="0"/>
                                        </a:rPr>
                                        <m:t>,2</m:t>
                                      </m:r>
                                    </m:sub>
                                  </m:sSub>
                                </m:den>
                              </m:f>
                            </m:den>
                          </m:f>
                          <m:r>
                            <a:rPr lang="nb-NO" sz="2400" b="0" i="1" smtClean="0">
                              <a:latin typeface="Cambria Math" panose="02040503050406030204" pitchFamily="18" charset="0"/>
                            </a:rPr>
                            <m:t> #</m:t>
                          </m:r>
                        </m:e>
                      </m:eqArr>
                    </m:oMath>
                  </m:oMathPara>
                </a14:m>
                <a:endParaRPr lang="nb-NO" sz="2400" b="0" dirty="0"/>
              </a:p>
              <a:p>
                <a:pPr marL="0" indent="0">
                  <a:buNone/>
                </a:pPr>
                <a:endParaRPr lang="en-GB" sz="2400" i="1" dirty="0">
                  <a:latin typeface="Cambria Math" panose="02040503050406030204" pitchFamily="18" charset="0"/>
                </a:endParaRPr>
              </a:p>
              <a:p>
                <a:pPr marL="0" indent="0">
                  <a:buNone/>
                </a:pPr>
                <a14:m>
                  <m:oMath xmlns:m="http://schemas.openxmlformats.org/officeDocument/2006/math">
                    <m:sSubSup>
                      <m:sSubSupPr>
                        <m:ctrlPr>
                          <a:rPr lang="en-GB" sz="2400" i="1" smtClean="0">
                            <a:latin typeface="Cambria Math" panose="02040503050406030204" pitchFamily="18" charset="0"/>
                          </a:rPr>
                        </m:ctrlPr>
                      </m:sSubSupPr>
                      <m:e>
                        <m:r>
                          <a:rPr lang="nb-NO" sz="2400" b="0" i="1" smtClean="0">
                            <a:latin typeface="Cambria Math" panose="02040503050406030204" pitchFamily="18" charset="0"/>
                          </a:rPr>
                          <m:t>𝑉</m:t>
                        </m:r>
                      </m:e>
                      <m:sub>
                        <m:r>
                          <a:rPr lang="nb-NO" sz="2400" b="0" i="1" smtClean="0">
                            <a:latin typeface="Cambria Math" panose="02040503050406030204" pitchFamily="18" charset="0"/>
                          </a:rPr>
                          <m:t>𝑚𝑎𝑥</m:t>
                        </m:r>
                      </m:sub>
                      <m:sup>
                        <m:r>
                          <a:rPr lang="nb-NO" sz="2400" b="0" i="1" smtClean="0">
                            <a:latin typeface="Cambria Math" panose="02040503050406030204" pitchFamily="18" charset="0"/>
                          </a:rPr>
                          <m:t>+</m:t>
                        </m:r>
                      </m:sup>
                    </m:sSubSup>
                    <m:r>
                      <a:rPr lang="nb-NO" sz="2400" b="0" i="1" smtClean="0">
                        <a:latin typeface="Cambria Math" panose="02040503050406030204" pitchFamily="18" charset="0"/>
                      </a:rPr>
                      <m:t>=</m:t>
                    </m:r>
                    <m:sSubSup>
                      <m:sSubSupPr>
                        <m:ctrlPr>
                          <a:rPr lang="nb-NO" sz="2400" b="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2</m:t>
                        </m:r>
                      </m:sub>
                      <m:sup>
                        <m:r>
                          <a:rPr lang="nb-NO" sz="2400" b="0" i="1" smtClean="0">
                            <a:latin typeface="Cambria Math" panose="02040503050406030204" pitchFamily="18" charset="0"/>
                          </a:rPr>
                          <m:t>+</m:t>
                        </m:r>
                      </m:sup>
                    </m:sSubSup>
                    <m:r>
                      <a:rPr lang="nb-NO" sz="2400" b="0" i="1" smtClean="0">
                        <a:latin typeface="Cambria Math" panose="02040503050406030204" pitchFamily="18" charset="0"/>
                        <a:ea typeface="Cambria Math" panose="02040503050406030204" pitchFamily="18" charset="0"/>
                      </a:rPr>
                      <m:t>∙</m:t>
                    </m:r>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𝐸</m:t>
                        </m:r>
                      </m:e>
                      <m:sub>
                        <m:r>
                          <a:rPr lang="nb-NO" sz="2400" b="0" i="1" smtClean="0">
                            <a:latin typeface="Cambria Math" panose="02040503050406030204" pitchFamily="18" charset="0"/>
                            <a:ea typeface="Cambria Math" panose="02040503050406030204" pitchFamily="18" charset="0"/>
                          </a:rPr>
                          <m:t>𝑇</m:t>
                        </m:r>
                      </m:sub>
                    </m:sSub>
                  </m:oMath>
                </a14:m>
                <a:r>
                  <a:rPr lang="nb-NO" sz="2400" b="0" dirty="0">
                    <a:ea typeface="Cambria Math" panose="02040503050406030204" pitchFamily="18" charset="0"/>
                  </a:rPr>
                  <a:t> 		</a:t>
                </a:r>
                <a14:m>
                  <m:oMath xmlns:m="http://schemas.openxmlformats.org/officeDocument/2006/math">
                    <m:sSubSup>
                      <m:sSubSupPr>
                        <m:ctrlPr>
                          <a:rPr lang="en-GB" sz="2400" i="1">
                            <a:latin typeface="Cambria Math" panose="02040503050406030204" pitchFamily="18" charset="0"/>
                          </a:rPr>
                        </m:ctrlPr>
                      </m:sSubSupPr>
                      <m:e>
                        <m:r>
                          <a:rPr lang="nb-NO" sz="2400" i="1">
                            <a:latin typeface="Cambria Math" panose="02040503050406030204" pitchFamily="18" charset="0"/>
                          </a:rPr>
                          <m:t>𝑉</m:t>
                        </m:r>
                      </m:e>
                      <m:sub>
                        <m:r>
                          <a:rPr lang="nb-NO" sz="2400" i="1">
                            <a:latin typeface="Cambria Math" panose="02040503050406030204" pitchFamily="18" charset="0"/>
                          </a:rPr>
                          <m:t>𝑚𝑎𝑥</m:t>
                        </m:r>
                      </m:sub>
                      <m:sup>
                        <m:r>
                          <a:rPr lang="nb-NO" sz="2400" b="0" i="1" smtClean="0">
                            <a:latin typeface="Cambria Math" panose="02040503050406030204" pitchFamily="18" charset="0"/>
                          </a:rPr>
                          <m:t>−</m:t>
                        </m:r>
                      </m:sup>
                    </m:sSubSup>
                    <m:r>
                      <a:rPr lang="nb-NO" sz="2400" i="1">
                        <a:latin typeface="Cambria Math" panose="02040503050406030204" pitchFamily="18" charset="0"/>
                      </a:rPr>
                      <m:t>=</m:t>
                    </m:r>
                    <m:sSubSup>
                      <m:sSubSupPr>
                        <m:ctrlPr>
                          <a:rPr lang="nb-NO" sz="2400" i="1" smtClean="0">
                            <a:latin typeface="Cambria Math" panose="02040503050406030204" pitchFamily="18" charset="0"/>
                          </a:rPr>
                        </m:ctrlPr>
                      </m:sSubSupPr>
                      <m:e>
                        <m:r>
                          <a:rPr lang="nb-NO" sz="2400" b="0" i="1" smtClean="0">
                            <a:latin typeface="Cambria Math" panose="02040503050406030204" pitchFamily="18" charset="0"/>
                          </a:rPr>
                          <m:t>𝑘</m:t>
                        </m:r>
                      </m:e>
                      <m:sub>
                        <m:r>
                          <a:rPr lang="nb-NO" sz="2400" b="0" i="1" smtClean="0">
                            <a:latin typeface="Cambria Math" panose="02040503050406030204" pitchFamily="18" charset="0"/>
                          </a:rPr>
                          <m:t>1</m:t>
                        </m:r>
                      </m:sub>
                      <m:sup>
                        <m:r>
                          <a:rPr lang="nb-NO" sz="2400" b="0" i="1" smtClean="0">
                            <a:latin typeface="Cambria Math" panose="02040503050406030204" pitchFamily="18" charset="0"/>
                          </a:rPr>
                          <m:t>−</m:t>
                        </m:r>
                      </m:sup>
                    </m:sSubSup>
                    <m:r>
                      <a:rPr lang="nb-NO" sz="2400" i="1">
                        <a:latin typeface="Cambria Math" panose="02040503050406030204" pitchFamily="18" charset="0"/>
                        <a:ea typeface="Cambria Math" panose="02040503050406030204" pitchFamily="18" charset="0"/>
                      </a:rPr>
                      <m:t>∙</m:t>
                    </m:r>
                    <m:sSub>
                      <m:sSubPr>
                        <m:ctrlPr>
                          <a:rPr lang="nb-NO" sz="2400" i="1">
                            <a:latin typeface="Cambria Math" panose="02040503050406030204" pitchFamily="18" charset="0"/>
                            <a:ea typeface="Cambria Math" panose="02040503050406030204" pitchFamily="18" charset="0"/>
                          </a:rPr>
                        </m:ctrlPr>
                      </m:sSubPr>
                      <m:e>
                        <m:r>
                          <a:rPr lang="nb-NO" sz="2400" i="1">
                            <a:latin typeface="Cambria Math" panose="02040503050406030204" pitchFamily="18" charset="0"/>
                            <a:ea typeface="Cambria Math" panose="02040503050406030204" pitchFamily="18" charset="0"/>
                          </a:rPr>
                          <m:t>𝐸</m:t>
                        </m:r>
                      </m:e>
                      <m:sub>
                        <m:r>
                          <a:rPr lang="nb-NO" sz="2400" i="1">
                            <a:latin typeface="Cambria Math" panose="02040503050406030204" pitchFamily="18" charset="0"/>
                            <a:ea typeface="Cambria Math" panose="02040503050406030204" pitchFamily="18" charset="0"/>
                          </a:rPr>
                          <m:t>𝑇</m:t>
                        </m:r>
                      </m:sub>
                    </m:sSub>
                  </m:oMath>
                </a14:m>
                <a:endParaRPr lang="nb-NO" sz="2400" b="0" dirty="0">
                  <a:ea typeface="Cambria Math" panose="02040503050406030204" pitchFamily="18" charset="0"/>
                </a:endParaRPr>
              </a:p>
              <a:p>
                <a:pPr marL="0" indent="0">
                  <a:buNone/>
                </a:pPr>
                <a14:m>
                  <m:oMath xmlns:m="http://schemas.openxmlformats.org/officeDocument/2006/math">
                    <m:sSub>
                      <m:sSubPr>
                        <m:ctrlPr>
                          <a:rPr lang="nb-NO" sz="2400" b="0" i="1" smtClean="0">
                            <a:latin typeface="Cambria Math" panose="02040503050406030204" pitchFamily="18" charset="0"/>
                            <a:ea typeface="Cambria Math" panose="02040503050406030204" pitchFamily="18" charset="0"/>
                          </a:rPr>
                        </m:ctrlPr>
                      </m:sSubPr>
                      <m:e>
                        <m:r>
                          <a:rPr lang="nb-NO" sz="2400" b="0" i="1" smtClean="0">
                            <a:latin typeface="Cambria Math" panose="02040503050406030204" pitchFamily="18" charset="0"/>
                            <a:ea typeface="Cambria Math" panose="02040503050406030204" pitchFamily="18" charset="0"/>
                          </a:rPr>
                          <m:t>𝐾</m:t>
                        </m:r>
                      </m:e>
                      <m:sub>
                        <m:r>
                          <a:rPr lang="nb-NO" sz="2400" b="0" i="1" smtClean="0">
                            <a:latin typeface="Cambria Math" panose="02040503050406030204" pitchFamily="18" charset="0"/>
                            <a:ea typeface="Cambria Math" panose="02040503050406030204" pitchFamily="18" charset="0"/>
                          </a:rPr>
                          <m:t>𝑚</m:t>
                        </m:r>
                        <m:r>
                          <a:rPr lang="nb-NO" sz="2400" b="0" i="1" smtClean="0">
                            <a:latin typeface="Cambria Math" panose="02040503050406030204" pitchFamily="18" charset="0"/>
                            <a:ea typeface="Cambria Math" panose="02040503050406030204" pitchFamily="18" charset="0"/>
                          </a:rPr>
                          <m:t>,1</m:t>
                        </m:r>
                      </m:sub>
                    </m:sSub>
                    <m:r>
                      <a:rPr lang="nb-NO" sz="2400" b="0" i="1" smtClean="0">
                        <a:latin typeface="Cambria Math" panose="02040503050406030204" pitchFamily="18" charset="0"/>
                        <a:ea typeface="Cambria Math" panose="02040503050406030204" pitchFamily="18" charset="0"/>
                      </a:rPr>
                      <m:t>=</m:t>
                    </m:r>
                    <m:f>
                      <m:fPr>
                        <m:ctrlPr>
                          <a:rPr lang="nb-NO" sz="2400" b="0" i="1" smtClean="0">
                            <a:latin typeface="Cambria Math" panose="02040503050406030204" pitchFamily="18" charset="0"/>
                            <a:ea typeface="Cambria Math" panose="02040503050406030204" pitchFamily="18" charset="0"/>
                          </a:rPr>
                        </m:ctrlPr>
                      </m:fPr>
                      <m:num>
                        <m:sSubSup>
                          <m:sSubSupPr>
                            <m:ctrlPr>
                              <a:rPr lang="nb-NO" sz="2400" b="0" i="1" smtClean="0">
                                <a:latin typeface="Cambria Math" panose="02040503050406030204" pitchFamily="18" charset="0"/>
                                <a:ea typeface="Cambria Math" panose="02040503050406030204" pitchFamily="18" charset="0"/>
                              </a:rPr>
                            </m:ctrlPr>
                          </m:sSubSupPr>
                          <m:e>
                            <m:r>
                              <a:rPr lang="nb-NO" sz="2400" b="0" i="1" smtClean="0">
                                <a:latin typeface="Cambria Math" panose="02040503050406030204" pitchFamily="18" charset="0"/>
                                <a:ea typeface="Cambria Math" panose="02040503050406030204" pitchFamily="18" charset="0"/>
                              </a:rPr>
                              <m:t>𝑘</m:t>
                            </m:r>
                          </m:e>
                          <m:sub>
                            <m:r>
                              <a:rPr lang="nb-NO" sz="2400" b="0" i="1" smtClean="0">
                                <a:latin typeface="Cambria Math" panose="02040503050406030204" pitchFamily="18" charset="0"/>
                                <a:ea typeface="Cambria Math" panose="02040503050406030204" pitchFamily="18" charset="0"/>
                              </a:rPr>
                              <m:t>1</m:t>
                            </m:r>
                          </m:sub>
                          <m:sup>
                            <m:r>
                              <a:rPr lang="nb-NO" sz="2400" b="0" i="1" smtClean="0">
                                <a:latin typeface="Cambria Math" panose="02040503050406030204" pitchFamily="18" charset="0"/>
                                <a:ea typeface="Cambria Math" panose="02040503050406030204" pitchFamily="18" charset="0"/>
                              </a:rPr>
                              <m:t>−</m:t>
                            </m:r>
                          </m:sup>
                        </m:sSubSup>
                        <m:r>
                          <a:rPr lang="nb-NO" sz="2400" b="0" i="1" smtClean="0">
                            <a:latin typeface="Cambria Math" panose="02040503050406030204" pitchFamily="18" charset="0"/>
                            <a:ea typeface="Cambria Math" panose="02040503050406030204" pitchFamily="18" charset="0"/>
                          </a:rPr>
                          <m:t>+</m:t>
                        </m:r>
                        <m:sSubSup>
                          <m:sSubSupPr>
                            <m:ctrlPr>
                              <a:rPr lang="nb-NO" sz="2400" b="0" i="1" smtClean="0">
                                <a:latin typeface="Cambria Math" panose="02040503050406030204" pitchFamily="18" charset="0"/>
                                <a:ea typeface="Cambria Math" panose="02040503050406030204" pitchFamily="18" charset="0"/>
                              </a:rPr>
                            </m:ctrlPr>
                          </m:sSubSupPr>
                          <m:e>
                            <m:r>
                              <a:rPr lang="nb-NO" sz="2400" b="0" i="1" smtClean="0">
                                <a:latin typeface="Cambria Math" panose="02040503050406030204" pitchFamily="18" charset="0"/>
                                <a:ea typeface="Cambria Math" panose="02040503050406030204" pitchFamily="18" charset="0"/>
                              </a:rPr>
                              <m:t>𝑘</m:t>
                            </m:r>
                          </m:e>
                          <m:sub>
                            <m:r>
                              <a:rPr lang="nb-NO" sz="2400" b="0" i="1" smtClean="0">
                                <a:latin typeface="Cambria Math" panose="02040503050406030204" pitchFamily="18" charset="0"/>
                                <a:ea typeface="Cambria Math" panose="02040503050406030204" pitchFamily="18" charset="0"/>
                              </a:rPr>
                              <m:t>2</m:t>
                            </m:r>
                          </m:sub>
                          <m:sup>
                            <m:r>
                              <a:rPr lang="nb-NO" sz="2400" b="0" i="1" smtClean="0">
                                <a:latin typeface="Cambria Math" panose="02040503050406030204" pitchFamily="18" charset="0"/>
                                <a:ea typeface="Cambria Math" panose="02040503050406030204" pitchFamily="18" charset="0"/>
                              </a:rPr>
                              <m:t>+</m:t>
                            </m:r>
                          </m:sup>
                        </m:sSubSup>
                      </m:num>
                      <m:den>
                        <m:sSubSup>
                          <m:sSubSupPr>
                            <m:ctrlPr>
                              <a:rPr lang="nb-NO" sz="2400" b="0" i="1" smtClean="0">
                                <a:latin typeface="Cambria Math" panose="02040503050406030204" pitchFamily="18" charset="0"/>
                                <a:ea typeface="Cambria Math" panose="02040503050406030204" pitchFamily="18" charset="0"/>
                              </a:rPr>
                            </m:ctrlPr>
                          </m:sSubSupPr>
                          <m:e>
                            <m:r>
                              <a:rPr lang="nb-NO" sz="2400" b="0" i="1" smtClean="0">
                                <a:latin typeface="Cambria Math" panose="02040503050406030204" pitchFamily="18" charset="0"/>
                                <a:ea typeface="Cambria Math" panose="02040503050406030204" pitchFamily="18" charset="0"/>
                              </a:rPr>
                              <m:t>𝑘</m:t>
                            </m:r>
                          </m:e>
                          <m:sub>
                            <m:r>
                              <a:rPr lang="nb-NO" sz="2400" b="0" i="1" smtClean="0">
                                <a:latin typeface="Cambria Math" panose="02040503050406030204" pitchFamily="18" charset="0"/>
                                <a:ea typeface="Cambria Math" panose="02040503050406030204" pitchFamily="18" charset="0"/>
                              </a:rPr>
                              <m:t>1</m:t>
                            </m:r>
                          </m:sub>
                          <m:sup>
                            <m:r>
                              <a:rPr lang="nb-NO" sz="2400" b="0" i="1" smtClean="0">
                                <a:latin typeface="Cambria Math" panose="02040503050406030204" pitchFamily="18" charset="0"/>
                                <a:ea typeface="Cambria Math" panose="02040503050406030204" pitchFamily="18" charset="0"/>
                              </a:rPr>
                              <m:t>+</m:t>
                            </m:r>
                          </m:sup>
                        </m:sSubSup>
                      </m:den>
                    </m:f>
                  </m:oMath>
                </a14:m>
                <a:r>
                  <a:rPr lang="nb-NO" sz="2400" b="0" dirty="0">
                    <a:ea typeface="Cambria Math" panose="02040503050406030204" pitchFamily="18" charset="0"/>
                  </a:rPr>
                  <a:t> 		</a:t>
                </a:r>
                <a14:m>
                  <m:oMath xmlns:m="http://schemas.openxmlformats.org/officeDocument/2006/math">
                    <m:sSub>
                      <m:sSubPr>
                        <m:ctrlPr>
                          <a:rPr lang="nb-NO" sz="2400" i="1">
                            <a:latin typeface="Cambria Math" panose="02040503050406030204" pitchFamily="18" charset="0"/>
                            <a:ea typeface="Cambria Math" panose="02040503050406030204" pitchFamily="18" charset="0"/>
                          </a:rPr>
                        </m:ctrlPr>
                      </m:sSubPr>
                      <m:e>
                        <m:r>
                          <a:rPr lang="nb-NO" sz="2400" i="1">
                            <a:latin typeface="Cambria Math" panose="02040503050406030204" pitchFamily="18" charset="0"/>
                            <a:ea typeface="Cambria Math" panose="02040503050406030204" pitchFamily="18" charset="0"/>
                          </a:rPr>
                          <m:t>𝐾</m:t>
                        </m:r>
                      </m:e>
                      <m:sub>
                        <m:r>
                          <a:rPr lang="nb-NO" sz="2400" i="1">
                            <a:latin typeface="Cambria Math" panose="02040503050406030204" pitchFamily="18" charset="0"/>
                            <a:ea typeface="Cambria Math" panose="02040503050406030204" pitchFamily="18" charset="0"/>
                          </a:rPr>
                          <m:t>𝑚</m:t>
                        </m:r>
                        <m:r>
                          <a:rPr lang="nb-NO" sz="2400" i="1">
                            <a:latin typeface="Cambria Math" panose="02040503050406030204" pitchFamily="18" charset="0"/>
                            <a:ea typeface="Cambria Math" panose="02040503050406030204" pitchFamily="18" charset="0"/>
                          </a:rPr>
                          <m:t>,2</m:t>
                        </m:r>
                      </m:sub>
                    </m:sSub>
                    <m:r>
                      <a:rPr lang="nb-NO" sz="2400" i="1">
                        <a:latin typeface="Cambria Math" panose="02040503050406030204" pitchFamily="18" charset="0"/>
                        <a:ea typeface="Cambria Math" panose="02040503050406030204" pitchFamily="18" charset="0"/>
                      </a:rPr>
                      <m:t>=</m:t>
                    </m:r>
                    <m:f>
                      <m:fPr>
                        <m:ctrlPr>
                          <a:rPr lang="nb-NO" sz="2400" i="1">
                            <a:latin typeface="Cambria Math" panose="02040503050406030204" pitchFamily="18" charset="0"/>
                            <a:ea typeface="Cambria Math" panose="02040503050406030204" pitchFamily="18" charset="0"/>
                          </a:rPr>
                        </m:ctrlPr>
                      </m:fPr>
                      <m:num>
                        <m:sSubSup>
                          <m:sSubSupPr>
                            <m:ctrlPr>
                              <a:rPr lang="nb-NO" sz="2400" i="1">
                                <a:latin typeface="Cambria Math" panose="02040503050406030204" pitchFamily="18" charset="0"/>
                                <a:ea typeface="Cambria Math" panose="02040503050406030204" pitchFamily="18" charset="0"/>
                              </a:rPr>
                            </m:ctrlPr>
                          </m:sSubSupPr>
                          <m:e>
                            <m:r>
                              <a:rPr lang="nb-NO" sz="2400" i="1">
                                <a:latin typeface="Cambria Math" panose="02040503050406030204" pitchFamily="18" charset="0"/>
                                <a:ea typeface="Cambria Math" panose="02040503050406030204" pitchFamily="18" charset="0"/>
                              </a:rPr>
                              <m:t>𝑘</m:t>
                            </m:r>
                          </m:e>
                          <m:sub>
                            <m:r>
                              <a:rPr lang="nb-NO" sz="2400" i="1">
                                <a:latin typeface="Cambria Math" panose="02040503050406030204" pitchFamily="18" charset="0"/>
                                <a:ea typeface="Cambria Math" panose="02040503050406030204" pitchFamily="18" charset="0"/>
                              </a:rPr>
                              <m:t>1</m:t>
                            </m:r>
                          </m:sub>
                          <m:sup>
                            <m:r>
                              <a:rPr lang="nb-NO" sz="2400" i="1">
                                <a:latin typeface="Cambria Math" panose="02040503050406030204" pitchFamily="18" charset="0"/>
                                <a:ea typeface="Cambria Math" panose="02040503050406030204" pitchFamily="18" charset="0"/>
                              </a:rPr>
                              <m:t>−</m:t>
                            </m:r>
                          </m:sup>
                        </m:sSubSup>
                        <m:r>
                          <a:rPr lang="nb-NO" sz="2400" i="1">
                            <a:latin typeface="Cambria Math" panose="02040503050406030204" pitchFamily="18" charset="0"/>
                            <a:ea typeface="Cambria Math" panose="02040503050406030204" pitchFamily="18" charset="0"/>
                          </a:rPr>
                          <m:t>+</m:t>
                        </m:r>
                        <m:sSubSup>
                          <m:sSubSupPr>
                            <m:ctrlPr>
                              <a:rPr lang="nb-NO" sz="2400" i="1">
                                <a:latin typeface="Cambria Math" panose="02040503050406030204" pitchFamily="18" charset="0"/>
                                <a:ea typeface="Cambria Math" panose="02040503050406030204" pitchFamily="18" charset="0"/>
                              </a:rPr>
                            </m:ctrlPr>
                          </m:sSubSupPr>
                          <m:e>
                            <m:r>
                              <a:rPr lang="nb-NO" sz="2400" i="1">
                                <a:latin typeface="Cambria Math" panose="02040503050406030204" pitchFamily="18" charset="0"/>
                                <a:ea typeface="Cambria Math" panose="02040503050406030204" pitchFamily="18" charset="0"/>
                              </a:rPr>
                              <m:t>𝑘</m:t>
                            </m:r>
                          </m:e>
                          <m:sub>
                            <m:r>
                              <a:rPr lang="nb-NO" sz="2400" i="1">
                                <a:latin typeface="Cambria Math" panose="02040503050406030204" pitchFamily="18" charset="0"/>
                                <a:ea typeface="Cambria Math" panose="02040503050406030204" pitchFamily="18" charset="0"/>
                              </a:rPr>
                              <m:t>2</m:t>
                            </m:r>
                          </m:sub>
                          <m:sup>
                            <m:r>
                              <a:rPr lang="nb-NO" sz="2400" i="1">
                                <a:latin typeface="Cambria Math" panose="02040503050406030204" pitchFamily="18" charset="0"/>
                                <a:ea typeface="Cambria Math" panose="02040503050406030204" pitchFamily="18" charset="0"/>
                              </a:rPr>
                              <m:t>+</m:t>
                            </m:r>
                          </m:sup>
                        </m:sSubSup>
                      </m:num>
                      <m:den>
                        <m:sSubSup>
                          <m:sSubSupPr>
                            <m:ctrlPr>
                              <a:rPr lang="nb-NO" sz="2400" i="1">
                                <a:latin typeface="Cambria Math" panose="02040503050406030204" pitchFamily="18" charset="0"/>
                                <a:ea typeface="Cambria Math" panose="02040503050406030204" pitchFamily="18" charset="0"/>
                              </a:rPr>
                            </m:ctrlPr>
                          </m:sSubSupPr>
                          <m:e>
                            <m:r>
                              <a:rPr lang="nb-NO" sz="2400" i="1">
                                <a:latin typeface="Cambria Math" panose="02040503050406030204" pitchFamily="18" charset="0"/>
                                <a:ea typeface="Cambria Math" panose="02040503050406030204" pitchFamily="18" charset="0"/>
                              </a:rPr>
                              <m:t>𝑘</m:t>
                            </m:r>
                          </m:e>
                          <m:sub>
                            <m:r>
                              <a:rPr lang="nb-NO" sz="2400" b="0" i="1" smtClean="0">
                                <a:latin typeface="Cambria Math" panose="02040503050406030204" pitchFamily="18" charset="0"/>
                                <a:ea typeface="Cambria Math" panose="02040503050406030204" pitchFamily="18" charset="0"/>
                              </a:rPr>
                              <m:t>2</m:t>
                            </m:r>
                          </m:sub>
                          <m:sup>
                            <m:r>
                              <a:rPr lang="nb-NO" sz="2400" b="0" i="1" smtClean="0">
                                <a:latin typeface="Cambria Math" panose="02040503050406030204" pitchFamily="18" charset="0"/>
                                <a:ea typeface="Cambria Math" panose="02040503050406030204" pitchFamily="18" charset="0"/>
                              </a:rPr>
                              <m:t>−</m:t>
                            </m:r>
                          </m:sup>
                        </m:sSubSup>
                      </m:den>
                    </m:f>
                  </m:oMath>
                </a14:m>
                <a:endParaRPr lang="nb-NO" sz="2400" dirty="0"/>
              </a:p>
              <a:p>
                <a:pPr marL="0" indent="0">
                  <a:buNone/>
                </a:pPr>
                <a:endParaRPr lang="nb-NO" sz="2400" b="0"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046CCF03-E1EF-413C-B219-3C6CC5EF7F13}"/>
                  </a:ext>
                </a:extLst>
              </p:cNvPr>
              <p:cNvSpPr>
                <a:spLocks noGrp="1" noRot="1" noChangeAspect="1" noMove="1" noResize="1" noEditPoints="1" noAdjustHandles="1" noChangeArrowheads="1" noChangeShapeType="1" noTextEdit="1"/>
              </p:cNvSpPr>
              <p:nvPr>
                <p:ph sz="half" idx="2"/>
              </p:nvPr>
            </p:nvSpPr>
            <p:spPr>
              <a:xfrm>
                <a:off x="4451000" y="2861737"/>
                <a:ext cx="6902800" cy="3315226"/>
              </a:xfrm>
              <a:blipFill>
                <a:blip r:embed="rId2"/>
                <a:stretch>
                  <a:fillRect l="-794" t="-1103"/>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836C516B-00AC-44A7-AC00-AC160088D610}"/>
              </a:ext>
            </a:extLst>
          </p:cNvPr>
          <p:cNvGrpSpPr/>
          <p:nvPr/>
        </p:nvGrpSpPr>
        <p:grpSpPr>
          <a:xfrm>
            <a:off x="838200" y="2296999"/>
            <a:ext cx="3288096" cy="3408590"/>
            <a:chOff x="1410072" y="2468328"/>
            <a:chExt cx="3288096" cy="3408590"/>
          </a:xfrm>
        </p:grpSpPr>
        <p:pic>
          <p:nvPicPr>
            <p:cNvPr id="10" name="Graphic 9" descr="Logarithmic Graph outline">
              <a:extLst>
                <a:ext uri="{FF2B5EF4-FFF2-40B4-BE49-F238E27FC236}">
                  <a16:creationId xmlns:a16="http://schemas.microsoft.com/office/drawing/2014/main" id="{08CFEB84-FBF1-4758-945B-732FF8A24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6120" y="2468328"/>
              <a:ext cx="3282048" cy="328204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1971B5-96E7-4CB3-97AE-3B6FD4E7B8A6}"/>
                    </a:ext>
                  </a:extLst>
                </p:cNvPr>
                <p:cNvSpPr txBox="1"/>
                <p:nvPr/>
              </p:nvSpPr>
              <p:spPr>
                <a:xfrm>
                  <a:off x="1410072" y="3983006"/>
                  <a:ext cx="464486"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nb-NO" sz="3200" b="0" i="1" smtClean="0">
                                <a:latin typeface="Cambria Math" panose="02040503050406030204" pitchFamily="18" charset="0"/>
                              </a:rPr>
                              <m:t>𝑣</m:t>
                            </m:r>
                          </m:e>
                          <m:sub>
                            <m:r>
                              <a:rPr lang="nb-NO" sz="3200" b="0" i="1" smtClean="0">
                                <a:latin typeface="Cambria Math" panose="02040503050406030204" pitchFamily="18" charset="0"/>
                              </a:rPr>
                              <m:t>𝑗</m:t>
                            </m:r>
                          </m:sub>
                        </m:sSub>
                      </m:oMath>
                    </m:oMathPara>
                  </a14:m>
                  <a:endParaRPr lang="en-GB" sz="3200" dirty="0"/>
                </a:p>
              </p:txBody>
            </p:sp>
          </mc:Choice>
          <mc:Fallback xmlns="">
            <p:sp>
              <p:nvSpPr>
                <p:cNvPr id="17" name="TextBox 16">
                  <a:extLst>
                    <a:ext uri="{FF2B5EF4-FFF2-40B4-BE49-F238E27FC236}">
                      <a16:creationId xmlns:a16="http://schemas.microsoft.com/office/drawing/2014/main" id="{B21971B5-96E7-4CB3-97AE-3B6FD4E7B8A6}"/>
                    </a:ext>
                  </a:extLst>
                </p:cNvPr>
                <p:cNvSpPr txBox="1">
                  <a:spLocks noRot="1" noChangeAspect="1" noMove="1" noResize="1" noEditPoints="1" noAdjustHandles="1" noChangeArrowheads="1" noChangeShapeType="1" noTextEdit="1"/>
                </p:cNvSpPr>
                <p:nvPr/>
              </p:nvSpPr>
              <p:spPr>
                <a:xfrm>
                  <a:off x="1410072" y="3983006"/>
                  <a:ext cx="464486" cy="53200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508DC7E-A6E0-4E95-8C76-DA83D82882EA}"/>
                    </a:ext>
                  </a:extLst>
                </p:cNvPr>
                <p:cNvSpPr txBox="1"/>
                <p:nvPr/>
              </p:nvSpPr>
              <p:spPr>
                <a:xfrm>
                  <a:off x="2851767" y="5384475"/>
                  <a:ext cx="73545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b-NO" sz="3200" b="0" i="1" smtClean="0">
                            <a:latin typeface="Cambria Math" panose="02040503050406030204" pitchFamily="18" charset="0"/>
                          </a:rPr>
                          <m:t>[</m:t>
                        </m:r>
                        <m:sSub>
                          <m:sSubPr>
                            <m:ctrlPr>
                              <a:rPr lang="nb-NO" sz="3200" b="0" i="1" smtClean="0">
                                <a:latin typeface="Cambria Math" panose="02040503050406030204" pitchFamily="18" charset="0"/>
                              </a:rPr>
                            </m:ctrlPr>
                          </m:sSubPr>
                          <m:e>
                            <m:r>
                              <a:rPr lang="nb-NO" sz="3200" b="0" i="1" smtClean="0">
                                <a:latin typeface="Cambria Math" panose="02040503050406030204" pitchFamily="18" charset="0"/>
                              </a:rPr>
                              <m:t>𝑆</m:t>
                            </m:r>
                          </m:e>
                          <m:sub>
                            <m:r>
                              <a:rPr lang="nb-NO" sz="3200" b="0" i="1" smtClean="0">
                                <a:latin typeface="Cambria Math" panose="02040503050406030204" pitchFamily="18" charset="0"/>
                              </a:rPr>
                              <m:t>𝑖</m:t>
                            </m:r>
                          </m:sub>
                        </m:sSub>
                        <m:r>
                          <a:rPr lang="nb-NO" sz="3200" b="0" i="1" smtClean="0">
                            <a:latin typeface="Cambria Math" panose="02040503050406030204" pitchFamily="18" charset="0"/>
                          </a:rPr>
                          <m:t>]</m:t>
                        </m:r>
                      </m:oMath>
                    </m:oMathPara>
                  </a14:m>
                  <a:endParaRPr lang="en-GB" sz="3200" dirty="0"/>
                </a:p>
              </p:txBody>
            </p:sp>
          </mc:Choice>
          <mc:Fallback xmlns="">
            <p:sp>
              <p:nvSpPr>
                <p:cNvPr id="20" name="TextBox 19">
                  <a:extLst>
                    <a:ext uri="{FF2B5EF4-FFF2-40B4-BE49-F238E27FC236}">
                      <a16:creationId xmlns:a16="http://schemas.microsoft.com/office/drawing/2014/main" id="{C508DC7E-A6E0-4E95-8C76-DA83D82882EA}"/>
                    </a:ext>
                  </a:extLst>
                </p:cNvPr>
                <p:cNvSpPr txBox="1">
                  <a:spLocks noRot="1" noChangeAspect="1" noMove="1" noResize="1" noEditPoints="1" noAdjustHandles="1" noChangeArrowheads="1" noChangeShapeType="1" noTextEdit="1"/>
                </p:cNvSpPr>
                <p:nvPr/>
              </p:nvSpPr>
              <p:spPr>
                <a:xfrm>
                  <a:off x="2851767" y="5384475"/>
                  <a:ext cx="735458" cy="492443"/>
                </a:xfrm>
                <a:prstGeom prst="rect">
                  <a:avLst/>
                </a:prstGeom>
                <a:blipFill>
                  <a:blip r:embed="rId6"/>
                  <a:stretch>
                    <a:fillRect/>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C14B8C4A-4391-4F7A-8DF5-9CA9120BA817}"/>
              </a:ext>
            </a:extLst>
          </p:cNvPr>
          <p:cNvGrpSpPr/>
          <p:nvPr/>
        </p:nvGrpSpPr>
        <p:grpSpPr>
          <a:xfrm>
            <a:off x="5317217" y="1690688"/>
            <a:ext cx="5170365" cy="1002690"/>
            <a:chOff x="6291073" y="2482135"/>
            <a:chExt cx="5170365" cy="1002690"/>
          </a:xfrm>
        </p:grpSpPr>
        <p:sp>
          <p:nvSpPr>
            <p:cNvPr id="14" name="Content Placeholder 5">
              <a:extLst>
                <a:ext uri="{FF2B5EF4-FFF2-40B4-BE49-F238E27FC236}">
                  <a16:creationId xmlns:a16="http://schemas.microsoft.com/office/drawing/2014/main" id="{96335B95-B844-4D79-80F3-12E28B124F80}"/>
                </a:ext>
              </a:extLst>
            </p:cNvPr>
            <p:cNvSpPr txBox="1">
              <a:spLocks/>
            </p:cNvSpPr>
            <p:nvPr/>
          </p:nvSpPr>
          <p:spPr>
            <a:xfrm>
              <a:off x="6291073" y="2692588"/>
              <a:ext cx="152704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 S</a:t>
              </a:r>
              <a:r>
                <a:rPr lang="en-GB" sz="3600" b="1" baseline="-25000" dirty="0"/>
                <a:t>1</a:t>
              </a:r>
            </a:p>
          </p:txBody>
        </p:sp>
        <p:sp>
          <p:nvSpPr>
            <p:cNvPr id="15" name="Content Placeholder 5">
              <a:extLst>
                <a:ext uri="{FF2B5EF4-FFF2-40B4-BE49-F238E27FC236}">
                  <a16:creationId xmlns:a16="http://schemas.microsoft.com/office/drawing/2014/main" id="{DFBC6809-18D8-423C-8DEB-9E87BE7B11D4}"/>
                </a:ext>
              </a:extLst>
            </p:cNvPr>
            <p:cNvSpPr txBox="1">
              <a:spLocks/>
            </p:cNvSpPr>
            <p:nvPr/>
          </p:nvSpPr>
          <p:spPr>
            <a:xfrm>
              <a:off x="10100554" y="2692588"/>
              <a:ext cx="1360884"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+S</a:t>
              </a:r>
              <a:r>
                <a:rPr lang="en-GB" sz="3600" b="1" baseline="-25000" dirty="0"/>
                <a:t>2</a:t>
              </a:r>
            </a:p>
          </p:txBody>
        </p:sp>
        <p:pic>
          <p:nvPicPr>
            <p:cNvPr id="19" name="Graphic 18" descr="Transfer with solid fill">
              <a:extLst>
                <a:ext uri="{FF2B5EF4-FFF2-40B4-BE49-F238E27FC236}">
                  <a16:creationId xmlns:a16="http://schemas.microsoft.com/office/drawing/2014/main" id="{BE2473E6-F728-4A2A-A7E0-43312A402A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8120" y="2648107"/>
              <a:ext cx="614922" cy="614922"/>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FB96E57-DE69-4D38-8B5A-36B3C6A7170C}"/>
                    </a:ext>
                  </a:extLst>
                </p:cNvPr>
                <p:cNvSpPr txBox="1"/>
                <p:nvPr/>
              </p:nvSpPr>
              <p:spPr>
                <a:xfrm>
                  <a:off x="7974140" y="2482136"/>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21" name="TextBox 20">
                  <a:extLst>
                    <a:ext uri="{FF2B5EF4-FFF2-40B4-BE49-F238E27FC236}">
                      <a16:creationId xmlns:a16="http://schemas.microsoft.com/office/drawing/2014/main" id="{7FB96E57-DE69-4D38-8B5A-36B3C6A7170C}"/>
                    </a:ext>
                  </a:extLst>
                </p:cNvPr>
                <p:cNvSpPr txBox="1">
                  <a:spLocks noRot="1" noChangeAspect="1" noMove="1" noResize="1" noEditPoints="1" noAdjustHandles="1" noChangeArrowheads="1" noChangeShapeType="1" noTextEdit="1"/>
                </p:cNvSpPr>
                <p:nvPr/>
              </p:nvSpPr>
              <p:spPr>
                <a:xfrm>
                  <a:off x="7974140" y="2482136"/>
                  <a:ext cx="336567" cy="280333"/>
                </a:xfrm>
                <a:prstGeom prst="rect">
                  <a:avLst/>
                </a:prstGeom>
                <a:blipFill>
                  <a:blip r:embed="rId9"/>
                  <a:stretch>
                    <a:fillRect l="-16071" r="-1786" b="-19565"/>
                  </a:stretch>
                </a:blipFill>
              </p:spPr>
              <p:txBody>
                <a:bodyPr/>
                <a:lstStyle/>
                <a:p>
                  <a:r>
                    <a:rPr lang="en-GB">
                      <a:noFill/>
                    </a:rPr>
                    <a:t> </a:t>
                  </a:r>
                </a:p>
              </p:txBody>
            </p:sp>
          </mc:Fallback>
        </mc:AlternateContent>
        <p:sp>
          <p:nvSpPr>
            <p:cNvPr id="24" name="Content Placeholder 5">
              <a:extLst>
                <a:ext uri="{FF2B5EF4-FFF2-40B4-BE49-F238E27FC236}">
                  <a16:creationId xmlns:a16="http://schemas.microsoft.com/office/drawing/2014/main" id="{ABD2E20C-6476-4780-B690-B0B626DFC5DB}"/>
                </a:ext>
              </a:extLst>
            </p:cNvPr>
            <p:cNvSpPr txBox="1">
              <a:spLocks/>
            </p:cNvSpPr>
            <p:nvPr/>
          </p:nvSpPr>
          <p:spPr>
            <a:xfrm>
              <a:off x="8433042" y="2692587"/>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ES</a:t>
              </a:r>
              <a:endParaRPr lang="en-GB" sz="3600" b="1" baseline="-25000" dirty="0"/>
            </a:p>
          </p:txBody>
        </p:sp>
        <p:pic>
          <p:nvPicPr>
            <p:cNvPr id="25" name="Graphic 24" descr="Transfer with solid fill">
              <a:extLst>
                <a:ext uri="{FF2B5EF4-FFF2-40B4-BE49-F238E27FC236}">
                  <a16:creationId xmlns:a16="http://schemas.microsoft.com/office/drawing/2014/main" id="{02504A32-44DB-4304-B3B3-4D74969F21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41269" y="2634058"/>
              <a:ext cx="614922" cy="614922"/>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B8AD328-6532-4B2E-AC4E-8E1F4F1E38FC}"/>
                    </a:ext>
                  </a:extLst>
                </p:cNvPr>
                <p:cNvSpPr txBox="1"/>
                <p:nvPr/>
              </p:nvSpPr>
              <p:spPr>
                <a:xfrm>
                  <a:off x="7982425" y="3198343"/>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28" name="TextBox 27">
                  <a:extLst>
                    <a:ext uri="{FF2B5EF4-FFF2-40B4-BE49-F238E27FC236}">
                      <a16:creationId xmlns:a16="http://schemas.microsoft.com/office/drawing/2014/main" id="{0B8AD328-6532-4B2E-AC4E-8E1F4F1E38FC}"/>
                    </a:ext>
                  </a:extLst>
                </p:cNvPr>
                <p:cNvSpPr txBox="1">
                  <a:spLocks noRot="1" noChangeAspect="1" noMove="1" noResize="1" noEditPoints="1" noAdjustHandles="1" noChangeArrowheads="1" noChangeShapeType="1" noTextEdit="1"/>
                </p:cNvSpPr>
                <p:nvPr/>
              </p:nvSpPr>
              <p:spPr>
                <a:xfrm>
                  <a:off x="7982425" y="3198343"/>
                  <a:ext cx="333361" cy="276999"/>
                </a:xfrm>
                <a:prstGeom prst="rect">
                  <a:avLst/>
                </a:prstGeom>
                <a:blipFill>
                  <a:blip r:embed="rId10"/>
                  <a:stretch>
                    <a:fillRect l="-18519" r="-1852"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64A1AFB-9C53-4E94-BE91-BE44E04E03C9}"/>
                    </a:ext>
                  </a:extLst>
                </p:cNvPr>
                <p:cNvSpPr txBox="1"/>
                <p:nvPr/>
              </p:nvSpPr>
              <p:spPr>
                <a:xfrm>
                  <a:off x="9482049" y="2482135"/>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30" name="TextBox 29">
                  <a:extLst>
                    <a:ext uri="{FF2B5EF4-FFF2-40B4-BE49-F238E27FC236}">
                      <a16:creationId xmlns:a16="http://schemas.microsoft.com/office/drawing/2014/main" id="{264A1AFB-9C53-4E94-BE91-BE44E04E03C9}"/>
                    </a:ext>
                  </a:extLst>
                </p:cNvPr>
                <p:cNvSpPr txBox="1">
                  <a:spLocks noRot="1" noChangeAspect="1" noMove="1" noResize="1" noEditPoints="1" noAdjustHandles="1" noChangeArrowheads="1" noChangeShapeType="1" noTextEdit="1"/>
                </p:cNvSpPr>
                <p:nvPr/>
              </p:nvSpPr>
              <p:spPr>
                <a:xfrm>
                  <a:off x="9482049" y="2482135"/>
                  <a:ext cx="336567" cy="280333"/>
                </a:xfrm>
                <a:prstGeom prst="rect">
                  <a:avLst/>
                </a:prstGeom>
                <a:blipFill>
                  <a:blip r:embed="rId11"/>
                  <a:stretch>
                    <a:fillRect l="-18182" r="-1818" b="-195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1E83BF3-15A1-4F67-82E4-AFACEC0AF7B2}"/>
                    </a:ext>
                  </a:extLst>
                </p:cNvPr>
                <p:cNvSpPr txBox="1"/>
                <p:nvPr/>
              </p:nvSpPr>
              <p:spPr>
                <a:xfrm>
                  <a:off x="9485939" y="3207826"/>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31" name="TextBox 30">
                  <a:extLst>
                    <a:ext uri="{FF2B5EF4-FFF2-40B4-BE49-F238E27FC236}">
                      <a16:creationId xmlns:a16="http://schemas.microsoft.com/office/drawing/2014/main" id="{61E83BF3-15A1-4F67-82E4-AFACEC0AF7B2}"/>
                    </a:ext>
                  </a:extLst>
                </p:cNvPr>
                <p:cNvSpPr txBox="1">
                  <a:spLocks noRot="1" noChangeAspect="1" noMove="1" noResize="1" noEditPoints="1" noAdjustHandles="1" noChangeArrowheads="1" noChangeShapeType="1" noTextEdit="1"/>
                </p:cNvSpPr>
                <p:nvPr/>
              </p:nvSpPr>
              <p:spPr>
                <a:xfrm>
                  <a:off x="9485939" y="3207826"/>
                  <a:ext cx="333361" cy="276999"/>
                </a:xfrm>
                <a:prstGeom prst="rect">
                  <a:avLst/>
                </a:prstGeom>
                <a:blipFill>
                  <a:blip r:embed="rId12"/>
                  <a:stretch>
                    <a:fillRect l="-16364" b="-19565"/>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4E9CBD-23C7-492B-AEE2-EC08D157F4B4}"/>
                  </a:ext>
                </a:extLst>
              </p:cNvPr>
              <p:cNvSpPr txBox="1"/>
              <p:nvPr/>
            </p:nvSpPr>
            <p:spPr>
              <a:xfrm>
                <a:off x="9218138" y="5561986"/>
                <a:ext cx="1864869" cy="614977"/>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𝑒𝑞</m:t>
                          </m:r>
                        </m:sub>
                      </m:sSub>
                      <m:r>
                        <a:rPr lang="nb-NO" b="0" i="1" smtClean="0">
                          <a:latin typeface="Cambria Math" panose="02040503050406030204" pitchFamily="18" charset="0"/>
                        </a:rPr>
                        <m:t>=</m:t>
                      </m:r>
                      <m:f>
                        <m:fPr>
                          <m:ctrlPr>
                            <a:rPr lang="nb-NO" b="0" i="1" smtClean="0">
                              <a:latin typeface="Cambria Math" panose="02040503050406030204" pitchFamily="18" charset="0"/>
                            </a:rPr>
                          </m:ctrlPr>
                        </m:fPr>
                        <m:num>
                          <m:sSubSup>
                            <m:sSubSupPr>
                              <m:ctrlPr>
                                <a:rPr lang="nb-NO" b="0" i="1" smtClean="0">
                                  <a:latin typeface="Cambria Math" panose="02040503050406030204" pitchFamily="18" charset="0"/>
                                </a:rPr>
                              </m:ctrlPr>
                            </m:sSubSupPr>
                            <m:e>
                              <m:r>
                                <a:rPr lang="nb-NO" b="0" i="1" smtClean="0">
                                  <a:latin typeface="Cambria Math" panose="02040503050406030204" pitchFamily="18" charset="0"/>
                                </a:rPr>
                                <m:t>𝑉</m:t>
                              </m:r>
                            </m:e>
                            <m:sub>
                              <m:r>
                                <a:rPr lang="nb-NO" b="0" i="1" smtClean="0">
                                  <a:latin typeface="Cambria Math" panose="02040503050406030204" pitchFamily="18" charset="0"/>
                                </a:rPr>
                                <m:t>𝑚𝑎𝑥</m:t>
                              </m:r>
                            </m:sub>
                            <m:sup>
                              <m:r>
                                <a:rPr lang="nb-NO" b="0" i="1" smtClean="0">
                                  <a:latin typeface="Cambria Math" panose="02040503050406030204" pitchFamily="18" charset="0"/>
                                </a:rPr>
                                <m:t>+</m:t>
                              </m:r>
                            </m:sup>
                          </m:sSubSup>
                          <m:r>
                            <a:rPr lang="nb-NO" b="0" i="1" smtClean="0">
                              <a:latin typeface="Cambria Math" panose="02040503050406030204" pitchFamily="18" charset="0"/>
                              <a:ea typeface="Cambria Math" panose="02040503050406030204" pitchFamily="18" charset="0"/>
                            </a:rPr>
                            <m:t>∙</m:t>
                          </m:r>
                          <m:sSub>
                            <m:sSubPr>
                              <m:ctrlPr>
                                <a:rPr lang="nb-NO" b="0" i="1" smtClean="0">
                                  <a:latin typeface="Cambria Math" panose="02040503050406030204" pitchFamily="18" charset="0"/>
                                  <a:ea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𝐾</m:t>
                              </m:r>
                            </m:e>
                            <m:sub>
                              <m:r>
                                <a:rPr lang="nb-NO" b="0" i="1" smtClean="0">
                                  <a:latin typeface="Cambria Math" panose="02040503050406030204" pitchFamily="18" charset="0"/>
                                  <a:ea typeface="Cambria Math" panose="02040503050406030204" pitchFamily="18" charset="0"/>
                                </a:rPr>
                                <m:t>𝑚</m:t>
                              </m:r>
                              <m:r>
                                <a:rPr lang="nb-NO" b="0" i="1" smtClean="0">
                                  <a:latin typeface="Cambria Math" panose="02040503050406030204" pitchFamily="18" charset="0"/>
                                  <a:ea typeface="Cambria Math" panose="02040503050406030204" pitchFamily="18" charset="0"/>
                                </a:rPr>
                                <m:t>,2</m:t>
                              </m:r>
                            </m:sub>
                          </m:sSub>
                        </m:num>
                        <m:den>
                          <m:sSubSup>
                            <m:sSubSupPr>
                              <m:ctrlPr>
                                <a:rPr lang="nb-NO" b="0" i="1" smtClean="0">
                                  <a:latin typeface="Cambria Math" panose="02040503050406030204" pitchFamily="18" charset="0"/>
                                </a:rPr>
                              </m:ctrlPr>
                            </m:sSubSupPr>
                            <m:e>
                              <m:r>
                                <a:rPr lang="nb-NO" b="0" i="1" smtClean="0">
                                  <a:latin typeface="Cambria Math" panose="02040503050406030204" pitchFamily="18" charset="0"/>
                                </a:rPr>
                                <m:t>𝑉</m:t>
                              </m:r>
                            </m:e>
                            <m:sub>
                              <m:r>
                                <a:rPr lang="nb-NO" b="0" i="1" smtClean="0">
                                  <a:latin typeface="Cambria Math" panose="02040503050406030204" pitchFamily="18" charset="0"/>
                                </a:rPr>
                                <m:t>𝑚𝑎𝑥</m:t>
                              </m:r>
                            </m:sub>
                            <m:sup>
                              <m:r>
                                <a:rPr lang="nb-NO" b="0" i="1" smtClean="0">
                                  <a:latin typeface="Cambria Math" panose="02040503050406030204" pitchFamily="18" charset="0"/>
                                </a:rPr>
                                <m:t>−</m:t>
                              </m:r>
                            </m:sup>
                          </m:sSubSup>
                          <m:r>
                            <a:rPr lang="nb-NO" b="0" i="1" smtClean="0">
                              <a:latin typeface="Cambria Math" panose="02040503050406030204" pitchFamily="18" charset="0"/>
                              <a:ea typeface="Cambria Math" panose="02040503050406030204" pitchFamily="18" charset="0"/>
                            </a:rPr>
                            <m:t>∙</m:t>
                          </m:r>
                          <m:sSub>
                            <m:sSubPr>
                              <m:ctrlPr>
                                <a:rPr lang="nb-NO" b="0" i="1" smtClean="0">
                                  <a:latin typeface="Cambria Math" panose="02040503050406030204" pitchFamily="18" charset="0"/>
                                  <a:ea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𝐾</m:t>
                              </m:r>
                            </m:e>
                            <m:sub>
                              <m:r>
                                <a:rPr lang="nb-NO" b="0" i="1" smtClean="0">
                                  <a:latin typeface="Cambria Math" panose="02040503050406030204" pitchFamily="18" charset="0"/>
                                  <a:ea typeface="Cambria Math" panose="02040503050406030204" pitchFamily="18" charset="0"/>
                                </a:rPr>
                                <m:t>𝑚</m:t>
                              </m:r>
                              <m:r>
                                <a:rPr lang="nb-NO" b="0" i="1" smtClean="0">
                                  <a:latin typeface="Cambria Math" panose="02040503050406030204" pitchFamily="18" charset="0"/>
                                  <a:ea typeface="Cambria Math" panose="02040503050406030204" pitchFamily="18" charset="0"/>
                                </a:rPr>
                                <m:t>,1</m:t>
                              </m:r>
                            </m:sub>
                          </m:sSub>
                        </m:den>
                      </m:f>
                    </m:oMath>
                  </m:oMathPara>
                </a14:m>
                <a:endParaRPr lang="en-GB" dirty="0"/>
              </a:p>
            </p:txBody>
          </p:sp>
        </mc:Choice>
        <mc:Fallback xmlns="">
          <p:sp>
            <p:nvSpPr>
              <p:cNvPr id="18" name="TextBox 17">
                <a:extLst>
                  <a:ext uri="{FF2B5EF4-FFF2-40B4-BE49-F238E27FC236}">
                    <a16:creationId xmlns:a16="http://schemas.microsoft.com/office/drawing/2014/main" id="{774E9CBD-23C7-492B-AEE2-EC08D157F4B4}"/>
                  </a:ext>
                </a:extLst>
              </p:cNvPr>
              <p:cNvSpPr txBox="1">
                <a:spLocks noRot="1" noChangeAspect="1" noMove="1" noResize="1" noEditPoints="1" noAdjustHandles="1" noChangeArrowheads="1" noChangeShapeType="1" noTextEdit="1"/>
              </p:cNvSpPr>
              <p:nvPr/>
            </p:nvSpPr>
            <p:spPr>
              <a:xfrm>
                <a:off x="9218138" y="5561986"/>
                <a:ext cx="1864869" cy="614977"/>
              </a:xfrm>
              <a:prstGeom prst="rect">
                <a:avLst/>
              </a:prstGeom>
              <a:blipFill>
                <a:blip r:embed="rId13"/>
                <a:stretch>
                  <a:fillRect/>
                </a:stretch>
              </a:blipFill>
              <a:ln w="38100">
                <a:solidFill>
                  <a:srgbClr val="FF0000"/>
                </a:solidFill>
              </a:ln>
            </p:spPr>
            <p:txBody>
              <a:bodyPr/>
              <a:lstStyle/>
              <a:p>
                <a:r>
                  <a:rPr lang="en-GB">
                    <a:noFill/>
                  </a:rPr>
                  <a:t> </a:t>
                </a:r>
              </a:p>
            </p:txBody>
          </p:sp>
        </mc:Fallback>
      </mc:AlternateContent>
      <p:sp>
        <p:nvSpPr>
          <p:cNvPr id="22" name="TextBox 21">
            <a:extLst>
              <a:ext uri="{FF2B5EF4-FFF2-40B4-BE49-F238E27FC236}">
                <a16:creationId xmlns:a16="http://schemas.microsoft.com/office/drawing/2014/main" id="{9DD6E2FF-E3FC-4D0D-AADB-EC3435B2E984}"/>
              </a:ext>
            </a:extLst>
          </p:cNvPr>
          <p:cNvSpPr txBox="1"/>
          <p:nvPr/>
        </p:nvSpPr>
        <p:spPr>
          <a:xfrm>
            <a:off x="10150572" y="4792755"/>
            <a:ext cx="2021321" cy="646331"/>
          </a:xfrm>
          <a:prstGeom prst="rect">
            <a:avLst/>
          </a:prstGeom>
          <a:noFill/>
        </p:spPr>
        <p:txBody>
          <a:bodyPr wrap="square" rtlCol="0">
            <a:spAutoFit/>
          </a:bodyPr>
          <a:lstStyle/>
          <a:p>
            <a:r>
              <a:rPr lang="en-GB" dirty="0"/>
              <a:t>Haldane’s relation</a:t>
            </a:r>
          </a:p>
          <a:p>
            <a:pPr algn="ctr"/>
            <a:r>
              <a:rPr lang="en-GB" dirty="0"/>
              <a:t>(1930)</a:t>
            </a:r>
          </a:p>
        </p:txBody>
      </p:sp>
      <p:pic>
        <p:nvPicPr>
          <p:cNvPr id="23" name="Graphic 22" descr="Line arrow: Clockwise curve outline">
            <a:extLst>
              <a:ext uri="{FF2B5EF4-FFF2-40B4-BE49-F238E27FC236}">
                <a16:creationId xmlns:a16="http://schemas.microsoft.com/office/drawing/2014/main" id="{38E3E276-D145-4EBB-9CCD-536312C94E1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6200000">
            <a:off x="11076558" y="5316188"/>
            <a:ext cx="686288" cy="686288"/>
          </a:xfrm>
          <a:prstGeom prst="rect">
            <a:avLst/>
          </a:prstGeom>
        </p:spPr>
      </p:pic>
    </p:spTree>
    <p:extLst>
      <p:ext uri="{BB962C8B-B14F-4D97-AF65-F5344CB8AC3E}">
        <p14:creationId xmlns:p14="http://schemas.microsoft.com/office/powerpoint/2010/main" val="1820590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6C93-3369-4656-9870-5AD36A4FF087}"/>
              </a:ext>
            </a:extLst>
          </p:cNvPr>
          <p:cNvSpPr>
            <a:spLocks noGrp="1"/>
          </p:cNvSpPr>
          <p:nvPr>
            <p:ph type="title"/>
          </p:nvPr>
        </p:nvSpPr>
        <p:spPr/>
        <p:txBody>
          <a:bodyPr/>
          <a:lstStyle/>
          <a:p>
            <a:r>
              <a:rPr lang="en-GB" dirty="0"/>
              <a:t>Effect of inhibitors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06FEB-AC8E-4A5C-A70C-C47BED478B0B}"/>
                  </a:ext>
                </a:extLst>
              </p:cNvPr>
              <p:cNvSpPr>
                <a:spLocks noGrp="1"/>
              </p:cNvSpPr>
              <p:nvPr>
                <p:ph idx="1"/>
              </p:nvPr>
            </p:nvSpPr>
            <p:spPr>
              <a:xfrm>
                <a:off x="838200" y="4738726"/>
                <a:ext cx="10515600" cy="1438236"/>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eqArr>
                        <m:eqArrPr>
                          <m:ctrlPr>
                            <a:rPr lang="nb-NO" sz="2800" b="0" i="1" smtClean="0">
                              <a:latin typeface="Cambria Math" panose="02040503050406030204" pitchFamily="18" charset="0"/>
                            </a:rPr>
                          </m:ctrlPr>
                        </m:eqArrPr>
                        <m:e>
                          <m:r>
                            <a:rPr lang="nb-NO" sz="2800" b="0" i="1" smtClean="0">
                              <a:latin typeface="Cambria Math" panose="02040503050406030204" pitchFamily="18" charset="0"/>
                            </a:rPr>
                            <m:t>  </m:t>
                          </m:r>
                          <m:sSub>
                            <m:sSubPr>
                              <m:ctrlPr>
                                <a:rPr lang="en-GB" sz="2800" i="1" smtClean="0">
                                  <a:latin typeface="Cambria Math" panose="02040503050406030204" pitchFamily="18" charset="0"/>
                                </a:rPr>
                              </m:ctrlPr>
                            </m:sSubPr>
                            <m:e>
                              <m:r>
                                <a:rPr lang="nb-NO" sz="2800" b="0" i="1" smtClean="0">
                                  <a:latin typeface="Cambria Math" panose="02040503050406030204" pitchFamily="18" charset="0"/>
                                </a:rPr>
                                <m:t>𝑣</m:t>
                              </m:r>
                            </m:e>
                            <m:sub>
                              <m:r>
                                <a:rPr lang="nb-NO" sz="2800" b="0" i="1" smtClean="0">
                                  <a:latin typeface="Cambria Math" panose="02040503050406030204" pitchFamily="18" charset="0"/>
                                </a:rPr>
                                <m:t>𝑗</m:t>
                              </m:r>
                            </m:sub>
                          </m:sSub>
                          <m:r>
                            <a:rPr lang="nb-NO" sz="2800" b="0" i="1" smtClean="0">
                              <a:latin typeface="Cambria Math" panose="02040503050406030204" pitchFamily="18" charset="0"/>
                            </a:rPr>
                            <m:t>=</m:t>
                          </m:r>
                          <m:f>
                            <m:fPr>
                              <m:ctrlPr>
                                <a:rPr lang="nb-NO" sz="2800" b="0" i="1" smtClean="0">
                                  <a:latin typeface="Cambria Math" panose="02040503050406030204" pitchFamily="18" charset="0"/>
                                </a:rPr>
                              </m:ctrlPr>
                            </m:fPr>
                            <m:num>
                              <m:sSubSup>
                                <m:sSubSupPr>
                                  <m:ctrlPr>
                                    <a:rPr lang="nb-NO" sz="2800" b="0" i="1" smtClean="0">
                                      <a:latin typeface="Cambria Math" panose="02040503050406030204" pitchFamily="18" charset="0"/>
                                    </a:rPr>
                                  </m:ctrlPr>
                                </m:sSubSupPr>
                                <m:e>
                                  <m:r>
                                    <a:rPr lang="nb-NO" sz="2800" b="0" i="1" smtClean="0">
                                      <a:latin typeface="Cambria Math" panose="02040503050406030204" pitchFamily="18" charset="0"/>
                                    </a:rPr>
                                    <m:t>𝑉</m:t>
                                  </m:r>
                                </m:e>
                                <m:sub>
                                  <m:r>
                                    <a:rPr lang="nb-NO" sz="2800" b="0" i="1" smtClean="0">
                                      <a:latin typeface="Cambria Math" panose="02040503050406030204" pitchFamily="18" charset="0"/>
                                    </a:rPr>
                                    <m:t>𝑚𝑎𝑥</m:t>
                                  </m:r>
                                </m:sub>
                                <m:sup>
                                  <m:r>
                                    <a:rPr lang="nb-NO" sz="2800" b="0" i="1" smtClean="0">
                                      <a:latin typeface="Cambria Math" panose="02040503050406030204" pitchFamily="18" charset="0"/>
                                    </a:rPr>
                                    <m:t>+</m:t>
                                  </m:r>
                                </m:sup>
                              </m:sSubSup>
                              <m:r>
                                <a:rPr lang="nb-NO" sz="2800" b="0" i="1" smtClean="0">
                                  <a:latin typeface="Cambria Math" panose="02040503050406030204" pitchFamily="18" charset="0"/>
                                  <a:ea typeface="Cambria Math" panose="02040503050406030204" pitchFamily="18" charset="0"/>
                                </a:rPr>
                                <m:t>∙</m:t>
                              </m:r>
                              <m:f>
                                <m:fPr>
                                  <m:ctrlPr>
                                    <a:rPr lang="nb-NO" sz="2800" b="0" i="1" smtClean="0">
                                      <a:latin typeface="Cambria Math" panose="02040503050406030204" pitchFamily="18" charset="0"/>
                                      <a:ea typeface="Cambria Math" panose="02040503050406030204" pitchFamily="18" charset="0"/>
                                    </a:rPr>
                                  </m:ctrlPr>
                                </m:fPr>
                                <m:num>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1</m:t>
                                      </m:r>
                                    </m:sub>
                                  </m:sSub>
                                </m:num>
                                <m:den>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𝐾</m:t>
                                      </m:r>
                                    </m:e>
                                    <m:sub>
                                      <m:r>
                                        <a:rPr lang="nb-NO" sz="2800" b="0" i="1" smtClean="0">
                                          <a:latin typeface="Cambria Math" panose="02040503050406030204" pitchFamily="18" charset="0"/>
                                          <a:ea typeface="Cambria Math" panose="02040503050406030204" pitchFamily="18" charset="0"/>
                                        </a:rPr>
                                        <m:t>𝑚</m:t>
                                      </m:r>
                                      <m:r>
                                        <a:rPr lang="nb-NO" sz="2800" b="0" i="1" smtClean="0">
                                          <a:latin typeface="Cambria Math" panose="02040503050406030204" pitchFamily="18" charset="0"/>
                                          <a:ea typeface="Cambria Math" panose="02040503050406030204" pitchFamily="18" charset="0"/>
                                        </a:rPr>
                                        <m:t>,1</m:t>
                                      </m:r>
                                    </m:sub>
                                  </m:sSub>
                                </m:den>
                              </m:f>
                              <m:r>
                                <a:rPr lang="nb-NO" sz="2800" b="0" i="1" smtClean="0">
                                  <a:latin typeface="Cambria Math" panose="02040503050406030204" pitchFamily="18" charset="0"/>
                                  <a:ea typeface="Cambria Math" panose="02040503050406030204" pitchFamily="18" charset="0"/>
                                </a:rPr>
                                <m:t>−</m:t>
                              </m:r>
                              <m:sSubSup>
                                <m:sSubSupPr>
                                  <m:ctrlPr>
                                    <a:rPr lang="nb-NO" sz="2800" b="0" i="1" smtClean="0">
                                      <a:latin typeface="Cambria Math" panose="02040503050406030204" pitchFamily="18" charset="0"/>
                                      <a:ea typeface="Cambria Math" panose="02040503050406030204" pitchFamily="18" charset="0"/>
                                    </a:rPr>
                                  </m:ctrlPr>
                                </m:sSubSupPr>
                                <m:e>
                                  <m:r>
                                    <a:rPr lang="nb-NO" sz="2800" b="0" i="1" smtClean="0">
                                      <a:latin typeface="Cambria Math" panose="02040503050406030204" pitchFamily="18" charset="0"/>
                                      <a:ea typeface="Cambria Math" panose="02040503050406030204" pitchFamily="18" charset="0"/>
                                    </a:rPr>
                                    <m:t>𝑉</m:t>
                                  </m:r>
                                </m:e>
                                <m:sub>
                                  <m:r>
                                    <a:rPr lang="nb-NO" sz="2800" b="0" i="1" smtClean="0">
                                      <a:latin typeface="Cambria Math" panose="02040503050406030204" pitchFamily="18" charset="0"/>
                                      <a:ea typeface="Cambria Math" panose="02040503050406030204" pitchFamily="18" charset="0"/>
                                    </a:rPr>
                                    <m:t>𝑚𝑎𝑥</m:t>
                                  </m:r>
                                </m:sub>
                                <m:sup>
                                  <m:r>
                                    <a:rPr lang="nb-NO" sz="2800" b="0" i="1" smtClean="0">
                                      <a:latin typeface="Cambria Math" panose="02040503050406030204" pitchFamily="18" charset="0"/>
                                      <a:ea typeface="Cambria Math" panose="02040503050406030204" pitchFamily="18" charset="0"/>
                                    </a:rPr>
                                    <m:t>−</m:t>
                                  </m:r>
                                </m:sup>
                              </m:sSubSup>
                              <m:r>
                                <a:rPr lang="nb-NO" sz="2800" b="0" i="1" smtClean="0">
                                  <a:latin typeface="Cambria Math" panose="02040503050406030204" pitchFamily="18" charset="0"/>
                                  <a:ea typeface="Cambria Math" panose="02040503050406030204" pitchFamily="18" charset="0"/>
                                </a:rPr>
                                <m:t>∙</m:t>
                              </m:r>
                              <m:f>
                                <m:fPr>
                                  <m:ctrlPr>
                                    <a:rPr lang="nb-NO" sz="2800" b="0" i="1" smtClean="0">
                                      <a:latin typeface="Cambria Math" panose="02040503050406030204" pitchFamily="18" charset="0"/>
                                      <a:ea typeface="Cambria Math" panose="02040503050406030204" pitchFamily="18" charset="0"/>
                                    </a:rPr>
                                  </m:ctrlPr>
                                </m:fPr>
                                <m:num>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𝑆</m:t>
                                      </m:r>
                                    </m:e>
                                    <m:sub>
                                      <m:r>
                                        <a:rPr lang="nb-NO" sz="2800" b="0" i="1" smtClean="0">
                                          <a:latin typeface="Cambria Math" panose="02040503050406030204" pitchFamily="18" charset="0"/>
                                          <a:ea typeface="Cambria Math" panose="02040503050406030204" pitchFamily="18" charset="0"/>
                                        </a:rPr>
                                        <m:t>2</m:t>
                                      </m:r>
                                    </m:sub>
                                  </m:sSub>
                                </m:num>
                                <m:den>
                                  <m:sSub>
                                    <m:sSubPr>
                                      <m:ctrlPr>
                                        <a:rPr lang="nb-NO" sz="2800" b="0" i="1" smtClean="0">
                                          <a:latin typeface="Cambria Math" panose="02040503050406030204" pitchFamily="18" charset="0"/>
                                          <a:ea typeface="Cambria Math" panose="02040503050406030204" pitchFamily="18" charset="0"/>
                                        </a:rPr>
                                      </m:ctrlPr>
                                    </m:sSubPr>
                                    <m:e>
                                      <m:r>
                                        <a:rPr lang="nb-NO" sz="2800" b="0" i="1" smtClean="0">
                                          <a:latin typeface="Cambria Math" panose="02040503050406030204" pitchFamily="18" charset="0"/>
                                          <a:ea typeface="Cambria Math" panose="02040503050406030204" pitchFamily="18" charset="0"/>
                                        </a:rPr>
                                        <m:t>𝐾</m:t>
                                      </m:r>
                                    </m:e>
                                    <m:sub>
                                      <m:r>
                                        <a:rPr lang="nb-NO" sz="2800" b="0" i="1" smtClean="0">
                                          <a:latin typeface="Cambria Math" panose="02040503050406030204" pitchFamily="18" charset="0"/>
                                          <a:ea typeface="Cambria Math" panose="02040503050406030204" pitchFamily="18" charset="0"/>
                                        </a:rPr>
                                        <m:t>𝑚</m:t>
                                      </m:r>
                                      <m:r>
                                        <a:rPr lang="nb-NO" sz="2800" b="0" i="1" smtClean="0">
                                          <a:latin typeface="Cambria Math" panose="02040503050406030204" pitchFamily="18" charset="0"/>
                                          <a:ea typeface="Cambria Math" panose="02040503050406030204" pitchFamily="18" charset="0"/>
                                        </a:rPr>
                                        <m:t>,2</m:t>
                                      </m:r>
                                    </m:sub>
                                  </m:sSub>
                                </m:den>
                              </m:f>
                            </m:num>
                            <m:den>
                              <m:r>
                                <a:rPr lang="nb-NO" sz="2800" b="0" i="1" smtClean="0">
                                  <a:latin typeface="Cambria Math" panose="02040503050406030204" pitchFamily="18" charset="0"/>
                                </a:rPr>
                                <m:t>1+</m:t>
                              </m:r>
                              <m:f>
                                <m:fPr>
                                  <m:ctrlPr>
                                    <a:rPr lang="nb-NO" sz="2800" b="0" i="1" smtClean="0">
                                      <a:latin typeface="Cambria Math" panose="02040503050406030204" pitchFamily="18" charset="0"/>
                                    </a:rPr>
                                  </m:ctrlPr>
                                </m:fPr>
                                <m:num>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𝑆</m:t>
                                      </m:r>
                                    </m:e>
                                    <m:sub>
                                      <m:r>
                                        <a:rPr lang="nb-NO" sz="2800" b="0" i="1" smtClean="0">
                                          <a:latin typeface="Cambria Math" panose="02040503050406030204" pitchFamily="18" charset="0"/>
                                        </a:rPr>
                                        <m:t>1</m:t>
                                      </m:r>
                                    </m:sub>
                                  </m:sSub>
                                </m:num>
                                <m:den>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𝐾</m:t>
                                      </m:r>
                                    </m:e>
                                    <m:sub>
                                      <m:r>
                                        <a:rPr lang="nb-NO" sz="2800" b="0" i="1" smtClean="0">
                                          <a:latin typeface="Cambria Math" panose="02040503050406030204" pitchFamily="18" charset="0"/>
                                        </a:rPr>
                                        <m:t>𝑚</m:t>
                                      </m:r>
                                      <m:r>
                                        <a:rPr lang="nb-NO" sz="2800" b="0" i="1" smtClean="0">
                                          <a:latin typeface="Cambria Math" panose="02040503050406030204" pitchFamily="18" charset="0"/>
                                        </a:rPr>
                                        <m:t>,1</m:t>
                                      </m:r>
                                    </m:sub>
                                  </m:sSub>
                                </m:den>
                              </m:f>
                              <m:r>
                                <a:rPr lang="nb-NO" sz="2800" b="0" i="1" smtClean="0">
                                  <a:latin typeface="Cambria Math" panose="02040503050406030204" pitchFamily="18" charset="0"/>
                                </a:rPr>
                                <m:t>+</m:t>
                              </m:r>
                              <m:f>
                                <m:fPr>
                                  <m:ctrlPr>
                                    <a:rPr lang="nb-NO" sz="2800" b="0" i="1" smtClean="0">
                                      <a:latin typeface="Cambria Math" panose="02040503050406030204" pitchFamily="18" charset="0"/>
                                    </a:rPr>
                                  </m:ctrlPr>
                                </m:fPr>
                                <m:num>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𝑆</m:t>
                                      </m:r>
                                    </m:e>
                                    <m:sub>
                                      <m:r>
                                        <a:rPr lang="nb-NO" sz="2800" b="0" i="1" smtClean="0">
                                          <a:latin typeface="Cambria Math" panose="02040503050406030204" pitchFamily="18" charset="0"/>
                                        </a:rPr>
                                        <m:t>2</m:t>
                                      </m:r>
                                    </m:sub>
                                  </m:sSub>
                                </m:num>
                                <m:den>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𝐾</m:t>
                                      </m:r>
                                    </m:e>
                                    <m:sub>
                                      <m:r>
                                        <a:rPr lang="nb-NO" sz="2800" b="0" i="1" smtClean="0">
                                          <a:latin typeface="Cambria Math" panose="02040503050406030204" pitchFamily="18" charset="0"/>
                                        </a:rPr>
                                        <m:t>𝑚</m:t>
                                      </m:r>
                                      <m:r>
                                        <a:rPr lang="nb-NO" sz="2800" b="0" i="1" smtClean="0">
                                          <a:latin typeface="Cambria Math" panose="02040503050406030204" pitchFamily="18" charset="0"/>
                                        </a:rPr>
                                        <m:t>,2</m:t>
                                      </m:r>
                                    </m:sub>
                                  </m:sSub>
                                </m:den>
                              </m:f>
                              <m:r>
                                <a:rPr lang="nb-NO" sz="2800" b="0" i="1" smtClean="0">
                                  <a:latin typeface="Cambria Math" panose="02040503050406030204" pitchFamily="18" charset="0"/>
                                </a:rPr>
                                <m:t>+</m:t>
                              </m:r>
                              <m:f>
                                <m:fPr>
                                  <m:ctrlPr>
                                    <a:rPr lang="nb-NO" sz="2800" b="0" i="1" smtClean="0">
                                      <a:latin typeface="Cambria Math" panose="02040503050406030204" pitchFamily="18" charset="0"/>
                                    </a:rPr>
                                  </m:ctrlPr>
                                </m:fPr>
                                <m:num>
                                  <m:r>
                                    <a:rPr lang="nb-NO" sz="2800" b="0" i="1" smtClean="0">
                                      <a:latin typeface="Cambria Math" panose="02040503050406030204" pitchFamily="18" charset="0"/>
                                    </a:rPr>
                                    <m:t>𝐼</m:t>
                                  </m:r>
                                </m:num>
                                <m:den>
                                  <m:sSub>
                                    <m:sSubPr>
                                      <m:ctrlPr>
                                        <a:rPr lang="nb-NO" sz="2800" b="0" i="1" smtClean="0">
                                          <a:latin typeface="Cambria Math" panose="02040503050406030204" pitchFamily="18" charset="0"/>
                                        </a:rPr>
                                      </m:ctrlPr>
                                    </m:sSubPr>
                                    <m:e>
                                      <m:r>
                                        <a:rPr lang="nb-NO" sz="2800" b="0" i="1" smtClean="0">
                                          <a:latin typeface="Cambria Math" panose="02040503050406030204" pitchFamily="18" charset="0"/>
                                        </a:rPr>
                                        <m:t>𝐾</m:t>
                                      </m:r>
                                    </m:e>
                                    <m:sub>
                                      <m:r>
                                        <a:rPr lang="nb-NO" sz="2800" b="0" i="1" smtClean="0">
                                          <a:latin typeface="Cambria Math" panose="02040503050406030204" pitchFamily="18" charset="0"/>
                                        </a:rPr>
                                        <m:t>𝐼</m:t>
                                      </m:r>
                                    </m:sub>
                                  </m:sSub>
                                </m:den>
                              </m:f>
                            </m:den>
                          </m:f>
                          <m:r>
                            <a:rPr lang="nb-NO" sz="2800" b="0" i="1" smtClean="0">
                              <a:latin typeface="Cambria Math" panose="02040503050406030204" pitchFamily="18" charset="0"/>
                            </a:rPr>
                            <m:t> #</m:t>
                          </m:r>
                        </m:e>
                      </m:eqArr>
                    </m:oMath>
                  </m:oMathPara>
                </a14:m>
                <a:br>
                  <a:rPr lang="nb-NO" sz="2800" b="0" dirty="0"/>
                </a:br>
                <a:endParaRPr lang="en-GB" dirty="0"/>
              </a:p>
            </p:txBody>
          </p:sp>
        </mc:Choice>
        <mc:Fallback xmlns="">
          <p:sp>
            <p:nvSpPr>
              <p:cNvPr id="3" name="Content Placeholder 2">
                <a:extLst>
                  <a:ext uri="{FF2B5EF4-FFF2-40B4-BE49-F238E27FC236}">
                    <a16:creationId xmlns:a16="http://schemas.microsoft.com/office/drawing/2014/main" id="{D0006FEB-AC8E-4A5C-A70C-C47BED478B0B}"/>
                  </a:ext>
                </a:extLst>
              </p:cNvPr>
              <p:cNvSpPr>
                <a:spLocks noGrp="1" noRot="1" noChangeAspect="1" noMove="1" noResize="1" noEditPoints="1" noAdjustHandles="1" noChangeArrowheads="1" noChangeShapeType="1" noTextEdit="1"/>
              </p:cNvSpPr>
              <p:nvPr>
                <p:ph idx="1"/>
              </p:nvPr>
            </p:nvSpPr>
            <p:spPr>
              <a:xfrm>
                <a:off x="838200" y="4738726"/>
                <a:ext cx="10515600" cy="1438236"/>
              </a:xfrm>
              <a:blipFill>
                <a:blip r:embed="rId2"/>
                <a:stretch>
                  <a:fillRect t="-424"/>
                </a:stretch>
              </a:blipFill>
            </p:spPr>
            <p:txBody>
              <a:bodyPr/>
              <a:lstStyle/>
              <a:p>
                <a:r>
                  <a:rPr lang="en-GB">
                    <a:noFill/>
                  </a:rPr>
                  <a:t> </a:t>
                </a:r>
              </a:p>
            </p:txBody>
          </p:sp>
        </mc:Fallback>
      </mc:AlternateContent>
      <p:sp>
        <p:nvSpPr>
          <p:cNvPr id="5" name="Content Placeholder 5">
            <a:extLst>
              <a:ext uri="{FF2B5EF4-FFF2-40B4-BE49-F238E27FC236}">
                <a16:creationId xmlns:a16="http://schemas.microsoft.com/office/drawing/2014/main" id="{37C35D01-5429-4077-9998-754A22DD40BD}"/>
              </a:ext>
            </a:extLst>
          </p:cNvPr>
          <p:cNvSpPr txBox="1">
            <a:spLocks/>
          </p:cNvSpPr>
          <p:nvPr/>
        </p:nvSpPr>
        <p:spPr>
          <a:xfrm>
            <a:off x="3510817" y="1901141"/>
            <a:ext cx="152704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 S</a:t>
            </a:r>
            <a:r>
              <a:rPr lang="en-GB" sz="3600" b="1" baseline="-25000" dirty="0"/>
              <a:t>1</a:t>
            </a:r>
          </a:p>
        </p:txBody>
      </p:sp>
      <p:sp>
        <p:nvSpPr>
          <p:cNvPr id="6" name="Content Placeholder 5">
            <a:extLst>
              <a:ext uri="{FF2B5EF4-FFF2-40B4-BE49-F238E27FC236}">
                <a16:creationId xmlns:a16="http://schemas.microsoft.com/office/drawing/2014/main" id="{9A3DF0D9-F3BC-4BB8-998A-E2142E72BA48}"/>
              </a:ext>
            </a:extLst>
          </p:cNvPr>
          <p:cNvSpPr txBox="1">
            <a:spLocks/>
          </p:cNvSpPr>
          <p:nvPr/>
        </p:nvSpPr>
        <p:spPr>
          <a:xfrm>
            <a:off x="7320298" y="1901141"/>
            <a:ext cx="1360884"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 +S</a:t>
            </a:r>
            <a:r>
              <a:rPr lang="en-GB" sz="3600" b="1" baseline="-25000" dirty="0"/>
              <a:t>2</a:t>
            </a:r>
          </a:p>
        </p:txBody>
      </p:sp>
      <p:pic>
        <p:nvPicPr>
          <p:cNvPr id="7" name="Graphic 6" descr="Transfer with solid fill">
            <a:extLst>
              <a:ext uri="{FF2B5EF4-FFF2-40B4-BE49-F238E27FC236}">
                <a16:creationId xmlns:a16="http://schemas.microsoft.com/office/drawing/2014/main" id="{E8ED23DE-6FBC-4D82-8112-91FE44F4CD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7864" y="1856660"/>
            <a:ext cx="614922" cy="614922"/>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04389C-B851-4DE5-8312-A6AC781C1265}"/>
                  </a:ext>
                </a:extLst>
              </p:cNvPr>
              <p:cNvSpPr txBox="1"/>
              <p:nvPr/>
            </p:nvSpPr>
            <p:spPr>
              <a:xfrm>
                <a:off x="5193884" y="1690689"/>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8" name="TextBox 7">
                <a:extLst>
                  <a:ext uri="{FF2B5EF4-FFF2-40B4-BE49-F238E27FC236}">
                    <a16:creationId xmlns:a16="http://schemas.microsoft.com/office/drawing/2014/main" id="{8804389C-B851-4DE5-8312-A6AC781C1265}"/>
                  </a:ext>
                </a:extLst>
              </p:cNvPr>
              <p:cNvSpPr txBox="1">
                <a:spLocks noRot="1" noChangeAspect="1" noMove="1" noResize="1" noEditPoints="1" noAdjustHandles="1" noChangeArrowheads="1" noChangeShapeType="1" noTextEdit="1"/>
              </p:cNvSpPr>
              <p:nvPr/>
            </p:nvSpPr>
            <p:spPr>
              <a:xfrm>
                <a:off x="5193884" y="1690689"/>
                <a:ext cx="336567" cy="280333"/>
              </a:xfrm>
              <a:prstGeom prst="rect">
                <a:avLst/>
              </a:prstGeom>
              <a:blipFill>
                <a:blip r:embed="rId5"/>
                <a:stretch>
                  <a:fillRect l="-16364" r="-3636" b="-19565"/>
                </a:stretch>
              </a:blipFill>
            </p:spPr>
            <p:txBody>
              <a:bodyPr/>
              <a:lstStyle/>
              <a:p>
                <a:r>
                  <a:rPr lang="en-GB">
                    <a:noFill/>
                  </a:rPr>
                  <a:t> </a:t>
                </a:r>
              </a:p>
            </p:txBody>
          </p:sp>
        </mc:Fallback>
      </mc:AlternateContent>
      <p:sp>
        <p:nvSpPr>
          <p:cNvPr id="9" name="Content Placeholder 5">
            <a:extLst>
              <a:ext uri="{FF2B5EF4-FFF2-40B4-BE49-F238E27FC236}">
                <a16:creationId xmlns:a16="http://schemas.microsoft.com/office/drawing/2014/main" id="{9D50F28C-B5ED-4B57-8B3A-EB268795DE04}"/>
              </a:ext>
            </a:extLst>
          </p:cNvPr>
          <p:cNvSpPr txBox="1">
            <a:spLocks/>
          </p:cNvSpPr>
          <p:nvPr/>
        </p:nvSpPr>
        <p:spPr>
          <a:xfrm>
            <a:off x="5652786" y="1901140"/>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ES</a:t>
            </a:r>
            <a:endParaRPr lang="en-GB" sz="3600" b="1" baseline="-25000" dirty="0"/>
          </a:p>
        </p:txBody>
      </p:sp>
      <p:pic>
        <p:nvPicPr>
          <p:cNvPr id="10" name="Graphic 9" descr="Transfer with solid fill">
            <a:extLst>
              <a:ext uri="{FF2B5EF4-FFF2-40B4-BE49-F238E27FC236}">
                <a16:creationId xmlns:a16="http://schemas.microsoft.com/office/drawing/2014/main" id="{83EECC43-59BC-4058-BA15-63035972BA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013" y="1842611"/>
            <a:ext cx="614922" cy="614922"/>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A1F851-9E22-461B-935F-A7DE08C074BD}"/>
                  </a:ext>
                </a:extLst>
              </p:cNvPr>
              <p:cNvSpPr txBox="1"/>
              <p:nvPr/>
            </p:nvSpPr>
            <p:spPr>
              <a:xfrm>
                <a:off x="5202169" y="2406896"/>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11" name="TextBox 10">
                <a:extLst>
                  <a:ext uri="{FF2B5EF4-FFF2-40B4-BE49-F238E27FC236}">
                    <a16:creationId xmlns:a16="http://schemas.microsoft.com/office/drawing/2014/main" id="{08A1F851-9E22-461B-935F-A7DE08C074BD}"/>
                  </a:ext>
                </a:extLst>
              </p:cNvPr>
              <p:cNvSpPr txBox="1">
                <a:spLocks noRot="1" noChangeAspect="1" noMove="1" noResize="1" noEditPoints="1" noAdjustHandles="1" noChangeArrowheads="1" noChangeShapeType="1" noTextEdit="1"/>
              </p:cNvSpPr>
              <p:nvPr/>
            </p:nvSpPr>
            <p:spPr>
              <a:xfrm>
                <a:off x="5202169" y="2406896"/>
                <a:ext cx="333361" cy="276999"/>
              </a:xfrm>
              <a:prstGeom prst="rect">
                <a:avLst/>
              </a:prstGeom>
              <a:blipFill>
                <a:blip r:embed="rId6"/>
                <a:stretch>
                  <a:fillRect l="-16364"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40C77E-7676-4099-AABB-565827CB3185}"/>
                  </a:ext>
                </a:extLst>
              </p:cNvPr>
              <p:cNvSpPr txBox="1"/>
              <p:nvPr/>
            </p:nvSpPr>
            <p:spPr>
              <a:xfrm>
                <a:off x="6701793" y="1690688"/>
                <a:ext cx="33656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12" name="TextBox 11">
                <a:extLst>
                  <a:ext uri="{FF2B5EF4-FFF2-40B4-BE49-F238E27FC236}">
                    <a16:creationId xmlns:a16="http://schemas.microsoft.com/office/drawing/2014/main" id="{D140C77E-7676-4099-AABB-565827CB3185}"/>
                  </a:ext>
                </a:extLst>
              </p:cNvPr>
              <p:cNvSpPr txBox="1">
                <a:spLocks noRot="1" noChangeAspect="1" noMove="1" noResize="1" noEditPoints="1" noAdjustHandles="1" noChangeArrowheads="1" noChangeShapeType="1" noTextEdit="1"/>
              </p:cNvSpPr>
              <p:nvPr/>
            </p:nvSpPr>
            <p:spPr>
              <a:xfrm>
                <a:off x="6701793" y="1690688"/>
                <a:ext cx="336567" cy="280333"/>
              </a:xfrm>
              <a:prstGeom prst="rect">
                <a:avLst/>
              </a:prstGeom>
              <a:blipFill>
                <a:blip r:embed="rId7"/>
                <a:stretch>
                  <a:fillRect l="-16071" r="-1786" b="-195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1D6AFDD-5A91-4EE3-9C8A-3D51C256540C}"/>
                  </a:ext>
                </a:extLst>
              </p:cNvPr>
              <p:cNvSpPr txBox="1"/>
              <p:nvPr/>
            </p:nvSpPr>
            <p:spPr>
              <a:xfrm>
                <a:off x="6705683" y="2416379"/>
                <a:ext cx="333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13" name="TextBox 12">
                <a:extLst>
                  <a:ext uri="{FF2B5EF4-FFF2-40B4-BE49-F238E27FC236}">
                    <a16:creationId xmlns:a16="http://schemas.microsoft.com/office/drawing/2014/main" id="{61D6AFDD-5A91-4EE3-9C8A-3D51C256540C}"/>
                  </a:ext>
                </a:extLst>
              </p:cNvPr>
              <p:cNvSpPr txBox="1">
                <a:spLocks noRot="1" noChangeAspect="1" noMove="1" noResize="1" noEditPoints="1" noAdjustHandles="1" noChangeArrowheads="1" noChangeShapeType="1" noTextEdit="1"/>
              </p:cNvSpPr>
              <p:nvPr/>
            </p:nvSpPr>
            <p:spPr>
              <a:xfrm>
                <a:off x="6705683" y="2416379"/>
                <a:ext cx="333361" cy="276999"/>
              </a:xfrm>
              <a:prstGeom prst="rect">
                <a:avLst/>
              </a:prstGeom>
              <a:blipFill>
                <a:blip r:embed="rId8"/>
                <a:stretch>
                  <a:fillRect l="-16364" b="-19565"/>
                </a:stretch>
              </a:blipFill>
            </p:spPr>
            <p:txBody>
              <a:bodyPr/>
              <a:lstStyle/>
              <a:p>
                <a:r>
                  <a:rPr lang="en-GB">
                    <a:noFill/>
                  </a:rPr>
                  <a:t> </a:t>
                </a:r>
              </a:p>
            </p:txBody>
          </p:sp>
        </mc:Fallback>
      </mc:AlternateContent>
      <p:sp>
        <p:nvSpPr>
          <p:cNvPr id="14" name="Content Placeholder 5">
            <a:extLst>
              <a:ext uri="{FF2B5EF4-FFF2-40B4-BE49-F238E27FC236}">
                <a16:creationId xmlns:a16="http://schemas.microsoft.com/office/drawing/2014/main" id="{79E8929C-4037-43CF-947D-EC9D40DB9AC3}"/>
              </a:ext>
            </a:extLst>
          </p:cNvPr>
          <p:cNvSpPr txBox="1">
            <a:spLocks/>
          </p:cNvSpPr>
          <p:nvPr/>
        </p:nvSpPr>
        <p:spPr>
          <a:xfrm>
            <a:off x="3367586" y="3736036"/>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dirty="0"/>
              <a:t>EI</a:t>
            </a:r>
            <a:endParaRPr lang="en-GB" sz="3600" b="1" baseline="-25000" dirty="0"/>
          </a:p>
        </p:txBody>
      </p:sp>
      <p:pic>
        <p:nvPicPr>
          <p:cNvPr id="15" name="Graphic 14" descr="Transfer with solid fill">
            <a:extLst>
              <a:ext uri="{FF2B5EF4-FFF2-40B4-BE49-F238E27FC236}">
                <a16:creationId xmlns:a16="http://schemas.microsoft.com/office/drawing/2014/main" id="{D90B95E1-9C45-4529-8FA8-D1D07832EE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520309" y="3196071"/>
            <a:ext cx="515240" cy="515240"/>
          </a:xfrm>
          <a:prstGeom prst="rect">
            <a:avLst/>
          </a:prstGeom>
          <a:scene3d>
            <a:camera prst="orthographicFront">
              <a:rot lat="10800000" lon="0" rev="0"/>
            </a:camera>
            <a:lightRig rig="threePt" dir="t"/>
          </a:scene3d>
        </p:spPr>
      </p:pic>
      <p:sp>
        <p:nvSpPr>
          <p:cNvPr id="16" name="Content Placeholder 5">
            <a:extLst>
              <a:ext uri="{FF2B5EF4-FFF2-40B4-BE49-F238E27FC236}">
                <a16:creationId xmlns:a16="http://schemas.microsoft.com/office/drawing/2014/main" id="{D7AAF013-2065-4B11-8366-0CC2FD2848A7}"/>
              </a:ext>
            </a:extLst>
          </p:cNvPr>
          <p:cNvSpPr txBox="1">
            <a:spLocks/>
          </p:cNvSpPr>
          <p:nvPr/>
        </p:nvSpPr>
        <p:spPr>
          <a:xfrm>
            <a:off x="3570891" y="2287775"/>
            <a:ext cx="41407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600" b="1" baseline="-25000" dirty="0"/>
              <a:t>+ I</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213F6D-F555-4F68-A1C1-1D1B5D85BF59}"/>
                  </a:ext>
                </a:extLst>
              </p:cNvPr>
              <p:cNvSpPr txBox="1"/>
              <p:nvPr/>
            </p:nvSpPr>
            <p:spPr>
              <a:xfrm>
                <a:off x="3986184" y="3291952"/>
                <a:ext cx="2881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𝐼</m:t>
                          </m:r>
                        </m:sub>
                      </m:sSub>
                    </m:oMath>
                  </m:oMathPara>
                </a14:m>
                <a:endParaRPr lang="en-GB" dirty="0"/>
              </a:p>
            </p:txBody>
          </p:sp>
        </mc:Choice>
        <mc:Fallback xmlns="">
          <p:sp>
            <p:nvSpPr>
              <p:cNvPr id="17" name="TextBox 16">
                <a:extLst>
                  <a:ext uri="{FF2B5EF4-FFF2-40B4-BE49-F238E27FC236}">
                    <a16:creationId xmlns:a16="http://schemas.microsoft.com/office/drawing/2014/main" id="{26213F6D-F555-4F68-A1C1-1D1B5D85BF59}"/>
                  </a:ext>
                </a:extLst>
              </p:cNvPr>
              <p:cNvSpPr txBox="1">
                <a:spLocks noRot="1" noChangeAspect="1" noMove="1" noResize="1" noEditPoints="1" noAdjustHandles="1" noChangeArrowheads="1" noChangeShapeType="1" noTextEdit="1"/>
              </p:cNvSpPr>
              <p:nvPr/>
            </p:nvSpPr>
            <p:spPr>
              <a:xfrm>
                <a:off x="3986184" y="3291952"/>
                <a:ext cx="288156" cy="276999"/>
              </a:xfrm>
              <a:prstGeom prst="rect">
                <a:avLst/>
              </a:prstGeom>
              <a:blipFill>
                <a:blip r:embed="rId9"/>
                <a:stretch>
                  <a:fillRect l="-19149" r="-4255"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2B46B-BB11-4079-AC16-9AD368C08AD9}"/>
                  </a:ext>
                </a:extLst>
              </p:cNvPr>
              <p:cNvSpPr txBox="1"/>
              <p:nvPr/>
            </p:nvSpPr>
            <p:spPr>
              <a:xfrm>
                <a:off x="8605804" y="3219291"/>
                <a:ext cx="2747996"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nb-NO" b="0" i="1" smtClean="0">
                              <a:latin typeface="Cambria Math" panose="02040503050406030204" pitchFamily="18" charset="0"/>
                            </a:rPr>
                            <m:t>𝐾</m:t>
                          </m:r>
                        </m:e>
                        <m:sub>
                          <m:r>
                            <a:rPr lang="nb-NO" b="0" i="1" smtClean="0">
                              <a:latin typeface="Cambria Math" panose="02040503050406030204" pitchFamily="18" charset="0"/>
                            </a:rPr>
                            <m:t>𝐼</m:t>
                          </m:r>
                        </m:sub>
                      </m:sSub>
                      <m:r>
                        <a:rPr lang="nb-NO" b="0" i="1" smtClean="0">
                          <a:latin typeface="Cambria Math" panose="02040503050406030204" pitchFamily="18" charset="0"/>
                        </a:rPr>
                        <m:t>=</m:t>
                      </m:r>
                      <m:f>
                        <m:fPr>
                          <m:ctrlPr>
                            <a:rPr lang="nb-NO" b="0" i="1" smtClean="0">
                              <a:latin typeface="Cambria Math" panose="02040503050406030204" pitchFamily="18" charset="0"/>
                            </a:rPr>
                          </m:ctrlPr>
                        </m:fPr>
                        <m:num>
                          <m:r>
                            <a:rPr lang="nb-NO" b="0" i="1" smtClean="0">
                              <a:latin typeface="Cambria Math" panose="02040503050406030204" pitchFamily="18" charset="0"/>
                            </a:rPr>
                            <m:t>𝐸</m:t>
                          </m:r>
                          <m:r>
                            <a:rPr lang="nb-NO" b="0" i="1" smtClean="0">
                              <a:latin typeface="Cambria Math" panose="02040503050406030204" pitchFamily="18" charset="0"/>
                              <a:ea typeface="Cambria Math" panose="02040503050406030204" pitchFamily="18" charset="0"/>
                            </a:rPr>
                            <m:t>∙</m:t>
                          </m:r>
                          <m:r>
                            <a:rPr lang="nb-NO" b="0" i="1" smtClean="0">
                              <a:latin typeface="Cambria Math" panose="02040503050406030204" pitchFamily="18" charset="0"/>
                              <a:ea typeface="Cambria Math" panose="02040503050406030204" pitchFamily="18" charset="0"/>
                            </a:rPr>
                            <m:t>𝐼</m:t>
                          </m:r>
                        </m:num>
                        <m:den>
                          <m:r>
                            <a:rPr lang="nb-NO" b="0" i="1" smtClean="0">
                              <a:latin typeface="Cambria Math" panose="02040503050406030204" pitchFamily="18" charset="0"/>
                            </a:rPr>
                            <m:t>𝐸𝐼</m:t>
                          </m:r>
                        </m:den>
                      </m:f>
                      <m:r>
                        <a:rPr lang="nb-NO" b="0" i="1" smtClean="0">
                          <a:latin typeface="Cambria Math" panose="02040503050406030204" pitchFamily="18" charset="0"/>
                        </a:rPr>
                        <m:t>;</m:t>
                      </m:r>
                      <m:r>
                        <a:rPr lang="nb-NO" b="0" i="1" smtClean="0">
                          <a:latin typeface="Cambria Math" panose="02040503050406030204" pitchFamily="18" charset="0"/>
                        </a:rPr>
                        <m:t>𝑎𝑛𝑑</m:t>
                      </m:r>
                      <m:r>
                        <a:rPr lang="nb-NO" b="0" i="1" smtClean="0">
                          <a:latin typeface="Cambria Math" panose="02040503050406030204" pitchFamily="18" charset="0"/>
                        </a:rPr>
                        <m:t> 0&lt;</m:t>
                      </m:r>
                      <m:sSub>
                        <m:sSubPr>
                          <m:ctrlPr>
                            <a:rPr lang="nb-NO" b="0" i="1" smtClean="0">
                              <a:latin typeface="Cambria Math" panose="02040503050406030204" pitchFamily="18" charset="0"/>
                              <a:ea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𝐾</m:t>
                          </m:r>
                        </m:e>
                        <m:sub>
                          <m:r>
                            <a:rPr lang="nb-NO" b="0" i="1" smtClean="0">
                              <a:latin typeface="Cambria Math" panose="02040503050406030204" pitchFamily="18" charset="0"/>
                              <a:ea typeface="Cambria Math" panose="02040503050406030204" pitchFamily="18" charset="0"/>
                            </a:rPr>
                            <m:t>𝐼</m:t>
                          </m:r>
                        </m:sub>
                      </m:sSub>
                      <m:r>
                        <a:rPr lang="nb-NO" b="0" i="1" smtClean="0">
                          <a:latin typeface="Cambria Math" panose="02040503050406030204" pitchFamily="18" charset="0"/>
                          <a:ea typeface="Cambria Math" panose="02040503050406030204" pitchFamily="18" charset="0"/>
                        </a:rPr>
                        <m:t>&lt;∞</m:t>
                      </m:r>
                    </m:oMath>
                  </m:oMathPara>
                </a14:m>
                <a:endParaRPr lang="en-GB" dirty="0"/>
              </a:p>
            </p:txBody>
          </p:sp>
        </mc:Choice>
        <mc:Fallback xmlns="">
          <p:sp>
            <p:nvSpPr>
              <p:cNvPr id="18" name="TextBox 17">
                <a:extLst>
                  <a:ext uri="{FF2B5EF4-FFF2-40B4-BE49-F238E27FC236}">
                    <a16:creationId xmlns:a16="http://schemas.microsoft.com/office/drawing/2014/main" id="{9972B46B-BB11-4079-AC16-9AD368C08AD9}"/>
                  </a:ext>
                </a:extLst>
              </p:cNvPr>
              <p:cNvSpPr txBox="1">
                <a:spLocks noRot="1" noChangeAspect="1" noMove="1" noResize="1" noEditPoints="1" noAdjustHandles="1" noChangeArrowheads="1" noChangeShapeType="1" noTextEdit="1"/>
              </p:cNvSpPr>
              <p:nvPr/>
            </p:nvSpPr>
            <p:spPr>
              <a:xfrm>
                <a:off x="8605804" y="3219291"/>
                <a:ext cx="2747996" cy="516745"/>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9362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2D2D-8E1D-4596-8C3B-797164C6D17A}"/>
              </a:ext>
            </a:extLst>
          </p:cNvPr>
          <p:cNvSpPr>
            <a:spLocks noGrp="1"/>
          </p:cNvSpPr>
          <p:nvPr>
            <p:ph type="title"/>
          </p:nvPr>
        </p:nvSpPr>
        <p:spPr/>
        <p:txBody>
          <a:bodyPr/>
          <a:lstStyle/>
          <a:p>
            <a:r>
              <a:rPr lang="en-GB" dirty="0"/>
              <a:t>Broad-range Substrate specificity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1A53DE-1276-4BEE-9A89-98EA6736643C}"/>
                  </a:ext>
                </a:extLst>
              </p:cNvPr>
              <p:cNvSpPr>
                <a:spLocks noGrp="1"/>
              </p:cNvSpPr>
              <p:nvPr>
                <p:ph idx="1"/>
              </p:nvPr>
            </p:nvSpPr>
            <p:spPr>
              <a:xfrm>
                <a:off x="6096000" y="1825625"/>
                <a:ext cx="5257800" cy="3332656"/>
              </a:xfrm>
            </p:spPr>
            <p:txBody>
              <a:bodyPr>
                <a:normAutofit/>
              </a:bodyPr>
              <a:lstStyle/>
              <a:p>
                <a:pPr marL="0" indent="0">
                  <a:lnSpc>
                    <a:spcPct val="110000"/>
                  </a:lnSpc>
                  <a:buNone/>
                </a:pPr>
                <a:r>
                  <a:rPr lang="nb-NO" sz="2000" dirty="0"/>
                  <a:t>With </a:t>
                </a:r>
                <a14:m>
                  <m:oMath xmlns:m="http://schemas.openxmlformats.org/officeDocument/2006/math">
                    <m:r>
                      <a:rPr lang="nb-NO" sz="2000" b="0" i="1" smtClean="0">
                        <a:latin typeface="Cambria Math" panose="02040503050406030204" pitchFamily="18" charset="0"/>
                      </a:rPr>
                      <m:t>𝐸</m:t>
                    </m:r>
                    <m:r>
                      <a:rPr lang="nb-NO" sz="2000" b="0" i="1" smtClean="0">
                        <a:latin typeface="Cambria Math" panose="02040503050406030204" pitchFamily="18" charset="0"/>
                      </a:rPr>
                      <m:t>+</m:t>
                    </m:r>
                    <m:nary>
                      <m:naryPr>
                        <m:chr m:val="∑"/>
                        <m:ctrlPr>
                          <a:rPr lang="nb-NO" sz="2000" b="0" i="1" smtClean="0">
                            <a:latin typeface="Cambria Math" panose="02040503050406030204" pitchFamily="18" charset="0"/>
                          </a:rPr>
                        </m:ctrlPr>
                      </m:naryPr>
                      <m:sub>
                        <m:r>
                          <m:rPr>
                            <m:brk m:alnAt="23"/>
                          </m:rPr>
                          <a:rPr lang="nb-NO" sz="2000" b="0" i="1" smtClean="0">
                            <a:latin typeface="Cambria Math" panose="02040503050406030204" pitchFamily="18" charset="0"/>
                          </a:rPr>
                          <m:t>𝑗</m:t>
                        </m:r>
                        <m:r>
                          <a:rPr lang="nb-NO" sz="2000" b="0" i="1" smtClean="0">
                            <a:latin typeface="Cambria Math" panose="02040503050406030204" pitchFamily="18" charset="0"/>
                          </a:rPr>
                          <m:t>=1</m:t>
                        </m:r>
                      </m:sub>
                      <m:sup>
                        <m:r>
                          <a:rPr lang="nb-NO" sz="2000" b="0" i="1" smtClean="0">
                            <a:latin typeface="Cambria Math" panose="02040503050406030204" pitchFamily="18" charset="0"/>
                          </a:rPr>
                          <m:t>𝑛</m:t>
                        </m:r>
                      </m:sup>
                      <m:e>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𝐸𝑆</m:t>
                            </m:r>
                          </m:e>
                          <m:sub>
                            <m:r>
                              <a:rPr lang="nb-NO" sz="2000" b="0" i="1" smtClean="0">
                                <a:latin typeface="Cambria Math" panose="02040503050406030204" pitchFamily="18" charset="0"/>
                              </a:rPr>
                              <m:t>𝑗</m:t>
                            </m:r>
                          </m:sub>
                        </m:sSub>
                        <m:r>
                          <a:rPr lang="nb-NO" sz="2000" b="0" i="1" smtClean="0">
                            <a:latin typeface="Cambria Math" panose="02040503050406030204" pitchFamily="18" charset="0"/>
                          </a:rPr>
                          <m:t>=</m:t>
                        </m:r>
                        <m:sSub>
                          <m:sSubPr>
                            <m:ctrlPr>
                              <a:rPr lang="nb-NO" sz="2000" b="0" i="1" smtClean="0">
                                <a:latin typeface="Cambria Math" panose="02040503050406030204" pitchFamily="18" charset="0"/>
                              </a:rPr>
                            </m:ctrlPr>
                          </m:sSubPr>
                          <m:e>
                            <m:r>
                              <a:rPr lang="nb-NO" sz="2000" b="0" i="1" smtClean="0">
                                <a:latin typeface="Cambria Math" panose="02040503050406030204" pitchFamily="18" charset="0"/>
                              </a:rPr>
                              <m:t>𝐸</m:t>
                            </m:r>
                          </m:e>
                          <m:sub>
                            <m:r>
                              <a:rPr lang="nb-NO" sz="2000" b="0" i="1" smtClean="0">
                                <a:latin typeface="Cambria Math" panose="02040503050406030204" pitchFamily="18" charset="0"/>
                              </a:rPr>
                              <m:t>𝑇</m:t>
                            </m:r>
                          </m:sub>
                        </m:sSub>
                      </m:e>
                    </m:nary>
                  </m:oMath>
                </a14:m>
                <a:r>
                  <a:rPr lang="en-GB" sz="2000" dirty="0"/>
                  <a:t>, and using quasi-steady-state assumption one obtains</a:t>
                </a:r>
              </a:p>
              <a:p>
                <a:pPr marL="0" indent="0">
                  <a:buNone/>
                </a:pPr>
                <a:endParaRPr lang="en-GB" sz="2000" dirty="0"/>
              </a:p>
              <a:p>
                <a:pPr marL="0" indent="0">
                  <a:buNone/>
                </a:pPr>
                <a:endParaRPr lang="en-GB" sz="2000" dirty="0"/>
              </a:p>
              <a:p>
                <a:endParaRPr lang="en-GB" sz="2000" dirty="0"/>
              </a:p>
              <a:p>
                <a:pPr marL="0" indent="0">
                  <a:buNone/>
                </a:pPr>
                <a14:m>
                  <m:oMathPara xmlns:m="http://schemas.openxmlformats.org/officeDocument/2006/math">
                    <m:oMathParaPr>
                      <m:jc m:val="centerGroup"/>
                    </m:oMathParaPr>
                    <m:oMath xmlns:m="http://schemas.openxmlformats.org/officeDocument/2006/math">
                      <m:eqArr>
                        <m:eqArrPr>
                          <m:ctrlPr>
                            <a:rPr lang="nb-NO" sz="2000" b="0" i="1" smtClean="0">
                              <a:latin typeface="Cambria Math" panose="02040503050406030204" pitchFamily="18" charset="0"/>
                            </a:rPr>
                          </m:ctrlPr>
                        </m:eqArrPr>
                        <m:e>
                          <m:r>
                            <a:rPr lang="nb-NO" sz="2000" b="0" i="1" smtClean="0">
                              <a:latin typeface="Cambria Math" panose="02040503050406030204" pitchFamily="18" charset="0"/>
                            </a:rPr>
                            <m:t> </m:t>
                          </m:r>
                          <m:sSub>
                            <m:sSubPr>
                              <m:ctrlPr>
                                <a:rPr lang="en-GB" sz="2000" i="1" smtClean="0">
                                  <a:latin typeface="Cambria Math" panose="02040503050406030204" pitchFamily="18" charset="0"/>
                                </a:rPr>
                              </m:ctrlPr>
                            </m:sSubPr>
                            <m:e>
                              <m:r>
                                <a:rPr lang="nb-NO" sz="2000" b="0" i="1" smtClean="0">
                                  <a:latin typeface="Cambria Math" panose="02040503050406030204" pitchFamily="18" charset="0"/>
                                </a:rPr>
                                <m:t>𝑣</m:t>
                              </m:r>
                            </m:e>
                            <m:sub>
                              <m:r>
                                <a:rPr lang="nb-NO" sz="2000" b="0" i="1" smtClean="0">
                                  <a:latin typeface="Cambria Math" panose="02040503050406030204" pitchFamily="18" charset="0"/>
                                </a:rPr>
                                <m:t>𝑗</m:t>
                              </m:r>
                            </m:sub>
                          </m:sSub>
                          <m:r>
                            <a:rPr lang="nb-NO" sz="2000" b="0" i="1" smtClean="0">
                              <a:latin typeface="Cambria Math" panose="02040503050406030204" pitchFamily="18" charset="0"/>
                            </a:rPr>
                            <m:t>=</m:t>
                          </m:r>
                          <m:f>
                            <m:fPr>
                              <m:ctrlPr>
                                <a:rPr lang="nb-NO" sz="2000" b="0" i="1" smtClean="0">
                                  <a:latin typeface="Cambria Math" panose="02040503050406030204" pitchFamily="18" charset="0"/>
                                </a:rPr>
                              </m:ctrlPr>
                            </m:fPr>
                            <m:num>
                              <m:sSubSup>
                                <m:sSubSupPr>
                                  <m:ctrlPr>
                                    <a:rPr lang="nb-NO" sz="2000" b="0" i="1" smtClean="0">
                                      <a:latin typeface="Cambria Math" panose="02040503050406030204" pitchFamily="18" charset="0"/>
                                    </a:rPr>
                                  </m:ctrlPr>
                                </m:sSubSupPr>
                                <m:e>
                                  <m:r>
                                    <a:rPr lang="nb-NO" sz="2000" b="0" i="1" smtClean="0">
                                      <a:latin typeface="Cambria Math" panose="02040503050406030204" pitchFamily="18" charset="0"/>
                                    </a:rPr>
                                    <m:t>𝑉</m:t>
                                  </m:r>
                                </m:e>
                                <m:sub>
                                  <m:r>
                                    <a:rPr lang="nb-NO" sz="2000" b="0" i="1" smtClean="0">
                                      <a:latin typeface="Cambria Math" panose="02040503050406030204" pitchFamily="18" charset="0"/>
                                    </a:rPr>
                                    <m:t>𝑚𝑎𝑥</m:t>
                                  </m:r>
                                  <m:r>
                                    <a:rPr lang="nb-NO" sz="2000" b="0" i="1" smtClean="0">
                                      <a:latin typeface="Cambria Math" panose="02040503050406030204" pitchFamily="18" charset="0"/>
                                    </a:rPr>
                                    <m:t>,</m:t>
                                  </m:r>
                                  <m:r>
                                    <a:rPr lang="nb-NO" sz="2000" b="0" i="1" smtClean="0">
                                      <a:latin typeface="Cambria Math" panose="02040503050406030204" pitchFamily="18" charset="0"/>
                                    </a:rPr>
                                    <m:t>𝑗</m:t>
                                  </m:r>
                                </m:sub>
                                <m:sup>
                                  <m:r>
                                    <a:rPr lang="nb-NO" sz="2000" b="0" i="1" smtClean="0">
                                      <a:latin typeface="Cambria Math" panose="02040503050406030204" pitchFamily="18" charset="0"/>
                                    </a:rPr>
                                    <m:t>+</m:t>
                                  </m:r>
                                </m:sup>
                              </m:sSubSup>
                              <m:r>
                                <a:rPr lang="nb-NO" sz="2000" b="0" i="1" smtClean="0">
                                  <a:latin typeface="Cambria Math" panose="02040503050406030204" pitchFamily="18" charset="0"/>
                                  <a:ea typeface="Cambria Math" panose="02040503050406030204" pitchFamily="18" charset="0"/>
                                </a:rPr>
                                <m:t>∙</m:t>
                              </m:r>
                              <m:f>
                                <m:fPr>
                                  <m:ctrlPr>
                                    <a:rPr lang="nb-NO" sz="2000" b="0" i="1" smtClean="0">
                                      <a:latin typeface="Cambria Math" panose="02040503050406030204" pitchFamily="18" charset="0"/>
                                      <a:ea typeface="Cambria Math" panose="02040503050406030204" pitchFamily="18" charset="0"/>
                                    </a:rPr>
                                  </m:ctrlPr>
                                </m:fPr>
                                <m:num>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𝑆</m:t>
                                      </m:r>
                                    </m:e>
                                    <m:sub>
                                      <m:r>
                                        <a:rPr lang="nb-NO" sz="2000" b="0" i="1" smtClean="0">
                                          <a:latin typeface="Cambria Math" panose="02040503050406030204" pitchFamily="18" charset="0"/>
                                          <a:ea typeface="Cambria Math" panose="02040503050406030204" pitchFamily="18" charset="0"/>
                                        </a:rPr>
                                        <m:t>𝑗</m:t>
                                      </m:r>
                                    </m:sub>
                                  </m:sSub>
                                </m:num>
                                <m:den>
                                  <m:sSubSup>
                                    <m:sSubSupPr>
                                      <m:ctrlPr>
                                        <a:rPr lang="nb-NO" sz="2000" b="0" i="1" smtClean="0">
                                          <a:latin typeface="Cambria Math" panose="02040503050406030204" pitchFamily="18" charset="0"/>
                                          <a:ea typeface="Cambria Math" panose="02040503050406030204" pitchFamily="18" charset="0"/>
                                        </a:rPr>
                                      </m:ctrlPr>
                                    </m:sSubSupPr>
                                    <m:e>
                                      <m:r>
                                        <a:rPr lang="nb-NO" sz="2000" b="0" i="1" smtClean="0">
                                          <a:latin typeface="Cambria Math" panose="02040503050406030204" pitchFamily="18" charset="0"/>
                                          <a:ea typeface="Cambria Math" panose="02040503050406030204" pitchFamily="18" charset="0"/>
                                        </a:rPr>
                                        <m:t>𝐾</m:t>
                                      </m:r>
                                    </m:e>
                                    <m:sub>
                                      <m:r>
                                        <a:rPr lang="nb-NO" sz="2000" b="0" i="1" smtClean="0">
                                          <a:latin typeface="Cambria Math" panose="02040503050406030204" pitchFamily="18" charset="0"/>
                                          <a:ea typeface="Cambria Math" panose="02040503050406030204" pitchFamily="18" charset="0"/>
                                        </a:rPr>
                                        <m:t>𝑚</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𝑗</m:t>
                                      </m:r>
                                    </m:sub>
                                    <m:sup>
                                      <m:r>
                                        <a:rPr lang="nb-NO" sz="2000" b="0" i="1" smtClean="0">
                                          <a:latin typeface="Cambria Math" panose="02040503050406030204" pitchFamily="18" charset="0"/>
                                          <a:ea typeface="Cambria Math" panose="02040503050406030204" pitchFamily="18" charset="0"/>
                                        </a:rPr>
                                        <m:t>𝑆</m:t>
                                      </m:r>
                                    </m:sup>
                                  </m:sSubSup>
                                </m:den>
                              </m:f>
                              <m:r>
                                <a:rPr lang="nb-NO" sz="2000" b="0" i="1" smtClean="0">
                                  <a:latin typeface="Cambria Math" panose="02040503050406030204" pitchFamily="18" charset="0"/>
                                  <a:ea typeface="Cambria Math" panose="02040503050406030204" pitchFamily="18" charset="0"/>
                                </a:rPr>
                                <m:t>−</m:t>
                              </m:r>
                              <m:sSubSup>
                                <m:sSubSupPr>
                                  <m:ctrlPr>
                                    <a:rPr lang="nb-NO" sz="2000" b="0" i="1" smtClean="0">
                                      <a:latin typeface="Cambria Math" panose="02040503050406030204" pitchFamily="18" charset="0"/>
                                      <a:ea typeface="Cambria Math" panose="02040503050406030204" pitchFamily="18" charset="0"/>
                                    </a:rPr>
                                  </m:ctrlPr>
                                </m:sSubSupPr>
                                <m:e>
                                  <m:r>
                                    <a:rPr lang="nb-NO" sz="2000" b="0" i="1" smtClean="0">
                                      <a:latin typeface="Cambria Math" panose="02040503050406030204" pitchFamily="18" charset="0"/>
                                      <a:ea typeface="Cambria Math" panose="02040503050406030204" pitchFamily="18" charset="0"/>
                                    </a:rPr>
                                    <m:t>𝑉</m:t>
                                  </m:r>
                                </m:e>
                                <m:sub>
                                  <m:r>
                                    <a:rPr lang="nb-NO" sz="2000" b="0" i="1" smtClean="0">
                                      <a:latin typeface="Cambria Math" panose="02040503050406030204" pitchFamily="18" charset="0"/>
                                      <a:ea typeface="Cambria Math" panose="02040503050406030204" pitchFamily="18" charset="0"/>
                                    </a:rPr>
                                    <m:t>𝑚𝑎𝑥</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𝑗</m:t>
                                  </m:r>
                                </m:sub>
                                <m:sup>
                                  <m:r>
                                    <a:rPr lang="nb-NO" sz="2000" b="0" i="1" smtClean="0">
                                      <a:latin typeface="Cambria Math" panose="02040503050406030204" pitchFamily="18" charset="0"/>
                                      <a:ea typeface="Cambria Math" panose="02040503050406030204" pitchFamily="18" charset="0"/>
                                    </a:rPr>
                                    <m:t>−</m:t>
                                  </m:r>
                                </m:sup>
                              </m:sSubSup>
                              <m:r>
                                <a:rPr lang="nb-NO" sz="2000" b="0" i="1" smtClean="0">
                                  <a:latin typeface="Cambria Math" panose="02040503050406030204" pitchFamily="18" charset="0"/>
                                  <a:ea typeface="Cambria Math" panose="02040503050406030204" pitchFamily="18" charset="0"/>
                                </a:rPr>
                                <m:t>∙</m:t>
                              </m:r>
                              <m:f>
                                <m:fPr>
                                  <m:ctrlPr>
                                    <a:rPr lang="nb-NO" sz="2000" b="0" i="1" smtClean="0">
                                      <a:latin typeface="Cambria Math" panose="02040503050406030204" pitchFamily="18" charset="0"/>
                                      <a:ea typeface="Cambria Math" panose="02040503050406030204" pitchFamily="18" charset="0"/>
                                    </a:rPr>
                                  </m:ctrlPr>
                                </m:fPr>
                                <m:num>
                                  <m:sSub>
                                    <m:sSubPr>
                                      <m:ctrlPr>
                                        <a:rPr lang="nb-NO" sz="2000" b="0" i="1" smtClean="0">
                                          <a:latin typeface="Cambria Math" panose="02040503050406030204" pitchFamily="18" charset="0"/>
                                          <a:ea typeface="Cambria Math" panose="02040503050406030204" pitchFamily="18" charset="0"/>
                                        </a:rPr>
                                      </m:ctrlPr>
                                    </m:sSubPr>
                                    <m:e>
                                      <m:r>
                                        <a:rPr lang="nb-NO" sz="2000" b="0" i="1" smtClean="0">
                                          <a:latin typeface="Cambria Math" panose="02040503050406030204" pitchFamily="18" charset="0"/>
                                          <a:ea typeface="Cambria Math" panose="02040503050406030204" pitchFamily="18" charset="0"/>
                                        </a:rPr>
                                        <m:t>𝑃</m:t>
                                      </m:r>
                                    </m:e>
                                    <m:sub>
                                      <m:r>
                                        <a:rPr lang="nb-NO" sz="2000" b="0" i="1" smtClean="0">
                                          <a:latin typeface="Cambria Math" panose="02040503050406030204" pitchFamily="18" charset="0"/>
                                          <a:ea typeface="Cambria Math" panose="02040503050406030204" pitchFamily="18" charset="0"/>
                                        </a:rPr>
                                        <m:t>𝑗</m:t>
                                      </m:r>
                                    </m:sub>
                                  </m:sSub>
                                </m:num>
                                <m:den>
                                  <m:sSubSup>
                                    <m:sSubSupPr>
                                      <m:ctrlPr>
                                        <a:rPr lang="nb-NO" sz="2000" b="0" i="1" smtClean="0">
                                          <a:latin typeface="Cambria Math" panose="02040503050406030204" pitchFamily="18" charset="0"/>
                                          <a:ea typeface="Cambria Math" panose="02040503050406030204" pitchFamily="18" charset="0"/>
                                        </a:rPr>
                                      </m:ctrlPr>
                                    </m:sSubSupPr>
                                    <m:e>
                                      <m:r>
                                        <a:rPr lang="nb-NO" sz="2000" b="0" i="1" smtClean="0">
                                          <a:latin typeface="Cambria Math" panose="02040503050406030204" pitchFamily="18" charset="0"/>
                                          <a:ea typeface="Cambria Math" panose="02040503050406030204" pitchFamily="18" charset="0"/>
                                        </a:rPr>
                                        <m:t>𝐾</m:t>
                                      </m:r>
                                    </m:e>
                                    <m:sub>
                                      <m:r>
                                        <a:rPr lang="nb-NO" sz="2000" b="0" i="1" smtClean="0">
                                          <a:latin typeface="Cambria Math" panose="02040503050406030204" pitchFamily="18" charset="0"/>
                                          <a:ea typeface="Cambria Math" panose="02040503050406030204" pitchFamily="18" charset="0"/>
                                        </a:rPr>
                                        <m:t>𝑚</m:t>
                                      </m:r>
                                      <m:r>
                                        <a:rPr lang="nb-NO" sz="2000" b="0" i="1" smtClean="0">
                                          <a:latin typeface="Cambria Math" panose="02040503050406030204" pitchFamily="18" charset="0"/>
                                          <a:ea typeface="Cambria Math" panose="02040503050406030204" pitchFamily="18" charset="0"/>
                                        </a:rPr>
                                        <m:t>,</m:t>
                                      </m:r>
                                      <m:r>
                                        <a:rPr lang="nb-NO" sz="2000" b="0" i="1" smtClean="0">
                                          <a:latin typeface="Cambria Math" panose="02040503050406030204" pitchFamily="18" charset="0"/>
                                          <a:ea typeface="Cambria Math" panose="02040503050406030204" pitchFamily="18" charset="0"/>
                                        </a:rPr>
                                        <m:t>𝑗</m:t>
                                      </m:r>
                                    </m:sub>
                                    <m:sup>
                                      <m:r>
                                        <a:rPr lang="nb-NO" sz="2000" b="0" i="1" smtClean="0">
                                          <a:latin typeface="Cambria Math" panose="02040503050406030204" pitchFamily="18" charset="0"/>
                                          <a:ea typeface="Cambria Math" panose="02040503050406030204" pitchFamily="18" charset="0"/>
                                        </a:rPr>
                                        <m:t>𝑃</m:t>
                                      </m:r>
                                    </m:sup>
                                  </m:sSubSup>
                                </m:den>
                              </m:f>
                            </m:num>
                            <m:den>
                              <m:r>
                                <a:rPr lang="nb-NO" sz="2000" b="0" i="1" smtClean="0">
                                  <a:latin typeface="Cambria Math" panose="02040503050406030204" pitchFamily="18" charset="0"/>
                                </a:rPr>
                                <m:t>1+</m:t>
                              </m:r>
                              <m:nary>
                                <m:naryPr>
                                  <m:chr m:val="∑"/>
                                  <m:ctrlPr>
                                    <a:rPr lang="nb-NO" sz="2000" b="0" i="1" smtClean="0">
                                      <a:latin typeface="Cambria Math" panose="02040503050406030204" pitchFamily="18" charset="0"/>
                                    </a:rPr>
                                  </m:ctrlPr>
                                </m:naryPr>
                                <m:sub>
                                  <m:r>
                                    <m:rPr>
                                      <m:brk m:alnAt="23"/>
                                    </m:rPr>
                                    <a:rPr lang="nb-NO" sz="2000" b="0" i="1" smtClean="0">
                                      <a:latin typeface="Cambria Math" panose="02040503050406030204" pitchFamily="18" charset="0"/>
                                    </a:rPr>
                                    <m:t>𝑗</m:t>
                                  </m:r>
                                  <m:r>
                                    <a:rPr lang="nb-NO" sz="2000" b="0" i="1" smtClean="0">
                                      <a:latin typeface="Cambria Math" panose="02040503050406030204" pitchFamily="18" charset="0"/>
                                    </a:rPr>
                                    <m:t>=1</m:t>
                                  </m:r>
                                </m:sub>
                                <m:sup>
                                  <m:r>
                                    <a:rPr lang="nb-NO" sz="2000" b="0" i="1" smtClean="0">
                                      <a:latin typeface="Cambria Math" panose="02040503050406030204" pitchFamily="18" charset="0"/>
                                    </a:rPr>
                                    <m:t>𝑛</m:t>
                                  </m:r>
                                </m:sup>
                                <m:e>
                                  <m:f>
                                    <m:fPr>
                                      <m:ctrlPr>
                                        <a:rPr lang="nb-NO" sz="2000" i="1">
                                          <a:latin typeface="Cambria Math" panose="02040503050406030204" pitchFamily="18" charset="0"/>
                                        </a:rPr>
                                      </m:ctrlPr>
                                    </m:fPr>
                                    <m:num>
                                      <m:sSub>
                                        <m:sSubPr>
                                          <m:ctrlPr>
                                            <a:rPr lang="nb-NO" sz="2000" i="1">
                                              <a:latin typeface="Cambria Math" panose="02040503050406030204" pitchFamily="18" charset="0"/>
                                            </a:rPr>
                                          </m:ctrlPr>
                                        </m:sSubPr>
                                        <m:e>
                                          <m:r>
                                            <a:rPr lang="nb-NO" sz="2000" i="1">
                                              <a:latin typeface="Cambria Math" panose="02040503050406030204" pitchFamily="18" charset="0"/>
                                            </a:rPr>
                                            <m:t>𝑆</m:t>
                                          </m:r>
                                        </m:e>
                                        <m:sub>
                                          <m:r>
                                            <a:rPr lang="nb-NO" sz="2000" b="0" i="1" smtClean="0">
                                              <a:latin typeface="Cambria Math" panose="02040503050406030204" pitchFamily="18" charset="0"/>
                                            </a:rPr>
                                            <m:t>𝑗</m:t>
                                          </m:r>
                                        </m:sub>
                                      </m:sSub>
                                    </m:num>
                                    <m:den>
                                      <m:sSubSup>
                                        <m:sSubSupPr>
                                          <m:ctrlPr>
                                            <a:rPr lang="nb-NO" sz="2000" i="1" smtClean="0">
                                              <a:latin typeface="Cambria Math" panose="02040503050406030204" pitchFamily="18" charset="0"/>
                                            </a:rPr>
                                          </m:ctrlPr>
                                        </m:sSubSupPr>
                                        <m:e>
                                          <m:r>
                                            <a:rPr lang="nb-NO" sz="2000" b="0" i="1" smtClean="0">
                                              <a:latin typeface="Cambria Math" panose="02040503050406030204" pitchFamily="18" charset="0"/>
                                            </a:rPr>
                                            <m:t>𝐾</m:t>
                                          </m:r>
                                        </m:e>
                                        <m:sub>
                                          <m:r>
                                            <a:rPr lang="nb-NO" sz="2000" b="0" i="1" smtClean="0">
                                              <a:latin typeface="Cambria Math" panose="02040503050406030204" pitchFamily="18" charset="0"/>
                                            </a:rPr>
                                            <m:t>𝑚</m:t>
                                          </m:r>
                                          <m:r>
                                            <a:rPr lang="nb-NO" sz="2000" b="0" i="1" smtClean="0">
                                              <a:latin typeface="Cambria Math" panose="02040503050406030204" pitchFamily="18" charset="0"/>
                                            </a:rPr>
                                            <m:t>,</m:t>
                                          </m:r>
                                          <m:r>
                                            <a:rPr lang="nb-NO" sz="2000" b="0" i="1" smtClean="0">
                                              <a:latin typeface="Cambria Math" panose="02040503050406030204" pitchFamily="18" charset="0"/>
                                            </a:rPr>
                                            <m:t>𝑗</m:t>
                                          </m:r>
                                        </m:sub>
                                        <m:sup>
                                          <m:r>
                                            <a:rPr lang="nb-NO" sz="2000" b="0" i="1" smtClean="0">
                                              <a:latin typeface="Cambria Math" panose="02040503050406030204" pitchFamily="18" charset="0"/>
                                            </a:rPr>
                                            <m:t>𝑆</m:t>
                                          </m:r>
                                        </m:sup>
                                      </m:sSubSup>
                                    </m:den>
                                  </m:f>
                                </m:e>
                              </m:nary>
                              <m:r>
                                <a:rPr lang="nb-NO" sz="2000" b="0" i="1" smtClean="0">
                                  <a:latin typeface="Cambria Math" panose="02040503050406030204" pitchFamily="18" charset="0"/>
                                </a:rPr>
                                <m:t>+</m:t>
                              </m:r>
                              <m:nary>
                                <m:naryPr>
                                  <m:chr m:val="∑"/>
                                  <m:ctrlPr>
                                    <a:rPr lang="nb-NO" sz="2000" b="0" i="1" smtClean="0">
                                      <a:latin typeface="Cambria Math" panose="02040503050406030204" pitchFamily="18" charset="0"/>
                                    </a:rPr>
                                  </m:ctrlPr>
                                </m:naryPr>
                                <m:sub>
                                  <m:r>
                                    <m:rPr>
                                      <m:brk m:alnAt="23"/>
                                    </m:rPr>
                                    <a:rPr lang="nb-NO" sz="2000" b="0" i="1" smtClean="0">
                                      <a:latin typeface="Cambria Math" panose="02040503050406030204" pitchFamily="18" charset="0"/>
                                    </a:rPr>
                                    <m:t>𝑗</m:t>
                                  </m:r>
                                  <m:r>
                                    <a:rPr lang="nb-NO" sz="2000" b="0" i="1" smtClean="0">
                                      <a:latin typeface="Cambria Math" panose="02040503050406030204" pitchFamily="18" charset="0"/>
                                    </a:rPr>
                                    <m:t>=1</m:t>
                                  </m:r>
                                </m:sub>
                                <m:sup>
                                  <m:r>
                                    <a:rPr lang="nb-NO" sz="2000" b="0" i="1" smtClean="0">
                                      <a:latin typeface="Cambria Math" panose="02040503050406030204" pitchFamily="18" charset="0"/>
                                    </a:rPr>
                                    <m:t>𝑛</m:t>
                                  </m:r>
                                </m:sup>
                                <m:e>
                                  <m:f>
                                    <m:fPr>
                                      <m:ctrlPr>
                                        <a:rPr lang="nb-NO" sz="2000" i="1">
                                          <a:latin typeface="Cambria Math" panose="02040503050406030204" pitchFamily="18" charset="0"/>
                                        </a:rPr>
                                      </m:ctrlPr>
                                    </m:fPr>
                                    <m:num>
                                      <m:sSub>
                                        <m:sSubPr>
                                          <m:ctrlPr>
                                            <a:rPr lang="nb-NO" sz="2000" i="1" smtClean="0">
                                              <a:latin typeface="Cambria Math" panose="02040503050406030204" pitchFamily="18" charset="0"/>
                                            </a:rPr>
                                          </m:ctrlPr>
                                        </m:sSubPr>
                                        <m:e>
                                          <m:r>
                                            <a:rPr lang="nb-NO" sz="2000" b="0" i="1" smtClean="0">
                                              <a:latin typeface="Cambria Math" panose="02040503050406030204" pitchFamily="18" charset="0"/>
                                            </a:rPr>
                                            <m:t>𝑃</m:t>
                                          </m:r>
                                        </m:e>
                                        <m:sub>
                                          <m:r>
                                            <a:rPr lang="nb-NO" sz="2000" b="0" i="1" smtClean="0">
                                              <a:latin typeface="Cambria Math" panose="02040503050406030204" pitchFamily="18" charset="0"/>
                                            </a:rPr>
                                            <m:t>𝑗</m:t>
                                          </m:r>
                                        </m:sub>
                                      </m:sSub>
                                    </m:num>
                                    <m:den>
                                      <m:sSubSup>
                                        <m:sSubSupPr>
                                          <m:ctrlPr>
                                            <a:rPr lang="nb-NO" sz="2000" i="1" smtClean="0">
                                              <a:latin typeface="Cambria Math" panose="02040503050406030204" pitchFamily="18" charset="0"/>
                                            </a:rPr>
                                          </m:ctrlPr>
                                        </m:sSubSupPr>
                                        <m:e>
                                          <m:r>
                                            <a:rPr lang="nb-NO" sz="2000" b="0" i="1" smtClean="0">
                                              <a:latin typeface="Cambria Math" panose="02040503050406030204" pitchFamily="18" charset="0"/>
                                            </a:rPr>
                                            <m:t>𝐾</m:t>
                                          </m:r>
                                        </m:e>
                                        <m:sub>
                                          <m:r>
                                            <a:rPr lang="nb-NO" sz="2000" b="0" i="1" smtClean="0">
                                              <a:latin typeface="Cambria Math" panose="02040503050406030204" pitchFamily="18" charset="0"/>
                                            </a:rPr>
                                            <m:t>𝑚</m:t>
                                          </m:r>
                                          <m:r>
                                            <a:rPr lang="nb-NO" sz="2000" b="0" i="1" smtClean="0">
                                              <a:latin typeface="Cambria Math" panose="02040503050406030204" pitchFamily="18" charset="0"/>
                                            </a:rPr>
                                            <m:t>,</m:t>
                                          </m:r>
                                          <m:r>
                                            <a:rPr lang="nb-NO" sz="2000" b="0" i="1" smtClean="0">
                                              <a:latin typeface="Cambria Math" panose="02040503050406030204" pitchFamily="18" charset="0"/>
                                            </a:rPr>
                                            <m:t>𝑗</m:t>
                                          </m:r>
                                        </m:sub>
                                        <m:sup>
                                          <m:r>
                                            <a:rPr lang="nb-NO" sz="2000" b="0" i="1" smtClean="0">
                                              <a:latin typeface="Cambria Math" panose="02040503050406030204" pitchFamily="18" charset="0"/>
                                            </a:rPr>
                                            <m:t>𝑃</m:t>
                                          </m:r>
                                        </m:sup>
                                      </m:sSubSup>
                                    </m:den>
                                  </m:f>
                                </m:e>
                              </m:nary>
                            </m:den>
                          </m:f>
                          <m:r>
                            <a:rPr lang="nb-NO" sz="2000" b="0" i="1" smtClean="0">
                              <a:latin typeface="Cambria Math" panose="02040503050406030204" pitchFamily="18" charset="0"/>
                            </a:rPr>
                            <m:t> #</m:t>
                          </m:r>
                        </m:e>
                      </m:eqArr>
                    </m:oMath>
                  </m:oMathPara>
                </a14:m>
                <a:endParaRPr lang="nb-NO" sz="2000" b="0" dirty="0"/>
              </a:p>
            </p:txBody>
          </p:sp>
        </mc:Choice>
        <mc:Fallback xmlns="">
          <p:sp>
            <p:nvSpPr>
              <p:cNvPr id="3" name="Content Placeholder 2">
                <a:extLst>
                  <a:ext uri="{FF2B5EF4-FFF2-40B4-BE49-F238E27FC236}">
                    <a16:creationId xmlns:a16="http://schemas.microsoft.com/office/drawing/2014/main" id="{9D1A53DE-1276-4BEE-9A89-98EA6736643C}"/>
                  </a:ext>
                </a:extLst>
              </p:cNvPr>
              <p:cNvSpPr>
                <a:spLocks noGrp="1" noRot="1" noChangeAspect="1" noMove="1" noResize="1" noEditPoints="1" noAdjustHandles="1" noChangeArrowheads="1" noChangeShapeType="1" noTextEdit="1"/>
              </p:cNvSpPr>
              <p:nvPr>
                <p:ph idx="1"/>
              </p:nvPr>
            </p:nvSpPr>
            <p:spPr>
              <a:xfrm>
                <a:off x="6096000" y="1825625"/>
                <a:ext cx="5257800" cy="3332656"/>
              </a:xfrm>
              <a:blipFill>
                <a:blip r:embed="rId2"/>
                <a:stretch>
                  <a:fillRect l="-1159" t="-13711"/>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9D7FE0F7-DEA6-41D2-88CE-D3BE372B76A6}"/>
              </a:ext>
            </a:extLst>
          </p:cNvPr>
          <p:cNvGrpSpPr/>
          <p:nvPr/>
        </p:nvGrpSpPr>
        <p:grpSpPr>
          <a:xfrm>
            <a:off x="1245517" y="1825625"/>
            <a:ext cx="4533491" cy="876843"/>
            <a:chOff x="1245517" y="1825625"/>
            <a:chExt cx="4533491" cy="876843"/>
          </a:xfrm>
        </p:grpSpPr>
        <p:sp>
          <p:nvSpPr>
            <p:cNvPr id="4" name="Content Placeholder 5">
              <a:extLst>
                <a:ext uri="{FF2B5EF4-FFF2-40B4-BE49-F238E27FC236}">
                  <a16:creationId xmlns:a16="http://schemas.microsoft.com/office/drawing/2014/main" id="{CB17D974-E20C-4D8F-AD10-F0956DCF21CE}"/>
                </a:ext>
              </a:extLst>
            </p:cNvPr>
            <p:cNvSpPr txBox="1">
              <a:spLocks/>
            </p:cNvSpPr>
            <p:nvPr/>
          </p:nvSpPr>
          <p:spPr>
            <a:xfrm>
              <a:off x="1245517" y="2036078"/>
              <a:ext cx="111973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S</a:t>
              </a:r>
              <a:r>
                <a:rPr lang="en-GB" sz="2400" b="1" baseline="-25000" dirty="0"/>
                <a:t>1</a:t>
              </a:r>
            </a:p>
          </p:txBody>
        </p:sp>
        <p:sp>
          <p:nvSpPr>
            <p:cNvPr id="5" name="Content Placeholder 5">
              <a:extLst>
                <a:ext uri="{FF2B5EF4-FFF2-40B4-BE49-F238E27FC236}">
                  <a16:creationId xmlns:a16="http://schemas.microsoft.com/office/drawing/2014/main" id="{D719C65A-3204-491E-A973-72778EA89EC2}"/>
                </a:ext>
              </a:extLst>
            </p:cNvPr>
            <p:cNvSpPr txBox="1">
              <a:spLocks/>
            </p:cNvSpPr>
            <p:nvPr/>
          </p:nvSpPr>
          <p:spPr>
            <a:xfrm>
              <a:off x="4647681" y="2036078"/>
              <a:ext cx="113132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P</a:t>
              </a:r>
              <a:r>
                <a:rPr lang="en-GB" sz="2400" b="1" baseline="-25000" dirty="0"/>
                <a:t>2</a:t>
              </a:r>
            </a:p>
          </p:txBody>
        </p:sp>
        <p:pic>
          <p:nvPicPr>
            <p:cNvPr id="6" name="Graphic 5" descr="Transfer with solid fill">
              <a:extLst>
                <a:ext uri="{FF2B5EF4-FFF2-40B4-BE49-F238E27FC236}">
                  <a16:creationId xmlns:a16="http://schemas.microsoft.com/office/drawing/2014/main" id="{EA62E428-C9D7-4214-B3CF-7F58531C07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9040" y="2126562"/>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8D2AB7-829B-4EFE-B382-FE03AC2FFA88}"/>
                    </a:ext>
                  </a:extLst>
                </p:cNvPr>
                <p:cNvSpPr txBox="1"/>
                <p:nvPr/>
              </p:nvSpPr>
              <p:spPr>
                <a:xfrm>
                  <a:off x="2521267" y="1825626"/>
                  <a:ext cx="451983"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7" name="TextBox 6">
                  <a:extLst>
                    <a:ext uri="{FF2B5EF4-FFF2-40B4-BE49-F238E27FC236}">
                      <a16:creationId xmlns:a16="http://schemas.microsoft.com/office/drawing/2014/main" id="{4A8D2AB7-829B-4EFE-B382-FE03AC2FFA88}"/>
                    </a:ext>
                  </a:extLst>
                </p:cNvPr>
                <p:cNvSpPr txBox="1">
                  <a:spLocks noRot="1" noChangeAspect="1" noMove="1" noResize="1" noEditPoints="1" noAdjustHandles="1" noChangeArrowheads="1" noChangeShapeType="1" noTextEdit="1"/>
                </p:cNvSpPr>
                <p:nvPr/>
              </p:nvSpPr>
              <p:spPr>
                <a:xfrm>
                  <a:off x="2521267" y="1825626"/>
                  <a:ext cx="451983" cy="303032"/>
                </a:xfrm>
                <a:prstGeom prst="rect">
                  <a:avLst/>
                </a:prstGeom>
                <a:blipFill>
                  <a:blip r:embed="rId5"/>
                  <a:stretch>
                    <a:fillRect l="-13514" r="-5405" b="-10000"/>
                  </a:stretch>
                </a:blipFill>
              </p:spPr>
              <p:txBody>
                <a:bodyPr/>
                <a:lstStyle/>
                <a:p>
                  <a:r>
                    <a:rPr lang="en-GB">
                      <a:noFill/>
                    </a:rPr>
                    <a:t> </a:t>
                  </a:r>
                </a:p>
              </p:txBody>
            </p:sp>
          </mc:Fallback>
        </mc:AlternateContent>
        <p:sp>
          <p:nvSpPr>
            <p:cNvPr id="8" name="Content Placeholder 5">
              <a:extLst>
                <a:ext uri="{FF2B5EF4-FFF2-40B4-BE49-F238E27FC236}">
                  <a16:creationId xmlns:a16="http://schemas.microsoft.com/office/drawing/2014/main" id="{F0EFF8A5-7AAF-4F4B-8CC4-610C86927F41}"/>
                </a:ext>
              </a:extLst>
            </p:cNvPr>
            <p:cNvSpPr txBox="1">
              <a:spLocks/>
            </p:cNvSpPr>
            <p:nvPr/>
          </p:nvSpPr>
          <p:spPr>
            <a:xfrm>
              <a:off x="2980169" y="2036077"/>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ES</a:t>
              </a:r>
              <a:r>
                <a:rPr lang="en-GB" sz="2400" b="1" baseline="-25000" dirty="0"/>
                <a:t>1</a:t>
              </a:r>
            </a:p>
          </p:txBody>
        </p:sp>
        <p:pic>
          <p:nvPicPr>
            <p:cNvPr id="9" name="Graphic 8" descr="Transfer with solid fill">
              <a:extLst>
                <a:ext uri="{FF2B5EF4-FFF2-40B4-BE49-F238E27FC236}">
                  <a16:creationId xmlns:a16="http://schemas.microsoft.com/office/drawing/2014/main" id="{C0C5C9C2-46F6-425C-A996-DBD7F58E36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2189" y="2112513"/>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E7F5A0-0BAF-43E4-8E5F-65778590AA67}"/>
                    </a:ext>
                  </a:extLst>
                </p:cNvPr>
                <p:cNvSpPr txBox="1"/>
                <p:nvPr/>
              </p:nvSpPr>
              <p:spPr>
                <a:xfrm>
                  <a:off x="2524473" y="2395916"/>
                  <a:ext cx="451983"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10" name="TextBox 9">
                  <a:extLst>
                    <a:ext uri="{FF2B5EF4-FFF2-40B4-BE49-F238E27FC236}">
                      <a16:creationId xmlns:a16="http://schemas.microsoft.com/office/drawing/2014/main" id="{51E7F5A0-0BAF-43E4-8E5F-65778590AA67}"/>
                    </a:ext>
                  </a:extLst>
                </p:cNvPr>
                <p:cNvSpPr txBox="1">
                  <a:spLocks noRot="1" noChangeAspect="1" noMove="1" noResize="1" noEditPoints="1" noAdjustHandles="1" noChangeArrowheads="1" noChangeShapeType="1" noTextEdit="1"/>
                </p:cNvSpPr>
                <p:nvPr/>
              </p:nvSpPr>
              <p:spPr>
                <a:xfrm>
                  <a:off x="2524473" y="2395916"/>
                  <a:ext cx="451983" cy="297069"/>
                </a:xfrm>
                <a:prstGeom prst="rect">
                  <a:avLst/>
                </a:prstGeom>
                <a:blipFill>
                  <a:blip r:embed="rId6"/>
                  <a:stretch>
                    <a:fillRect l="-12162" r="-5405" b="-122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360F7F6-05BB-43B7-AA38-79CEA9EDEFE0}"/>
                    </a:ext>
                  </a:extLst>
                </p:cNvPr>
                <p:cNvSpPr txBox="1"/>
                <p:nvPr/>
              </p:nvSpPr>
              <p:spPr>
                <a:xfrm>
                  <a:off x="4029176" y="1825625"/>
                  <a:ext cx="451983"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11" name="TextBox 10">
                  <a:extLst>
                    <a:ext uri="{FF2B5EF4-FFF2-40B4-BE49-F238E27FC236}">
                      <a16:creationId xmlns:a16="http://schemas.microsoft.com/office/drawing/2014/main" id="{6360F7F6-05BB-43B7-AA38-79CEA9EDEFE0}"/>
                    </a:ext>
                  </a:extLst>
                </p:cNvPr>
                <p:cNvSpPr txBox="1">
                  <a:spLocks noRot="1" noChangeAspect="1" noMove="1" noResize="1" noEditPoints="1" noAdjustHandles="1" noChangeArrowheads="1" noChangeShapeType="1" noTextEdit="1"/>
                </p:cNvSpPr>
                <p:nvPr/>
              </p:nvSpPr>
              <p:spPr>
                <a:xfrm>
                  <a:off x="4029176" y="1825625"/>
                  <a:ext cx="451983" cy="303032"/>
                </a:xfrm>
                <a:prstGeom prst="rect">
                  <a:avLst/>
                </a:prstGeom>
                <a:blipFill>
                  <a:blip r:embed="rId7"/>
                  <a:stretch>
                    <a:fillRect l="-13514" r="-5405"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67C7D81-7D59-41E7-B9B7-89AA2B5D1D44}"/>
                    </a:ext>
                  </a:extLst>
                </p:cNvPr>
                <p:cNvSpPr txBox="1"/>
                <p:nvPr/>
              </p:nvSpPr>
              <p:spPr>
                <a:xfrm>
                  <a:off x="4027987" y="2405399"/>
                  <a:ext cx="451983"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𝟏</m:t>
                            </m:r>
                          </m:sub>
                          <m:sup>
                            <m:r>
                              <a:rPr lang="nb-NO" b="1" i="1" dirty="0" smtClean="0">
                                <a:latin typeface="Cambria Math" panose="02040503050406030204" pitchFamily="18" charset="0"/>
                              </a:rPr>
                              <m:t>−</m:t>
                            </m:r>
                          </m:sup>
                        </m:sSubSup>
                      </m:oMath>
                    </m:oMathPara>
                  </a14:m>
                  <a:endParaRPr lang="en-GB" b="1" dirty="0"/>
                </a:p>
              </p:txBody>
            </p:sp>
          </mc:Choice>
          <mc:Fallback xmlns="">
            <p:sp>
              <p:nvSpPr>
                <p:cNvPr id="12" name="TextBox 11">
                  <a:extLst>
                    <a:ext uri="{FF2B5EF4-FFF2-40B4-BE49-F238E27FC236}">
                      <a16:creationId xmlns:a16="http://schemas.microsoft.com/office/drawing/2014/main" id="{767C7D81-7D59-41E7-B9B7-89AA2B5D1D44}"/>
                    </a:ext>
                  </a:extLst>
                </p:cNvPr>
                <p:cNvSpPr txBox="1">
                  <a:spLocks noRot="1" noChangeAspect="1" noMove="1" noResize="1" noEditPoints="1" noAdjustHandles="1" noChangeArrowheads="1" noChangeShapeType="1" noTextEdit="1"/>
                </p:cNvSpPr>
                <p:nvPr/>
              </p:nvSpPr>
              <p:spPr>
                <a:xfrm>
                  <a:off x="4027987" y="2405399"/>
                  <a:ext cx="451983" cy="297069"/>
                </a:xfrm>
                <a:prstGeom prst="rect">
                  <a:avLst/>
                </a:prstGeom>
                <a:blipFill>
                  <a:blip r:embed="rId8"/>
                  <a:stretch>
                    <a:fillRect l="-13514" r="-5405" b="-14583"/>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B6D4E376-7641-4846-9A85-1013B864006B}"/>
              </a:ext>
            </a:extLst>
          </p:cNvPr>
          <p:cNvGrpSpPr/>
          <p:nvPr/>
        </p:nvGrpSpPr>
        <p:grpSpPr>
          <a:xfrm>
            <a:off x="1245517" y="2811337"/>
            <a:ext cx="4533491" cy="876843"/>
            <a:chOff x="1245517" y="1825625"/>
            <a:chExt cx="4533491" cy="876843"/>
          </a:xfrm>
        </p:grpSpPr>
        <p:sp>
          <p:nvSpPr>
            <p:cNvPr id="16" name="Content Placeholder 5">
              <a:extLst>
                <a:ext uri="{FF2B5EF4-FFF2-40B4-BE49-F238E27FC236}">
                  <a16:creationId xmlns:a16="http://schemas.microsoft.com/office/drawing/2014/main" id="{AB6F0084-1A0E-4F5E-B69C-45B4554249B5}"/>
                </a:ext>
              </a:extLst>
            </p:cNvPr>
            <p:cNvSpPr txBox="1">
              <a:spLocks/>
            </p:cNvSpPr>
            <p:nvPr/>
          </p:nvSpPr>
          <p:spPr>
            <a:xfrm>
              <a:off x="1245517" y="2036078"/>
              <a:ext cx="111973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S</a:t>
              </a:r>
              <a:r>
                <a:rPr lang="en-GB" sz="2400" b="1" baseline="-25000" dirty="0"/>
                <a:t>2</a:t>
              </a:r>
            </a:p>
          </p:txBody>
        </p:sp>
        <p:sp>
          <p:nvSpPr>
            <p:cNvPr id="17" name="Content Placeholder 5">
              <a:extLst>
                <a:ext uri="{FF2B5EF4-FFF2-40B4-BE49-F238E27FC236}">
                  <a16:creationId xmlns:a16="http://schemas.microsoft.com/office/drawing/2014/main" id="{C4DB0735-25F6-457C-95C8-3254C767026B}"/>
                </a:ext>
              </a:extLst>
            </p:cNvPr>
            <p:cNvSpPr txBox="1">
              <a:spLocks/>
            </p:cNvSpPr>
            <p:nvPr/>
          </p:nvSpPr>
          <p:spPr>
            <a:xfrm>
              <a:off x="4647681" y="2036078"/>
              <a:ext cx="113132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P</a:t>
              </a:r>
              <a:r>
                <a:rPr lang="en-GB" sz="2400" b="1" baseline="-25000" dirty="0"/>
                <a:t>2</a:t>
              </a:r>
            </a:p>
          </p:txBody>
        </p:sp>
        <p:pic>
          <p:nvPicPr>
            <p:cNvPr id="18" name="Graphic 17" descr="Transfer with solid fill">
              <a:extLst>
                <a:ext uri="{FF2B5EF4-FFF2-40B4-BE49-F238E27FC236}">
                  <a16:creationId xmlns:a16="http://schemas.microsoft.com/office/drawing/2014/main" id="{4F244A44-07FC-41ED-BADD-3C481FF9D3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9040" y="2126562"/>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A7E87B-85DD-4176-A516-C827C4C3632B}"/>
                    </a:ext>
                  </a:extLst>
                </p:cNvPr>
                <p:cNvSpPr txBox="1"/>
                <p:nvPr/>
              </p:nvSpPr>
              <p:spPr>
                <a:xfrm>
                  <a:off x="2521267" y="1825626"/>
                  <a:ext cx="451983"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19" name="TextBox 18">
                  <a:extLst>
                    <a:ext uri="{FF2B5EF4-FFF2-40B4-BE49-F238E27FC236}">
                      <a16:creationId xmlns:a16="http://schemas.microsoft.com/office/drawing/2014/main" id="{9EA7E87B-85DD-4176-A516-C827C4C3632B}"/>
                    </a:ext>
                  </a:extLst>
                </p:cNvPr>
                <p:cNvSpPr txBox="1">
                  <a:spLocks noRot="1" noChangeAspect="1" noMove="1" noResize="1" noEditPoints="1" noAdjustHandles="1" noChangeArrowheads="1" noChangeShapeType="1" noTextEdit="1"/>
                </p:cNvSpPr>
                <p:nvPr/>
              </p:nvSpPr>
              <p:spPr>
                <a:xfrm>
                  <a:off x="2521267" y="1825626"/>
                  <a:ext cx="451983" cy="303032"/>
                </a:xfrm>
                <a:prstGeom prst="rect">
                  <a:avLst/>
                </a:prstGeom>
                <a:blipFill>
                  <a:blip r:embed="rId9"/>
                  <a:stretch>
                    <a:fillRect l="-13514" r="-5405" b="-10000"/>
                  </a:stretch>
                </a:blipFill>
              </p:spPr>
              <p:txBody>
                <a:bodyPr/>
                <a:lstStyle/>
                <a:p>
                  <a:r>
                    <a:rPr lang="en-GB">
                      <a:noFill/>
                    </a:rPr>
                    <a:t> </a:t>
                  </a:r>
                </a:p>
              </p:txBody>
            </p:sp>
          </mc:Fallback>
        </mc:AlternateContent>
        <p:sp>
          <p:nvSpPr>
            <p:cNvPr id="20" name="Content Placeholder 5">
              <a:extLst>
                <a:ext uri="{FF2B5EF4-FFF2-40B4-BE49-F238E27FC236}">
                  <a16:creationId xmlns:a16="http://schemas.microsoft.com/office/drawing/2014/main" id="{58DF5F51-EEAD-4769-8D0A-0ABA55AE4A3B}"/>
                </a:ext>
              </a:extLst>
            </p:cNvPr>
            <p:cNvSpPr txBox="1">
              <a:spLocks/>
            </p:cNvSpPr>
            <p:nvPr/>
          </p:nvSpPr>
          <p:spPr>
            <a:xfrm>
              <a:off x="2980169" y="2036077"/>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ES</a:t>
              </a:r>
              <a:r>
                <a:rPr lang="en-GB" sz="2400" b="1" baseline="-25000" dirty="0"/>
                <a:t>2</a:t>
              </a:r>
            </a:p>
          </p:txBody>
        </p:sp>
        <p:pic>
          <p:nvPicPr>
            <p:cNvPr id="21" name="Graphic 20" descr="Transfer with solid fill">
              <a:extLst>
                <a:ext uri="{FF2B5EF4-FFF2-40B4-BE49-F238E27FC236}">
                  <a16:creationId xmlns:a16="http://schemas.microsoft.com/office/drawing/2014/main" id="{0405F2F9-6F72-402B-875F-923DB6C51E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2189" y="2112513"/>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B31D72-D050-411C-8169-20E2C742CE96}"/>
                    </a:ext>
                  </a:extLst>
                </p:cNvPr>
                <p:cNvSpPr txBox="1"/>
                <p:nvPr/>
              </p:nvSpPr>
              <p:spPr>
                <a:xfrm>
                  <a:off x="2524473" y="2395916"/>
                  <a:ext cx="451983"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22" name="TextBox 21">
                  <a:extLst>
                    <a:ext uri="{FF2B5EF4-FFF2-40B4-BE49-F238E27FC236}">
                      <a16:creationId xmlns:a16="http://schemas.microsoft.com/office/drawing/2014/main" id="{C1B31D72-D050-411C-8169-20E2C742CE96}"/>
                    </a:ext>
                  </a:extLst>
                </p:cNvPr>
                <p:cNvSpPr txBox="1">
                  <a:spLocks noRot="1" noChangeAspect="1" noMove="1" noResize="1" noEditPoints="1" noAdjustHandles="1" noChangeArrowheads="1" noChangeShapeType="1" noTextEdit="1"/>
                </p:cNvSpPr>
                <p:nvPr/>
              </p:nvSpPr>
              <p:spPr>
                <a:xfrm>
                  <a:off x="2524473" y="2395916"/>
                  <a:ext cx="451983" cy="297069"/>
                </a:xfrm>
                <a:prstGeom prst="rect">
                  <a:avLst/>
                </a:prstGeom>
                <a:blipFill>
                  <a:blip r:embed="rId10"/>
                  <a:stretch>
                    <a:fillRect l="-12162" r="-5405" b="-145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2FDF623-1EAD-438F-BD69-F6D152EE05E6}"/>
                    </a:ext>
                  </a:extLst>
                </p:cNvPr>
                <p:cNvSpPr txBox="1"/>
                <p:nvPr/>
              </p:nvSpPr>
              <p:spPr>
                <a:xfrm>
                  <a:off x="4029176" y="1825625"/>
                  <a:ext cx="451983"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23" name="TextBox 22">
                  <a:extLst>
                    <a:ext uri="{FF2B5EF4-FFF2-40B4-BE49-F238E27FC236}">
                      <a16:creationId xmlns:a16="http://schemas.microsoft.com/office/drawing/2014/main" id="{92FDF623-1EAD-438F-BD69-F6D152EE05E6}"/>
                    </a:ext>
                  </a:extLst>
                </p:cNvPr>
                <p:cNvSpPr txBox="1">
                  <a:spLocks noRot="1" noChangeAspect="1" noMove="1" noResize="1" noEditPoints="1" noAdjustHandles="1" noChangeArrowheads="1" noChangeShapeType="1" noTextEdit="1"/>
                </p:cNvSpPr>
                <p:nvPr/>
              </p:nvSpPr>
              <p:spPr>
                <a:xfrm>
                  <a:off x="4029176" y="1825625"/>
                  <a:ext cx="451983" cy="303032"/>
                </a:xfrm>
                <a:prstGeom prst="rect">
                  <a:avLst/>
                </a:prstGeom>
                <a:blipFill>
                  <a:blip r:embed="rId11"/>
                  <a:stretch>
                    <a:fillRect l="-13514" r="-5405"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8D5641F-6017-46DB-B3B9-26D5F9EFFAB2}"/>
                    </a:ext>
                  </a:extLst>
                </p:cNvPr>
                <p:cNvSpPr txBox="1"/>
                <p:nvPr/>
              </p:nvSpPr>
              <p:spPr>
                <a:xfrm>
                  <a:off x="4027987" y="2405399"/>
                  <a:ext cx="451983"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𝟐</m:t>
                            </m:r>
                          </m:sub>
                          <m:sup>
                            <m:r>
                              <a:rPr lang="nb-NO" b="1" i="1" dirty="0" smtClean="0">
                                <a:latin typeface="Cambria Math" panose="02040503050406030204" pitchFamily="18" charset="0"/>
                              </a:rPr>
                              <m:t>−</m:t>
                            </m:r>
                          </m:sup>
                        </m:sSubSup>
                      </m:oMath>
                    </m:oMathPara>
                  </a14:m>
                  <a:endParaRPr lang="en-GB" b="1" dirty="0"/>
                </a:p>
              </p:txBody>
            </p:sp>
          </mc:Choice>
          <mc:Fallback xmlns="">
            <p:sp>
              <p:nvSpPr>
                <p:cNvPr id="24" name="TextBox 23">
                  <a:extLst>
                    <a:ext uri="{FF2B5EF4-FFF2-40B4-BE49-F238E27FC236}">
                      <a16:creationId xmlns:a16="http://schemas.microsoft.com/office/drawing/2014/main" id="{E8D5641F-6017-46DB-B3B9-26D5F9EFFAB2}"/>
                    </a:ext>
                  </a:extLst>
                </p:cNvPr>
                <p:cNvSpPr txBox="1">
                  <a:spLocks noRot="1" noChangeAspect="1" noMove="1" noResize="1" noEditPoints="1" noAdjustHandles="1" noChangeArrowheads="1" noChangeShapeType="1" noTextEdit="1"/>
                </p:cNvSpPr>
                <p:nvPr/>
              </p:nvSpPr>
              <p:spPr>
                <a:xfrm>
                  <a:off x="4027987" y="2405399"/>
                  <a:ext cx="451983" cy="297069"/>
                </a:xfrm>
                <a:prstGeom prst="rect">
                  <a:avLst/>
                </a:prstGeom>
                <a:blipFill>
                  <a:blip r:embed="rId12"/>
                  <a:stretch>
                    <a:fillRect l="-13514" r="-5405" b="-12245"/>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014F356D-1101-41C5-AD89-C3629B5E7BC5}"/>
              </a:ext>
            </a:extLst>
          </p:cNvPr>
          <p:cNvGrpSpPr/>
          <p:nvPr/>
        </p:nvGrpSpPr>
        <p:grpSpPr>
          <a:xfrm>
            <a:off x="1245517" y="4290921"/>
            <a:ext cx="4533491" cy="876843"/>
            <a:chOff x="1245517" y="1825625"/>
            <a:chExt cx="4533491" cy="876843"/>
          </a:xfrm>
        </p:grpSpPr>
        <p:sp>
          <p:nvSpPr>
            <p:cNvPr id="26" name="Content Placeholder 5">
              <a:extLst>
                <a:ext uri="{FF2B5EF4-FFF2-40B4-BE49-F238E27FC236}">
                  <a16:creationId xmlns:a16="http://schemas.microsoft.com/office/drawing/2014/main" id="{DCCAC136-9CA4-4BD6-BE06-91308A5306AB}"/>
                </a:ext>
              </a:extLst>
            </p:cNvPr>
            <p:cNvSpPr txBox="1">
              <a:spLocks/>
            </p:cNvSpPr>
            <p:nvPr/>
          </p:nvSpPr>
          <p:spPr>
            <a:xfrm>
              <a:off x="1245517" y="2036078"/>
              <a:ext cx="1119730"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S</a:t>
              </a:r>
              <a:r>
                <a:rPr lang="en-GB" sz="2400" b="1" baseline="-25000" dirty="0"/>
                <a:t>n</a:t>
              </a:r>
            </a:p>
          </p:txBody>
        </p:sp>
        <p:sp>
          <p:nvSpPr>
            <p:cNvPr id="27" name="Content Placeholder 5">
              <a:extLst>
                <a:ext uri="{FF2B5EF4-FFF2-40B4-BE49-F238E27FC236}">
                  <a16:creationId xmlns:a16="http://schemas.microsoft.com/office/drawing/2014/main" id="{4C7E0DD3-BAC1-443E-90E8-B92D5578F6F9}"/>
                </a:ext>
              </a:extLst>
            </p:cNvPr>
            <p:cNvSpPr txBox="1">
              <a:spLocks/>
            </p:cNvSpPr>
            <p:nvPr/>
          </p:nvSpPr>
          <p:spPr>
            <a:xfrm>
              <a:off x="4647681" y="2036078"/>
              <a:ext cx="1131327"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a:t>E + </a:t>
              </a:r>
              <a:r>
                <a:rPr lang="en-GB" sz="2400" b="1" dirty="0" err="1"/>
                <a:t>P</a:t>
              </a:r>
              <a:r>
                <a:rPr lang="en-GB" sz="2400" b="1" baseline="-25000" dirty="0" err="1"/>
                <a:t>n</a:t>
              </a:r>
              <a:endParaRPr lang="en-GB" sz="2400" b="1" baseline="-25000" dirty="0"/>
            </a:p>
          </p:txBody>
        </p:sp>
        <p:pic>
          <p:nvPicPr>
            <p:cNvPr id="28" name="Graphic 27" descr="Transfer with solid fill">
              <a:extLst>
                <a:ext uri="{FF2B5EF4-FFF2-40B4-BE49-F238E27FC236}">
                  <a16:creationId xmlns:a16="http://schemas.microsoft.com/office/drawing/2014/main" id="{F4612A4E-7766-4AC6-88AF-D20A2E4922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9040" y="2126562"/>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F9AA759-E463-4793-9C71-F9EBEE38BCBD}"/>
                    </a:ext>
                  </a:extLst>
                </p:cNvPr>
                <p:cNvSpPr txBox="1"/>
                <p:nvPr/>
              </p:nvSpPr>
              <p:spPr>
                <a:xfrm>
                  <a:off x="2521267" y="1825626"/>
                  <a:ext cx="459998"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𝒏</m:t>
                            </m:r>
                          </m:sub>
                          <m:sup>
                            <m:r>
                              <a:rPr lang="nb-NO" b="1" i="1" dirty="0" smtClean="0">
                                <a:latin typeface="Cambria Math" panose="02040503050406030204" pitchFamily="18" charset="0"/>
                              </a:rPr>
                              <m:t>+</m:t>
                            </m:r>
                          </m:sup>
                        </m:sSubSup>
                      </m:oMath>
                    </m:oMathPara>
                  </a14:m>
                  <a:endParaRPr lang="en-GB" b="1" dirty="0"/>
                </a:p>
              </p:txBody>
            </p:sp>
          </mc:Choice>
          <mc:Fallback xmlns="">
            <p:sp>
              <p:nvSpPr>
                <p:cNvPr id="29" name="TextBox 28">
                  <a:extLst>
                    <a:ext uri="{FF2B5EF4-FFF2-40B4-BE49-F238E27FC236}">
                      <a16:creationId xmlns:a16="http://schemas.microsoft.com/office/drawing/2014/main" id="{EF9AA759-E463-4793-9C71-F9EBEE38BCBD}"/>
                    </a:ext>
                  </a:extLst>
                </p:cNvPr>
                <p:cNvSpPr txBox="1">
                  <a:spLocks noRot="1" noChangeAspect="1" noMove="1" noResize="1" noEditPoints="1" noAdjustHandles="1" noChangeArrowheads="1" noChangeShapeType="1" noTextEdit="1"/>
                </p:cNvSpPr>
                <p:nvPr/>
              </p:nvSpPr>
              <p:spPr>
                <a:xfrm>
                  <a:off x="2521267" y="1825626"/>
                  <a:ext cx="459998" cy="303032"/>
                </a:xfrm>
                <a:prstGeom prst="rect">
                  <a:avLst/>
                </a:prstGeom>
                <a:blipFill>
                  <a:blip r:embed="rId13"/>
                  <a:stretch>
                    <a:fillRect l="-13333" r="-1333" b="-10000"/>
                  </a:stretch>
                </a:blipFill>
              </p:spPr>
              <p:txBody>
                <a:bodyPr/>
                <a:lstStyle/>
                <a:p>
                  <a:r>
                    <a:rPr lang="en-GB">
                      <a:noFill/>
                    </a:rPr>
                    <a:t> </a:t>
                  </a:r>
                </a:p>
              </p:txBody>
            </p:sp>
          </mc:Fallback>
        </mc:AlternateContent>
        <p:sp>
          <p:nvSpPr>
            <p:cNvPr id="30" name="Content Placeholder 5">
              <a:extLst>
                <a:ext uri="{FF2B5EF4-FFF2-40B4-BE49-F238E27FC236}">
                  <a16:creationId xmlns:a16="http://schemas.microsoft.com/office/drawing/2014/main" id="{9F8303DC-D100-422D-A5BD-BCD0BB602C9B}"/>
                </a:ext>
              </a:extLst>
            </p:cNvPr>
            <p:cNvSpPr txBox="1">
              <a:spLocks/>
            </p:cNvSpPr>
            <p:nvPr/>
          </p:nvSpPr>
          <p:spPr>
            <a:xfrm>
              <a:off x="2980169" y="2036077"/>
              <a:ext cx="820686" cy="515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400" b="1" dirty="0" err="1"/>
                <a:t>ES</a:t>
              </a:r>
              <a:r>
                <a:rPr lang="en-GB" sz="2400" b="1" baseline="-25000" dirty="0" err="1"/>
                <a:t>n</a:t>
              </a:r>
              <a:endParaRPr lang="en-GB" sz="2400" b="1" baseline="-25000" dirty="0"/>
            </a:p>
          </p:txBody>
        </p:sp>
        <p:pic>
          <p:nvPicPr>
            <p:cNvPr id="31" name="Graphic 30" descr="Transfer with solid fill">
              <a:extLst>
                <a:ext uri="{FF2B5EF4-FFF2-40B4-BE49-F238E27FC236}">
                  <a16:creationId xmlns:a16="http://schemas.microsoft.com/office/drawing/2014/main" id="{5BE8E1FB-6648-4957-8C32-612A2DAF6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2189" y="2112513"/>
              <a:ext cx="614922" cy="276999"/>
            </a:xfrm>
            <a:prstGeom prst="rect">
              <a:avLst/>
            </a:prstGeom>
            <a:scene3d>
              <a:camera prst="orthographicFront">
                <a:rot lat="10800000" lon="0" rev="0"/>
              </a:camera>
              <a:lightRig rig="threePt" dir="t"/>
            </a:scene3d>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EF3DA06-36B9-434C-BC6D-374233778175}"/>
                    </a:ext>
                  </a:extLst>
                </p:cNvPr>
                <p:cNvSpPr txBox="1"/>
                <p:nvPr/>
              </p:nvSpPr>
              <p:spPr>
                <a:xfrm>
                  <a:off x="2524473" y="2395916"/>
                  <a:ext cx="459998"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𝟏</m:t>
                            </m:r>
                            <m:r>
                              <a:rPr lang="nb-NO" b="1" i="1" dirty="0" smtClean="0">
                                <a:latin typeface="Cambria Math" panose="02040503050406030204" pitchFamily="18" charset="0"/>
                              </a:rPr>
                              <m:t>,</m:t>
                            </m:r>
                            <m:r>
                              <a:rPr lang="nb-NO" b="1" i="1" dirty="0" smtClean="0">
                                <a:latin typeface="Cambria Math" panose="02040503050406030204" pitchFamily="18" charset="0"/>
                              </a:rPr>
                              <m:t>𝒏</m:t>
                            </m:r>
                          </m:sub>
                          <m:sup>
                            <m:r>
                              <a:rPr lang="nb-NO" b="1" i="1" dirty="0" smtClean="0">
                                <a:latin typeface="Cambria Math" panose="02040503050406030204" pitchFamily="18" charset="0"/>
                              </a:rPr>
                              <m:t>−</m:t>
                            </m:r>
                          </m:sup>
                        </m:sSubSup>
                      </m:oMath>
                    </m:oMathPara>
                  </a14:m>
                  <a:endParaRPr lang="en-GB" b="1" dirty="0"/>
                </a:p>
              </p:txBody>
            </p:sp>
          </mc:Choice>
          <mc:Fallback xmlns="">
            <p:sp>
              <p:nvSpPr>
                <p:cNvPr id="32" name="TextBox 31">
                  <a:extLst>
                    <a:ext uri="{FF2B5EF4-FFF2-40B4-BE49-F238E27FC236}">
                      <a16:creationId xmlns:a16="http://schemas.microsoft.com/office/drawing/2014/main" id="{1EF3DA06-36B9-434C-BC6D-374233778175}"/>
                    </a:ext>
                  </a:extLst>
                </p:cNvPr>
                <p:cNvSpPr txBox="1">
                  <a:spLocks noRot="1" noChangeAspect="1" noMove="1" noResize="1" noEditPoints="1" noAdjustHandles="1" noChangeArrowheads="1" noChangeShapeType="1" noTextEdit="1"/>
                </p:cNvSpPr>
                <p:nvPr/>
              </p:nvSpPr>
              <p:spPr>
                <a:xfrm>
                  <a:off x="2524473" y="2395916"/>
                  <a:ext cx="459998" cy="297069"/>
                </a:xfrm>
                <a:prstGeom prst="rect">
                  <a:avLst/>
                </a:prstGeom>
                <a:blipFill>
                  <a:blip r:embed="rId14"/>
                  <a:stretch>
                    <a:fillRect l="-11842" r="-1316" b="-122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BF8CFFF-EE88-4675-8941-6BB6E8AD1F32}"/>
                    </a:ext>
                  </a:extLst>
                </p:cNvPr>
                <p:cNvSpPr txBox="1"/>
                <p:nvPr/>
              </p:nvSpPr>
              <p:spPr>
                <a:xfrm>
                  <a:off x="4029176" y="1825625"/>
                  <a:ext cx="459998" cy="303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𝒏</m:t>
                            </m:r>
                          </m:sub>
                          <m:sup>
                            <m:r>
                              <a:rPr lang="nb-NO" b="1" i="1" dirty="0" smtClean="0">
                                <a:latin typeface="Cambria Math" panose="02040503050406030204" pitchFamily="18" charset="0"/>
                              </a:rPr>
                              <m:t>+</m:t>
                            </m:r>
                          </m:sup>
                        </m:sSubSup>
                      </m:oMath>
                    </m:oMathPara>
                  </a14:m>
                  <a:endParaRPr lang="en-GB" b="1" dirty="0"/>
                </a:p>
              </p:txBody>
            </p:sp>
          </mc:Choice>
          <mc:Fallback xmlns="">
            <p:sp>
              <p:nvSpPr>
                <p:cNvPr id="33" name="TextBox 32">
                  <a:extLst>
                    <a:ext uri="{FF2B5EF4-FFF2-40B4-BE49-F238E27FC236}">
                      <a16:creationId xmlns:a16="http://schemas.microsoft.com/office/drawing/2014/main" id="{1BF8CFFF-EE88-4675-8941-6BB6E8AD1F32}"/>
                    </a:ext>
                  </a:extLst>
                </p:cNvPr>
                <p:cNvSpPr txBox="1">
                  <a:spLocks noRot="1" noChangeAspect="1" noMove="1" noResize="1" noEditPoints="1" noAdjustHandles="1" noChangeArrowheads="1" noChangeShapeType="1" noTextEdit="1"/>
                </p:cNvSpPr>
                <p:nvPr/>
              </p:nvSpPr>
              <p:spPr>
                <a:xfrm>
                  <a:off x="4029176" y="1825625"/>
                  <a:ext cx="459998" cy="303032"/>
                </a:xfrm>
                <a:prstGeom prst="rect">
                  <a:avLst/>
                </a:prstGeom>
                <a:blipFill>
                  <a:blip r:embed="rId15"/>
                  <a:stretch>
                    <a:fillRect l="-13333" r="-1333"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431C8DA-8C9D-4DDD-8F88-CCDD61DCC161}"/>
                    </a:ext>
                  </a:extLst>
                </p:cNvPr>
                <p:cNvSpPr txBox="1"/>
                <p:nvPr/>
              </p:nvSpPr>
              <p:spPr>
                <a:xfrm>
                  <a:off x="4027987" y="2405399"/>
                  <a:ext cx="459998" cy="297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nb-NO" b="1" i="1" dirty="0" smtClean="0">
                                <a:latin typeface="Cambria Math" panose="02040503050406030204" pitchFamily="18" charset="0"/>
                              </a:rPr>
                            </m:ctrlPr>
                          </m:sSubSupPr>
                          <m:e>
                            <m:r>
                              <a:rPr lang="nb-NO" b="1" i="1" dirty="0" smtClean="0">
                                <a:latin typeface="Cambria Math" panose="02040503050406030204" pitchFamily="18" charset="0"/>
                              </a:rPr>
                              <m:t>𝒌</m:t>
                            </m:r>
                          </m:e>
                          <m:sub>
                            <m:r>
                              <a:rPr lang="nb-NO" b="1" i="1" dirty="0" smtClean="0">
                                <a:latin typeface="Cambria Math" panose="02040503050406030204" pitchFamily="18" charset="0"/>
                              </a:rPr>
                              <m:t>𝟐</m:t>
                            </m:r>
                            <m:r>
                              <a:rPr lang="nb-NO" b="1" i="1" dirty="0" smtClean="0">
                                <a:latin typeface="Cambria Math" panose="02040503050406030204" pitchFamily="18" charset="0"/>
                              </a:rPr>
                              <m:t>,</m:t>
                            </m:r>
                            <m:r>
                              <a:rPr lang="nb-NO" b="1" i="1" dirty="0" smtClean="0">
                                <a:latin typeface="Cambria Math" panose="02040503050406030204" pitchFamily="18" charset="0"/>
                              </a:rPr>
                              <m:t>𝒏</m:t>
                            </m:r>
                          </m:sub>
                          <m:sup>
                            <m:r>
                              <a:rPr lang="nb-NO" b="1" i="1" dirty="0" smtClean="0">
                                <a:latin typeface="Cambria Math" panose="02040503050406030204" pitchFamily="18" charset="0"/>
                              </a:rPr>
                              <m:t>−</m:t>
                            </m:r>
                          </m:sup>
                        </m:sSubSup>
                      </m:oMath>
                    </m:oMathPara>
                  </a14:m>
                  <a:endParaRPr lang="en-GB" b="1" dirty="0"/>
                </a:p>
              </p:txBody>
            </p:sp>
          </mc:Choice>
          <mc:Fallback xmlns="">
            <p:sp>
              <p:nvSpPr>
                <p:cNvPr id="34" name="TextBox 33">
                  <a:extLst>
                    <a:ext uri="{FF2B5EF4-FFF2-40B4-BE49-F238E27FC236}">
                      <a16:creationId xmlns:a16="http://schemas.microsoft.com/office/drawing/2014/main" id="{1431C8DA-8C9D-4DDD-8F88-CCDD61DCC161}"/>
                    </a:ext>
                  </a:extLst>
                </p:cNvPr>
                <p:cNvSpPr txBox="1">
                  <a:spLocks noRot="1" noChangeAspect="1" noMove="1" noResize="1" noEditPoints="1" noAdjustHandles="1" noChangeArrowheads="1" noChangeShapeType="1" noTextEdit="1"/>
                </p:cNvSpPr>
                <p:nvPr/>
              </p:nvSpPr>
              <p:spPr>
                <a:xfrm>
                  <a:off x="4027987" y="2405399"/>
                  <a:ext cx="459998" cy="297069"/>
                </a:xfrm>
                <a:prstGeom prst="rect">
                  <a:avLst/>
                </a:prstGeom>
                <a:blipFill>
                  <a:blip r:embed="rId16"/>
                  <a:stretch>
                    <a:fillRect l="-13333" r="-1333" b="-12245"/>
                  </a:stretch>
                </a:blipFill>
              </p:spPr>
              <p:txBody>
                <a:bodyPr/>
                <a:lstStyle/>
                <a:p>
                  <a:r>
                    <a:rPr lang="en-GB">
                      <a:noFill/>
                    </a:rPr>
                    <a:t> </a:t>
                  </a:r>
                </a:p>
              </p:txBody>
            </p:sp>
          </mc:Fallback>
        </mc:AlternateContent>
      </p:grpSp>
      <p:sp>
        <p:nvSpPr>
          <p:cNvPr id="35" name="TextBox 34">
            <a:extLst>
              <a:ext uri="{FF2B5EF4-FFF2-40B4-BE49-F238E27FC236}">
                <a16:creationId xmlns:a16="http://schemas.microsoft.com/office/drawing/2014/main" id="{724100B0-1253-4A54-86B9-2C1CDF669B5D}"/>
              </a:ext>
            </a:extLst>
          </p:cNvPr>
          <p:cNvSpPr txBox="1"/>
          <p:nvPr/>
        </p:nvSpPr>
        <p:spPr>
          <a:xfrm>
            <a:off x="1700784" y="3429000"/>
            <a:ext cx="246888" cy="923330"/>
          </a:xfrm>
          <a:prstGeom prst="rect">
            <a:avLst/>
          </a:prstGeom>
          <a:noFill/>
        </p:spPr>
        <p:txBody>
          <a:bodyPr wrap="square" rtlCol="0">
            <a:spAutoFit/>
          </a:bodyPr>
          <a:lstStyle/>
          <a:p>
            <a:r>
              <a:rPr lang="en-GB" dirty="0"/>
              <a:t>.</a:t>
            </a:r>
          </a:p>
          <a:p>
            <a:r>
              <a:rPr lang="en-GB" dirty="0"/>
              <a:t>.</a:t>
            </a:r>
          </a:p>
          <a:p>
            <a:r>
              <a:rPr lang="en-GB" dirty="0"/>
              <a:t>.</a:t>
            </a:r>
          </a:p>
        </p:txBody>
      </p:sp>
      <p:sp>
        <p:nvSpPr>
          <p:cNvPr id="36" name="TextBox 35">
            <a:extLst>
              <a:ext uri="{FF2B5EF4-FFF2-40B4-BE49-F238E27FC236}">
                <a16:creationId xmlns:a16="http://schemas.microsoft.com/office/drawing/2014/main" id="{6E62D791-6F77-41B0-B1AD-41B05EF720B0}"/>
              </a:ext>
            </a:extLst>
          </p:cNvPr>
          <p:cNvSpPr txBox="1"/>
          <p:nvPr/>
        </p:nvSpPr>
        <p:spPr>
          <a:xfrm>
            <a:off x="3206379" y="3424177"/>
            <a:ext cx="246888" cy="923330"/>
          </a:xfrm>
          <a:prstGeom prst="rect">
            <a:avLst/>
          </a:prstGeom>
          <a:noFill/>
        </p:spPr>
        <p:txBody>
          <a:bodyPr wrap="square" rtlCol="0">
            <a:spAutoFit/>
          </a:bodyPr>
          <a:lstStyle/>
          <a:p>
            <a:r>
              <a:rPr lang="en-GB" dirty="0"/>
              <a:t>.</a:t>
            </a:r>
          </a:p>
          <a:p>
            <a:r>
              <a:rPr lang="en-GB" dirty="0"/>
              <a:t>.</a:t>
            </a:r>
          </a:p>
          <a:p>
            <a:r>
              <a:rPr lang="en-GB" dirty="0"/>
              <a:t>.</a:t>
            </a:r>
          </a:p>
        </p:txBody>
      </p:sp>
      <p:sp>
        <p:nvSpPr>
          <p:cNvPr id="37" name="TextBox 36">
            <a:extLst>
              <a:ext uri="{FF2B5EF4-FFF2-40B4-BE49-F238E27FC236}">
                <a16:creationId xmlns:a16="http://schemas.microsoft.com/office/drawing/2014/main" id="{0850895E-9A23-4352-B8EB-DDE77BB5F759}"/>
              </a:ext>
            </a:extLst>
          </p:cNvPr>
          <p:cNvSpPr txBox="1"/>
          <p:nvPr/>
        </p:nvSpPr>
        <p:spPr>
          <a:xfrm>
            <a:off x="5052889" y="3424177"/>
            <a:ext cx="246888" cy="923330"/>
          </a:xfrm>
          <a:prstGeom prst="rect">
            <a:avLst/>
          </a:prstGeom>
          <a:noFill/>
        </p:spPr>
        <p:txBody>
          <a:bodyPr wrap="square" rtlCol="0">
            <a:spAutoFit/>
          </a:bodyPr>
          <a:lstStyle/>
          <a:p>
            <a:r>
              <a:rPr lang="en-GB" dirty="0"/>
              <a:t>.</a:t>
            </a:r>
          </a:p>
          <a:p>
            <a:r>
              <a:rPr lang="en-GB" dirty="0"/>
              <a:t>.</a:t>
            </a:r>
          </a:p>
          <a:p>
            <a:r>
              <a:rPr lang="en-GB" dirty="0"/>
              <a:t>.</a:t>
            </a:r>
          </a:p>
        </p:txBody>
      </p:sp>
      <p:sp>
        <p:nvSpPr>
          <p:cNvPr id="39" name="TextBox 38">
            <a:extLst>
              <a:ext uri="{FF2B5EF4-FFF2-40B4-BE49-F238E27FC236}">
                <a16:creationId xmlns:a16="http://schemas.microsoft.com/office/drawing/2014/main" id="{5B5D8134-1D98-43A5-AE3D-3985C0B244B0}"/>
              </a:ext>
            </a:extLst>
          </p:cNvPr>
          <p:cNvSpPr txBox="1"/>
          <p:nvPr/>
        </p:nvSpPr>
        <p:spPr>
          <a:xfrm>
            <a:off x="838200" y="5966162"/>
            <a:ext cx="10515600" cy="523220"/>
          </a:xfrm>
          <a:prstGeom prst="rect">
            <a:avLst/>
          </a:prstGeom>
          <a:noFill/>
        </p:spPr>
        <p:txBody>
          <a:bodyPr wrap="square">
            <a:spAutoFit/>
          </a:bodyPr>
          <a:lstStyle/>
          <a:p>
            <a:pPr marL="0" indent="0">
              <a:buNone/>
            </a:pPr>
            <a:r>
              <a:rPr lang="en-GB" sz="1400" dirty="0"/>
              <a:t>For more info and theoretical derivations cf.</a:t>
            </a:r>
          </a:p>
          <a:p>
            <a:r>
              <a:rPr lang="en-GB" sz="1400" dirty="0"/>
              <a:t>Chou &amp; </a:t>
            </a:r>
            <a:r>
              <a:rPr lang="en-GB" sz="1400" dirty="0" err="1"/>
              <a:t>Talalay</a:t>
            </a:r>
            <a:r>
              <a:rPr lang="en-GB" sz="1400" dirty="0"/>
              <a:t> 1977; Schäuble et al. 2013; Sharma 2018</a:t>
            </a:r>
          </a:p>
        </p:txBody>
      </p:sp>
    </p:spTree>
    <p:extLst>
      <p:ext uri="{BB962C8B-B14F-4D97-AF65-F5344CB8AC3E}">
        <p14:creationId xmlns:p14="http://schemas.microsoft.com/office/powerpoint/2010/main" val="229680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526D-1504-4E40-8369-D16D3FA17A7B}"/>
              </a:ext>
            </a:extLst>
          </p:cNvPr>
          <p:cNvSpPr>
            <a:spLocks noGrp="1"/>
          </p:cNvSpPr>
          <p:nvPr>
            <p:ph type="title"/>
          </p:nvPr>
        </p:nvSpPr>
        <p:spPr/>
        <p:txBody>
          <a:bodyPr/>
          <a:lstStyle/>
          <a:p>
            <a:r>
              <a:rPr lang="en-GB" dirty="0"/>
              <a:t>Biology in Space and Time</a:t>
            </a:r>
          </a:p>
        </p:txBody>
      </p:sp>
      <p:grpSp>
        <p:nvGrpSpPr>
          <p:cNvPr id="4" name="Group 3">
            <a:extLst>
              <a:ext uri="{FF2B5EF4-FFF2-40B4-BE49-F238E27FC236}">
                <a16:creationId xmlns:a16="http://schemas.microsoft.com/office/drawing/2014/main" id="{450790C9-D04C-4F07-A6A7-C9216C11F50A}"/>
              </a:ext>
            </a:extLst>
          </p:cNvPr>
          <p:cNvGrpSpPr/>
          <p:nvPr/>
        </p:nvGrpSpPr>
        <p:grpSpPr>
          <a:xfrm>
            <a:off x="2127507" y="1690688"/>
            <a:ext cx="3587497" cy="4670939"/>
            <a:chOff x="2127507" y="1690688"/>
            <a:chExt cx="3587497" cy="4670939"/>
          </a:xfrm>
        </p:grpSpPr>
        <p:cxnSp>
          <p:nvCxnSpPr>
            <p:cNvPr id="7" name="Straight Arrow Connector 6">
              <a:extLst>
                <a:ext uri="{FF2B5EF4-FFF2-40B4-BE49-F238E27FC236}">
                  <a16:creationId xmlns:a16="http://schemas.microsoft.com/office/drawing/2014/main" id="{045A910E-7DC0-45EE-9789-EC32DAD3AC9E}"/>
                </a:ext>
              </a:extLst>
            </p:cNvPr>
            <p:cNvCxnSpPr/>
            <p:nvPr/>
          </p:nvCxnSpPr>
          <p:spPr>
            <a:xfrm flipV="1">
              <a:off x="3563115" y="1875352"/>
              <a:ext cx="0" cy="4486275"/>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E56FBF-68C0-4508-9538-7DD8EBAC0588}"/>
                </a:ext>
              </a:extLst>
            </p:cNvPr>
            <p:cNvSpPr txBox="1"/>
            <p:nvPr/>
          </p:nvSpPr>
          <p:spPr>
            <a:xfrm>
              <a:off x="3712468" y="5423581"/>
              <a:ext cx="2002536" cy="369332"/>
            </a:xfrm>
            <a:prstGeom prst="rect">
              <a:avLst/>
            </a:prstGeom>
            <a:noFill/>
          </p:spPr>
          <p:txBody>
            <a:bodyPr wrap="square" rtlCol="0">
              <a:spAutoFit/>
            </a:bodyPr>
            <a:lstStyle/>
            <a:p>
              <a:r>
                <a:rPr lang="en-GB" dirty="0"/>
                <a:t>Molecules </a:t>
              </a:r>
            </a:p>
          </p:txBody>
        </p:sp>
        <p:sp>
          <p:nvSpPr>
            <p:cNvPr id="11" name="TextBox 10">
              <a:extLst>
                <a:ext uri="{FF2B5EF4-FFF2-40B4-BE49-F238E27FC236}">
                  <a16:creationId xmlns:a16="http://schemas.microsoft.com/office/drawing/2014/main" id="{3CB0A397-29A0-496B-A31A-9A31B01E73B8}"/>
                </a:ext>
              </a:extLst>
            </p:cNvPr>
            <p:cNvSpPr txBox="1"/>
            <p:nvPr/>
          </p:nvSpPr>
          <p:spPr>
            <a:xfrm>
              <a:off x="3712468" y="3933823"/>
              <a:ext cx="2002536" cy="369332"/>
            </a:xfrm>
            <a:prstGeom prst="rect">
              <a:avLst/>
            </a:prstGeom>
            <a:noFill/>
          </p:spPr>
          <p:txBody>
            <a:bodyPr wrap="square" rtlCol="0">
              <a:spAutoFit/>
            </a:bodyPr>
            <a:lstStyle/>
            <a:p>
              <a:r>
                <a:rPr lang="en-GB" dirty="0"/>
                <a:t>Cell sizes</a:t>
              </a:r>
            </a:p>
          </p:txBody>
        </p:sp>
        <p:sp>
          <p:nvSpPr>
            <p:cNvPr id="12" name="TextBox 11">
              <a:extLst>
                <a:ext uri="{FF2B5EF4-FFF2-40B4-BE49-F238E27FC236}">
                  <a16:creationId xmlns:a16="http://schemas.microsoft.com/office/drawing/2014/main" id="{7B90F09F-5E8F-433B-82CE-DF2B112185C5}"/>
                </a:ext>
              </a:extLst>
            </p:cNvPr>
            <p:cNvSpPr txBox="1"/>
            <p:nvPr/>
          </p:nvSpPr>
          <p:spPr>
            <a:xfrm>
              <a:off x="3712468" y="2444065"/>
              <a:ext cx="2002536" cy="369332"/>
            </a:xfrm>
            <a:prstGeom prst="rect">
              <a:avLst/>
            </a:prstGeom>
            <a:noFill/>
          </p:spPr>
          <p:txBody>
            <a:bodyPr wrap="square" rtlCol="0">
              <a:spAutoFit/>
            </a:bodyPr>
            <a:lstStyle/>
            <a:p>
              <a:r>
                <a:rPr lang="en-GB" dirty="0"/>
                <a:t>Body sizes</a:t>
              </a:r>
            </a:p>
          </p:txBody>
        </p:sp>
        <p:sp>
          <p:nvSpPr>
            <p:cNvPr id="21" name="TextBox 20">
              <a:extLst>
                <a:ext uri="{FF2B5EF4-FFF2-40B4-BE49-F238E27FC236}">
                  <a16:creationId xmlns:a16="http://schemas.microsoft.com/office/drawing/2014/main" id="{530CEE72-8EC4-4E71-AEF5-65AF3B8FA745}"/>
                </a:ext>
              </a:extLst>
            </p:cNvPr>
            <p:cNvSpPr txBox="1"/>
            <p:nvPr/>
          </p:nvSpPr>
          <p:spPr>
            <a:xfrm>
              <a:off x="2127507" y="5423581"/>
              <a:ext cx="1286254" cy="369332"/>
            </a:xfrm>
            <a:prstGeom prst="rect">
              <a:avLst/>
            </a:prstGeom>
            <a:noFill/>
          </p:spPr>
          <p:txBody>
            <a:bodyPr wrap="square" rtlCol="0">
              <a:spAutoFit/>
            </a:bodyPr>
            <a:lstStyle/>
            <a:p>
              <a:pPr algn="r"/>
              <a:r>
                <a:rPr lang="en-GB" dirty="0"/>
                <a:t>(nm)</a:t>
              </a:r>
            </a:p>
          </p:txBody>
        </p:sp>
        <p:sp>
          <p:nvSpPr>
            <p:cNvPr id="22" name="TextBox 21">
              <a:extLst>
                <a:ext uri="{FF2B5EF4-FFF2-40B4-BE49-F238E27FC236}">
                  <a16:creationId xmlns:a16="http://schemas.microsoft.com/office/drawing/2014/main" id="{0567BD99-7605-489B-BD77-6BA7BDCBF14C}"/>
                </a:ext>
              </a:extLst>
            </p:cNvPr>
            <p:cNvSpPr txBox="1"/>
            <p:nvPr/>
          </p:nvSpPr>
          <p:spPr>
            <a:xfrm>
              <a:off x="2127507" y="3933823"/>
              <a:ext cx="1286254" cy="369332"/>
            </a:xfrm>
            <a:prstGeom prst="rect">
              <a:avLst/>
            </a:prstGeom>
            <a:noFill/>
          </p:spPr>
          <p:txBody>
            <a:bodyPr wrap="square" rtlCol="0">
              <a:spAutoFit/>
            </a:bodyPr>
            <a:lstStyle/>
            <a:p>
              <a:pPr algn="r"/>
              <a:r>
                <a:rPr lang="en-GB" dirty="0"/>
                <a:t>(µm)</a:t>
              </a:r>
            </a:p>
          </p:txBody>
        </p:sp>
        <p:sp>
          <p:nvSpPr>
            <p:cNvPr id="23" name="TextBox 22">
              <a:extLst>
                <a:ext uri="{FF2B5EF4-FFF2-40B4-BE49-F238E27FC236}">
                  <a16:creationId xmlns:a16="http://schemas.microsoft.com/office/drawing/2014/main" id="{C1E38894-B1D6-4AF7-B18C-09334DE5757F}"/>
                </a:ext>
              </a:extLst>
            </p:cNvPr>
            <p:cNvSpPr txBox="1"/>
            <p:nvPr/>
          </p:nvSpPr>
          <p:spPr>
            <a:xfrm>
              <a:off x="2127507" y="2444065"/>
              <a:ext cx="1286254" cy="369332"/>
            </a:xfrm>
            <a:prstGeom prst="rect">
              <a:avLst/>
            </a:prstGeom>
            <a:noFill/>
          </p:spPr>
          <p:txBody>
            <a:bodyPr wrap="square" rtlCol="0">
              <a:spAutoFit/>
            </a:bodyPr>
            <a:lstStyle/>
            <a:p>
              <a:pPr algn="r"/>
              <a:r>
                <a:rPr lang="en-GB" dirty="0"/>
                <a:t>(mm - m)</a:t>
              </a:r>
            </a:p>
          </p:txBody>
        </p:sp>
        <p:sp>
          <p:nvSpPr>
            <p:cNvPr id="25" name="TextBox 24">
              <a:extLst>
                <a:ext uri="{FF2B5EF4-FFF2-40B4-BE49-F238E27FC236}">
                  <a16:creationId xmlns:a16="http://schemas.microsoft.com/office/drawing/2014/main" id="{92E051C8-B90F-4A98-8D63-55DC9DEAB6C6}"/>
                </a:ext>
              </a:extLst>
            </p:cNvPr>
            <p:cNvSpPr txBox="1"/>
            <p:nvPr/>
          </p:nvSpPr>
          <p:spPr>
            <a:xfrm>
              <a:off x="2676148" y="1690688"/>
              <a:ext cx="886966" cy="369332"/>
            </a:xfrm>
            <a:prstGeom prst="rect">
              <a:avLst/>
            </a:prstGeom>
            <a:noFill/>
          </p:spPr>
          <p:txBody>
            <a:bodyPr wrap="square" rtlCol="0">
              <a:spAutoFit/>
            </a:bodyPr>
            <a:lstStyle/>
            <a:p>
              <a:r>
                <a:rPr lang="en-GB" b="1" dirty="0"/>
                <a:t>Space</a:t>
              </a:r>
            </a:p>
          </p:txBody>
        </p:sp>
      </p:grpSp>
      <p:grpSp>
        <p:nvGrpSpPr>
          <p:cNvPr id="5" name="Group 4">
            <a:extLst>
              <a:ext uri="{FF2B5EF4-FFF2-40B4-BE49-F238E27FC236}">
                <a16:creationId xmlns:a16="http://schemas.microsoft.com/office/drawing/2014/main" id="{A68E6FF6-69D9-4A8D-AF9C-DFE2DC113EF5}"/>
              </a:ext>
            </a:extLst>
          </p:cNvPr>
          <p:cNvGrpSpPr/>
          <p:nvPr/>
        </p:nvGrpSpPr>
        <p:grpSpPr>
          <a:xfrm>
            <a:off x="6574534" y="1690686"/>
            <a:ext cx="4590288" cy="4687001"/>
            <a:chOff x="6574534" y="1690686"/>
            <a:chExt cx="4590288" cy="4687001"/>
          </a:xfrm>
        </p:grpSpPr>
        <p:cxnSp>
          <p:nvCxnSpPr>
            <p:cNvPr id="8" name="Straight Arrow Connector 7">
              <a:extLst>
                <a:ext uri="{FF2B5EF4-FFF2-40B4-BE49-F238E27FC236}">
                  <a16:creationId xmlns:a16="http://schemas.microsoft.com/office/drawing/2014/main" id="{09D4A229-122B-4987-A887-2C6174929A2E}"/>
                </a:ext>
              </a:extLst>
            </p:cNvPr>
            <p:cNvCxnSpPr/>
            <p:nvPr/>
          </p:nvCxnSpPr>
          <p:spPr>
            <a:xfrm flipV="1">
              <a:off x="9012934" y="1783018"/>
              <a:ext cx="0" cy="4486275"/>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A2C307-C250-4FB8-88D3-79F586B6BD52}"/>
                </a:ext>
              </a:extLst>
            </p:cNvPr>
            <p:cNvSpPr txBox="1"/>
            <p:nvPr/>
          </p:nvSpPr>
          <p:spPr>
            <a:xfrm>
              <a:off x="6574534" y="5023470"/>
              <a:ext cx="2289045" cy="1354217"/>
            </a:xfrm>
            <a:prstGeom prst="rect">
              <a:avLst/>
            </a:prstGeom>
            <a:noFill/>
          </p:spPr>
          <p:txBody>
            <a:bodyPr wrap="square" rtlCol="0">
              <a:spAutoFit/>
            </a:bodyPr>
            <a:lstStyle/>
            <a:p>
              <a:r>
                <a:rPr lang="en-GB" dirty="0"/>
                <a:t>Molecules:</a:t>
              </a:r>
            </a:p>
            <a:p>
              <a:pPr marL="285750" indent="-285750">
                <a:buFont typeface="Arial" panose="020B0604020202020204" pitchFamily="34" charset="0"/>
                <a:buChar char="•"/>
              </a:pPr>
              <a:r>
                <a:rPr lang="en-GB" sz="1600" dirty="0"/>
                <a:t>Transcription</a:t>
              </a:r>
            </a:p>
            <a:p>
              <a:pPr marL="285750" indent="-285750">
                <a:buFont typeface="Arial" panose="020B0604020202020204" pitchFamily="34" charset="0"/>
                <a:buChar char="•"/>
              </a:pPr>
              <a:r>
                <a:rPr lang="en-GB" sz="1600" dirty="0"/>
                <a:t>Translation</a:t>
              </a:r>
            </a:p>
            <a:p>
              <a:pPr marL="285750" indent="-285750">
                <a:buFont typeface="Arial" panose="020B0604020202020204" pitchFamily="34" charset="0"/>
                <a:buChar char="•"/>
              </a:pPr>
              <a:r>
                <a:rPr lang="en-GB" sz="1600" dirty="0"/>
                <a:t>DNA-Protein binding</a:t>
              </a:r>
            </a:p>
          </p:txBody>
        </p:sp>
        <p:sp>
          <p:nvSpPr>
            <p:cNvPr id="14" name="TextBox 13">
              <a:extLst>
                <a:ext uri="{FF2B5EF4-FFF2-40B4-BE49-F238E27FC236}">
                  <a16:creationId xmlns:a16="http://schemas.microsoft.com/office/drawing/2014/main" id="{A435C7E1-FAA2-470C-A230-AEB3CFD108FD}"/>
                </a:ext>
              </a:extLst>
            </p:cNvPr>
            <p:cNvSpPr txBox="1"/>
            <p:nvPr/>
          </p:nvSpPr>
          <p:spPr>
            <a:xfrm>
              <a:off x="6574537" y="3472157"/>
              <a:ext cx="2289045" cy="1354217"/>
            </a:xfrm>
            <a:prstGeom prst="rect">
              <a:avLst/>
            </a:prstGeom>
            <a:noFill/>
          </p:spPr>
          <p:txBody>
            <a:bodyPr wrap="square" rtlCol="0">
              <a:spAutoFit/>
            </a:bodyPr>
            <a:lstStyle/>
            <a:p>
              <a:r>
                <a:rPr lang="en-GB" dirty="0"/>
                <a:t>Cell regulation:</a:t>
              </a:r>
            </a:p>
            <a:p>
              <a:pPr marL="285750" indent="-285750">
                <a:buFont typeface="Arial" panose="020B0604020202020204" pitchFamily="34" charset="0"/>
                <a:buChar char="•"/>
              </a:pPr>
              <a:r>
                <a:rPr lang="en-GB" sz="1600" dirty="0"/>
                <a:t>Circadian rhythms </a:t>
              </a:r>
            </a:p>
            <a:p>
              <a:pPr marL="285750" indent="-285750">
                <a:buFont typeface="Arial" panose="020B0604020202020204" pitchFamily="34" charset="0"/>
                <a:buChar char="•"/>
              </a:pPr>
              <a:r>
                <a:rPr lang="en-GB" sz="1600" dirty="0"/>
                <a:t>Gene expression</a:t>
              </a:r>
            </a:p>
            <a:p>
              <a:pPr marL="285750" indent="-285750">
                <a:buFont typeface="Arial" panose="020B0604020202020204" pitchFamily="34" charset="0"/>
                <a:buChar char="•"/>
              </a:pPr>
              <a:r>
                <a:rPr lang="en-GB" sz="1600" dirty="0"/>
                <a:t>Metabolism</a:t>
              </a:r>
            </a:p>
            <a:p>
              <a:pPr marL="285750" indent="-285750">
                <a:buFont typeface="Arial" panose="020B0604020202020204" pitchFamily="34" charset="0"/>
                <a:buChar char="•"/>
              </a:pPr>
              <a:r>
                <a:rPr lang="en-GB" sz="1600" dirty="0"/>
                <a:t>Signalling </a:t>
              </a:r>
            </a:p>
          </p:txBody>
        </p:sp>
        <p:sp>
          <p:nvSpPr>
            <p:cNvPr id="15" name="TextBox 14">
              <a:extLst>
                <a:ext uri="{FF2B5EF4-FFF2-40B4-BE49-F238E27FC236}">
                  <a16:creationId xmlns:a16="http://schemas.microsoft.com/office/drawing/2014/main" id="{F2620F2D-5452-44E0-A13E-40F3C4082990}"/>
                </a:ext>
              </a:extLst>
            </p:cNvPr>
            <p:cNvSpPr txBox="1"/>
            <p:nvPr/>
          </p:nvSpPr>
          <p:spPr>
            <a:xfrm>
              <a:off x="6861046" y="2351731"/>
              <a:ext cx="2002536" cy="369332"/>
            </a:xfrm>
            <a:prstGeom prst="rect">
              <a:avLst/>
            </a:prstGeom>
            <a:noFill/>
          </p:spPr>
          <p:txBody>
            <a:bodyPr wrap="square" rtlCol="0">
              <a:spAutoFit/>
            </a:bodyPr>
            <a:lstStyle/>
            <a:p>
              <a:r>
                <a:rPr lang="en-GB" dirty="0"/>
                <a:t>Evolution</a:t>
              </a:r>
            </a:p>
          </p:txBody>
        </p:sp>
        <p:sp>
          <p:nvSpPr>
            <p:cNvPr id="18" name="TextBox 17">
              <a:extLst>
                <a:ext uri="{FF2B5EF4-FFF2-40B4-BE49-F238E27FC236}">
                  <a16:creationId xmlns:a16="http://schemas.microsoft.com/office/drawing/2014/main" id="{05E3A3AC-AE9A-4604-845C-568EE505E712}"/>
                </a:ext>
              </a:extLst>
            </p:cNvPr>
            <p:cNvSpPr txBox="1"/>
            <p:nvPr/>
          </p:nvSpPr>
          <p:spPr>
            <a:xfrm>
              <a:off x="9162286" y="5331247"/>
              <a:ext cx="2002536" cy="369332"/>
            </a:xfrm>
            <a:prstGeom prst="rect">
              <a:avLst/>
            </a:prstGeom>
            <a:noFill/>
          </p:spPr>
          <p:txBody>
            <a:bodyPr wrap="square" rtlCol="0">
              <a:spAutoFit/>
            </a:bodyPr>
            <a:lstStyle/>
            <a:p>
              <a:r>
                <a:rPr lang="en-GB" dirty="0"/>
                <a:t>(fs – s)</a:t>
              </a:r>
            </a:p>
          </p:txBody>
        </p:sp>
        <p:sp>
          <p:nvSpPr>
            <p:cNvPr id="19" name="TextBox 18">
              <a:extLst>
                <a:ext uri="{FF2B5EF4-FFF2-40B4-BE49-F238E27FC236}">
                  <a16:creationId xmlns:a16="http://schemas.microsoft.com/office/drawing/2014/main" id="{1FE48F8F-16F2-429F-9D44-280D42E76EC1}"/>
                </a:ext>
              </a:extLst>
            </p:cNvPr>
            <p:cNvSpPr txBox="1"/>
            <p:nvPr/>
          </p:nvSpPr>
          <p:spPr>
            <a:xfrm>
              <a:off x="9162286" y="3841489"/>
              <a:ext cx="2002536" cy="369332"/>
            </a:xfrm>
            <a:prstGeom prst="rect">
              <a:avLst/>
            </a:prstGeom>
            <a:noFill/>
          </p:spPr>
          <p:txBody>
            <a:bodyPr wrap="square" rtlCol="0">
              <a:spAutoFit/>
            </a:bodyPr>
            <a:lstStyle/>
            <a:p>
              <a:r>
                <a:rPr lang="en-GB" dirty="0"/>
                <a:t>(min - day)</a:t>
              </a:r>
            </a:p>
          </p:txBody>
        </p:sp>
        <p:sp>
          <p:nvSpPr>
            <p:cNvPr id="20" name="TextBox 19">
              <a:extLst>
                <a:ext uri="{FF2B5EF4-FFF2-40B4-BE49-F238E27FC236}">
                  <a16:creationId xmlns:a16="http://schemas.microsoft.com/office/drawing/2014/main" id="{1622DF8E-07D8-4B34-94B9-45E4A7134296}"/>
                </a:ext>
              </a:extLst>
            </p:cNvPr>
            <p:cNvSpPr txBox="1"/>
            <p:nvPr/>
          </p:nvSpPr>
          <p:spPr>
            <a:xfrm>
              <a:off x="9162286" y="2351731"/>
              <a:ext cx="2002536" cy="369332"/>
            </a:xfrm>
            <a:prstGeom prst="rect">
              <a:avLst/>
            </a:prstGeom>
            <a:noFill/>
          </p:spPr>
          <p:txBody>
            <a:bodyPr wrap="square" rtlCol="0">
              <a:spAutoFit/>
            </a:bodyPr>
            <a:lstStyle/>
            <a:p>
              <a:r>
                <a:rPr lang="en-GB" dirty="0"/>
                <a:t>(years)</a:t>
              </a:r>
            </a:p>
          </p:txBody>
        </p:sp>
        <p:sp>
          <p:nvSpPr>
            <p:cNvPr id="26" name="TextBox 25">
              <a:extLst>
                <a:ext uri="{FF2B5EF4-FFF2-40B4-BE49-F238E27FC236}">
                  <a16:creationId xmlns:a16="http://schemas.microsoft.com/office/drawing/2014/main" id="{4A92AEA7-DFB5-4258-A89B-6E52E25E006F}"/>
                </a:ext>
              </a:extLst>
            </p:cNvPr>
            <p:cNvSpPr txBox="1"/>
            <p:nvPr/>
          </p:nvSpPr>
          <p:spPr>
            <a:xfrm>
              <a:off x="9012934" y="1690686"/>
              <a:ext cx="886966" cy="369332"/>
            </a:xfrm>
            <a:prstGeom prst="rect">
              <a:avLst/>
            </a:prstGeom>
            <a:noFill/>
          </p:spPr>
          <p:txBody>
            <a:bodyPr wrap="square" rtlCol="0">
              <a:spAutoFit/>
            </a:bodyPr>
            <a:lstStyle/>
            <a:p>
              <a:r>
                <a:rPr lang="en-GB" b="1" dirty="0"/>
                <a:t>Time</a:t>
              </a:r>
            </a:p>
          </p:txBody>
        </p:sp>
      </p:grpSp>
    </p:spTree>
    <p:extLst>
      <p:ext uri="{BB962C8B-B14F-4D97-AF65-F5344CB8AC3E}">
        <p14:creationId xmlns:p14="http://schemas.microsoft.com/office/powerpoint/2010/main" val="115582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922300-4D5E-493B-B8D7-97485CF14660}"/>
              </a:ext>
            </a:extLst>
          </p:cNvPr>
          <p:cNvSpPr>
            <a:spLocks noGrp="1"/>
          </p:cNvSpPr>
          <p:nvPr>
            <p:ph type="title"/>
          </p:nvPr>
        </p:nvSpPr>
        <p:spPr/>
        <p:txBody>
          <a:bodyPr/>
          <a:lstStyle/>
          <a:p>
            <a:r>
              <a:rPr lang="en-GB" dirty="0"/>
              <a:t>Reconstruction of a mechanistic model  </a:t>
            </a:r>
          </a:p>
        </p:txBody>
      </p:sp>
      <p:sp>
        <p:nvSpPr>
          <p:cNvPr id="5" name="Content Placeholder 4">
            <a:extLst>
              <a:ext uri="{FF2B5EF4-FFF2-40B4-BE49-F238E27FC236}">
                <a16:creationId xmlns:a16="http://schemas.microsoft.com/office/drawing/2014/main" id="{52C2724E-DFC3-41DF-BA83-9BDF76BA3D16}"/>
              </a:ext>
            </a:extLst>
          </p:cNvPr>
          <p:cNvSpPr>
            <a:spLocks noGrp="1"/>
          </p:cNvSpPr>
          <p:nvPr>
            <p:ph idx="1"/>
          </p:nvPr>
        </p:nvSpPr>
        <p:spPr/>
        <p:txBody>
          <a:bodyPr/>
          <a:lstStyle/>
          <a:p>
            <a:pPr marL="0" indent="0">
              <a:buNone/>
            </a:pPr>
            <a:r>
              <a:rPr lang="en-GB" dirty="0"/>
              <a:t>Ingredients:</a:t>
            </a:r>
          </a:p>
          <a:p>
            <a:pPr lvl="1"/>
            <a:r>
              <a:rPr lang="en-GB" dirty="0"/>
              <a:t>Set of Ordinary Differential Equations (ODEs) describing the temporal change in biochemical species of a metabolic pathway</a:t>
            </a:r>
          </a:p>
          <a:p>
            <a:pPr lvl="1"/>
            <a:r>
              <a:rPr lang="en-GB" dirty="0"/>
              <a:t>Kinetic parameters</a:t>
            </a:r>
          </a:p>
          <a:p>
            <a:pPr lvl="1"/>
            <a:r>
              <a:rPr lang="en-GB" dirty="0"/>
              <a:t>A framework to solve ODEs</a:t>
            </a:r>
          </a:p>
          <a:p>
            <a:pPr lvl="2"/>
            <a:r>
              <a:rPr lang="en-GB" dirty="0"/>
              <a:t>Analytical</a:t>
            </a:r>
          </a:p>
          <a:p>
            <a:pPr lvl="2"/>
            <a:r>
              <a:rPr lang="en-GB" dirty="0"/>
              <a:t>Computational </a:t>
            </a:r>
          </a:p>
        </p:txBody>
      </p:sp>
    </p:spTree>
    <p:extLst>
      <p:ext uri="{BB962C8B-B14F-4D97-AF65-F5344CB8AC3E}">
        <p14:creationId xmlns:p14="http://schemas.microsoft.com/office/powerpoint/2010/main" val="364257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6A9BEA-08E9-4F58-9EDA-B82A7CC08A62}"/>
              </a:ext>
            </a:extLst>
          </p:cNvPr>
          <p:cNvSpPr>
            <a:spLocks noGrp="1"/>
          </p:cNvSpPr>
          <p:nvPr>
            <p:ph type="title"/>
          </p:nvPr>
        </p:nvSpPr>
        <p:spPr/>
        <p:txBody>
          <a:bodyPr/>
          <a:lstStyle/>
          <a:p>
            <a:r>
              <a:rPr lang="en-GB" dirty="0"/>
              <a:t>Numerical solution</a:t>
            </a:r>
          </a:p>
        </p:txBody>
      </p:sp>
      <p:sp>
        <p:nvSpPr>
          <p:cNvPr id="21" name="Content Placeholder 20">
            <a:extLst>
              <a:ext uri="{FF2B5EF4-FFF2-40B4-BE49-F238E27FC236}">
                <a16:creationId xmlns:a16="http://schemas.microsoft.com/office/drawing/2014/main" id="{9A6EC96C-5704-4CB0-80AE-F5DF89FDF1F1}"/>
              </a:ext>
            </a:extLst>
          </p:cNvPr>
          <p:cNvSpPr>
            <a:spLocks noGrp="1"/>
          </p:cNvSpPr>
          <p:nvPr>
            <p:ph sz="half" idx="1"/>
          </p:nvPr>
        </p:nvSpPr>
        <p:spPr/>
        <p:txBody>
          <a:bodyPr>
            <a:normAutofit/>
          </a:bodyPr>
          <a:lstStyle/>
          <a:p>
            <a:pPr marL="0" indent="0">
              <a:lnSpc>
                <a:spcPct val="110000"/>
              </a:lnSpc>
              <a:buNone/>
            </a:pPr>
            <a:r>
              <a:rPr lang="en-GB" sz="2400" i="0" dirty="0">
                <a:effectLst/>
                <a:latin typeface="Arial" panose="020B0604020202020204" pitchFamily="34" charset="0"/>
              </a:rPr>
              <a:t>Euler method is a first-order </a:t>
            </a:r>
            <a:r>
              <a:rPr lang="en-GB" sz="2400" dirty="0">
                <a:latin typeface="Arial" panose="020B0604020202020204" pitchFamily="34" charset="0"/>
              </a:rPr>
              <a:t>numerical </a:t>
            </a:r>
            <a:r>
              <a:rPr lang="en-GB" sz="2400" i="0" dirty="0">
                <a:effectLst/>
                <a:latin typeface="Arial" panose="020B0604020202020204" pitchFamily="34" charset="0"/>
              </a:rPr>
              <a:t>procedure for solving ODEs with a given </a:t>
            </a:r>
            <a:r>
              <a:rPr lang="en-GB" sz="2400" dirty="0">
                <a:latin typeface="Arial" panose="020B0604020202020204" pitchFamily="34" charset="0"/>
              </a:rPr>
              <a:t>initial value</a:t>
            </a:r>
            <a:r>
              <a:rPr lang="en-GB" sz="2400" i="0" dirty="0">
                <a:effectLst/>
                <a:latin typeface="Arial" panose="020B0604020202020204" pitchFamily="34" charset="0"/>
              </a:rPr>
              <a:t>.</a:t>
            </a:r>
          </a:p>
          <a:p>
            <a:pPr lvl="1">
              <a:lnSpc>
                <a:spcPct val="110000"/>
              </a:lnSpc>
            </a:pPr>
            <a:r>
              <a:rPr lang="en-GB" sz="1600" b="0" i="0" dirty="0">
                <a:solidFill>
                  <a:srgbClr val="202122"/>
                </a:solidFill>
                <a:effectLst/>
                <a:latin typeface="Arial" panose="020B0604020202020204" pitchFamily="34" charset="0"/>
              </a:rPr>
              <a:t>First-order method means that the local error (error per step) is proportional to the square of the step size, and the global error (error at a given time) is proportional to the step size</a:t>
            </a:r>
            <a:endParaRPr lang="en-GB" sz="2400" dirty="0">
              <a:solidFill>
                <a:srgbClr val="202122"/>
              </a:solidFill>
              <a:latin typeface="Arial" panose="020B0604020202020204" pitchFamily="34" charset="0"/>
            </a:endParaRPr>
          </a:p>
          <a:p>
            <a:pPr marL="0" indent="0">
              <a:lnSpc>
                <a:spcPct val="110000"/>
              </a:lnSpc>
              <a:buNone/>
            </a:pPr>
            <a:r>
              <a:rPr lang="en-GB" sz="2400" dirty="0">
                <a:solidFill>
                  <a:srgbClr val="202122"/>
                </a:solidFill>
                <a:latin typeface="Arial" panose="020B0604020202020204" pitchFamily="34" charset="0"/>
              </a:rPr>
              <a:t>Euler’s method:</a:t>
            </a:r>
          </a:p>
          <a:p>
            <a:pPr lvl="1">
              <a:lnSpc>
                <a:spcPct val="110000"/>
              </a:lnSpc>
            </a:pPr>
            <a:r>
              <a:rPr lang="en-GB" sz="1600" dirty="0">
                <a:solidFill>
                  <a:srgbClr val="202122"/>
                </a:solidFill>
                <a:latin typeface="Arial" panose="020B0604020202020204" pitchFamily="34" charset="0"/>
              </a:rPr>
              <a:t>Calculate rates at a time t</a:t>
            </a:r>
          </a:p>
          <a:p>
            <a:pPr lvl="1">
              <a:lnSpc>
                <a:spcPct val="110000"/>
              </a:lnSpc>
            </a:pPr>
            <a:r>
              <a:rPr lang="en-GB" sz="1600" dirty="0">
                <a:solidFill>
                  <a:srgbClr val="202122"/>
                </a:solidFill>
                <a:latin typeface="Arial" panose="020B0604020202020204" pitchFamily="34" charset="0"/>
              </a:rPr>
              <a:t>Estimates the concentration at next time point</a:t>
            </a:r>
          </a:p>
          <a:p>
            <a:pPr lvl="1">
              <a:lnSpc>
                <a:spcPct val="110000"/>
              </a:lnSpc>
            </a:pPr>
            <a:r>
              <a:rPr lang="en-GB" sz="1600" dirty="0">
                <a:solidFill>
                  <a:srgbClr val="202122"/>
                </a:solidFill>
                <a:latin typeface="Arial" panose="020B0604020202020204" pitchFamily="34" charset="0"/>
              </a:rPr>
              <a:t>recalculate rates</a:t>
            </a:r>
          </a:p>
        </p:txBody>
      </p:sp>
      <p:pic>
        <p:nvPicPr>
          <p:cNvPr id="24" name="Content Placeholder 13" descr="Shape&#10;&#10;Description automatically generated">
            <a:extLst>
              <a:ext uri="{FF2B5EF4-FFF2-40B4-BE49-F238E27FC236}">
                <a16:creationId xmlns:a16="http://schemas.microsoft.com/office/drawing/2014/main" id="{BF472F76-8E42-4CE8-81B2-E99E79DEFF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7228" y="1825625"/>
            <a:ext cx="2991544" cy="4351338"/>
          </a:xfrm>
        </p:spPr>
      </p:pic>
      <p:sp>
        <p:nvSpPr>
          <p:cNvPr id="15" name="TextBox 14">
            <a:extLst>
              <a:ext uri="{FF2B5EF4-FFF2-40B4-BE49-F238E27FC236}">
                <a16:creationId xmlns:a16="http://schemas.microsoft.com/office/drawing/2014/main" id="{2D47CA3B-0DC1-42EE-9A67-057C84B358BB}"/>
              </a:ext>
            </a:extLst>
          </p:cNvPr>
          <p:cNvSpPr txBox="1"/>
          <p:nvPr/>
        </p:nvSpPr>
        <p:spPr>
          <a:xfrm>
            <a:off x="8231124" y="6042026"/>
            <a:ext cx="1581912" cy="369332"/>
          </a:xfrm>
          <a:prstGeom prst="rect">
            <a:avLst/>
          </a:prstGeom>
          <a:noFill/>
        </p:spPr>
        <p:txBody>
          <a:bodyPr wrap="square" rtlCol="0">
            <a:spAutoFit/>
          </a:bodyPr>
          <a:lstStyle/>
          <a:p>
            <a:pPr algn="ctr"/>
            <a:r>
              <a:rPr lang="en-GB" dirty="0"/>
              <a:t>Time </a:t>
            </a:r>
            <a:r>
              <a:rPr lang="en-GB" dirty="0">
                <a:sym typeface="Wingdings" panose="05000000000000000000" pitchFamily="2" charset="2"/>
              </a:rPr>
              <a:t></a:t>
            </a:r>
            <a:endParaRPr lang="en-GB" dirty="0"/>
          </a:p>
        </p:txBody>
      </p:sp>
      <p:sp>
        <p:nvSpPr>
          <p:cNvPr id="16" name="TextBox 15">
            <a:extLst>
              <a:ext uri="{FF2B5EF4-FFF2-40B4-BE49-F238E27FC236}">
                <a16:creationId xmlns:a16="http://schemas.microsoft.com/office/drawing/2014/main" id="{2AB4DF55-B847-4067-8F9B-7000707F0166}"/>
              </a:ext>
            </a:extLst>
          </p:cNvPr>
          <p:cNvSpPr txBox="1"/>
          <p:nvPr/>
        </p:nvSpPr>
        <p:spPr>
          <a:xfrm rot="16200000">
            <a:off x="6123832" y="3681690"/>
            <a:ext cx="2177067" cy="369332"/>
          </a:xfrm>
          <a:prstGeom prst="rect">
            <a:avLst/>
          </a:prstGeom>
          <a:noFill/>
        </p:spPr>
        <p:txBody>
          <a:bodyPr wrap="square" rtlCol="0">
            <a:spAutoFit/>
          </a:bodyPr>
          <a:lstStyle/>
          <a:p>
            <a:pPr algn="ctr"/>
            <a:r>
              <a:rPr lang="en-GB" dirty="0"/>
              <a:t>Concentration </a:t>
            </a:r>
            <a:r>
              <a:rPr lang="en-GB" dirty="0">
                <a:sym typeface="Wingdings" panose="05000000000000000000" pitchFamily="2" charset="2"/>
              </a:rPr>
              <a:t></a:t>
            </a:r>
            <a:endParaRPr lang="en-GB" dirty="0"/>
          </a:p>
        </p:txBody>
      </p:sp>
      <p:sp>
        <p:nvSpPr>
          <p:cNvPr id="17" name="TextBox 16">
            <a:extLst>
              <a:ext uri="{FF2B5EF4-FFF2-40B4-BE49-F238E27FC236}">
                <a16:creationId xmlns:a16="http://schemas.microsoft.com/office/drawing/2014/main" id="{348AED77-BFFC-4D9F-83DA-3664402D6F9D}"/>
              </a:ext>
            </a:extLst>
          </p:cNvPr>
          <p:cNvSpPr txBox="1"/>
          <p:nvPr/>
        </p:nvSpPr>
        <p:spPr>
          <a:xfrm>
            <a:off x="9785604" y="1862201"/>
            <a:ext cx="1645920" cy="369332"/>
          </a:xfrm>
          <a:prstGeom prst="rect">
            <a:avLst/>
          </a:prstGeom>
          <a:noFill/>
        </p:spPr>
        <p:txBody>
          <a:bodyPr wrap="square" rtlCol="0">
            <a:spAutoFit/>
          </a:bodyPr>
          <a:lstStyle/>
          <a:p>
            <a:r>
              <a:rPr lang="en-GB" dirty="0"/>
              <a:t>Exact solution</a:t>
            </a:r>
          </a:p>
        </p:txBody>
      </p:sp>
      <p:sp>
        <p:nvSpPr>
          <p:cNvPr id="18" name="TextBox 17">
            <a:extLst>
              <a:ext uri="{FF2B5EF4-FFF2-40B4-BE49-F238E27FC236}">
                <a16:creationId xmlns:a16="http://schemas.microsoft.com/office/drawing/2014/main" id="{E2AB089D-C898-4A87-AD49-68B94C8F6422}"/>
              </a:ext>
            </a:extLst>
          </p:cNvPr>
          <p:cNvSpPr txBox="1"/>
          <p:nvPr/>
        </p:nvSpPr>
        <p:spPr>
          <a:xfrm>
            <a:off x="9872074" y="4480601"/>
            <a:ext cx="1645920" cy="369332"/>
          </a:xfrm>
          <a:prstGeom prst="rect">
            <a:avLst/>
          </a:prstGeom>
          <a:noFill/>
        </p:spPr>
        <p:txBody>
          <a:bodyPr wrap="square" rtlCol="0">
            <a:spAutoFit/>
          </a:bodyPr>
          <a:lstStyle/>
          <a:p>
            <a:r>
              <a:rPr lang="en-GB" dirty="0"/>
              <a:t>Euler method</a:t>
            </a:r>
          </a:p>
        </p:txBody>
      </p:sp>
      <p:sp>
        <p:nvSpPr>
          <p:cNvPr id="25" name="Arrow: Circular 24">
            <a:extLst>
              <a:ext uri="{FF2B5EF4-FFF2-40B4-BE49-F238E27FC236}">
                <a16:creationId xmlns:a16="http://schemas.microsoft.com/office/drawing/2014/main" id="{F627D996-07E5-420B-9023-DA164D5CB58B}"/>
              </a:ext>
            </a:extLst>
          </p:cNvPr>
          <p:cNvSpPr/>
          <p:nvPr/>
        </p:nvSpPr>
        <p:spPr>
          <a:xfrm rot="16200000">
            <a:off x="1091189" y="4712207"/>
            <a:ext cx="448055" cy="1466088"/>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Down 27">
            <a:extLst>
              <a:ext uri="{FF2B5EF4-FFF2-40B4-BE49-F238E27FC236}">
                <a16:creationId xmlns:a16="http://schemas.microsoft.com/office/drawing/2014/main" id="{A1E9CE01-388B-4B8A-AEFD-F3B176DF74E2}"/>
              </a:ext>
            </a:extLst>
          </p:cNvPr>
          <p:cNvSpPr/>
          <p:nvPr/>
        </p:nvSpPr>
        <p:spPr>
          <a:xfrm>
            <a:off x="3379470" y="5758721"/>
            <a:ext cx="501401" cy="448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66B1CDC-6D2B-4D3E-ADC7-6BF4ADED6102}"/>
              </a:ext>
            </a:extLst>
          </p:cNvPr>
          <p:cNvSpPr txBox="1"/>
          <p:nvPr/>
        </p:nvSpPr>
        <p:spPr>
          <a:xfrm>
            <a:off x="2556512" y="6209317"/>
            <a:ext cx="2147316" cy="369332"/>
          </a:xfrm>
          <a:prstGeom prst="rect">
            <a:avLst/>
          </a:prstGeom>
          <a:noFill/>
        </p:spPr>
        <p:txBody>
          <a:bodyPr wrap="square" rtlCol="0">
            <a:spAutoFit/>
          </a:bodyPr>
          <a:lstStyle/>
          <a:p>
            <a:pPr algn="ctr"/>
            <a:r>
              <a:rPr lang="en-GB" dirty="0"/>
              <a:t>Computer power</a:t>
            </a:r>
          </a:p>
        </p:txBody>
      </p:sp>
    </p:spTree>
    <p:extLst>
      <p:ext uri="{BB962C8B-B14F-4D97-AF65-F5344CB8AC3E}">
        <p14:creationId xmlns:p14="http://schemas.microsoft.com/office/powerpoint/2010/main" val="4232578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C5E5F1-B527-439A-9FE0-A4655B08A88B}"/>
              </a:ext>
            </a:extLst>
          </p:cNvPr>
          <p:cNvSpPr>
            <a:spLocks noGrp="1"/>
          </p:cNvSpPr>
          <p:nvPr>
            <p:ph type="title"/>
          </p:nvPr>
        </p:nvSpPr>
        <p:spPr/>
        <p:txBody>
          <a:bodyPr/>
          <a:lstStyle/>
          <a:p>
            <a:r>
              <a:rPr lang="en-GB" dirty="0"/>
              <a:t>ODE solvers</a:t>
            </a:r>
          </a:p>
        </p:txBody>
      </p:sp>
      <p:sp>
        <p:nvSpPr>
          <p:cNvPr id="6" name="Content Placeholder 5">
            <a:extLst>
              <a:ext uri="{FF2B5EF4-FFF2-40B4-BE49-F238E27FC236}">
                <a16:creationId xmlns:a16="http://schemas.microsoft.com/office/drawing/2014/main" id="{BEFCBAE4-3F0A-416E-9F07-9F34F00929AB}"/>
              </a:ext>
            </a:extLst>
          </p:cNvPr>
          <p:cNvSpPr>
            <a:spLocks noGrp="1"/>
          </p:cNvSpPr>
          <p:nvPr>
            <p:ph idx="1"/>
          </p:nvPr>
        </p:nvSpPr>
        <p:spPr/>
        <p:txBody>
          <a:bodyPr>
            <a:normAutofit lnSpcReduction="10000"/>
          </a:bodyPr>
          <a:lstStyle/>
          <a:p>
            <a:r>
              <a:rPr lang="en-GB" dirty="0"/>
              <a:t>Euler</a:t>
            </a:r>
          </a:p>
          <a:p>
            <a:r>
              <a:rPr lang="en-GB" dirty="0"/>
              <a:t>Runge-</a:t>
            </a:r>
            <a:r>
              <a:rPr lang="en-GB" dirty="0" err="1"/>
              <a:t>Kutta</a:t>
            </a:r>
            <a:endParaRPr lang="en-GB" dirty="0"/>
          </a:p>
          <a:p>
            <a:r>
              <a:rPr lang="en-GB" dirty="0"/>
              <a:t>Adams</a:t>
            </a:r>
          </a:p>
          <a:p>
            <a:r>
              <a:rPr lang="en-GB" dirty="0"/>
              <a:t>Backward Differentiation Formula (BDF)</a:t>
            </a:r>
          </a:p>
          <a:p>
            <a:endParaRPr lang="en-GB" dirty="0"/>
          </a:p>
          <a:p>
            <a:endParaRPr lang="en-GB" dirty="0"/>
          </a:p>
          <a:p>
            <a:r>
              <a:rPr lang="en-GB" dirty="0"/>
              <a:t>LSODA: </a:t>
            </a:r>
          </a:p>
          <a:p>
            <a:pPr lvl="1"/>
            <a:r>
              <a:rPr lang="en-GB" dirty="0"/>
              <a:t>automatically </a:t>
            </a:r>
            <a:r>
              <a:rPr lang="en-GB" b="0" i="0" dirty="0">
                <a:solidFill>
                  <a:srgbClr val="333333"/>
                </a:solidFill>
                <a:effectLst/>
                <a:latin typeface="Open Sans" panose="020B0606030504020204" pitchFamily="34" charset="0"/>
              </a:rPr>
              <a:t>switches between implicit Adams method (for non-stiff problems) and a method based on backward differentiation formulas (BDF) (for stiff problems).</a:t>
            </a:r>
            <a:endParaRPr lang="en-GB" dirty="0"/>
          </a:p>
        </p:txBody>
      </p:sp>
      <p:sp>
        <p:nvSpPr>
          <p:cNvPr id="7" name="TextBox 6">
            <a:extLst>
              <a:ext uri="{FF2B5EF4-FFF2-40B4-BE49-F238E27FC236}">
                <a16:creationId xmlns:a16="http://schemas.microsoft.com/office/drawing/2014/main" id="{5C42D824-7A7F-46C5-B355-EF9605490169}"/>
              </a:ext>
            </a:extLst>
          </p:cNvPr>
          <p:cNvSpPr txBox="1"/>
          <p:nvPr/>
        </p:nvSpPr>
        <p:spPr>
          <a:xfrm>
            <a:off x="8439912" y="2340427"/>
            <a:ext cx="2267712" cy="369332"/>
          </a:xfrm>
          <a:prstGeom prst="rect">
            <a:avLst/>
          </a:prstGeom>
          <a:noFill/>
        </p:spPr>
        <p:txBody>
          <a:bodyPr wrap="square" rtlCol="0">
            <a:spAutoFit/>
          </a:bodyPr>
          <a:lstStyle/>
          <a:p>
            <a:pPr algn="r"/>
            <a:r>
              <a:rPr lang="en-GB" dirty="0"/>
              <a:t>“non-stiff” problems</a:t>
            </a:r>
          </a:p>
        </p:txBody>
      </p:sp>
      <p:sp>
        <p:nvSpPr>
          <p:cNvPr id="8" name="TextBox 7">
            <a:extLst>
              <a:ext uri="{FF2B5EF4-FFF2-40B4-BE49-F238E27FC236}">
                <a16:creationId xmlns:a16="http://schemas.microsoft.com/office/drawing/2014/main" id="{C02C50A8-381D-4E7F-8B11-7153638A1B07}"/>
              </a:ext>
            </a:extLst>
          </p:cNvPr>
          <p:cNvSpPr txBox="1"/>
          <p:nvPr/>
        </p:nvSpPr>
        <p:spPr>
          <a:xfrm>
            <a:off x="8439912" y="3254431"/>
            <a:ext cx="2267712" cy="369332"/>
          </a:xfrm>
          <a:prstGeom prst="rect">
            <a:avLst/>
          </a:prstGeom>
          <a:noFill/>
        </p:spPr>
        <p:txBody>
          <a:bodyPr wrap="square" rtlCol="0">
            <a:spAutoFit/>
          </a:bodyPr>
          <a:lstStyle/>
          <a:p>
            <a:pPr algn="r"/>
            <a:r>
              <a:rPr lang="en-GB" dirty="0"/>
              <a:t>“stiff” problems</a:t>
            </a:r>
          </a:p>
        </p:txBody>
      </p:sp>
      <p:sp>
        <p:nvSpPr>
          <p:cNvPr id="9" name="Right Brace 8">
            <a:extLst>
              <a:ext uri="{FF2B5EF4-FFF2-40B4-BE49-F238E27FC236}">
                <a16:creationId xmlns:a16="http://schemas.microsoft.com/office/drawing/2014/main" id="{6EC376C6-9D35-4F1F-A673-DACF4EB75C7B}"/>
              </a:ext>
            </a:extLst>
          </p:cNvPr>
          <p:cNvSpPr/>
          <p:nvPr/>
        </p:nvSpPr>
        <p:spPr>
          <a:xfrm>
            <a:off x="7900416" y="1920240"/>
            <a:ext cx="621792" cy="1161288"/>
          </a:xfrm>
          <a:prstGeom prst="rightBrace">
            <a:avLst>
              <a:gd name="adj1" fmla="val 230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96200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B445-B56A-4119-A4A0-C428057EA6B2}"/>
              </a:ext>
            </a:extLst>
          </p:cNvPr>
          <p:cNvSpPr>
            <a:spLocks noGrp="1"/>
          </p:cNvSpPr>
          <p:nvPr>
            <p:ph type="title"/>
          </p:nvPr>
        </p:nvSpPr>
        <p:spPr/>
        <p:txBody>
          <a:bodyPr/>
          <a:lstStyle/>
          <a:p>
            <a:r>
              <a:rPr lang="en-GB" dirty="0"/>
              <a:t>Computational framework for modelling</a:t>
            </a:r>
          </a:p>
        </p:txBody>
      </p:sp>
      <p:sp>
        <p:nvSpPr>
          <p:cNvPr id="3" name="Content Placeholder 2">
            <a:extLst>
              <a:ext uri="{FF2B5EF4-FFF2-40B4-BE49-F238E27FC236}">
                <a16:creationId xmlns:a16="http://schemas.microsoft.com/office/drawing/2014/main" id="{50C81A99-CB72-446F-BB14-E502CEB3F58E}"/>
              </a:ext>
            </a:extLst>
          </p:cNvPr>
          <p:cNvSpPr>
            <a:spLocks noGrp="1"/>
          </p:cNvSpPr>
          <p:nvPr>
            <p:ph idx="1"/>
          </p:nvPr>
        </p:nvSpPr>
        <p:spPr/>
        <p:txBody>
          <a:bodyPr/>
          <a:lstStyle/>
          <a:p>
            <a:pPr>
              <a:lnSpc>
                <a:spcPct val="100000"/>
              </a:lnSpc>
            </a:pPr>
            <a:r>
              <a:rPr lang="en-GB" dirty="0"/>
              <a:t>DIY using any programming language</a:t>
            </a:r>
          </a:p>
          <a:p>
            <a:pPr marL="0" indent="0">
              <a:lnSpc>
                <a:spcPct val="100000"/>
              </a:lnSpc>
              <a:buNone/>
            </a:pPr>
            <a:endParaRPr lang="en-GB" dirty="0"/>
          </a:p>
          <a:p>
            <a:pPr>
              <a:lnSpc>
                <a:spcPct val="100000"/>
              </a:lnSpc>
            </a:pPr>
            <a:endParaRPr lang="en-GB" dirty="0"/>
          </a:p>
          <a:p>
            <a:pPr>
              <a:lnSpc>
                <a:spcPct val="100000"/>
              </a:lnSpc>
            </a:pPr>
            <a:endParaRPr lang="en-GB" dirty="0"/>
          </a:p>
          <a:p>
            <a:pPr>
              <a:lnSpc>
                <a:spcPct val="100000"/>
              </a:lnSpc>
            </a:pPr>
            <a:r>
              <a:rPr lang="en-GB" dirty="0"/>
              <a:t>Complex Pathway Simulator (COPASI)</a:t>
            </a:r>
          </a:p>
        </p:txBody>
      </p:sp>
      <p:grpSp>
        <p:nvGrpSpPr>
          <p:cNvPr id="16" name="Group 15">
            <a:extLst>
              <a:ext uri="{FF2B5EF4-FFF2-40B4-BE49-F238E27FC236}">
                <a16:creationId xmlns:a16="http://schemas.microsoft.com/office/drawing/2014/main" id="{96CFB808-BB26-49F7-9E23-BECD27E5A170}"/>
              </a:ext>
            </a:extLst>
          </p:cNvPr>
          <p:cNvGrpSpPr/>
          <p:nvPr/>
        </p:nvGrpSpPr>
        <p:grpSpPr>
          <a:xfrm>
            <a:off x="1544680" y="2433381"/>
            <a:ext cx="9102639" cy="1462263"/>
            <a:chOff x="838200" y="2433381"/>
            <a:chExt cx="9102639" cy="1462263"/>
          </a:xfrm>
        </p:grpSpPr>
        <p:pic>
          <p:nvPicPr>
            <p:cNvPr id="5" name="Picture 4" descr="Logo, company name&#10;&#10;Description automatically generated">
              <a:extLst>
                <a:ext uri="{FF2B5EF4-FFF2-40B4-BE49-F238E27FC236}">
                  <a16:creationId xmlns:a16="http://schemas.microsoft.com/office/drawing/2014/main" id="{33E07D53-0365-4355-9398-EC238717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784" y="2433381"/>
              <a:ext cx="2611184" cy="1462263"/>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DDB0058D-51EF-4D36-8E60-3BBBCB2CD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98876"/>
              <a:ext cx="3152584" cy="931272"/>
            </a:xfrm>
            <a:prstGeom prst="rect">
              <a:avLst/>
            </a:prstGeom>
          </p:spPr>
        </p:pic>
        <p:pic>
          <p:nvPicPr>
            <p:cNvPr id="13" name="Picture 12" descr="A blue and white logo&#10;&#10;Description automatically generated with low confidence">
              <a:extLst>
                <a:ext uri="{FF2B5EF4-FFF2-40B4-BE49-F238E27FC236}">
                  <a16:creationId xmlns:a16="http://schemas.microsoft.com/office/drawing/2014/main" id="{68C94C9B-395B-461A-B4F8-FB15CBE18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226" y="2752229"/>
              <a:ext cx="1199366" cy="931272"/>
            </a:xfrm>
            <a:prstGeom prst="rect">
              <a:avLst/>
            </a:prstGeom>
          </p:spPr>
        </p:pic>
        <p:pic>
          <p:nvPicPr>
            <p:cNvPr id="15" name="Picture 14" descr="Text&#10;&#10;Description automatically generated with low confidence">
              <a:extLst>
                <a:ext uri="{FF2B5EF4-FFF2-40B4-BE49-F238E27FC236}">
                  <a16:creationId xmlns:a16="http://schemas.microsoft.com/office/drawing/2014/main" id="{9D36116E-D991-45BD-8CB9-FBF7AFDC28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4872" y="2531745"/>
              <a:ext cx="1735967" cy="1272159"/>
            </a:xfrm>
            <a:prstGeom prst="rect">
              <a:avLst/>
            </a:prstGeom>
          </p:spPr>
        </p:pic>
      </p:grpSp>
      <p:pic>
        <p:nvPicPr>
          <p:cNvPr id="18" name="Picture 17" descr="A picture containing text, clipart&#10;&#10;Description automatically generated">
            <a:extLst>
              <a:ext uri="{FF2B5EF4-FFF2-40B4-BE49-F238E27FC236}">
                <a16:creationId xmlns:a16="http://schemas.microsoft.com/office/drawing/2014/main" id="{3E8887BE-B413-4641-BF49-588D1456A6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506" y="4724617"/>
            <a:ext cx="3340988" cy="1670494"/>
          </a:xfrm>
          <a:prstGeom prst="rect">
            <a:avLst/>
          </a:prstGeom>
        </p:spPr>
      </p:pic>
    </p:spTree>
    <p:extLst>
      <p:ext uri="{BB962C8B-B14F-4D97-AF65-F5344CB8AC3E}">
        <p14:creationId xmlns:p14="http://schemas.microsoft.com/office/powerpoint/2010/main" val="2479221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94CD-8DDF-4F0C-B826-7C121E0BF265}"/>
              </a:ext>
            </a:extLst>
          </p:cNvPr>
          <p:cNvSpPr>
            <a:spLocks noGrp="1"/>
          </p:cNvSpPr>
          <p:nvPr>
            <p:ph type="title"/>
          </p:nvPr>
        </p:nvSpPr>
        <p:spPr/>
        <p:txBody>
          <a:bodyPr/>
          <a:lstStyle/>
          <a:p>
            <a:r>
              <a:rPr lang="en-GB" dirty="0"/>
              <a:t>Kinetic parameters</a:t>
            </a:r>
          </a:p>
        </p:txBody>
      </p:sp>
      <p:pic>
        <p:nvPicPr>
          <p:cNvPr id="5" name="Content Placeholder 4">
            <a:extLst>
              <a:ext uri="{FF2B5EF4-FFF2-40B4-BE49-F238E27FC236}">
                <a16:creationId xmlns:a16="http://schemas.microsoft.com/office/drawing/2014/main" id="{509C226B-4DAE-4F68-9585-1CA4BA05D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04" y="4502150"/>
            <a:ext cx="5260196" cy="593651"/>
          </a:xfrm>
        </p:spPr>
      </p:pic>
      <p:pic>
        <p:nvPicPr>
          <p:cNvPr id="7" name="Picture 6" descr="Text, logo&#10;&#10;Description automatically generated">
            <a:extLst>
              <a:ext uri="{FF2B5EF4-FFF2-40B4-BE49-F238E27FC236}">
                <a16:creationId xmlns:a16="http://schemas.microsoft.com/office/drawing/2014/main" id="{463B023D-126A-4CC2-8D25-78556372F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04" y="2490483"/>
            <a:ext cx="5257800" cy="1163815"/>
          </a:xfrm>
          <a:prstGeom prst="rect">
            <a:avLst/>
          </a:prstGeom>
        </p:spPr>
      </p:pic>
      <p:pic>
        <p:nvPicPr>
          <p:cNvPr id="9" name="Graphic 8">
            <a:extLst>
              <a:ext uri="{FF2B5EF4-FFF2-40B4-BE49-F238E27FC236}">
                <a16:creationId xmlns:a16="http://schemas.microsoft.com/office/drawing/2014/main" id="{A885B7F1-93CC-476A-84E9-9055F2970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9212" y="2488487"/>
            <a:ext cx="3379851" cy="2607314"/>
          </a:xfrm>
          <a:prstGeom prst="rect">
            <a:avLst/>
          </a:prstGeom>
        </p:spPr>
      </p:pic>
      <p:pic>
        <p:nvPicPr>
          <p:cNvPr id="4" name="Graphic 3">
            <a:extLst>
              <a:ext uri="{FF2B5EF4-FFF2-40B4-BE49-F238E27FC236}">
                <a16:creationId xmlns:a16="http://schemas.microsoft.com/office/drawing/2014/main" id="{9E854604-543B-4E09-A4D0-B9BD376B8F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00227" y="5459222"/>
            <a:ext cx="6553573" cy="1033653"/>
          </a:xfrm>
          <a:prstGeom prst="rect">
            <a:avLst/>
          </a:prstGeom>
        </p:spPr>
      </p:pic>
    </p:spTree>
    <p:extLst>
      <p:ext uri="{BB962C8B-B14F-4D97-AF65-F5344CB8AC3E}">
        <p14:creationId xmlns:p14="http://schemas.microsoft.com/office/powerpoint/2010/main" val="4226422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1BDE-DD6B-4611-A11C-8E3B63906428}"/>
              </a:ext>
            </a:extLst>
          </p:cNvPr>
          <p:cNvSpPr>
            <a:spLocks noGrp="1"/>
          </p:cNvSpPr>
          <p:nvPr>
            <p:ph type="title"/>
          </p:nvPr>
        </p:nvSpPr>
        <p:spPr/>
        <p:txBody>
          <a:bodyPr/>
          <a:lstStyle/>
          <a:p>
            <a:r>
              <a:rPr lang="en-GB" dirty="0"/>
              <a:t>Useful resources</a:t>
            </a:r>
          </a:p>
        </p:txBody>
      </p:sp>
      <p:sp>
        <p:nvSpPr>
          <p:cNvPr id="3" name="Content Placeholder 2">
            <a:extLst>
              <a:ext uri="{FF2B5EF4-FFF2-40B4-BE49-F238E27FC236}">
                <a16:creationId xmlns:a16="http://schemas.microsoft.com/office/drawing/2014/main" id="{C44DCB94-EEFA-4D9B-8E2A-B56CEA6DE142}"/>
              </a:ext>
            </a:extLst>
          </p:cNvPr>
          <p:cNvSpPr>
            <a:spLocks noGrp="1"/>
          </p:cNvSpPr>
          <p:nvPr>
            <p:ph idx="1"/>
          </p:nvPr>
        </p:nvSpPr>
        <p:spPr/>
        <p:txBody>
          <a:bodyPr>
            <a:normAutofit fontScale="85000" lnSpcReduction="20000"/>
          </a:bodyPr>
          <a:lstStyle/>
          <a:p>
            <a:r>
              <a:rPr lang="en-GB" dirty="0"/>
              <a:t>Books:</a:t>
            </a:r>
          </a:p>
          <a:p>
            <a:pPr lvl="1"/>
            <a:r>
              <a:rPr lang="en-GB" sz="2000" dirty="0"/>
              <a:t>Fundamentals of enzyme kinetics – </a:t>
            </a:r>
            <a:r>
              <a:rPr lang="en-GB" sz="1800" i="1" dirty="0"/>
              <a:t>Athel Cornish-Bowden</a:t>
            </a:r>
          </a:p>
          <a:p>
            <a:pPr lvl="1"/>
            <a:r>
              <a:rPr lang="en-GB" sz="2000" dirty="0"/>
              <a:t>Systems Biology – </a:t>
            </a:r>
            <a:r>
              <a:rPr lang="en-GB" sz="1800" i="1" dirty="0"/>
              <a:t>Edda </a:t>
            </a:r>
            <a:r>
              <a:rPr lang="en-GB" sz="1800" i="1" dirty="0" err="1"/>
              <a:t>klipp</a:t>
            </a:r>
            <a:r>
              <a:rPr lang="en-GB" sz="1800" i="1" dirty="0"/>
              <a:t>, Wolfram </a:t>
            </a:r>
            <a:r>
              <a:rPr lang="en-GB" sz="1800" i="1" dirty="0" err="1"/>
              <a:t>Liebermeister</a:t>
            </a:r>
            <a:r>
              <a:rPr lang="en-GB" sz="1800" i="1" dirty="0"/>
              <a:t>, Christoph </a:t>
            </a:r>
            <a:r>
              <a:rPr lang="en-GB" sz="1800" i="1" dirty="0" err="1"/>
              <a:t>Wierling</a:t>
            </a:r>
            <a:r>
              <a:rPr lang="en-GB" sz="1800" i="1" dirty="0"/>
              <a:t>, Axel </a:t>
            </a:r>
            <a:r>
              <a:rPr lang="en-GB" sz="1800" i="1" dirty="0" err="1"/>
              <a:t>Kowald</a:t>
            </a:r>
            <a:endParaRPr lang="en-GB" sz="1800" i="1" dirty="0"/>
          </a:p>
          <a:p>
            <a:pPr lvl="1"/>
            <a:r>
              <a:rPr lang="en-GB" sz="2000" dirty="0"/>
              <a:t>The Regulation of Cellular Systems – </a:t>
            </a:r>
            <a:r>
              <a:rPr lang="en-GB" sz="1800" i="1" dirty="0"/>
              <a:t>Reinhart Heinrich, Stefan Schuster</a:t>
            </a:r>
          </a:p>
          <a:p>
            <a:pPr lvl="1"/>
            <a:endParaRPr lang="en-GB" sz="2400" i="1" dirty="0"/>
          </a:p>
          <a:p>
            <a:r>
              <a:rPr lang="en-GB" sz="2400" dirty="0"/>
              <a:t>Model database:</a:t>
            </a:r>
          </a:p>
          <a:p>
            <a:pPr lvl="1"/>
            <a:r>
              <a:rPr lang="en-GB" sz="2000" dirty="0" err="1"/>
              <a:t>Biomodels</a:t>
            </a:r>
            <a:r>
              <a:rPr lang="en-GB" sz="2000" dirty="0"/>
              <a:t> (</a:t>
            </a:r>
            <a:r>
              <a:rPr lang="en-GB" sz="2000" dirty="0">
                <a:hlinkClick r:id="rId2"/>
              </a:rPr>
              <a:t>https://www.ebi.ac.uk/biomodels/</a:t>
            </a:r>
            <a:r>
              <a:rPr lang="en-GB" sz="2000" dirty="0"/>
              <a:t>)</a:t>
            </a:r>
          </a:p>
          <a:p>
            <a:pPr lvl="1"/>
            <a:endParaRPr lang="en-GB" sz="2000" dirty="0"/>
          </a:p>
          <a:p>
            <a:r>
              <a:rPr lang="en-GB" sz="2400" dirty="0"/>
              <a:t>Reaction database:</a:t>
            </a:r>
          </a:p>
          <a:p>
            <a:pPr lvl="1"/>
            <a:r>
              <a:rPr lang="en-GB" sz="2000" dirty="0"/>
              <a:t>KEGG (</a:t>
            </a:r>
            <a:r>
              <a:rPr lang="en-GB" sz="2000" dirty="0">
                <a:hlinkClick r:id="rId3"/>
              </a:rPr>
              <a:t>https://www.genome.jp/kegg/</a:t>
            </a:r>
            <a:r>
              <a:rPr lang="en-GB" sz="2000" dirty="0"/>
              <a:t>)</a:t>
            </a:r>
          </a:p>
          <a:p>
            <a:pPr lvl="1"/>
            <a:endParaRPr lang="en-GB" sz="2000" dirty="0"/>
          </a:p>
          <a:p>
            <a:r>
              <a:rPr lang="en-GB" sz="2400" dirty="0"/>
              <a:t>Kinetic parameters:</a:t>
            </a:r>
          </a:p>
          <a:p>
            <a:pPr lvl="1"/>
            <a:r>
              <a:rPr lang="en-GB" sz="2000" dirty="0"/>
              <a:t>BRENDA (</a:t>
            </a:r>
            <a:r>
              <a:rPr lang="en-GB" sz="2000" dirty="0">
                <a:hlinkClick r:id="rId4"/>
              </a:rPr>
              <a:t>https://www.brenda-enzymes.org/</a:t>
            </a:r>
            <a:r>
              <a:rPr lang="en-GB" sz="2000" dirty="0"/>
              <a:t>)</a:t>
            </a:r>
          </a:p>
          <a:p>
            <a:pPr lvl="1"/>
            <a:r>
              <a:rPr lang="en-GB" sz="2000" dirty="0"/>
              <a:t>SABIO-RK (</a:t>
            </a:r>
            <a:r>
              <a:rPr lang="en-GB" sz="2000" dirty="0">
                <a:hlinkClick r:id="rId5"/>
              </a:rPr>
              <a:t>http://sabio.h-its.org/</a:t>
            </a:r>
            <a:r>
              <a:rPr lang="en-GB" sz="2000" dirty="0"/>
              <a:t>)</a:t>
            </a:r>
          </a:p>
          <a:p>
            <a:pPr lvl="1"/>
            <a:r>
              <a:rPr lang="en-GB" sz="2000" dirty="0"/>
              <a:t>Equilibrator (</a:t>
            </a:r>
            <a:r>
              <a:rPr lang="en-GB" sz="2000" dirty="0">
                <a:hlinkClick r:id="rId6"/>
              </a:rPr>
              <a:t>https://equilibrator.weizmann.ac.il/</a:t>
            </a:r>
            <a:r>
              <a:rPr lang="en-GB" sz="2000" dirty="0"/>
              <a:t>)</a:t>
            </a:r>
          </a:p>
          <a:p>
            <a:pPr lvl="1"/>
            <a:endParaRPr lang="en-GB" sz="2000" dirty="0"/>
          </a:p>
          <a:p>
            <a:endParaRPr lang="en-GB" dirty="0"/>
          </a:p>
        </p:txBody>
      </p:sp>
    </p:spTree>
    <p:extLst>
      <p:ext uri="{BB962C8B-B14F-4D97-AF65-F5344CB8AC3E}">
        <p14:creationId xmlns:p14="http://schemas.microsoft.com/office/powerpoint/2010/main" val="262180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3674-7FC9-4A94-A10A-EB43119F587A}"/>
              </a:ext>
            </a:extLst>
          </p:cNvPr>
          <p:cNvSpPr>
            <a:spLocks noGrp="1"/>
          </p:cNvSpPr>
          <p:nvPr>
            <p:ph type="title"/>
          </p:nvPr>
        </p:nvSpPr>
        <p:spPr/>
        <p:txBody>
          <a:bodyPr/>
          <a:lstStyle/>
          <a:p>
            <a:r>
              <a:rPr lang="en-GB" dirty="0"/>
              <a:t>Metabolism &amp; Metabolic Pathways</a:t>
            </a:r>
          </a:p>
        </p:txBody>
      </p:sp>
      <p:sp>
        <p:nvSpPr>
          <p:cNvPr id="3" name="Content Placeholder 2">
            <a:extLst>
              <a:ext uri="{FF2B5EF4-FFF2-40B4-BE49-F238E27FC236}">
                <a16:creationId xmlns:a16="http://schemas.microsoft.com/office/drawing/2014/main" id="{300740B3-8BA6-45B6-AB42-7EE6DA2BC126}"/>
              </a:ext>
            </a:extLst>
          </p:cNvPr>
          <p:cNvSpPr>
            <a:spLocks noGrp="1"/>
          </p:cNvSpPr>
          <p:nvPr>
            <p:ph idx="1"/>
          </p:nvPr>
        </p:nvSpPr>
        <p:spPr/>
        <p:txBody>
          <a:bodyPr/>
          <a:lstStyle/>
          <a:p>
            <a:r>
              <a:rPr lang="en-GB" dirty="0"/>
              <a:t>Metabolism: </a:t>
            </a:r>
          </a:p>
          <a:p>
            <a:pPr lvl="1"/>
            <a:r>
              <a:rPr lang="en-GB" dirty="0"/>
              <a:t>A set of life-sustaining chemical reactions in an organism</a:t>
            </a:r>
          </a:p>
          <a:p>
            <a:endParaRPr lang="en-GB" dirty="0"/>
          </a:p>
          <a:p>
            <a:endParaRPr lang="en-GB" dirty="0"/>
          </a:p>
          <a:p>
            <a:r>
              <a:rPr lang="en-GB" dirty="0"/>
              <a:t>Metabolic Pathways:</a:t>
            </a:r>
          </a:p>
          <a:p>
            <a:pPr lvl="1"/>
            <a:r>
              <a:rPr lang="en-GB" dirty="0"/>
              <a:t>A linked set of chemical reactions taking place within a cell</a:t>
            </a:r>
          </a:p>
        </p:txBody>
      </p:sp>
    </p:spTree>
    <p:extLst>
      <p:ext uri="{BB962C8B-B14F-4D97-AF65-F5344CB8AC3E}">
        <p14:creationId xmlns:p14="http://schemas.microsoft.com/office/powerpoint/2010/main" val="393119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schematic&#10;&#10;Description automatically generated">
            <a:extLst>
              <a:ext uri="{FF2B5EF4-FFF2-40B4-BE49-F238E27FC236}">
                <a16:creationId xmlns:a16="http://schemas.microsoft.com/office/drawing/2014/main" id="{DE961A14-2C36-46FD-8372-B23E8F4335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4762" y="111949"/>
            <a:ext cx="10102476" cy="6634101"/>
          </a:xfrm>
          <a:prstGeom prst="rect">
            <a:avLst/>
          </a:prstGeom>
        </p:spPr>
      </p:pic>
    </p:spTree>
    <p:extLst>
      <p:ext uri="{BB962C8B-B14F-4D97-AF65-F5344CB8AC3E}">
        <p14:creationId xmlns:p14="http://schemas.microsoft.com/office/powerpoint/2010/main" val="20815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schematic&#10;&#10;Description automatically generated">
            <a:extLst>
              <a:ext uri="{FF2B5EF4-FFF2-40B4-BE49-F238E27FC236}">
                <a16:creationId xmlns:a16="http://schemas.microsoft.com/office/drawing/2014/main" id="{DE961A14-2C36-46FD-8372-B23E8F4335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4762" y="111949"/>
            <a:ext cx="10102476" cy="6634101"/>
          </a:xfrm>
          <a:prstGeom prst="rect">
            <a:avLst/>
          </a:prstGeom>
        </p:spPr>
      </p:pic>
      <p:sp>
        <p:nvSpPr>
          <p:cNvPr id="11" name="Title 1">
            <a:extLst>
              <a:ext uri="{FF2B5EF4-FFF2-40B4-BE49-F238E27FC236}">
                <a16:creationId xmlns:a16="http://schemas.microsoft.com/office/drawing/2014/main" id="{9B455111-1DE1-4605-8185-561B0913CD07}"/>
              </a:ext>
            </a:extLst>
          </p:cNvPr>
          <p:cNvSpPr txBox="1">
            <a:spLocks/>
          </p:cNvSpPr>
          <p:nvPr/>
        </p:nvSpPr>
        <p:spPr>
          <a:xfrm>
            <a:off x="990600" y="517525"/>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Metabolism is complex</a:t>
            </a:r>
          </a:p>
        </p:txBody>
      </p:sp>
      <p:sp>
        <p:nvSpPr>
          <p:cNvPr id="12" name="Rectangle: Rounded Corners 11">
            <a:extLst>
              <a:ext uri="{FF2B5EF4-FFF2-40B4-BE49-F238E27FC236}">
                <a16:creationId xmlns:a16="http://schemas.microsoft.com/office/drawing/2014/main" id="{785DF9F0-79E0-4ABA-8B1D-E8E6E2199334}"/>
              </a:ext>
            </a:extLst>
          </p:cNvPr>
          <p:cNvSpPr/>
          <p:nvPr/>
        </p:nvSpPr>
        <p:spPr>
          <a:xfrm>
            <a:off x="2808732" y="2322575"/>
            <a:ext cx="6574536" cy="22128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200000"/>
              </a:lnSpc>
            </a:pPr>
            <a:r>
              <a:rPr lang="en-GB" sz="2800" dirty="0"/>
              <a:t>How can we investigate or deal with this complexity?</a:t>
            </a:r>
          </a:p>
        </p:txBody>
      </p:sp>
    </p:spTree>
    <p:extLst>
      <p:ext uri="{BB962C8B-B14F-4D97-AF65-F5344CB8AC3E}">
        <p14:creationId xmlns:p14="http://schemas.microsoft.com/office/powerpoint/2010/main" val="76565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schematic&#10;&#10;Description automatically generated">
            <a:extLst>
              <a:ext uri="{FF2B5EF4-FFF2-40B4-BE49-F238E27FC236}">
                <a16:creationId xmlns:a16="http://schemas.microsoft.com/office/drawing/2014/main" id="{DE961A14-2C36-46FD-8372-B23E8F4335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4762" y="111949"/>
            <a:ext cx="10102476" cy="6634101"/>
          </a:xfrm>
          <a:prstGeom prst="rect">
            <a:avLst/>
          </a:prstGeom>
        </p:spPr>
      </p:pic>
      <p:sp>
        <p:nvSpPr>
          <p:cNvPr id="11" name="Title 1">
            <a:extLst>
              <a:ext uri="{FF2B5EF4-FFF2-40B4-BE49-F238E27FC236}">
                <a16:creationId xmlns:a16="http://schemas.microsoft.com/office/drawing/2014/main" id="{9B455111-1DE1-4605-8185-561B0913CD07}"/>
              </a:ext>
            </a:extLst>
          </p:cNvPr>
          <p:cNvSpPr txBox="1">
            <a:spLocks/>
          </p:cNvSpPr>
          <p:nvPr/>
        </p:nvSpPr>
        <p:spPr>
          <a:xfrm>
            <a:off x="990600" y="517525"/>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Metabolism is complex</a:t>
            </a:r>
          </a:p>
        </p:txBody>
      </p:sp>
      <p:sp>
        <p:nvSpPr>
          <p:cNvPr id="12" name="Rectangle: Rounded Corners 11">
            <a:extLst>
              <a:ext uri="{FF2B5EF4-FFF2-40B4-BE49-F238E27FC236}">
                <a16:creationId xmlns:a16="http://schemas.microsoft.com/office/drawing/2014/main" id="{785DF9F0-79E0-4ABA-8B1D-E8E6E2199334}"/>
              </a:ext>
            </a:extLst>
          </p:cNvPr>
          <p:cNvSpPr/>
          <p:nvPr/>
        </p:nvSpPr>
        <p:spPr>
          <a:xfrm>
            <a:off x="2808732" y="2322575"/>
            <a:ext cx="6574536" cy="22128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200000"/>
              </a:lnSpc>
            </a:pPr>
            <a:r>
              <a:rPr lang="en-GB" sz="2800" dirty="0"/>
              <a:t>How can we investigate or deal with this complexity?</a:t>
            </a:r>
          </a:p>
        </p:txBody>
      </p:sp>
      <p:sp>
        <p:nvSpPr>
          <p:cNvPr id="2" name="TextBox 1">
            <a:extLst>
              <a:ext uri="{FF2B5EF4-FFF2-40B4-BE49-F238E27FC236}">
                <a16:creationId xmlns:a16="http://schemas.microsoft.com/office/drawing/2014/main" id="{103D6C9A-5F04-49B4-A8D7-4E65EE4B50C7}"/>
              </a:ext>
            </a:extLst>
          </p:cNvPr>
          <p:cNvSpPr txBox="1"/>
          <p:nvPr/>
        </p:nvSpPr>
        <p:spPr>
          <a:xfrm>
            <a:off x="1298448" y="5646755"/>
            <a:ext cx="38679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Concentrations: Metabolomics</a:t>
            </a:r>
          </a:p>
          <a:p>
            <a:r>
              <a:rPr lang="en-GB" dirty="0"/>
              <a:t>Fluxes: Labelling-experiments</a:t>
            </a:r>
          </a:p>
        </p:txBody>
      </p:sp>
      <p:sp>
        <p:nvSpPr>
          <p:cNvPr id="3" name="Arrow: Down 2">
            <a:extLst>
              <a:ext uri="{FF2B5EF4-FFF2-40B4-BE49-F238E27FC236}">
                <a16:creationId xmlns:a16="http://schemas.microsoft.com/office/drawing/2014/main" id="{082B5B6B-8CD5-48CA-81DB-C06539590074}"/>
              </a:ext>
            </a:extLst>
          </p:cNvPr>
          <p:cNvSpPr/>
          <p:nvPr/>
        </p:nvSpPr>
        <p:spPr>
          <a:xfrm>
            <a:off x="3099816" y="4721756"/>
            <a:ext cx="466344"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908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schematic&#10;&#10;Description automatically generated">
            <a:extLst>
              <a:ext uri="{FF2B5EF4-FFF2-40B4-BE49-F238E27FC236}">
                <a16:creationId xmlns:a16="http://schemas.microsoft.com/office/drawing/2014/main" id="{DE961A14-2C36-46FD-8372-B23E8F43359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4762" y="111949"/>
            <a:ext cx="10102476" cy="6634101"/>
          </a:xfrm>
          <a:prstGeom prst="rect">
            <a:avLst/>
          </a:prstGeom>
        </p:spPr>
      </p:pic>
      <p:sp>
        <p:nvSpPr>
          <p:cNvPr id="11" name="Title 1">
            <a:extLst>
              <a:ext uri="{FF2B5EF4-FFF2-40B4-BE49-F238E27FC236}">
                <a16:creationId xmlns:a16="http://schemas.microsoft.com/office/drawing/2014/main" id="{9B455111-1DE1-4605-8185-561B0913CD07}"/>
              </a:ext>
            </a:extLst>
          </p:cNvPr>
          <p:cNvSpPr txBox="1">
            <a:spLocks/>
          </p:cNvSpPr>
          <p:nvPr/>
        </p:nvSpPr>
        <p:spPr>
          <a:xfrm>
            <a:off x="990600" y="517525"/>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Metabolism is complex</a:t>
            </a:r>
          </a:p>
        </p:txBody>
      </p:sp>
      <p:sp>
        <p:nvSpPr>
          <p:cNvPr id="12" name="Rectangle: Rounded Corners 11">
            <a:extLst>
              <a:ext uri="{FF2B5EF4-FFF2-40B4-BE49-F238E27FC236}">
                <a16:creationId xmlns:a16="http://schemas.microsoft.com/office/drawing/2014/main" id="{785DF9F0-79E0-4ABA-8B1D-E8E6E2199334}"/>
              </a:ext>
            </a:extLst>
          </p:cNvPr>
          <p:cNvSpPr/>
          <p:nvPr/>
        </p:nvSpPr>
        <p:spPr>
          <a:xfrm>
            <a:off x="2808732" y="2322575"/>
            <a:ext cx="6574536" cy="22128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200000"/>
              </a:lnSpc>
            </a:pPr>
            <a:r>
              <a:rPr lang="en-GB" sz="2800" dirty="0"/>
              <a:t>How can we investigate or deal with this complexity?</a:t>
            </a:r>
          </a:p>
        </p:txBody>
      </p:sp>
      <p:sp>
        <p:nvSpPr>
          <p:cNvPr id="2" name="TextBox 1">
            <a:extLst>
              <a:ext uri="{FF2B5EF4-FFF2-40B4-BE49-F238E27FC236}">
                <a16:creationId xmlns:a16="http://schemas.microsoft.com/office/drawing/2014/main" id="{103D6C9A-5F04-49B4-A8D7-4E65EE4B50C7}"/>
              </a:ext>
            </a:extLst>
          </p:cNvPr>
          <p:cNvSpPr txBox="1"/>
          <p:nvPr/>
        </p:nvSpPr>
        <p:spPr>
          <a:xfrm>
            <a:off x="1298448" y="5646755"/>
            <a:ext cx="386791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Concentrations: Metabolomics</a:t>
            </a:r>
          </a:p>
          <a:p>
            <a:r>
              <a:rPr lang="en-GB" dirty="0"/>
              <a:t>Fluxes: Labelling-experiments</a:t>
            </a:r>
          </a:p>
        </p:txBody>
      </p:sp>
      <p:sp>
        <p:nvSpPr>
          <p:cNvPr id="6" name="TextBox 5">
            <a:extLst>
              <a:ext uri="{FF2B5EF4-FFF2-40B4-BE49-F238E27FC236}">
                <a16:creationId xmlns:a16="http://schemas.microsoft.com/office/drawing/2014/main" id="{7F0E68E1-54C9-42B0-8BC5-4358F85EC9BB}"/>
              </a:ext>
            </a:extLst>
          </p:cNvPr>
          <p:cNvSpPr txBox="1"/>
          <p:nvPr/>
        </p:nvSpPr>
        <p:spPr>
          <a:xfrm>
            <a:off x="6925058" y="5646755"/>
            <a:ext cx="38679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Mathematical Modelling</a:t>
            </a:r>
          </a:p>
        </p:txBody>
      </p:sp>
      <p:sp>
        <p:nvSpPr>
          <p:cNvPr id="3" name="Arrow: Down 2">
            <a:extLst>
              <a:ext uri="{FF2B5EF4-FFF2-40B4-BE49-F238E27FC236}">
                <a16:creationId xmlns:a16="http://schemas.microsoft.com/office/drawing/2014/main" id="{082B5B6B-8CD5-48CA-81DB-C06539590074}"/>
              </a:ext>
            </a:extLst>
          </p:cNvPr>
          <p:cNvSpPr/>
          <p:nvPr/>
        </p:nvSpPr>
        <p:spPr>
          <a:xfrm>
            <a:off x="3099816" y="4721756"/>
            <a:ext cx="466344"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2457E0B6-BC8C-4954-BABC-1E3B712FFF29}"/>
              </a:ext>
            </a:extLst>
          </p:cNvPr>
          <p:cNvSpPr/>
          <p:nvPr/>
        </p:nvSpPr>
        <p:spPr>
          <a:xfrm>
            <a:off x="8625842" y="4732126"/>
            <a:ext cx="466344"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155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0FC0-7F07-438E-B67D-A9985E4E85B4}"/>
              </a:ext>
            </a:extLst>
          </p:cNvPr>
          <p:cNvSpPr>
            <a:spLocks noGrp="1"/>
          </p:cNvSpPr>
          <p:nvPr>
            <p:ph type="title"/>
          </p:nvPr>
        </p:nvSpPr>
        <p:spPr/>
        <p:txBody>
          <a:bodyPr/>
          <a:lstStyle/>
          <a:p>
            <a:r>
              <a:rPr lang="en-GB" dirty="0"/>
              <a:t>What is a model?</a:t>
            </a:r>
          </a:p>
        </p:txBody>
      </p:sp>
    </p:spTree>
    <p:extLst>
      <p:ext uri="{BB962C8B-B14F-4D97-AF65-F5344CB8AC3E}">
        <p14:creationId xmlns:p14="http://schemas.microsoft.com/office/powerpoint/2010/main" val="549000035"/>
      </p:ext>
    </p:extLst>
  </p:cSld>
  <p:clrMapOvr>
    <a:masterClrMapping/>
  </p:clrMapOvr>
</p:sld>
</file>

<file path=ppt/theme/theme1.xml><?xml version="1.0" encoding="utf-8"?>
<a:theme xmlns:a="http://schemas.openxmlformats.org/drawingml/2006/main" name="Light with patter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476813C-2232-4903-81D6-6333B17585BA}" vid="{BD29AF67-25FF-4C84-8E00-E8340315E585}"/>
    </a:ext>
  </a:extLst>
</a:theme>
</file>

<file path=ppt/theme/theme2.xml><?xml version="1.0" encoding="utf-8"?>
<a:theme xmlns:a="http://schemas.openxmlformats.org/drawingml/2006/main" name="Light without patter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476813C-2232-4903-81D6-6333B17585BA}" vid="{54B5237B-68B7-4078-988E-6958ACB1CA7C}"/>
    </a:ext>
  </a:extLst>
</a:theme>
</file>

<file path=ppt/theme/theme3.xml><?xml version="1.0" encoding="utf-8"?>
<a:theme xmlns:a="http://schemas.openxmlformats.org/drawingml/2006/main" name="Dark with patter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476813C-2232-4903-81D6-6333B17585BA}" vid="{43056ABE-377B-4831-BFD1-B7FD42981EE3}"/>
    </a:ext>
  </a:extLst>
</a:theme>
</file>

<file path=ppt/theme/theme4.xml><?xml version="1.0" encoding="utf-8"?>
<a:theme xmlns:a="http://schemas.openxmlformats.org/drawingml/2006/main" name="Dark without patter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476813C-2232-4903-81D6-6333B17585BA}" vid="{87622ECD-DBFC-497A-9283-3D2FD7BBEC7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CF74B9924A90429AFF83904CD5AC51" ma:contentTypeVersion="10" ma:contentTypeDescription="Create a new document." ma:contentTypeScope="" ma:versionID="c219061678790ba91acd956595d5746d">
  <xsd:schema xmlns:xsd="http://www.w3.org/2001/XMLSchema" xmlns:xs="http://www.w3.org/2001/XMLSchema" xmlns:p="http://schemas.microsoft.com/office/2006/metadata/properties" xmlns:ns2="6c86f083-272a-4d16-a1ee-41e11cc1f196" xmlns:ns3="398a922c-8803-48c8-8c4d-45441d0c0e87" targetNamespace="http://schemas.microsoft.com/office/2006/metadata/properties" ma:root="true" ma:fieldsID="0367899129e833eb231d53942e145767" ns2:_="" ns3:_="">
    <xsd:import namespace="6c86f083-272a-4d16-a1ee-41e11cc1f196"/>
    <xsd:import namespace="398a922c-8803-48c8-8c4d-45441d0c0e8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6f083-272a-4d16-a1ee-41e11cc1f1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8a922c-8803-48c8-8c4d-45441d0c0e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4450CF-6ABA-4838-9288-F877B8722107}">
  <ds:schemaRefs>
    <ds:schemaRef ds:uri="http://schemas.microsoft.com/office/2006/metadata/properties"/>
    <ds:schemaRef ds:uri="http://purl.org/dc/terms/"/>
    <ds:schemaRef ds:uri="398a922c-8803-48c8-8c4d-45441d0c0e87"/>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6c86f083-272a-4d16-a1ee-41e11cc1f196"/>
  </ds:schemaRefs>
</ds:datastoreItem>
</file>

<file path=customXml/itemProps2.xml><?xml version="1.0" encoding="utf-8"?>
<ds:datastoreItem xmlns:ds="http://schemas.openxmlformats.org/officeDocument/2006/customXml" ds:itemID="{04BF166D-0E69-4C17-BDD8-F7B09B99A590}">
  <ds:schemaRefs>
    <ds:schemaRef ds:uri="http://schemas.microsoft.com/sharepoint/v3/contenttype/forms"/>
  </ds:schemaRefs>
</ds:datastoreItem>
</file>

<file path=customXml/itemProps3.xml><?xml version="1.0" encoding="utf-8"?>
<ds:datastoreItem xmlns:ds="http://schemas.openxmlformats.org/officeDocument/2006/customXml" ds:itemID="{4FF97B2E-9823-411D-AC0A-61DE29B6E757}">
  <ds:schemaRefs>
    <ds:schemaRef ds:uri="http://schemas.microsoft.com/office/2006/metadata/contentType"/>
    <ds:schemaRef ds:uri="http://schemas.microsoft.com/office/2006/metadata/properties/metaAttributes"/>
    <ds:schemaRef ds:uri="http://www.w3.org/2000/xmlns/"/>
    <ds:schemaRef ds:uri="http://www.w3.org/2001/XMLSchema"/>
    <ds:schemaRef ds:uri="6c86f083-272a-4d16-a1ee-41e11cc1f196"/>
    <ds:schemaRef ds:uri="398a922c-8803-48c8-8c4d-45441d0c0e8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UiT_PowerPoint_engelsk</Template>
  <TotalTime>13991</TotalTime>
  <Words>1797</Words>
  <Application>Microsoft Macintosh PowerPoint</Application>
  <PresentationFormat>Widescreen</PresentationFormat>
  <Paragraphs>330</Paragraphs>
  <Slides>35</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35</vt:i4>
      </vt:variant>
    </vt:vector>
  </HeadingPairs>
  <TitlesOfParts>
    <vt:vector size="44" baseType="lpstr">
      <vt:lpstr>Arial</vt:lpstr>
      <vt:lpstr>Calibri</vt:lpstr>
      <vt:lpstr>Cambria Math</vt:lpstr>
      <vt:lpstr>Open Sans</vt:lpstr>
      <vt:lpstr>Times New Roman</vt:lpstr>
      <vt:lpstr>Light with pattern</vt:lpstr>
      <vt:lpstr>Light without pattern</vt:lpstr>
      <vt:lpstr>Dark with pattern</vt:lpstr>
      <vt:lpstr>Dark without pattern</vt:lpstr>
      <vt:lpstr>Metabolic Modelling - Introduction</vt:lpstr>
      <vt:lpstr>Biology in Space and Time</vt:lpstr>
      <vt:lpstr>Biology in Space and Time</vt:lpstr>
      <vt:lpstr>Metabolism &amp; Metabolic Pathways</vt:lpstr>
      <vt:lpstr>PowerPoint Presentation</vt:lpstr>
      <vt:lpstr>PowerPoint Presentation</vt:lpstr>
      <vt:lpstr>PowerPoint Presentation</vt:lpstr>
      <vt:lpstr>PowerPoint Presentation</vt:lpstr>
      <vt:lpstr>What is a model?</vt:lpstr>
      <vt:lpstr>What is a model?</vt:lpstr>
      <vt:lpstr>Purpose and Adequateness</vt:lpstr>
      <vt:lpstr>Purpose and Adequateness</vt:lpstr>
      <vt:lpstr>Purpose and Adequateness</vt:lpstr>
      <vt:lpstr>PowerPoint Presentation</vt:lpstr>
      <vt:lpstr>PowerPoint Presentation</vt:lpstr>
      <vt:lpstr>(Bio-) Chemical Kinetics </vt:lpstr>
      <vt:lpstr>Stoichiometric coefficients</vt:lpstr>
      <vt:lpstr>Stoichiometric matrix</vt:lpstr>
      <vt:lpstr>Balance equation</vt:lpstr>
      <vt:lpstr>Steady-state</vt:lpstr>
      <vt:lpstr>Steady-state</vt:lpstr>
      <vt:lpstr>Rate laws</vt:lpstr>
      <vt:lpstr>Linear kinetics: Mass-Action</vt:lpstr>
      <vt:lpstr>Linear kinetics: Mass-Action</vt:lpstr>
      <vt:lpstr>Linear kinetics: Mass-Action</vt:lpstr>
      <vt:lpstr>Saturation kinetics: Enzyme Kinetics</vt:lpstr>
      <vt:lpstr>Saturation kinetics: Enzyme kinetics</vt:lpstr>
      <vt:lpstr>Effect of inhibitors</vt:lpstr>
      <vt:lpstr>Broad-range Substrate specificity</vt:lpstr>
      <vt:lpstr>Reconstruction of a mechanistic model  </vt:lpstr>
      <vt:lpstr>Numerical solution</vt:lpstr>
      <vt:lpstr>ODE solvers</vt:lpstr>
      <vt:lpstr>Computational framework for modelling</vt:lpstr>
      <vt:lpstr>Kinetic parameters</vt:lpstr>
      <vt:lpstr>Useful resources</vt:lpstr>
    </vt:vector>
  </TitlesOfParts>
  <Company>UiT Norges arktiske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Metabolic Pathway Analysis</dc:title>
  <dc:creator>Suraj Sharma</dc:creator>
  <cp:lastModifiedBy>Suraj Sharma</cp:lastModifiedBy>
  <cp:revision>40</cp:revision>
  <dcterms:created xsi:type="dcterms:W3CDTF">2021-11-18T10:38:54Z</dcterms:created>
  <dcterms:modified xsi:type="dcterms:W3CDTF">2023-11-09T10:59:04Z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0x01010090CF74B9924A90429AFF83904CD5AC51</vt:lpwstr>
  </property>
</Properties>
</file>