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447" r:id="rId4"/>
    <p:sldId id="448" r:id="rId5"/>
    <p:sldId id="449" r:id="rId6"/>
    <p:sldId id="450" r:id="rId7"/>
    <p:sldId id="278" r:id="rId8"/>
    <p:sldId id="435" r:id="rId9"/>
    <p:sldId id="436" r:id="rId10"/>
    <p:sldId id="444" r:id="rId11"/>
    <p:sldId id="433" r:id="rId12"/>
    <p:sldId id="434" r:id="rId13"/>
    <p:sldId id="438" r:id="rId14"/>
    <p:sldId id="443" r:id="rId15"/>
    <p:sldId id="445" r:id="rId16"/>
    <p:sldId id="44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CF2657-3BF3-4E5E-891A-AC4740811422}">
          <p14:sldIdLst>
            <p14:sldId id="256"/>
            <p14:sldId id="257"/>
          </p14:sldIdLst>
        </p14:section>
        <p14:section name="Debugging" id="{7CC4DA26-04BC-4DFE-9136-4F04F937B2A6}">
          <p14:sldIdLst>
            <p14:sldId id="447"/>
            <p14:sldId id="448"/>
            <p14:sldId id="449"/>
            <p14:sldId id="450"/>
          </p14:sldIdLst>
        </p14:section>
        <p14:section name="UI Automation" id="{75383CAD-88D1-4DEF-ABA9-CE6C2DBCE93F}">
          <p14:sldIdLst>
            <p14:sldId id="278"/>
            <p14:sldId id="435"/>
            <p14:sldId id="436"/>
            <p14:sldId id="444"/>
            <p14:sldId id="433"/>
            <p14:sldId id="434"/>
            <p14:sldId id="438"/>
            <p14:sldId id="443"/>
            <p14:sldId id="445"/>
            <p14:sldId id="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14" y="1322388"/>
            <a:ext cx="9146382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8290-FEC6-4719-BD03-440855E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458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381100" y="1322388"/>
            <a:ext cx="9144794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3A79F4-F565-44C8-86A9-1F5AC95B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90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100" y="2565128"/>
            <a:ext cx="3018306" cy="2201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7999" y="2565128"/>
            <a:ext cx="3018306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4897" y="2565128"/>
            <a:ext cx="3018306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021369-09E6-4255-B2E1-A8999AD4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31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rpasamples.com/passwordgenerator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B41-84D5-472F-B7F9-5937D83F3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No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A4B5A-CD5F-4C9C-88C9-80AA3186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UiPath Application Automation</a:t>
            </a:r>
          </a:p>
        </p:txBody>
      </p:sp>
    </p:spTree>
    <p:extLst>
      <p:ext uri="{BB962C8B-B14F-4D97-AF65-F5344CB8AC3E}">
        <p14:creationId xmlns:p14="http://schemas.microsoft.com/office/powerpoint/2010/main" val="12325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B1CD9-A012-9CC6-96A0-378E6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Vs Classic Design Experience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81BA7-7FC6-EBE3-3593-CE428787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5" y="1047749"/>
            <a:ext cx="6554325" cy="5185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F05E7-FACE-7AED-5A1A-C8F6D0E3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60" y="2951374"/>
            <a:ext cx="4107379" cy="315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EC920-E28B-D057-BB11-ADF9AF9C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25" y="1255074"/>
            <a:ext cx="4363031" cy="1605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565A30-43EB-77D7-82B0-0A9088AAFFBF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Mordern</a:t>
            </a:r>
            <a:r>
              <a:rPr lang="en-US" dirty="0"/>
              <a:t> v/s Classic Activities</a:t>
            </a:r>
          </a:p>
        </p:txBody>
      </p:sp>
    </p:spTree>
    <p:extLst>
      <p:ext uri="{BB962C8B-B14F-4D97-AF65-F5344CB8AC3E}">
        <p14:creationId xmlns:p14="http://schemas.microsoft.com/office/powerpoint/2010/main" val="17620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A624B-216A-FE4E-1245-E385CF028B90}"/>
              </a:ext>
            </a:extLst>
          </p:cNvPr>
          <p:cNvSpPr/>
          <p:nvPr/>
        </p:nvSpPr>
        <p:spPr>
          <a:xfrm>
            <a:off x="872334" y="1795649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Open Demo UI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A75B-3035-E87E-168F-EA9B0DB75D9C}"/>
              </a:ext>
            </a:extLst>
          </p:cNvPr>
          <p:cNvSpPr/>
          <p:nvPr/>
        </p:nvSpPr>
        <p:spPr>
          <a:xfrm>
            <a:off x="3609713" y="1011420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Enter Data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EE32C-3A84-C40D-DF64-4F31BD41FE37}"/>
              </a:ext>
            </a:extLst>
          </p:cNvPr>
          <p:cNvSpPr/>
          <p:nvPr/>
        </p:nvSpPr>
        <p:spPr>
          <a:xfrm>
            <a:off x="3609713" y="2498381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Click Accept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000A-D233-7BE3-E8BC-78EE62FD1260}"/>
              </a:ext>
            </a:extLst>
          </p:cNvPr>
          <p:cNvSpPr/>
          <p:nvPr/>
        </p:nvSpPr>
        <p:spPr>
          <a:xfrm>
            <a:off x="6229303" y="1795649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Get Transaction Number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345D9-A876-3812-3862-E6DD5BB62A61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867167" y="1253780"/>
            <a:ext cx="1" cy="541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8D0C4-2240-0284-0905-F1DD042831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06590" y="1269653"/>
            <a:ext cx="170312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D8D40-EEFF-E3AA-EF4C-43331CBB71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04546" y="1527886"/>
            <a:ext cx="0" cy="9704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66D3E-2027-7F0D-F7A3-39932A702E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9379" y="2752382"/>
            <a:ext cx="1566334" cy="42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8B4FB-3660-F7FB-735D-07D7B329403A}"/>
              </a:ext>
            </a:extLst>
          </p:cNvPr>
          <p:cNvCxnSpPr>
            <a:cxnSpLocks/>
          </p:cNvCxnSpPr>
          <p:nvPr/>
        </p:nvCxnSpPr>
        <p:spPr>
          <a:xfrm flipV="1">
            <a:off x="7165713" y="2312115"/>
            <a:ext cx="0" cy="4402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0E929-143C-E33E-2419-D18F35A968EA}"/>
              </a:ext>
            </a:extLst>
          </p:cNvPr>
          <p:cNvSpPr/>
          <p:nvPr/>
        </p:nvSpPr>
        <p:spPr>
          <a:xfrm>
            <a:off x="3716269" y="1805704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Input 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13585-8355-D091-CC21-427D1DD0F50A}"/>
              </a:ext>
            </a:extLst>
          </p:cNvPr>
          <p:cNvSpPr/>
          <p:nvPr/>
        </p:nvSpPr>
        <p:spPr>
          <a:xfrm>
            <a:off x="7307917" y="2469818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Output Actions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7FCE2-A758-B32B-E3FE-E168E0E5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1" y="3302392"/>
            <a:ext cx="2938114" cy="29491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A56FEA-FD10-CEEA-6AE5-C86981E0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97" y="3429000"/>
            <a:ext cx="3128321" cy="28858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92FFAF-BBC2-3DBA-1E55-7E66F17D7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727" y="3014848"/>
            <a:ext cx="3236662" cy="3236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88DC7-8CA8-2AB0-DE17-329D8A94C357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 UI 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44043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39E0F-DAC0-DD9E-EC57-D7465F325926}"/>
              </a:ext>
            </a:extLst>
          </p:cNvPr>
          <p:cNvSpPr txBox="1">
            <a:spLocks/>
          </p:cNvSpPr>
          <p:nvPr/>
        </p:nvSpPr>
        <p:spPr>
          <a:xfrm>
            <a:off x="211138" y="906468"/>
            <a:ext cx="3469032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2000" dirty="0">
              <a:latin typeface="Poppins" panose="0200000000000000000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DA8C5-F56E-6837-1359-16CAC7D590E2}"/>
              </a:ext>
            </a:extLst>
          </p:cNvPr>
          <p:cNvSpPr/>
          <p:nvPr/>
        </p:nvSpPr>
        <p:spPr>
          <a:xfrm>
            <a:off x="2917029" y="1034038"/>
            <a:ext cx="4124324" cy="152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400" b="1">
              <a:solidFill>
                <a:prstClr val="black"/>
              </a:solidFill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200" b="1">
              <a:solidFill>
                <a:prstClr val="black"/>
              </a:solidFill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200" b="1">
              <a:solidFill>
                <a:prstClr val="black"/>
              </a:solidFill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200"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200">
              <a:solidFill>
                <a:prstClr val="black"/>
              </a:solidFill>
              <a:latin typeface="Poppins" panose="02000000000000000000" pitchFamily="2" charset="0"/>
              <a:ea typeface="Source Sans Pro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410ED44-8EC4-5383-D46D-ED49618FD162}"/>
              </a:ext>
            </a:extLst>
          </p:cNvPr>
          <p:cNvSpPr txBox="1">
            <a:spLocks/>
          </p:cNvSpPr>
          <p:nvPr/>
        </p:nvSpPr>
        <p:spPr>
          <a:xfrm>
            <a:off x="4384342" y="970392"/>
            <a:ext cx="3170582" cy="770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>
                <a:latin typeface="Poppins" panose="02000000000000000000" pitchFamily="2" charset="0"/>
                <a:cs typeface="Poppins" panose="02000000000000000000" pitchFamily="2" charset="0"/>
              </a:rPr>
              <a:t>		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024414C-8A70-AC3B-2724-1A7809838BC0}"/>
              </a:ext>
            </a:extLst>
          </p:cNvPr>
          <p:cNvSpPr txBox="1">
            <a:spLocks/>
          </p:cNvSpPr>
          <p:nvPr/>
        </p:nvSpPr>
        <p:spPr>
          <a:xfrm>
            <a:off x="7915650" y="935042"/>
            <a:ext cx="3170582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2000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BAAB758-583F-4ED6-BC63-7F6C728DB2B6}"/>
              </a:ext>
            </a:extLst>
          </p:cNvPr>
          <p:cNvSpPr txBox="1">
            <a:spLocks/>
          </p:cNvSpPr>
          <p:nvPr/>
        </p:nvSpPr>
        <p:spPr>
          <a:xfrm>
            <a:off x="132707" y="118854"/>
            <a:ext cx="9368235" cy="79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kern="1400" spc="-1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695D7E1-18AB-D348-A375-9DE0373FF7B6}"/>
              </a:ext>
            </a:extLst>
          </p:cNvPr>
          <p:cNvSpPr txBox="1">
            <a:spLocks/>
          </p:cNvSpPr>
          <p:nvPr/>
        </p:nvSpPr>
        <p:spPr>
          <a:xfrm>
            <a:off x="655151" y="105526"/>
            <a:ext cx="9368235" cy="79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Ericsson Hilda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225F7-6EF0-CCBC-5777-655868E49392}"/>
              </a:ext>
            </a:extLst>
          </p:cNvPr>
          <p:cNvSpPr/>
          <p:nvPr/>
        </p:nvSpPr>
        <p:spPr>
          <a:xfrm>
            <a:off x="211138" y="700609"/>
            <a:ext cx="524147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1">
              <a:buClr>
                <a:srgbClr val="000000"/>
              </a:buClr>
              <a:buSzPts val="1600"/>
            </a:pPr>
            <a:r>
              <a:rPr lang="en-US" sz="1600" dirty="0"/>
              <a:t>Unique identifiers of UI elements. These store UI element attributes which will help identify the UI element uniquely during automation.</a:t>
            </a:r>
          </a:p>
          <a:p>
            <a:pPr marL="101600" lvl="1">
              <a:buClr>
                <a:srgbClr val="000000"/>
              </a:buClr>
              <a:buSzPts val="1600"/>
            </a:pPr>
            <a:endParaRPr lang="en-US" sz="1600" dirty="0"/>
          </a:p>
          <a:p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Wild cards 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There are two types of wildcards  available in 	UiPath</a:t>
            </a:r>
          </a:p>
          <a:p>
            <a:pPr marL="914391" lvl="1" indent="-514350">
              <a:buFont typeface="Wingdings" panose="05000000000000000000" pitchFamily="2" charset="2"/>
              <a:buChar char="§"/>
            </a:pPr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  - Replaces any number of characters.</a:t>
            </a:r>
          </a:p>
          <a:p>
            <a:pPr marL="914391" lvl="1" indent="-514350">
              <a:buFont typeface="Wingdings" panose="05000000000000000000" pitchFamily="2" charset="2"/>
              <a:buChar char="§"/>
            </a:pPr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? 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- Replaces exactly one character.</a:t>
            </a:r>
          </a:p>
          <a:p>
            <a:endParaRPr lang="en-US" sz="16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184150">
              <a:buClr>
                <a:srgbClr val="000000"/>
              </a:buClr>
              <a:buSzPts val="1600"/>
            </a:pPr>
            <a:endParaRPr lang="en-US" sz="1600" dirty="0">
              <a:solidFill>
                <a:schemeClr val="dk1"/>
              </a:solidFill>
              <a:latin typeface="Poppins" panose="020B0604020202020204" charset="0"/>
              <a:ea typeface="Ubuntu"/>
              <a:cs typeface="Poppins" panose="020B0604020202020204" charset="0"/>
              <a:sym typeface="Ubunt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1EE0A8-5472-A430-AD09-5F929AA86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82" r="3911"/>
          <a:stretch/>
        </p:blipFill>
        <p:spPr>
          <a:xfrm>
            <a:off x="341824" y="3789550"/>
            <a:ext cx="4533637" cy="771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AB4B8-EE9B-4DCA-AEF8-1A269522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79" y="821235"/>
            <a:ext cx="5559895" cy="4299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73389C-DEE6-77A5-2F98-5CC56FF0498E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36865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8928CB-6DB3-8B7B-F3D8-A7690B62BBA6}"/>
              </a:ext>
            </a:extLst>
          </p:cNvPr>
          <p:cNvSpPr txBox="1"/>
          <p:nvPr/>
        </p:nvSpPr>
        <p:spPr>
          <a:xfrm>
            <a:off x="255360" y="785552"/>
            <a:ext cx="9355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It is the wizard which is used to indicate and edit selectors. If we are unable to locate the individual element then we can switch to other Ui Frameworks for better results.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28E7F-AE26-E82C-7331-FCB2BA5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4" y="1507416"/>
            <a:ext cx="9587150" cy="5245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B820E-651C-9AEA-A844-51737A1B6C42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UI Explorer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A624B-216A-FE4E-1245-E385CF028B90}"/>
              </a:ext>
            </a:extLst>
          </p:cNvPr>
          <p:cNvSpPr/>
          <p:nvPr/>
        </p:nvSpPr>
        <p:spPr>
          <a:xfrm>
            <a:off x="721257" y="1795649"/>
            <a:ext cx="2319862" cy="82901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Open Browser</a:t>
            </a:r>
          </a:p>
          <a:p>
            <a:pPr algn="ctr"/>
            <a:r>
              <a:rPr lang="en-IN" sz="1400" dirty="0">
                <a:latin typeface="Arial"/>
                <a:cs typeface="Arial"/>
              </a:rPr>
              <a:t>https://acme-test.uipath.com/login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A75B-3035-E87E-168F-EA9B0DB75D9C}"/>
              </a:ext>
            </a:extLst>
          </p:cNvPr>
          <p:cNvSpPr/>
          <p:nvPr/>
        </p:nvSpPr>
        <p:spPr>
          <a:xfrm>
            <a:off x="3609713" y="1011420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Enter Credentials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EE32C-3A84-C40D-DF64-4F31BD41FE37}"/>
              </a:ext>
            </a:extLst>
          </p:cNvPr>
          <p:cNvSpPr/>
          <p:nvPr/>
        </p:nvSpPr>
        <p:spPr>
          <a:xfrm>
            <a:off x="3609713" y="2498381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Click Vendors -&gt; Add Vendor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000A-D233-7BE3-E8BC-78EE62FD1260}"/>
              </a:ext>
            </a:extLst>
          </p:cNvPr>
          <p:cNvSpPr/>
          <p:nvPr/>
        </p:nvSpPr>
        <p:spPr>
          <a:xfrm>
            <a:off x="6382547" y="1767777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Display added vendor 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345D9-A876-3812-3862-E6DD5BB62A61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867166" y="1253780"/>
            <a:ext cx="14022" cy="541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8D0C4-2240-0284-0905-F1DD042831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06590" y="1269653"/>
            <a:ext cx="170312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D8D40-EEFF-E3AA-EF4C-43331CBB71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04546" y="1527886"/>
            <a:ext cx="0" cy="9704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66D3E-2027-7F0D-F7A3-39932A702E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9379" y="2752382"/>
            <a:ext cx="1566334" cy="42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8B4FB-3660-F7FB-735D-07D7B329403A}"/>
              </a:ext>
            </a:extLst>
          </p:cNvPr>
          <p:cNvCxnSpPr>
            <a:cxnSpLocks/>
          </p:cNvCxnSpPr>
          <p:nvPr/>
        </p:nvCxnSpPr>
        <p:spPr>
          <a:xfrm flipV="1">
            <a:off x="7165713" y="2312115"/>
            <a:ext cx="0" cy="4402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0E929-143C-E33E-2419-D18F35A968EA}"/>
              </a:ext>
            </a:extLst>
          </p:cNvPr>
          <p:cNvSpPr/>
          <p:nvPr/>
        </p:nvSpPr>
        <p:spPr>
          <a:xfrm>
            <a:off x="3716269" y="1805704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Input 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13585-8355-D091-CC21-427D1DD0F50A}"/>
              </a:ext>
            </a:extLst>
          </p:cNvPr>
          <p:cNvSpPr/>
          <p:nvPr/>
        </p:nvSpPr>
        <p:spPr>
          <a:xfrm>
            <a:off x="7307917" y="2469818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Output Actions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782A7-4E8E-33A7-164C-ABD55D5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35" y="3501051"/>
            <a:ext cx="2901040" cy="2103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6A337-CC2D-4A3A-0543-DFA4AE34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68" y="3499758"/>
            <a:ext cx="4274132" cy="2105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5B3157-7BE4-2D87-7935-6443AEB65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31" y="3340249"/>
            <a:ext cx="2704705" cy="2424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2DD1A-90D1-08AB-8A55-72BE8F1A9C9D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2: ACME Add Vendor</a:t>
            </a:r>
          </a:p>
        </p:txBody>
      </p:sp>
    </p:spTree>
    <p:extLst>
      <p:ext uri="{BB962C8B-B14F-4D97-AF65-F5344CB8AC3E}">
        <p14:creationId xmlns:p14="http://schemas.microsoft.com/office/powerpoint/2010/main" val="390805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AA0CF1B-D35E-4F1B-B514-CFF06CC04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589" y="2565128"/>
            <a:ext cx="3017520" cy="2201057"/>
          </a:xfrm>
        </p:spPr>
        <p:txBody>
          <a:bodyPr/>
          <a:lstStyle/>
          <a:p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UI Automation is the process of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automating application user interfaces by simulating human input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 and output actions through specific UI Activities.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C2B8-F517-496F-9DE9-DF1C857879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8595" y="2565128"/>
            <a:ext cx="3017520" cy="2201057"/>
          </a:xfrm>
        </p:spPr>
        <p:txBody>
          <a:bodyPr/>
          <a:lstStyle/>
          <a:p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 step in automating UIs is understanding the logical sequence of steps that a human user would take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. The second step consists in translating these steps into UiPath Studio Activities and configuring them.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B009A-61E6-422D-BE67-D1409146A1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4601" y="2565128"/>
            <a:ext cx="3017520" cy="2201057"/>
          </a:xfrm>
        </p:spPr>
        <p:txBody>
          <a:bodyPr/>
          <a:lstStyle/>
          <a:p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complexity of the UI or of the application is irrelevant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. All desktop/web applications can be automated by using universal or application-tailored activities.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FDE82-55FA-3286-B39C-2DB81B6BD161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48082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A624B-216A-FE4E-1245-E385CF028B90}"/>
              </a:ext>
            </a:extLst>
          </p:cNvPr>
          <p:cNvSpPr/>
          <p:nvPr/>
        </p:nvSpPr>
        <p:spPr>
          <a:xfrm>
            <a:off x="382590" y="2255379"/>
            <a:ext cx="1989667" cy="102129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100" dirty="0">
                <a:latin typeface="Arial"/>
                <a:cs typeface="Arial"/>
              </a:rPr>
              <a:t>Open Browser and Navigate to URL </a:t>
            </a:r>
            <a:r>
              <a:rPr lang="en-IN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https://www.rpasamples.com/passwordgenerator</a:t>
            </a:r>
            <a:endParaRPr lang="en-IN" sz="1100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A75B-3035-E87E-168F-EA9B0DB75D9C}"/>
              </a:ext>
            </a:extLst>
          </p:cNvPr>
          <p:cNvSpPr/>
          <p:nvPr/>
        </p:nvSpPr>
        <p:spPr>
          <a:xfrm>
            <a:off x="3119969" y="1471151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Type Password Length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EE32C-3A84-C40D-DF64-4F31BD41FE37}"/>
              </a:ext>
            </a:extLst>
          </p:cNvPr>
          <p:cNvSpPr/>
          <p:nvPr/>
        </p:nvSpPr>
        <p:spPr>
          <a:xfrm>
            <a:off x="3119969" y="2958112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Generate 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000A-D233-7BE3-E8BC-78EE62FD1260}"/>
              </a:ext>
            </a:extLst>
          </p:cNvPr>
          <p:cNvSpPr/>
          <p:nvPr/>
        </p:nvSpPr>
        <p:spPr>
          <a:xfrm>
            <a:off x="5739559" y="2255380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Get Password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345D9-A876-3812-3862-E6DD5BB62A61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377423" y="1713511"/>
            <a:ext cx="1" cy="541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8D0C4-2240-0284-0905-F1DD042831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16846" y="1729384"/>
            <a:ext cx="170312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D8D40-EEFF-E3AA-EF4C-43331CBB71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114802" y="1987617"/>
            <a:ext cx="0" cy="9704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66D3E-2027-7F0D-F7A3-39932A702E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109635" y="3212113"/>
            <a:ext cx="1566334" cy="42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8B4FB-3660-F7FB-735D-07D7B329403A}"/>
              </a:ext>
            </a:extLst>
          </p:cNvPr>
          <p:cNvCxnSpPr>
            <a:cxnSpLocks/>
          </p:cNvCxnSpPr>
          <p:nvPr/>
        </p:nvCxnSpPr>
        <p:spPr>
          <a:xfrm flipV="1">
            <a:off x="6675969" y="2771846"/>
            <a:ext cx="0" cy="4402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0E929-143C-E33E-2419-D18F35A968EA}"/>
              </a:ext>
            </a:extLst>
          </p:cNvPr>
          <p:cNvSpPr/>
          <p:nvPr/>
        </p:nvSpPr>
        <p:spPr>
          <a:xfrm>
            <a:off x="3226525" y="2265435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Input 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13585-8355-D091-CC21-427D1DD0F50A}"/>
              </a:ext>
            </a:extLst>
          </p:cNvPr>
          <p:cNvSpPr/>
          <p:nvPr/>
        </p:nvSpPr>
        <p:spPr>
          <a:xfrm>
            <a:off x="6818173" y="2929549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Output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83416-93C8-419E-EA6F-01122FE9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22" y="3914844"/>
            <a:ext cx="5232246" cy="1822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B78B9D-FC53-1D1C-DD7F-0A434DE891EF}"/>
              </a:ext>
            </a:extLst>
          </p:cNvPr>
          <p:cNvSpPr txBox="1"/>
          <p:nvPr/>
        </p:nvSpPr>
        <p:spPr>
          <a:xfrm>
            <a:off x="7053793" y="3979559"/>
            <a:ext cx="2785533" cy="2734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r>
              <a:rPr lang="en-IN" sz="1400" dirty="0">
                <a:latin typeface="Arial"/>
                <a:cs typeface="Arial"/>
              </a:rPr>
              <a:t>Post your Unique 10-digit password with the following hashtags :</a:t>
            </a:r>
          </a:p>
          <a:p>
            <a:endParaRPr lang="en-IN" sz="1400" dirty="0">
              <a:latin typeface="Arial"/>
              <a:cs typeface="Arial"/>
            </a:endParaRPr>
          </a:p>
          <a:p>
            <a:r>
              <a:rPr lang="en-IN" sz="1400" dirty="0">
                <a:latin typeface="Arial"/>
                <a:cs typeface="Arial"/>
              </a:rPr>
              <a:t>#</a:t>
            </a:r>
            <a:r>
              <a:rPr lang="en-IN" sz="1400" dirty="0">
                <a:cs typeface="Arial"/>
              </a:rPr>
              <a:t>UiPathCommunity</a:t>
            </a:r>
          </a:p>
          <a:p>
            <a:r>
              <a:rPr lang="en-IN" sz="1400" dirty="0">
                <a:cs typeface="Arial"/>
              </a:rPr>
              <a:t>#RPAKickStarter</a:t>
            </a:r>
          </a:p>
          <a:p>
            <a:endParaRPr lang="en-IN" sz="1400" dirty="0">
              <a:latin typeface="Arial"/>
              <a:cs typeface="Arial"/>
            </a:endParaRPr>
          </a:p>
          <a:p>
            <a:r>
              <a:rPr lang="en-IN" sz="1400" dirty="0">
                <a:latin typeface="Arial"/>
                <a:cs typeface="Arial"/>
              </a:rPr>
              <a:t>“My Buddy Bot generated a password – [your password]”</a:t>
            </a: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 err="1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DD936-DDFC-285A-B7FE-05378C8799A1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Assignment: Password Generator</a:t>
            </a:r>
          </a:p>
        </p:txBody>
      </p:sp>
    </p:spTree>
    <p:extLst>
      <p:ext uri="{BB962C8B-B14F-4D97-AF65-F5344CB8AC3E}">
        <p14:creationId xmlns:p14="http://schemas.microsoft.com/office/powerpoint/2010/main" val="13876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5CD6-9FA0-4CEE-BBA7-1F630FBC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C753-E67D-49D5-A62B-25660E5F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practices with Studio </a:t>
            </a:r>
          </a:p>
          <a:p>
            <a:r>
              <a:rPr lang="en-US" dirty="0"/>
              <a:t>Advances UI Interaction Introduction</a:t>
            </a:r>
          </a:p>
          <a:p>
            <a:r>
              <a:rPr lang="en-US" dirty="0"/>
              <a:t>Selectors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1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C3AFF-C387-4B73-83E9-FDEB8A397118}"/>
              </a:ext>
            </a:extLst>
          </p:cNvPr>
          <p:cNvSpPr txBox="1"/>
          <p:nvPr/>
        </p:nvSpPr>
        <p:spPr>
          <a:xfrm>
            <a:off x="246216" y="214986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CE0AA9A4-9EB7-BE8C-76B9-07B0AA22139F}"/>
              </a:ext>
            </a:extLst>
          </p:cNvPr>
          <p:cNvSpPr txBox="1"/>
          <p:nvPr/>
        </p:nvSpPr>
        <p:spPr>
          <a:xfrm>
            <a:off x="315017" y="829606"/>
            <a:ext cx="4049949" cy="4108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Debugging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is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process</a:t>
            </a:r>
            <a:r>
              <a:rPr sz="2200" spc="-6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of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identifying</a:t>
            </a:r>
            <a:r>
              <a:rPr sz="2200" spc="-7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and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removing</a:t>
            </a:r>
            <a:r>
              <a:rPr sz="2200" spc="-3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errors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that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prevent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8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project</a:t>
            </a:r>
            <a:r>
              <a:rPr sz="2200" spc="-7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from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functioning</a:t>
            </a:r>
            <a:r>
              <a:rPr sz="2200" spc="-7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correctly.</a:t>
            </a:r>
            <a:endParaRPr sz="2200" dirty="0">
              <a:latin typeface="Arial MT"/>
              <a:cs typeface="Arial MT"/>
            </a:endParaRPr>
          </a:p>
          <a:p>
            <a:pPr marL="469265" indent="-368300">
              <a:lnSpc>
                <a:spcPct val="100000"/>
              </a:lnSpc>
              <a:spcBef>
                <a:spcPts val="994"/>
              </a:spcBef>
              <a:buFont typeface="Segoe UI Symbol"/>
              <a:buChar char="➔"/>
              <a:tabLst>
                <a:tab pos="469265" algn="l"/>
              </a:tabLst>
            </a:pP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During</a:t>
            </a:r>
            <a:r>
              <a:rPr sz="2200" spc="-5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design</a:t>
            </a:r>
            <a:r>
              <a:rPr sz="2200" spc="-55" dirty="0">
                <a:solidFill>
                  <a:srgbClr val="F9461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stage</a:t>
            </a:r>
            <a:r>
              <a:rPr sz="2200" spc="-5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of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automation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project,</a:t>
            </a:r>
            <a:r>
              <a:rPr sz="2200" spc="-5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at</a:t>
            </a:r>
            <a:r>
              <a:rPr sz="2200" spc="-2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activity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,</a:t>
            </a:r>
            <a:r>
              <a:rPr sz="2200" spc="-5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file</a:t>
            </a:r>
            <a:r>
              <a:rPr sz="2200" spc="-55" dirty="0">
                <a:solidFill>
                  <a:srgbClr val="F94616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B545A"/>
                </a:solidFill>
                <a:latin typeface="Arial MT"/>
                <a:cs typeface="Arial MT"/>
              </a:rPr>
              <a:t>and</a:t>
            </a:r>
            <a:endParaRPr sz="22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project</a:t>
            </a:r>
            <a:r>
              <a:rPr sz="2200" spc="-85" dirty="0">
                <a:solidFill>
                  <a:srgbClr val="F9461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94616"/>
                </a:solidFill>
                <a:latin typeface="Arial MT"/>
                <a:cs typeface="Arial MT"/>
              </a:rPr>
              <a:t>level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469265" indent="-368300">
              <a:lnSpc>
                <a:spcPct val="100000"/>
              </a:lnSpc>
              <a:spcBef>
                <a:spcPts val="1000"/>
              </a:spcBef>
              <a:buFont typeface="Segoe UI Symbol"/>
              <a:buChar char="➔"/>
              <a:tabLst>
                <a:tab pos="469265" algn="l"/>
              </a:tabLst>
            </a:pP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Debug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can</a:t>
            </a:r>
            <a:r>
              <a:rPr sz="2200" spc="-5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be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executed</a:t>
            </a:r>
            <a:r>
              <a:rPr sz="2200" spc="-3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from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both</a:t>
            </a:r>
            <a:r>
              <a:rPr sz="2200" spc="-1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4B545A"/>
                </a:solidFill>
                <a:latin typeface="Arial"/>
                <a:cs typeface="Arial"/>
              </a:rPr>
              <a:t>Design</a:t>
            </a:r>
            <a:r>
              <a:rPr sz="2200" b="1" spc="-40" dirty="0">
                <a:solidFill>
                  <a:srgbClr val="4B545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or</a:t>
            </a:r>
            <a:r>
              <a:rPr sz="2200" spc="-3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4B545A"/>
                </a:solidFill>
                <a:latin typeface="Arial"/>
                <a:cs typeface="Arial"/>
              </a:rPr>
              <a:t>Debug</a:t>
            </a:r>
            <a:r>
              <a:rPr sz="2200" b="1" spc="-25" dirty="0">
                <a:solidFill>
                  <a:srgbClr val="4B545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tabs.</a:t>
            </a:r>
            <a:endParaRPr sz="2200" dirty="0">
              <a:latin typeface="Arial MT"/>
              <a:cs typeface="Arial MT"/>
            </a:endParaRPr>
          </a:p>
          <a:p>
            <a:pPr marL="1126490">
              <a:lnSpc>
                <a:spcPct val="100000"/>
              </a:lnSpc>
              <a:spcBef>
                <a:spcPts val="944"/>
              </a:spcBef>
            </a:pPr>
            <a:r>
              <a:rPr sz="2200" b="1" spc="-190" dirty="0">
                <a:solidFill>
                  <a:srgbClr val="F94616"/>
                </a:solidFill>
                <a:latin typeface="Tahoma"/>
                <a:cs typeface="Tahoma"/>
              </a:rPr>
              <a:t>Debug</a:t>
            </a:r>
            <a:r>
              <a:rPr sz="2200" b="1" spc="-130" dirty="0">
                <a:solidFill>
                  <a:srgbClr val="F94616"/>
                </a:solidFill>
                <a:latin typeface="Tahoma"/>
                <a:cs typeface="Tahoma"/>
              </a:rPr>
              <a:t> </a:t>
            </a:r>
            <a:r>
              <a:rPr sz="2200" b="1" spc="-200" dirty="0">
                <a:solidFill>
                  <a:srgbClr val="F94616"/>
                </a:solidFill>
                <a:latin typeface="Tahoma"/>
                <a:cs typeface="Tahoma"/>
              </a:rPr>
              <a:t>current</a:t>
            </a:r>
            <a:r>
              <a:rPr sz="2200" b="1" spc="-110" dirty="0">
                <a:solidFill>
                  <a:srgbClr val="F94616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F94616"/>
                </a:solidFill>
                <a:latin typeface="Tahoma"/>
                <a:cs typeface="Tahoma"/>
              </a:rPr>
              <a:t>file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EC3F4070-A015-00F8-4336-7B9E4EB88908}"/>
              </a:ext>
            </a:extLst>
          </p:cNvPr>
          <p:cNvGrpSpPr/>
          <p:nvPr/>
        </p:nvGrpSpPr>
        <p:grpSpPr>
          <a:xfrm>
            <a:off x="5089585" y="2165230"/>
            <a:ext cx="6072461" cy="2068195"/>
            <a:chOff x="841247" y="3657600"/>
            <a:chExt cx="9992995" cy="2068195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0CB01F68-EE50-0E1C-7BFE-B6F3CF54AA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" y="3657600"/>
              <a:ext cx="9992868" cy="2060448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F5E0970-D8E7-675E-3194-BB7B426A4DD9}"/>
                </a:ext>
              </a:extLst>
            </p:cNvPr>
            <p:cNvSpPr/>
            <p:nvPr/>
          </p:nvSpPr>
          <p:spPr>
            <a:xfrm>
              <a:off x="886205" y="4046981"/>
              <a:ext cx="931544" cy="1373505"/>
            </a:xfrm>
            <a:custGeom>
              <a:avLst/>
              <a:gdLst/>
              <a:ahLst/>
              <a:cxnLst/>
              <a:rect l="l" t="t" r="r" b="b"/>
              <a:pathLst>
                <a:path w="931544" h="1373504">
                  <a:moveTo>
                    <a:pt x="73152" y="1373124"/>
                  </a:moveTo>
                  <a:lnTo>
                    <a:pt x="931164" y="1373124"/>
                  </a:lnTo>
                  <a:lnTo>
                    <a:pt x="931164" y="1083564"/>
                  </a:lnTo>
                  <a:lnTo>
                    <a:pt x="73152" y="1083564"/>
                  </a:lnTo>
                  <a:lnTo>
                    <a:pt x="73152" y="1373124"/>
                  </a:lnTo>
                  <a:close/>
                </a:path>
                <a:path w="931544" h="1373504">
                  <a:moveTo>
                    <a:pt x="0" y="771144"/>
                  </a:moveTo>
                  <a:lnTo>
                    <a:pt x="661416" y="771144"/>
                  </a:lnTo>
                  <a:lnTo>
                    <a:pt x="661416" y="0"/>
                  </a:lnTo>
                  <a:lnTo>
                    <a:pt x="0" y="0"/>
                  </a:lnTo>
                  <a:lnTo>
                    <a:pt x="0" y="771144"/>
                  </a:lnTo>
                  <a:close/>
                </a:path>
              </a:pathLst>
            </a:custGeom>
            <a:ln w="38100">
              <a:solidFill>
                <a:srgbClr val="F94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86E93C-069F-1156-C6E1-B5C066B78624}"/>
                </a:ext>
              </a:extLst>
            </p:cNvPr>
            <p:cNvSpPr/>
            <p:nvPr/>
          </p:nvSpPr>
          <p:spPr>
            <a:xfrm>
              <a:off x="1865375" y="4864608"/>
              <a:ext cx="8968740" cy="861060"/>
            </a:xfrm>
            <a:custGeom>
              <a:avLst/>
              <a:gdLst/>
              <a:ahLst/>
              <a:cxnLst/>
              <a:rect l="l" t="t" r="r" b="b"/>
              <a:pathLst>
                <a:path w="8968740" h="861060">
                  <a:moveTo>
                    <a:pt x="8968740" y="0"/>
                  </a:moveTo>
                  <a:lnTo>
                    <a:pt x="0" y="0"/>
                  </a:lnTo>
                  <a:lnTo>
                    <a:pt x="0" y="861059"/>
                  </a:lnTo>
                  <a:lnTo>
                    <a:pt x="8968740" y="861059"/>
                  </a:lnTo>
                  <a:lnTo>
                    <a:pt x="896874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38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7C8DC-1ECE-C8CD-F2F1-1E77D40E0DB4}"/>
              </a:ext>
            </a:extLst>
          </p:cNvPr>
          <p:cNvSpPr txBox="1"/>
          <p:nvPr/>
        </p:nvSpPr>
        <p:spPr>
          <a:xfrm>
            <a:off x="246216" y="214986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Debugging Actions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757A379C-AF21-AA6C-8657-9B04258EFBD1}"/>
              </a:ext>
            </a:extLst>
          </p:cNvPr>
          <p:cNvGrpSpPr/>
          <p:nvPr/>
        </p:nvGrpSpPr>
        <p:grpSpPr>
          <a:xfrm>
            <a:off x="3582161" y="1076134"/>
            <a:ext cx="7780655" cy="3074670"/>
            <a:chOff x="3582161" y="1076134"/>
            <a:chExt cx="7780655" cy="307467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52F73347-354A-34A9-7703-7D45FF102C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1211" y="2590800"/>
              <a:ext cx="4401312" cy="1540764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A921D6F1-1E12-8391-E704-5C29AD69E3CB}"/>
                </a:ext>
              </a:extLst>
            </p:cNvPr>
            <p:cNvSpPr/>
            <p:nvPr/>
          </p:nvSpPr>
          <p:spPr>
            <a:xfrm>
              <a:off x="3591686" y="2581275"/>
              <a:ext cx="4420870" cy="1560195"/>
            </a:xfrm>
            <a:custGeom>
              <a:avLst/>
              <a:gdLst/>
              <a:ahLst/>
              <a:cxnLst/>
              <a:rect l="l" t="t" r="r" b="b"/>
              <a:pathLst>
                <a:path w="4420870" h="1560195">
                  <a:moveTo>
                    <a:pt x="0" y="1559814"/>
                  </a:moveTo>
                  <a:lnTo>
                    <a:pt x="4420362" y="1559814"/>
                  </a:lnTo>
                  <a:lnTo>
                    <a:pt x="4420362" y="0"/>
                  </a:lnTo>
                  <a:lnTo>
                    <a:pt x="0" y="0"/>
                  </a:lnTo>
                  <a:lnTo>
                    <a:pt x="0" y="1559814"/>
                  </a:lnTo>
                  <a:close/>
                </a:path>
              </a:pathLst>
            </a:custGeom>
            <a:ln w="19050">
              <a:solidFill>
                <a:srgbClr val="575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1D0EC070-4290-6E50-1C91-D2F738957DB2}"/>
                </a:ext>
              </a:extLst>
            </p:cNvPr>
            <p:cNvSpPr/>
            <p:nvPr/>
          </p:nvSpPr>
          <p:spPr>
            <a:xfrm>
              <a:off x="6433819" y="1850898"/>
              <a:ext cx="885825" cy="939165"/>
            </a:xfrm>
            <a:custGeom>
              <a:avLst/>
              <a:gdLst/>
              <a:ahLst/>
              <a:cxnLst/>
              <a:rect l="l" t="t" r="r" b="b"/>
              <a:pathLst>
                <a:path w="885825" h="939164">
                  <a:moveTo>
                    <a:pt x="816573" y="52585"/>
                  </a:moveTo>
                  <a:lnTo>
                    <a:pt x="0" y="919606"/>
                  </a:lnTo>
                  <a:lnTo>
                    <a:pt x="20827" y="939164"/>
                  </a:lnTo>
                  <a:lnTo>
                    <a:pt x="837442" y="72225"/>
                  </a:lnTo>
                  <a:lnTo>
                    <a:pt x="816573" y="52585"/>
                  </a:lnTo>
                  <a:close/>
                </a:path>
                <a:path w="885825" h="939164">
                  <a:moveTo>
                    <a:pt x="873169" y="42163"/>
                  </a:moveTo>
                  <a:lnTo>
                    <a:pt x="826388" y="42163"/>
                  </a:lnTo>
                  <a:lnTo>
                    <a:pt x="847216" y="61849"/>
                  </a:lnTo>
                  <a:lnTo>
                    <a:pt x="837442" y="72225"/>
                  </a:lnTo>
                  <a:lnTo>
                    <a:pt x="858265" y="91821"/>
                  </a:lnTo>
                  <a:lnTo>
                    <a:pt x="873169" y="42163"/>
                  </a:lnTo>
                  <a:close/>
                </a:path>
                <a:path w="885825" h="939164">
                  <a:moveTo>
                    <a:pt x="826388" y="42163"/>
                  </a:moveTo>
                  <a:lnTo>
                    <a:pt x="816573" y="52585"/>
                  </a:lnTo>
                  <a:lnTo>
                    <a:pt x="837442" y="72225"/>
                  </a:lnTo>
                  <a:lnTo>
                    <a:pt x="847216" y="61849"/>
                  </a:lnTo>
                  <a:lnTo>
                    <a:pt x="826388" y="42163"/>
                  </a:lnTo>
                  <a:close/>
                </a:path>
                <a:path w="885825" h="939164">
                  <a:moveTo>
                    <a:pt x="885825" y="0"/>
                  </a:moveTo>
                  <a:lnTo>
                    <a:pt x="795781" y="33019"/>
                  </a:lnTo>
                  <a:lnTo>
                    <a:pt x="816573" y="52585"/>
                  </a:lnTo>
                  <a:lnTo>
                    <a:pt x="826388" y="42163"/>
                  </a:lnTo>
                  <a:lnTo>
                    <a:pt x="873169" y="42163"/>
                  </a:lnTo>
                  <a:lnTo>
                    <a:pt x="885825" y="0"/>
                  </a:lnTo>
                  <a:close/>
                </a:path>
              </a:pathLst>
            </a:custGeom>
            <a:solidFill>
              <a:srgbClr val="F94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C0D9B02D-C0C5-91EC-E5A8-6336A794E65A}"/>
                </a:ext>
              </a:extLst>
            </p:cNvPr>
            <p:cNvSpPr/>
            <p:nvPr/>
          </p:nvSpPr>
          <p:spPr>
            <a:xfrm>
              <a:off x="7325105" y="1090422"/>
              <a:ext cx="4023360" cy="1056640"/>
            </a:xfrm>
            <a:custGeom>
              <a:avLst/>
              <a:gdLst/>
              <a:ahLst/>
              <a:cxnLst/>
              <a:rect l="l" t="t" r="r" b="b"/>
              <a:pathLst>
                <a:path w="4023359" h="1056639">
                  <a:moveTo>
                    <a:pt x="3847338" y="0"/>
                  </a:moveTo>
                  <a:lnTo>
                    <a:pt x="176022" y="0"/>
                  </a:lnTo>
                  <a:lnTo>
                    <a:pt x="129248" y="6291"/>
                  </a:lnTo>
                  <a:lnTo>
                    <a:pt x="87206" y="24045"/>
                  </a:lnTo>
                  <a:lnTo>
                    <a:pt x="51577" y="51577"/>
                  </a:lnTo>
                  <a:lnTo>
                    <a:pt x="24045" y="87206"/>
                  </a:lnTo>
                  <a:lnTo>
                    <a:pt x="6291" y="129248"/>
                  </a:lnTo>
                  <a:lnTo>
                    <a:pt x="0" y="176022"/>
                  </a:lnTo>
                  <a:lnTo>
                    <a:pt x="0" y="880110"/>
                  </a:lnTo>
                  <a:lnTo>
                    <a:pt x="6291" y="926883"/>
                  </a:lnTo>
                  <a:lnTo>
                    <a:pt x="24045" y="968925"/>
                  </a:lnTo>
                  <a:lnTo>
                    <a:pt x="51577" y="1004554"/>
                  </a:lnTo>
                  <a:lnTo>
                    <a:pt x="87206" y="1032086"/>
                  </a:lnTo>
                  <a:lnTo>
                    <a:pt x="129248" y="1049840"/>
                  </a:lnTo>
                  <a:lnTo>
                    <a:pt x="176022" y="1056131"/>
                  </a:lnTo>
                  <a:lnTo>
                    <a:pt x="3847338" y="1056131"/>
                  </a:lnTo>
                  <a:lnTo>
                    <a:pt x="3894111" y="1049840"/>
                  </a:lnTo>
                  <a:lnTo>
                    <a:pt x="3936153" y="1032086"/>
                  </a:lnTo>
                  <a:lnTo>
                    <a:pt x="3971782" y="1004554"/>
                  </a:lnTo>
                  <a:lnTo>
                    <a:pt x="3999314" y="968925"/>
                  </a:lnTo>
                  <a:lnTo>
                    <a:pt x="4017068" y="926883"/>
                  </a:lnTo>
                  <a:lnTo>
                    <a:pt x="4023360" y="880110"/>
                  </a:lnTo>
                  <a:lnTo>
                    <a:pt x="4023360" y="176022"/>
                  </a:lnTo>
                  <a:lnTo>
                    <a:pt x="4017068" y="129248"/>
                  </a:lnTo>
                  <a:lnTo>
                    <a:pt x="3999314" y="87206"/>
                  </a:lnTo>
                  <a:lnTo>
                    <a:pt x="3971782" y="51577"/>
                  </a:lnTo>
                  <a:lnTo>
                    <a:pt x="3936153" y="24045"/>
                  </a:lnTo>
                  <a:lnTo>
                    <a:pt x="3894111" y="6291"/>
                  </a:lnTo>
                  <a:lnTo>
                    <a:pt x="3847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60959DE9-F52E-BFBB-6858-79A80BD57017}"/>
                </a:ext>
              </a:extLst>
            </p:cNvPr>
            <p:cNvSpPr/>
            <p:nvPr/>
          </p:nvSpPr>
          <p:spPr>
            <a:xfrm>
              <a:off x="7325105" y="1090422"/>
              <a:ext cx="4023360" cy="1056640"/>
            </a:xfrm>
            <a:custGeom>
              <a:avLst/>
              <a:gdLst/>
              <a:ahLst/>
              <a:cxnLst/>
              <a:rect l="l" t="t" r="r" b="b"/>
              <a:pathLst>
                <a:path w="4023359" h="1056639">
                  <a:moveTo>
                    <a:pt x="0" y="176022"/>
                  </a:moveTo>
                  <a:lnTo>
                    <a:pt x="6291" y="129248"/>
                  </a:lnTo>
                  <a:lnTo>
                    <a:pt x="24045" y="87206"/>
                  </a:lnTo>
                  <a:lnTo>
                    <a:pt x="51577" y="51577"/>
                  </a:lnTo>
                  <a:lnTo>
                    <a:pt x="87206" y="24045"/>
                  </a:lnTo>
                  <a:lnTo>
                    <a:pt x="129248" y="6291"/>
                  </a:lnTo>
                  <a:lnTo>
                    <a:pt x="176022" y="0"/>
                  </a:lnTo>
                  <a:lnTo>
                    <a:pt x="3847338" y="0"/>
                  </a:lnTo>
                  <a:lnTo>
                    <a:pt x="3894111" y="6291"/>
                  </a:lnTo>
                  <a:lnTo>
                    <a:pt x="3936153" y="24045"/>
                  </a:lnTo>
                  <a:lnTo>
                    <a:pt x="3971782" y="51577"/>
                  </a:lnTo>
                  <a:lnTo>
                    <a:pt x="3999314" y="87206"/>
                  </a:lnTo>
                  <a:lnTo>
                    <a:pt x="4017068" y="129248"/>
                  </a:lnTo>
                  <a:lnTo>
                    <a:pt x="4023360" y="176022"/>
                  </a:lnTo>
                  <a:lnTo>
                    <a:pt x="4023360" y="880110"/>
                  </a:lnTo>
                  <a:lnTo>
                    <a:pt x="4017068" y="926883"/>
                  </a:lnTo>
                  <a:lnTo>
                    <a:pt x="3999314" y="968925"/>
                  </a:lnTo>
                  <a:lnTo>
                    <a:pt x="3971782" y="1004554"/>
                  </a:lnTo>
                  <a:lnTo>
                    <a:pt x="3936153" y="1032086"/>
                  </a:lnTo>
                  <a:lnTo>
                    <a:pt x="3894111" y="1049840"/>
                  </a:lnTo>
                  <a:lnTo>
                    <a:pt x="3847338" y="1056131"/>
                  </a:lnTo>
                  <a:lnTo>
                    <a:pt x="176022" y="1056131"/>
                  </a:lnTo>
                  <a:lnTo>
                    <a:pt x="129248" y="1049840"/>
                  </a:lnTo>
                  <a:lnTo>
                    <a:pt x="87206" y="1032086"/>
                  </a:lnTo>
                  <a:lnTo>
                    <a:pt x="51577" y="1004554"/>
                  </a:lnTo>
                  <a:lnTo>
                    <a:pt x="24045" y="968925"/>
                  </a:lnTo>
                  <a:lnTo>
                    <a:pt x="6291" y="926883"/>
                  </a:lnTo>
                  <a:lnTo>
                    <a:pt x="0" y="880110"/>
                  </a:lnTo>
                  <a:lnTo>
                    <a:pt x="0" y="176022"/>
                  </a:lnTo>
                  <a:close/>
                </a:path>
              </a:pathLst>
            </a:custGeom>
            <a:ln w="28575">
              <a:solidFill>
                <a:srgbClr val="F94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3D70E0A-D39C-8890-6CEC-1291C9155E44}"/>
              </a:ext>
            </a:extLst>
          </p:cNvPr>
          <p:cNvSpPr txBox="1"/>
          <p:nvPr/>
        </p:nvSpPr>
        <p:spPr>
          <a:xfrm>
            <a:off x="7455534" y="1140968"/>
            <a:ext cx="37617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Re-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executes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previous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activity,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throws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exception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if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it's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encountered</a:t>
            </a:r>
            <a:r>
              <a:rPr sz="2000" spc="-6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again.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6E6B3BC7-45F2-97AD-F816-F69656F80946}"/>
              </a:ext>
            </a:extLst>
          </p:cNvPr>
          <p:cNvSpPr txBox="1"/>
          <p:nvPr/>
        </p:nvSpPr>
        <p:spPr>
          <a:xfrm>
            <a:off x="8225408" y="2952114"/>
            <a:ext cx="35775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Ignores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encountered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exception</a:t>
            </a:r>
            <a:r>
              <a:rPr sz="20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continues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execution</a:t>
            </a:r>
            <a:r>
              <a:rPr sz="20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from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next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activity.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5">
            <a:extLst>
              <a:ext uri="{FF2B5EF4-FFF2-40B4-BE49-F238E27FC236}">
                <a16:creationId xmlns:a16="http://schemas.microsoft.com/office/drawing/2014/main" id="{AA915974-E069-AEE3-5BC2-D8DC693BC2AD}"/>
              </a:ext>
            </a:extLst>
          </p:cNvPr>
          <p:cNvGrpSpPr/>
          <p:nvPr/>
        </p:nvGrpSpPr>
        <p:grpSpPr>
          <a:xfrm>
            <a:off x="311086" y="1144714"/>
            <a:ext cx="7783830" cy="2326640"/>
            <a:chOff x="311086" y="1144714"/>
            <a:chExt cx="7783830" cy="2326640"/>
          </a:xfrm>
        </p:grpSpPr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F9B3C3DD-46D0-7CC5-60D1-5951809AA4CC}"/>
                </a:ext>
              </a:extLst>
            </p:cNvPr>
            <p:cNvSpPr/>
            <p:nvPr/>
          </p:nvSpPr>
          <p:spPr>
            <a:xfrm>
              <a:off x="6614795" y="3385566"/>
              <a:ext cx="1480185" cy="85725"/>
            </a:xfrm>
            <a:custGeom>
              <a:avLst/>
              <a:gdLst/>
              <a:ahLst/>
              <a:cxnLst/>
              <a:rect l="l" t="t" r="r" b="b"/>
              <a:pathLst>
                <a:path w="1480184" h="85725">
                  <a:moveTo>
                    <a:pt x="1394840" y="0"/>
                  </a:moveTo>
                  <a:lnTo>
                    <a:pt x="1394502" y="28529"/>
                  </a:lnTo>
                  <a:lnTo>
                    <a:pt x="1408810" y="28701"/>
                  </a:lnTo>
                  <a:lnTo>
                    <a:pt x="1408429" y="57276"/>
                  </a:lnTo>
                  <a:lnTo>
                    <a:pt x="1394162" y="57276"/>
                  </a:lnTo>
                  <a:lnTo>
                    <a:pt x="1393825" y="85725"/>
                  </a:lnTo>
                  <a:lnTo>
                    <a:pt x="1452536" y="57276"/>
                  </a:lnTo>
                  <a:lnTo>
                    <a:pt x="1408429" y="57276"/>
                  </a:lnTo>
                  <a:lnTo>
                    <a:pt x="1394164" y="57103"/>
                  </a:lnTo>
                  <a:lnTo>
                    <a:pt x="1452895" y="57103"/>
                  </a:lnTo>
                  <a:lnTo>
                    <a:pt x="1480057" y="43942"/>
                  </a:lnTo>
                  <a:lnTo>
                    <a:pt x="1394840" y="0"/>
                  </a:lnTo>
                  <a:close/>
                </a:path>
                <a:path w="1480184" h="85725">
                  <a:moveTo>
                    <a:pt x="1394502" y="28529"/>
                  </a:moveTo>
                  <a:lnTo>
                    <a:pt x="1394164" y="57103"/>
                  </a:lnTo>
                  <a:lnTo>
                    <a:pt x="1408429" y="57276"/>
                  </a:lnTo>
                  <a:lnTo>
                    <a:pt x="1408810" y="28701"/>
                  </a:lnTo>
                  <a:lnTo>
                    <a:pt x="1394502" y="28529"/>
                  </a:lnTo>
                  <a:close/>
                </a:path>
                <a:path w="1480184" h="85725">
                  <a:moveTo>
                    <a:pt x="253" y="11684"/>
                  </a:moveTo>
                  <a:lnTo>
                    <a:pt x="0" y="40132"/>
                  </a:lnTo>
                  <a:lnTo>
                    <a:pt x="1394164" y="57103"/>
                  </a:lnTo>
                  <a:lnTo>
                    <a:pt x="1394502" y="28529"/>
                  </a:lnTo>
                  <a:lnTo>
                    <a:pt x="253" y="11684"/>
                  </a:lnTo>
                  <a:close/>
                </a:path>
              </a:pathLst>
            </a:custGeom>
            <a:solidFill>
              <a:srgbClr val="923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EC55B6-F758-6FAA-38AE-82274B08A820}"/>
                </a:ext>
              </a:extLst>
            </p:cNvPr>
            <p:cNvSpPr/>
            <p:nvPr/>
          </p:nvSpPr>
          <p:spPr>
            <a:xfrm>
              <a:off x="325374" y="1159002"/>
              <a:ext cx="4023360" cy="957580"/>
            </a:xfrm>
            <a:custGeom>
              <a:avLst/>
              <a:gdLst/>
              <a:ahLst/>
              <a:cxnLst/>
              <a:rect l="l" t="t" r="r" b="b"/>
              <a:pathLst>
                <a:path w="4023360" h="957580">
                  <a:moveTo>
                    <a:pt x="3863848" y="0"/>
                  </a:moveTo>
                  <a:lnTo>
                    <a:pt x="159511" y="0"/>
                  </a:lnTo>
                  <a:lnTo>
                    <a:pt x="109092" y="8128"/>
                  </a:lnTo>
                  <a:lnTo>
                    <a:pt x="65304" y="30764"/>
                  </a:lnTo>
                  <a:lnTo>
                    <a:pt x="30775" y="65288"/>
                  </a:lnTo>
                  <a:lnTo>
                    <a:pt x="8131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31" y="847994"/>
                  </a:lnTo>
                  <a:lnTo>
                    <a:pt x="30775" y="891783"/>
                  </a:lnTo>
                  <a:lnTo>
                    <a:pt x="65304" y="926307"/>
                  </a:lnTo>
                  <a:lnTo>
                    <a:pt x="109092" y="948944"/>
                  </a:lnTo>
                  <a:lnTo>
                    <a:pt x="159511" y="957072"/>
                  </a:lnTo>
                  <a:lnTo>
                    <a:pt x="3863848" y="957072"/>
                  </a:lnTo>
                  <a:lnTo>
                    <a:pt x="3914282" y="948943"/>
                  </a:lnTo>
                  <a:lnTo>
                    <a:pt x="3958071" y="926307"/>
                  </a:lnTo>
                  <a:lnTo>
                    <a:pt x="3992595" y="891783"/>
                  </a:lnTo>
                  <a:lnTo>
                    <a:pt x="4015232" y="847994"/>
                  </a:lnTo>
                  <a:lnTo>
                    <a:pt x="4023360" y="797560"/>
                  </a:lnTo>
                  <a:lnTo>
                    <a:pt x="4023360" y="159512"/>
                  </a:lnTo>
                  <a:lnTo>
                    <a:pt x="4015231" y="109077"/>
                  </a:lnTo>
                  <a:lnTo>
                    <a:pt x="3992595" y="65288"/>
                  </a:lnTo>
                  <a:lnTo>
                    <a:pt x="3958071" y="30764"/>
                  </a:lnTo>
                  <a:lnTo>
                    <a:pt x="3914282" y="8127"/>
                  </a:lnTo>
                  <a:lnTo>
                    <a:pt x="3863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>
              <a:extLst>
                <a:ext uri="{FF2B5EF4-FFF2-40B4-BE49-F238E27FC236}">
                  <a16:creationId xmlns:a16="http://schemas.microsoft.com/office/drawing/2014/main" id="{4770CBEF-DFAF-06F1-36AA-06C2FEB56B01}"/>
                </a:ext>
              </a:extLst>
            </p:cNvPr>
            <p:cNvSpPr/>
            <p:nvPr/>
          </p:nvSpPr>
          <p:spPr>
            <a:xfrm>
              <a:off x="325374" y="1159002"/>
              <a:ext cx="4023360" cy="957580"/>
            </a:xfrm>
            <a:custGeom>
              <a:avLst/>
              <a:gdLst/>
              <a:ahLst/>
              <a:cxnLst/>
              <a:rect l="l" t="t" r="r" b="b"/>
              <a:pathLst>
                <a:path w="4023360" h="957580">
                  <a:moveTo>
                    <a:pt x="0" y="159512"/>
                  </a:moveTo>
                  <a:lnTo>
                    <a:pt x="8131" y="109077"/>
                  </a:lnTo>
                  <a:lnTo>
                    <a:pt x="30775" y="65288"/>
                  </a:lnTo>
                  <a:lnTo>
                    <a:pt x="65304" y="30764"/>
                  </a:lnTo>
                  <a:lnTo>
                    <a:pt x="109092" y="8128"/>
                  </a:lnTo>
                  <a:lnTo>
                    <a:pt x="159511" y="0"/>
                  </a:lnTo>
                  <a:lnTo>
                    <a:pt x="3863848" y="0"/>
                  </a:lnTo>
                  <a:lnTo>
                    <a:pt x="3914282" y="8127"/>
                  </a:lnTo>
                  <a:lnTo>
                    <a:pt x="3958071" y="30764"/>
                  </a:lnTo>
                  <a:lnTo>
                    <a:pt x="3992595" y="65288"/>
                  </a:lnTo>
                  <a:lnTo>
                    <a:pt x="4015231" y="109077"/>
                  </a:lnTo>
                  <a:lnTo>
                    <a:pt x="4023360" y="159512"/>
                  </a:lnTo>
                  <a:lnTo>
                    <a:pt x="4023360" y="797560"/>
                  </a:lnTo>
                  <a:lnTo>
                    <a:pt x="4015232" y="847994"/>
                  </a:lnTo>
                  <a:lnTo>
                    <a:pt x="3992595" y="891783"/>
                  </a:lnTo>
                  <a:lnTo>
                    <a:pt x="3958071" y="926307"/>
                  </a:lnTo>
                  <a:lnTo>
                    <a:pt x="3914282" y="948943"/>
                  </a:lnTo>
                  <a:lnTo>
                    <a:pt x="3863848" y="957072"/>
                  </a:lnTo>
                  <a:lnTo>
                    <a:pt x="159511" y="957072"/>
                  </a:lnTo>
                  <a:lnTo>
                    <a:pt x="109092" y="948944"/>
                  </a:lnTo>
                  <a:lnTo>
                    <a:pt x="65304" y="926307"/>
                  </a:lnTo>
                  <a:lnTo>
                    <a:pt x="30775" y="891783"/>
                  </a:lnTo>
                  <a:lnTo>
                    <a:pt x="8131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28575">
              <a:solidFill>
                <a:srgbClr val="38C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9">
            <a:extLst>
              <a:ext uri="{FF2B5EF4-FFF2-40B4-BE49-F238E27FC236}">
                <a16:creationId xmlns:a16="http://schemas.microsoft.com/office/drawing/2014/main" id="{526F5106-7FBD-ABAE-CF1F-28FCECB8ADDE}"/>
              </a:ext>
            </a:extLst>
          </p:cNvPr>
          <p:cNvSpPr txBox="1"/>
          <p:nvPr/>
        </p:nvSpPr>
        <p:spPr>
          <a:xfrm>
            <a:off x="450291" y="1159205"/>
            <a:ext cx="377444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Debugs</a:t>
            </a:r>
            <a:r>
              <a:rPr sz="2000" spc="125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activities</a:t>
            </a:r>
            <a:r>
              <a:rPr sz="2000" spc="135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one</a:t>
            </a:r>
            <a:r>
              <a:rPr sz="2000" spc="130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by</a:t>
            </a:r>
            <a:r>
              <a:rPr sz="2000" spc="125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one.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Opens</a:t>
            </a:r>
            <a:r>
              <a:rPr sz="2000" spc="38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3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workflows</a:t>
            </a:r>
            <a:r>
              <a:rPr sz="2000" spc="3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2000" spc="3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“Invoke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Workflow</a:t>
            </a:r>
            <a:r>
              <a:rPr sz="2000" spc="-6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File”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activities.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20">
            <a:extLst>
              <a:ext uri="{FF2B5EF4-FFF2-40B4-BE49-F238E27FC236}">
                <a16:creationId xmlns:a16="http://schemas.microsoft.com/office/drawing/2014/main" id="{D26C8D9D-A18C-57A0-02B4-AD390C2B4E6C}"/>
              </a:ext>
            </a:extLst>
          </p:cNvPr>
          <p:cNvGrpSpPr/>
          <p:nvPr/>
        </p:nvGrpSpPr>
        <p:grpSpPr>
          <a:xfrm>
            <a:off x="7688770" y="4630102"/>
            <a:ext cx="4051935" cy="930910"/>
            <a:chOff x="7688770" y="4630102"/>
            <a:chExt cx="4051935" cy="930910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C448FFA5-6002-0819-42E0-B21D404699C5}"/>
                </a:ext>
              </a:extLst>
            </p:cNvPr>
            <p:cNvSpPr/>
            <p:nvPr/>
          </p:nvSpPr>
          <p:spPr>
            <a:xfrm>
              <a:off x="7703057" y="4644390"/>
              <a:ext cx="4023360" cy="902335"/>
            </a:xfrm>
            <a:custGeom>
              <a:avLst/>
              <a:gdLst/>
              <a:ahLst/>
              <a:cxnLst/>
              <a:rect l="l" t="t" r="r" b="b"/>
              <a:pathLst>
                <a:path w="4023359" h="902335">
                  <a:moveTo>
                    <a:pt x="3872992" y="0"/>
                  </a:moveTo>
                  <a:lnTo>
                    <a:pt x="150368" y="0"/>
                  </a:lnTo>
                  <a:lnTo>
                    <a:pt x="102835" y="7664"/>
                  </a:lnTo>
                  <a:lnTo>
                    <a:pt x="61557" y="29008"/>
                  </a:lnTo>
                  <a:lnTo>
                    <a:pt x="29008" y="61557"/>
                  </a:lnTo>
                  <a:lnTo>
                    <a:pt x="7664" y="102835"/>
                  </a:lnTo>
                  <a:lnTo>
                    <a:pt x="0" y="150368"/>
                  </a:lnTo>
                  <a:lnTo>
                    <a:pt x="0" y="751840"/>
                  </a:lnTo>
                  <a:lnTo>
                    <a:pt x="7664" y="799372"/>
                  </a:lnTo>
                  <a:lnTo>
                    <a:pt x="29008" y="840650"/>
                  </a:lnTo>
                  <a:lnTo>
                    <a:pt x="61557" y="873199"/>
                  </a:lnTo>
                  <a:lnTo>
                    <a:pt x="102835" y="894543"/>
                  </a:lnTo>
                  <a:lnTo>
                    <a:pt x="150368" y="902208"/>
                  </a:lnTo>
                  <a:lnTo>
                    <a:pt x="3872992" y="902208"/>
                  </a:lnTo>
                  <a:lnTo>
                    <a:pt x="3920524" y="894543"/>
                  </a:lnTo>
                  <a:lnTo>
                    <a:pt x="3961802" y="873199"/>
                  </a:lnTo>
                  <a:lnTo>
                    <a:pt x="3994351" y="840650"/>
                  </a:lnTo>
                  <a:lnTo>
                    <a:pt x="4015695" y="799372"/>
                  </a:lnTo>
                  <a:lnTo>
                    <a:pt x="4023360" y="751840"/>
                  </a:lnTo>
                  <a:lnTo>
                    <a:pt x="4023360" y="150368"/>
                  </a:lnTo>
                  <a:lnTo>
                    <a:pt x="4015695" y="102835"/>
                  </a:lnTo>
                  <a:lnTo>
                    <a:pt x="3994351" y="61557"/>
                  </a:lnTo>
                  <a:lnTo>
                    <a:pt x="3961802" y="29008"/>
                  </a:lnTo>
                  <a:lnTo>
                    <a:pt x="3920524" y="7664"/>
                  </a:lnTo>
                  <a:lnTo>
                    <a:pt x="3872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ED052FDB-9275-0BD0-49F7-91CA95905A46}"/>
                </a:ext>
              </a:extLst>
            </p:cNvPr>
            <p:cNvSpPr/>
            <p:nvPr/>
          </p:nvSpPr>
          <p:spPr>
            <a:xfrm>
              <a:off x="7703057" y="4644390"/>
              <a:ext cx="4023360" cy="902335"/>
            </a:xfrm>
            <a:custGeom>
              <a:avLst/>
              <a:gdLst/>
              <a:ahLst/>
              <a:cxnLst/>
              <a:rect l="l" t="t" r="r" b="b"/>
              <a:pathLst>
                <a:path w="4023359" h="902335">
                  <a:moveTo>
                    <a:pt x="0" y="150368"/>
                  </a:moveTo>
                  <a:lnTo>
                    <a:pt x="7664" y="102835"/>
                  </a:lnTo>
                  <a:lnTo>
                    <a:pt x="29008" y="61557"/>
                  </a:lnTo>
                  <a:lnTo>
                    <a:pt x="61557" y="29008"/>
                  </a:lnTo>
                  <a:lnTo>
                    <a:pt x="102835" y="7664"/>
                  </a:lnTo>
                  <a:lnTo>
                    <a:pt x="150368" y="0"/>
                  </a:lnTo>
                  <a:lnTo>
                    <a:pt x="3872992" y="0"/>
                  </a:lnTo>
                  <a:lnTo>
                    <a:pt x="3920524" y="7664"/>
                  </a:lnTo>
                  <a:lnTo>
                    <a:pt x="3961802" y="29008"/>
                  </a:lnTo>
                  <a:lnTo>
                    <a:pt x="3994351" y="61557"/>
                  </a:lnTo>
                  <a:lnTo>
                    <a:pt x="4015695" y="102835"/>
                  </a:lnTo>
                  <a:lnTo>
                    <a:pt x="4023360" y="150368"/>
                  </a:lnTo>
                  <a:lnTo>
                    <a:pt x="4023360" y="751840"/>
                  </a:lnTo>
                  <a:lnTo>
                    <a:pt x="4015695" y="799372"/>
                  </a:lnTo>
                  <a:lnTo>
                    <a:pt x="3994351" y="840650"/>
                  </a:lnTo>
                  <a:lnTo>
                    <a:pt x="3961802" y="873199"/>
                  </a:lnTo>
                  <a:lnTo>
                    <a:pt x="3920524" y="894543"/>
                  </a:lnTo>
                  <a:lnTo>
                    <a:pt x="3872992" y="902208"/>
                  </a:lnTo>
                  <a:lnTo>
                    <a:pt x="150368" y="902208"/>
                  </a:lnTo>
                  <a:lnTo>
                    <a:pt x="102835" y="894543"/>
                  </a:lnTo>
                  <a:lnTo>
                    <a:pt x="61557" y="873199"/>
                  </a:lnTo>
                  <a:lnTo>
                    <a:pt x="29008" y="840650"/>
                  </a:lnTo>
                  <a:lnTo>
                    <a:pt x="7664" y="799372"/>
                  </a:lnTo>
                  <a:lnTo>
                    <a:pt x="0" y="751840"/>
                  </a:lnTo>
                  <a:lnTo>
                    <a:pt x="0" y="150368"/>
                  </a:lnTo>
                  <a:close/>
                </a:path>
              </a:pathLst>
            </a:custGeom>
            <a:ln w="28575">
              <a:solidFill>
                <a:srgbClr val="38C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3">
            <a:extLst>
              <a:ext uri="{FF2B5EF4-FFF2-40B4-BE49-F238E27FC236}">
                <a16:creationId xmlns:a16="http://schemas.microsoft.com/office/drawing/2014/main" id="{89F880B3-753B-FADA-0F9A-7408969831A8}"/>
              </a:ext>
            </a:extLst>
          </p:cNvPr>
          <p:cNvSpPr txBox="1"/>
          <p:nvPr/>
        </p:nvSpPr>
        <p:spPr>
          <a:xfrm>
            <a:off x="7825867" y="4618101"/>
            <a:ext cx="3779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915" algn="l"/>
              </a:tabLst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Restarts</a:t>
            </a:r>
            <a:r>
              <a:rPr sz="2000" spc="3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3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debugging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D2A3DA89-9A2D-1386-76DB-D5F387F5B597}"/>
              </a:ext>
            </a:extLst>
          </p:cNvPr>
          <p:cNvSpPr txBox="1"/>
          <p:nvPr/>
        </p:nvSpPr>
        <p:spPr>
          <a:xfrm>
            <a:off x="7825867" y="4922901"/>
            <a:ext cx="3778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  <a:tab pos="1330960" algn="l"/>
                <a:tab pos="1966595" algn="l"/>
                <a:tab pos="2970530" algn="l"/>
                <a:tab pos="3411220" algn="l"/>
              </a:tabLst>
            </a:pP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from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first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activity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2928D13B-626B-DCAB-01F1-D128989E330F}"/>
              </a:ext>
            </a:extLst>
          </p:cNvPr>
          <p:cNvSpPr txBox="1"/>
          <p:nvPr/>
        </p:nvSpPr>
        <p:spPr>
          <a:xfrm>
            <a:off x="7825867" y="5227701"/>
            <a:ext cx="8616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6">
            <a:extLst>
              <a:ext uri="{FF2B5EF4-FFF2-40B4-BE49-F238E27FC236}">
                <a16:creationId xmlns:a16="http://schemas.microsoft.com/office/drawing/2014/main" id="{641B1628-C790-214C-21B5-1F0B467EC745}"/>
              </a:ext>
            </a:extLst>
          </p:cNvPr>
          <p:cNvGrpSpPr/>
          <p:nvPr/>
        </p:nvGrpSpPr>
        <p:grpSpPr>
          <a:xfrm>
            <a:off x="367474" y="4593526"/>
            <a:ext cx="4051935" cy="1409700"/>
            <a:chOff x="367474" y="4593526"/>
            <a:chExt cx="4051935" cy="1409700"/>
          </a:xfrm>
        </p:grpSpPr>
        <p:sp>
          <p:nvSpPr>
            <p:cNvPr id="23" name="object 27">
              <a:extLst>
                <a:ext uri="{FF2B5EF4-FFF2-40B4-BE49-F238E27FC236}">
                  <a16:creationId xmlns:a16="http://schemas.microsoft.com/office/drawing/2014/main" id="{BFAE882B-F201-7595-9716-A68140959EF9}"/>
                </a:ext>
              </a:extLst>
            </p:cNvPr>
            <p:cNvSpPr/>
            <p:nvPr/>
          </p:nvSpPr>
          <p:spPr>
            <a:xfrm>
              <a:off x="381761" y="4607814"/>
              <a:ext cx="4023360" cy="1381125"/>
            </a:xfrm>
            <a:custGeom>
              <a:avLst/>
              <a:gdLst/>
              <a:ahLst/>
              <a:cxnLst/>
              <a:rect l="l" t="t" r="r" b="b"/>
              <a:pathLst>
                <a:path w="4023360" h="1381125">
                  <a:moveTo>
                    <a:pt x="3793236" y="0"/>
                  </a:moveTo>
                  <a:lnTo>
                    <a:pt x="230124" y="0"/>
                  </a:lnTo>
                  <a:lnTo>
                    <a:pt x="183747" y="4673"/>
                  </a:lnTo>
                  <a:lnTo>
                    <a:pt x="140551" y="18079"/>
                  </a:lnTo>
                  <a:lnTo>
                    <a:pt x="101461" y="39292"/>
                  </a:lnTo>
                  <a:lnTo>
                    <a:pt x="67403" y="67389"/>
                  </a:lnTo>
                  <a:lnTo>
                    <a:pt x="39302" y="101444"/>
                  </a:lnTo>
                  <a:lnTo>
                    <a:pt x="18084" y="140535"/>
                  </a:lnTo>
                  <a:lnTo>
                    <a:pt x="4675" y="183736"/>
                  </a:lnTo>
                  <a:lnTo>
                    <a:pt x="0" y="230124"/>
                  </a:lnTo>
                  <a:lnTo>
                    <a:pt x="0" y="1150620"/>
                  </a:lnTo>
                  <a:lnTo>
                    <a:pt x="4675" y="1196996"/>
                  </a:lnTo>
                  <a:lnTo>
                    <a:pt x="18084" y="1240192"/>
                  </a:lnTo>
                  <a:lnTo>
                    <a:pt x="39302" y="1279282"/>
                  </a:lnTo>
                  <a:lnTo>
                    <a:pt x="67403" y="1313340"/>
                  </a:lnTo>
                  <a:lnTo>
                    <a:pt x="101461" y="1341441"/>
                  </a:lnTo>
                  <a:lnTo>
                    <a:pt x="140551" y="1362659"/>
                  </a:lnTo>
                  <a:lnTo>
                    <a:pt x="183747" y="1376068"/>
                  </a:lnTo>
                  <a:lnTo>
                    <a:pt x="230124" y="1380744"/>
                  </a:lnTo>
                  <a:lnTo>
                    <a:pt x="3793236" y="1380744"/>
                  </a:lnTo>
                  <a:lnTo>
                    <a:pt x="3839623" y="1376068"/>
                  </a:lnTo>
                  <a:lnTo>
                    <a:pt x="3882824" y="1362659"/>
                  </a:lnTo>
                  <a:lnTo>
                    <a:pt x="3921915" y="1341441"/>
                  </a:lnTo>
                  <a:lnTo>
                    <a:pt x="3955970" y="1313340"/>
                  </a:lnTo>
                  <a:lnTo>
                    <a:pt x="3984067" y="1279282"/>
                  </a:lnTo>
                  <a:lnTo>
                    <a:pt x="4005280" y="1240192"/>
                  </a:lnTo>
                  <a:lnTo>
                    <a:pt x="4018686" y="1196996"/>
                  </a:lnTo>
                  <a:lnTo>
                    <a:pt x="4023360" y="1150620"/>
                  </a:lnTo>
                  <a:lnTo>
                    <a:pt x="4023360" y="230124"/>
                  </a:lnTo>
                  <a:lnTo>
                    <a:pt x="4018686" y="183736"/>
                  </a:lnTo>
                  <a:lnTo>
                    <a:pt x="4005280" y="140535"/>
                  </a:lnTo>
                  <a:lnTo>
                    <a:pt x="3984067" y="101444"/>
                  </a:lnTo>
                  <a:lnTo>
                    <a:pt x="3955970" y="67389"/>
                  </a:lnTo>
                  <a:lnTo>
                    <a:pt x="3921915" y="39292"/>
                  </a:lnTo>
                  <a:lnTo>
                    <a:pt x="3882824" y="18079"/>
                  </a:lnTo>
                  <a:lnTo>
                    <a:pt x="3839623" y="4673"/>
                  </a:lnTo>
                  <a:lnTo>
                    <a:pt x="3793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8">
              <a:extLst>
                <a:ext uri="{FF2B5EF4-FFF2-40B4-BE49-F238E27FC236}">
                  <a16:creationId xmlns:a16="http://schemas.microsoft.com/office/drawing/2014/main" id="{229638C5-C985-75AB-4D48-5D801B15049B}"/>
                </a:ext>
              </a:extLst>
            </p:cNvPr>
            <p:cNvSpPr/>
            <p:nvPr/>
          </p:nvSpPr>
          <p:spPr>
            <a:xfrm>
              <a:off x="381761" y="4607814"/>
              <a:ext cx="4023360" cy="1381125"/>
            </a:xfrm>
            <a:custGeom>
              <a:avLst/>
              <a:gdLst/>
              <a:ahLst/>
              <a:cxnLst/>
              <a:rect l="l" t="t" r="r" b="b"/>
              <a:pathLst>
                <a:path w="4023360" h="1381125">
                  <a:moveTo>
                    <a:pt x="0" y="230124"/>
                  </a:moveTo>
                  <a:lnTo>
                    <a:pt x="4675" y="183736"/>
                  </a:lnTo>
                  <a:lnTo>
                    <a:pt x="18084" y="140535"/>
                  </a:lnTo>
                  <a:lnTo>
                    <a:pt x="39302" y="101444"/>
                  </a:lnTo>
                  <a:lnTo>
                    <a:pt x="67403" y="67389"/>
                  </a:lnTo>
                  <a:lnTo>
                    <a:pt x="101461" y="39292"/>
                  </a:lnTo>
                  <a:lnTo>
                    <a:pt x="140551" y="18079"/>
                  </a:lnTo>
                  <a:lnTo>
                    <a:pt x="183747" y="4673"/>
                  </a:lnTo>
                  <a:lnTo>
                    <a:pt x="230124" y="0"/>
                  </a:lnTo>
                  <a:lnTo>
                    <a:pt x="3793236" y="0"/>
                  </a:lnTo>
                  <a:lnTo>
                    <a:pt x="3839623" y="4673"/>
                  </a:lnTo>
                  <a:lnTo>
                    <a:pt x="3882824" y="18079"/>
                  </a:lnTo>
                  <a:lnTo>
                    <a:pt x="3921915" y="39292"/>
                  </a:lnTo>
                  <a:lnTo>
                    <a:pt x="3955970" y="67389"/>
                  </a:lnTo>
                  <a:lnTo>
                    <a:pt x="3984067" y="101444"/>
                  </a:lnTo>
                  <a:lnTo>
                    <a:pt x="4005280" y="140535"/>
                  </a:lnTo>
                  <a:lnTo>
                    <a:pt x="4018686" y="183736"/>
                  </a:lnTo>
                  <a:lnTo>
                    <a:pt x="4023360" y="230124"/>
                  </a:lnTo>
                  <a:lnTo>
                    <a:pt x="4023360" y="1150620"/>
                  </a:lnTo>
                  <a:lnTo>
                    <a:pt x="4018686" y="1196996"/>
                  </a:lnTo>
                  <a:lnTo>
                    <a:pt x="4005280" y="1240192"/>
                  </a:lnTo>
                  <a:lnTo>
                    <a:pt x="3984067" y="1279282"/>
                  </a:lnTo>
                  <a:lnTo>
                    <a:pt x="3955970" y="1313340"/>
                  </a:lnTo>
                  <a:lnTo>
                    <a:pt x="3921915" y="1341441"/>
                  </a:lnTo>
                  <a:lnTo>
                    <a:pt x="3882824" y="1362659"/>
                  </a:lnTo>
                  <a:lnTo>
                    <a:pt x="3839623" y="1376068"/>
                  </a:lnTo>
                  <a:lnTo>
                    <a:pt x="3793236" y="1380744"/>
                  </a:lnTo>
                  <a:lnTo>
                    <a:pt x="230124" y="1380744"/>
                  </a:lnTo>
                  <a:lnTo>
                    <a:pt x="183747" y="1376068"/>
                  </a:lnTo>
                  <a:lnTo>
                    <a:pt x="140551" y="1362659"/>
                  </a:lnTo>
                  <a:lnTo>
                    <a:pt x="101461" y="1341441"/>
                  </a:lnTo>
                  <a:lnTo>
                    <a:pt x="67403" y="1313340"/>
                  </a:lnTo>
                  <a:lnTo>
                    <a:pt x="39302" y="1279282"/>
                  </a:lnTo>
                  <a:lnTo>
                    <a:pt x="18084" y="1240192"/>
                  </a:lnTo>
                  <a:lnTo>
                    <a:pt x="4675" y="1196996"/>
                  </a:lnTo>
                  <a:lnTo>
                    <a:pt x="0" y="1150620"/>
                  </a:lnTo>
                  <a:lnTo>
                    <a:pt x="0" y="230124"/>
                  </a:lnTo>
                  <a:close/>
                </a:path>
              </a:pathLst>
            </a:custGeom>
            <a:ln w="28575">
              <a:solidFill>
                <a:srgbClr val="F94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9">
            <a:extLst>
              <a:ext uri="{FF2B5EF4-FFF2-40B4-BE49-F238E27FC236}">
                <a16:creationId xmlns:a16="http://schemas.microsoft.com/office/drawing/2014/main" id="{85DD95C9-0687-0943-70DC-CEB699794AC7}"/>
              </a:ext>
            </a:extLst>
          </p:cNvPr>
          <p:cNvSpPr txBox="1"/>
          <p:nvPr/>
        </p:nvSpPr>
        <p:spPr>
          <a:xfrm>
            <a:off x="527100" y="4668088"/>
            <a:ext cx="36715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Completes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execution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activities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current</a:t>
            </a:r>
            <a:r>
              <a:rPr sz="2000" spc="-6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container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then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pauses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debugging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at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current</a:t>
            </a:r>
            <a:r>
              <a:rPr sz="20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level.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33">
            <a:extLst>
              <a:ext uri="{FF2B5EF4-FFF2-40B4-BE49-F238E27FC236}">
                <a16:creationId xmlns:a16="http://schemas.microsoft.com/office/drawing/2014/main" id="{614F6292-B2D0-9F57-7AC7-FCC61E699C80}"/>
              </a:ext>
            </a:extLst>
          </p:cNvPr>
          <p:cNvSpPr txBox="1"/>
          <p:nvPr/>
        </p:nvSpPr>
        <p:spPr>
          <a:xfrm>
            <a:off x="254609" y="2799714"/>
            <a:ext cx="1286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3900" algn="l"/>
              </a:tabLst>
            </a:pP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Step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Over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34">
            <a:extLst>
              <a:ext uri="{FF2B5EF4-FFF2-40B4-BE49-F238E27FC236}">
                <a16:creationId xmlns:a16="http://schemas.microsoft.com/office/drawing/2014/main" id="{C00176E9-31C5-E2AD-4DFD-CF8BB7FECAB2}"/>
              </a:ext>
            </a:extLst>
          </p:cNvPr>
          <p:cNvSpPr txBox="1"/>
          <p:nvPr/>
        </p:nvSpPr>
        <p:spPr>
          <a:xfrm>
            <a:off x="254609" y="3104514"/>
            <a:ext cx="1000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activities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35">
            <a:extLst>
              <a:ext uri="{FF2B5EF4-FFF2-40B4-BE49-F238E27FC236}">
                <a16:creationId xmlns:a16="http://schemas.microsoft.com/office/drawing/2014/main" id="{0E030024-AD4C-4BAE-3EE4-6763D54AA3D4}"/>
              </a:ext>
            </a:extLst>
          </p:cNvPr>
          <p:cNvSpPr txBox="1"/>
          <p:nvPr/>
        </p:nvSpPr>
        <p:spPr>
          <a:xfrm>
            <a:off x="1705482" y="2799714"/>
            <a:ext cx="14871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  <a:tabLst>
                <a:tab pos="1219835" algn="l"/>
                <a:tab pos="1332230" algn="l"/>
              </a:tabLst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executes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all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inside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	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36">
            <a:extLst>
              <a:ext uri="{FF2B5EF4-FFF2-40B4-BE49-F238E27FC236}">
                <a16:creationId xmlns:a16="http://schemas.microsoft.com/office/drawing/2014/main" id="{54EC6FAB-00E0-D019-FE6C-7C546FEBBB2D}"/>
              </a:ext>
            </a:extLst>
          </p:cNvPr>
          <p:cNvSpPr txBox="1"/>
          <p:nvPr/>
        </p:nvSpPr>
        <p:spPr>
          <a:xfrm>
            <a:off x="254609" y="3409010"/>
            <a:ext cx="2938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container</a:t>
            </a:r>
            <a:r>
              <a:rPr sz="2000" spc="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without</a:t>
            </a:r>
            <a:r>
              <a:rPr sz="20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opening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container.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7">
            <a:extLst>
              <a:ext uri="{FF2B5EF4-FFF2-40B4-BE49-F238E27FC236}">
                <a16:creationId xmlns:a16="http://schemas.microsoft.com/office/drawing/2014/main" id="{1D73370F-1164-FC3F-0854-A05ACF5EFD09}"/>
              </a:ext>
            </a:extLst>
          </p:cNvPr>
          <p:cNvGrpSpPr/>
          <p:nvPr/>
        </p:nvGrpSpPr>
        <p:grpSpPr>
          <a:xfrm>
            <a:off x="3339846" y="2113026"/>
            <a:ext cx="4871085" cy="2541270"/>
            <a:chOff x="3339846" y="2113026"/>
            <a:chExt cx="4871085" cy="2541270"/>
          </a:xfrm>
        </p:grpSpPr>
        <p:sp>
          <p:nvSpPr>
            <p:cNvPr id="31" name="object 38">
              <a:extLst>
                <a:ext uri="{FF2B5EF4-FFF2-40B4-BE49-F238E27FC236}">
                  <a16:creationId xmlns:a16="http://schemas.microsoft.com/office/drawing/2014/main" id="{0B0DEEDE-1C9E-8185-7A98-E6C2FF4206EB}"/>
                </a:ext>
              </a:extLst>
            </p:cNvPr>
            <p:cNvSpPr/>
            <p:nvPr/>
          </p:nvSpPr>
          <p:spPr>
            <a:xfrm>
              <a:off x="4088130" y="2113026"/>
              <a:ext cx="391160" cy="603250"/>
            </a:xfrm>
            <a:custGeom>
              <a:avLst/>
              <a:gdLst/>
              <a:ahLst/>
              <a:cxnLst/>
              <a:rect l="l" t="t" r="r" b="b"/>
              <a:pathLst>
                <a:path w="391160" h="603250">
                  <a:moveTo>
                    <a:pt x="42734" y="40525"/>
                  </a:moveTo>
                  <a:lnTo>
                    <a:pt x="18597" y="55873"/>
                  </a:lnTo>
                  <a:lnTo>
                    <a:pt x="366903" y="603123"/>
                  </a:lnTo>
                  <a:lnTo>
                    <a:pt x="390906" y="587883"/>
                  </a:lnTo>
                  <a:lnTo>
                    <a:pt x="42734" y="40525"/>
                  </a:lnTo>
                  <a:close/>
                </a:path>
                <a:path w="391160" h="603250">
                  <a:moveTo>
                    <a:pt x="0" y="0"/>
                  </a:moveTo>
                  <a:lnTo>
                    <a:pt x="6604" y="63500"/>
                  </a:lnTo>
                  <a:lnTo>
                    <a:pt x="18597" y="55873"/>
                  </a:lnTo>
                  <a:lnTo>
                    <a:pt x="10922" y="43814"/>
                  </a:lnTo>
                  <a:lnTo>
                    <a:pt x="35052" y="28448"/>
                  </a:lnTo>
                  <a:lnTo>
                    <a:pt x="47340" y="28448"/>
                  </a:lnTo>
                  <a:lnTo>
                    <a:pt x="0" y="0"/>
                  </a:lnTo>
                  <a:close/>
                </a:path>
                <a:path w="391160" h="603250">
                  <a:moveTo>
                    <a:pt x="35052" y="28448"/>
                  </a:moveTo>
                  <a:lnTo>
                    <a:pt x="10922" y="43814"/>
                  </a:lnTo>
                  <a:lnTo>
                    <a:pt x="18597" y="55873"/>
                  </a:lnTo>
                  <a:lnTo>
                    <a:pt x="42734" y="40525"/>
                  </a:lnTo>
                  <a:lnTo>
                    <a:pt x="35052" y="28448"/>
                  </a:lnTo>
                  <a:close/>
                </a:path>
                <a:path w="391160" h="603250">
                  <a:moveTo>
                    <a:pt x="47340" y="28448"/>
                  </a:moveTo>
                  <a:lnTo>
                    <a:pt x="35052" y="28448"/>
                  </a:lnTo>
                  <a:lnTo>
                    <a:pt x="42734" y="40525"/>
                  </a:lnTo>
                  <a:lnTo>
                    <a:pt x="54737" y="32893"/>
                  </a:lnTo>
                  <a:lnTo>
                    <a:pt x="47340" y="28448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9">
              <a:extLst>
                <a:ext uri="{FF2B5EF4-FFF2-40B4-BE49-F238E27FC236}">
                  <a16:creationId xmlns:a16="http://schemas.microsoft.com/office/drawing/2014/main" id="{AE3CDBBF-CDB1-E3D1-3D42-C7B9A1115871}"/>
                </a:ext>
              </a:extLst>
            </p:cNvPr>
            <p:cNvSpPr/>
            <p:nvPr/>
          </p:nvSpPr>
          <p:spPr>
            <a:xfrm>
              <a:off x="3339846" y="3403473"/>
              <a:ext cx="461009" cy="59055"/>
            </a:xfrm>
            <a:custGeom>
              <a:avLst/>
              <a:gdLst/>
              <a:ahLst/>
              <a:cxnLst/>
              <a:rect l="l" t="t" r="r" b="b"/>
              <a:pathLst>
                <a:path w="461010" h="59054">
                  <a:moveTo>
                    <a:pt x="57625" y="14268"/>
                  </a:moveTo>
                  <a:lnTo>
                    <a:pt x="56543" y="42846"/>
                  </a:lnTo>
                  <a:lnTo>
                    <a:pt x="459613" y="58547"/>
                  </a:lnTo>
                  <a:lnTo>
                    <a:pt x="460755" y="29972"/>
                  </a:lnTo>
                  <a:lnTo>
                    <a:pt x="57625" y="14268"/>
                  </a:lnTo>
                  <a:close/>
                </a:path>
                <a:path w="461010" h="59054">
                  <a:moveTo>
                    <a:pt x="58165" y="0"/>
                  </a:moveTo>
                  <a:lnTo>
                    <a:pt x="0" y="26288"/>
                  </a:lnTo>
                  <a:lnTo>
                    <a:pt x="56006" y="57023"/>
                  </a:lnTo>
                  <a:lnTo>
                    <a:pt x="56543" y="42846"/>
                  </a:lnTo>
                  <a:lnTo>
                    <a:pt x="42290" y="42290"/>
                  </a:lnTo>
                  <a:lnTo>
                    <a:pt x="43433" y="13715"/>
                  </a:lnTo>
                  <a:lnTo>
                    <a:pt x="57646" y="13715"/>
                  </a:lnTo>
                  <a:lnTo>
                    <a:pt x="58165" y="0"/>
                  </a:lnTo>
                  <a:close/>
                </a:path>
                <a:path w="461010" h="59054">
                  <a:moveTo>
                    <a:pt x="43433" y="13715"/>
                  </a:moveTo>
                  <a:lnTo>
                    <a:pt x="42290" y="42290"/>
                  </a:lnTo>
                  <a:lnTo>
                    <a:pt x="56543" y="42846"/>
                  </a:lnTo>
                  <a:lnTo>
                    <a:pt x="57625" y="14268"/>
                  </a:lnTo>
                  <a:lnTo>
                    <a:pt x="43433" y="13715"/>
                  </a:lnTo>
                  <a:close/>
                </a:path>
                <a:path w="461010" h="59054">
                  <a:moveTo>
                    <a:pt x="57646" y="13715"/>
                  </a:moveTo>
                  <a:lnTo>
                    <a:pt x="43433" y="13715"/>
                  </a:lnTo>
                  <a:lnTo>
                    <a:pt x="57625" y="14268"/>
                  </a:lnTo>
                  <a:lnTo>
                    <a:pt x="57646" y="13715"/>
                  </a:lnTo>
                  <a:close/>
                </a:path>
              </a:pathLst>
            </a:custGeom>
            <a:solidFill>
              <a:srgbClr val="923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0">
              <a:extLst>
                <a:ext uri="{FF2B5EF4-FFF2-40B4-BE49-F238E27FC236}">
                  <a16:creationId xmlns:a16="http://schemas.microsoft.com/office/drawing/2014/main" id="{D3441B8A-C3DB-6A1E-8B8C-23ECC8524676}"/>
                </a:ext>
              </a:extLst>
            </p:cNvPr>
            <p:cNvSpPr/>
            <p:nvPr/>
          </p:nvSpPr>
          <p:spPr>
            <a:xfrm>
              <a:off x="3752850" y="3997325"/>
              <a:ext cx="580390" cy="585470"/>
            </a:xfrm>
            <a:custGeom>
              <a:avLst/>
              <a:gdLst/>
              <a:ahLst/>
              <a:cxnLst/>
              <a:rect l="l" t="t" r="r" b="b"/>
              <a:pathLst>
                <a:path w="580389" h="585470">
                  <a:moveTo>
                    <a:pt x="19938" y="524382"/>
                  </a:moveTo>
                  <a:lnTo>
                    <a:pt x="0" y="585088"/>
                  </a:lnTo>
                  <a:lnTo>
                    <a:pt x="60202" y="564769"/>
                  </a:lnTo>
                  <a:lnTo>
                    <a:pt x="40259" y="564769"/>
                  </a:lnTo>
                  <a:lnTo>
                    <a:pt x="20065" y="544576"/>
                  </a:lnTo>
                  <a:lnTo>
                    <a:pt x="30099" y="534448"/>
                  </a:lnTo>
                  <a:lnTo>
                    <a:pt x="19938" y="524382"/>
                  </a:lnTo>
                  <a:close/>
                </a:path>
                <a:path w="580389" h="585470">
                  <a:moveTo>
                    <a:pt x="30099" y="534448"/>
                  </a:moveTo>
                  <a:lnTo>
                    <a:pt x="20065" y="544576"/>
                  </a:lnTo>
                  <a:lnTo>
                    <a:pt x="40259" y="564769"/>
                  </a:lnTo>
                  <a:lnTo>
                    <a:pt x="50387" y="554545"/>
                  </a:lnTo>
                  <a:lnTo>
                    <a:pt x="30099" y="534448"/>
                  </a:lnTo>
                  <a:close/>
                </a:path>
                <a:path w="580389" h="585470">
                  <a:moveTo>
                    <a:pt x="50387" y="554545"/>
                  </a:moveTo>
                  <a:lnTo>
                    <a:pt x="40259" y="564769"/>
                  </a:lnTo>
                  <a:lnTo>
                    <a:pt x="60202" y="564769"/>
                  </a:lnTo>
                  <a:lnTo>
                    <a:pt x="60578" y="564642"/>
                  </a:lnTo>
                  <a:lnTo>
                    <a:pt x="50387" y="554545"/>
                  </a:lnTo>
                  <a:close/>
                </a:path>
                <a:path w="580389" h="585470">
                  <a:moveTo>
                    <a:pt x="559562" y="0"/>
                  </a:moveTo>
                  <a:lnTo>
                    <a:pt x="30099" y="534448"/>
                  </a:lnTo>
                  <a:lnTo>
                    <a:pt x="50387" y="554545"/>
                  </a:lnTo>
                  <a:lnTo>
                    <a:pt x="579882" y="20066"/>
                  </a:lnTo>
                  <a:lnTo>
                    <a:pt x="559562" y="0"/>
                  </a:lnTo>
                  <a:close/>
                </a:path>
              </a:pathLst>
            </a:custGeom>
            <a:solidFill>
              <a:srgbClr val="F94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1">
              <a:extLst>
                <a:ext uri="{FF2B5EF4-FFF2-40B4-BE49-F238E27FC236}">
                  <a16:creationId xmlns:a16="http://schemas.microsoft.com/office/drawing/2014/main" id="{FD97E804-DC59-23C4-8425-06ACABC846B9}"/>
                </a:ext>
              </a:extLst>
            </p:cNvPr>
            <p:cNvSpPr/>
            <p:nvPr/>
          </p:nvSpPr>
          <p:spPr>
            <a:xfrm>
              <a:off x="6582283" y="3994023"/>
              <a:ext cx="1628775" cy="659765"/>
            </a:xfrm>
            <a:custGeom>
              <a:avLst/>
              <a:gdLst/>
              <a:ahLst/>
              <a:cxnLst/>
              <a:rect l="l" t="t" r="r" b="b"/>
              <a:pathLst>
                <a:path w="1628775" h="659764">
                  <a:moveTo>
                    <a:pt x="1570158" y="646396"/>
                  </a:moveTo>
                  <a:lnTo>
                    <a:pt x="1564894" y="659764"/>
                  </a:lnTo>
                  <a:lnTo>
                    <a:pt x="1628521" y="654176"/>
                  </a:lnTo>
                  <a:lnTo>
                    <a:pt x="1626245" y="651637"/>
                  </a:lnTo>
                  <a:lnTo>
                    <a:pt x="1583436" y="651637"/>
                  </a:lnTo>
                  <a:lnTo>
                    <a:pt x="1570158" y="646396"/>
                  </a:lnTo>
                  <a:close/>
                </a:path>
                <a:path w="1628775" h="659764">
                  <a:moveTo>
                    <a:pt x="1580606" y="619865"/>
                  </a:moveTo>
                  <a:lnTo>
                    <a:pt x="1570158" y="646396"/>
                  </a:lnTo>
                  <a:lnTo>
                    <a:pt x="1583436" y="651637"/>
                  </a:lnTo>
                  <a:lnTo>
                    <a:pt x="1593850" y="625094"/>
                  </a:lnTo>
                  <a:lnTo>
                    <a:pt x="1580606" y="619865"/>
                  </a:lnTo>
                  <a:close/>
                </a:path>
                <a:path w="1628775" h="659764">
                  <a:moveTo>
                    <a:pt x="1585849" y="606551"/>
                  </a:moveTo>
                  <a:lnTo>
                    <a:pt x="1580606" y="619865"/>
                  </a:lnTo>
                  <a:lnTo>
                    <a:pt x="1593850" y="625094"/>
                  </a:lnTo>
                  <a:lnTo>
                    <a:pt x="1583436" y="651637"/>
                  </a:lnTo>
                  <a:lnTo>
                    <a:pt x="1626245" y="651637"/>
                  </a:lnTo>
                  <a:lnTo>
                    <a:pt x="1585849" y="606551"/>
                  </a:lnTo>
                  <a:close/>
                </a:path>
                <a:path w="1628775" h="659764">
                  <a:moveTo>
                    <a:pt x="10414" y="0"/>
                  </a:moveTo>
                  <a:lnTo>
                    <a:pt x="0" y="26669"/>
                  </a:lnTo>
                  <a:lnTo>
                    <a:pt x="1570158" y="646396"/>
                  </a:lnTo>
                  <a:lnTo>
                    <a:pt x="1580606" y="619865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65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1974D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81E7EA-988C-FE94-A6C9-017F355848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115" y="2572103"/>
            <a:ext cx="5641848" cy="1695694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06B77E-0A1F-78E5-5114-EB3F71A9169F}"/>
              </a:ext>
            </a:extLst>
          </p:cNvPr>
          <p:cNvSpPr txBox="1"/>
          <p:nvPr/>
        </p:nvSpPr>
        <p:spPr>
          <a:xfrm>
            <a:off x="7293817" y="795528"/>
            <a:ext cx="4099607" cy="5221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67665" indent="-228600" defTabSz="914400">
              <a:lnSpc>
                <a:spcPct val="110000"/>
              </a:lnSpc>
              <a:spcBef>
                <a:spcPts val="13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Breakpoints:</a:t>
            </a:r>
            <a:r>
              <a:rPr lang="en-US" sz="1300" b="1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Places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</a:t>
            </a:r>
            <a:r>
              <a:rPr lang="en-US" sz="1300" spc="-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breakpoint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to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selected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activity</a:t>
            </a:r>
            <a:r>
              <a:rPr lang="en-US" sz="1300" spc="-2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to</a:t>
            </a:r>
            <a:r>
              <a:rPr lang="en-US" sz="1300" spc="-1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pause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debug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execution.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Slow</a:t>
            </a:r>
            <a:r>
              <a:rPr lang="en-US" sz="1300" b="1" spc="-35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Step:</a:t>
            </a:r>
            <a:r>
              <a:rPr lang="en-US" sz="1300" b="1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Debugs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at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slower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speeds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and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highlights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each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step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of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execution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flow.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Execution</a:t>
            </a:r>
            <a:r>
              <a:rPr lang="en-US" sz="1300" b="1" spc="-4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Trail:</a:t>
            </a:r>
            <a:r>
              <a:rPr lang="en-US" sz="1300" b="1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Shows</a:t>
            </a:r>
            <a:r>
              <a:rPr lang="en-US" sz="1300" spc="-2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exact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execution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path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at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debugging.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Highlight</a:t>
            </a:r>
            <a:r>
              <a:rPr lang="en-US" sz="1300" b="1" spc="-4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Elements:</a:t>
            </a:r>
            <a:r>
              <a:rPr lang="en-US" sz="1300" b="1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UI</a:t>
            </a:r>
            <a:r>
              <a:rPr lang="en-US" sz="1300" spc="-2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elements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are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highlighted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during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debugging.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Log</a:t>
            </a:r>
            <a:r>
              <a:rPr lang="en-US" sz="1300" b="1" spc="-3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Activities:</a:t>
            </a:r>
            <a:r>
              <a:rPr lang="en-US" sz="1300" b="1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Debugged</a:t>
            </a:r>
            <a:r>
              <a:rPr lang="en-US" sz="1300" spc="-6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activities</a:t>
            </a:r>
            <a:r>
              <a:rPr lang="en-US" sz="1300" spc="-2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are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displayed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as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Trace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logs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in</a:t>
            </a:r>
            <a:r>
              <a:rPr lang="en-US" sz="1300" spc="-2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Output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panel.</a:t>
            </a:r>
            <a:endParaRPr lang="en-US" sz="1300" dirty="0">
              <a:solidFill>
                <a:schemeClr val="tx1"/>
              </a:solidFill>
            </a:endParaRPr>
          </a:p>
          <a:p>
            <a:pPr marL="367665" marR="5080" indent="-228600" defTabSz="914400">
              <a:lnSpc>
                <a:spcPct val="110000"/>
              </a:lnSpc>
              <a:spcBef>
                <a:spcPts val="12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Continue</a:t>
            </a:r>
            <a:r>
              <a:rPr lang="en-US" sz="1300" b="1" spc="-45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on</a:t>
            </a:r>
            <a:r>
              <a:rPr lang="en-US" sz="1300" b="1" spc="-15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Exception:</a:t>
            </a:r>
            <a:r>
              <a:rPr lang="en-US" sz="1300" b="1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When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enabled,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exception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is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logged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in</a:t>
            </a:r>
            <a:r>
              <a:rPr lang="en-US" sz="1300" spc="-1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Output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panel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spc="-25" dirty="0">
                <a:solidFill>
                  <a:schemeClr val="tx1"/>
                </a:solidFill>
              </a:rPr>
              <a:t>and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execution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continues.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5270D-FFCC-DA81-F701-98C7811B8090}"/>
              </a:ext>
            </a:extLst>
          </p:cNvPr>
          <p:cNvSpPr txBox="1"/>
          <p:nvPr/>
        </p:nvSpPr>
        <p:spPr>
          <a:xfrm>
            <a:off x="246216" y="214986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Debugging Actions</a:t>
            </a:r>
          </a:p>
        </p:txBody>
      </p:sp>
    </p:spTree>
    <p:extLst>
      <p:ext uri="{BB962C8B-B14F-4D97-AF65-F5344CB8AC3E}">
        <p14:creationId xmlns:p14="http://schemas.microsoft.com/office/powerpoint/2010/main" val="1276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AB77A7-2F53-B498-4038-889E6F915348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228600" tIns="228600" rIns="228600" bIns="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Debugging</a:t>
            </a:r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8F748C90-44C4-10C2-76A3-CEAF515FCAD3}"/>
              </a:ext>
            </a:extLst>
          </p:cNvPr>
          <p:cNvPicPr/>
          <p:nvPr/>
        </p:nvPicPr>
        <p:blipFill>
          <a:blip r:embed="rId2" cstate="print"/>
          <a:srcRect r="-6" b="1796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417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31" y="560388"/>
            <a:ext cx="10516920" cy="2868612"/>
          </a:xfrm>
        </p:spPr>
        <p:txBody>
          <a:bodyPr/>
          <a:lstStyle/>
          <a:p>
            <a:pPr algn="l" fontAlgn="base"/>
            <a:r>
              <a:rPr lang="en-US" sz="1800" dirty="0">
                <a:latin typeface="+mj-lt"/>
              </a:rPr>
              <a:t>User Interface (UI) Elements : </a:t>
            </a:r>
            <a:r>
              <a:rPr lang="en-US" sz="1400" dirty="0"/>
              <a:t>All graphical user interface pieces that construct an application, be they windows, checkboxes, text fields or drop-down lists, and so on.</a:t>
            </a:r>
          </a:p>
          <a:p>
            <a:pPr algn="l" fontAlgn="base"/>
            <a:r>
              <a:rPr lang="en-US" sz="1800" dirty="0">
                <a:latin typeface="+mj-lt"/>
              </a:rPr>
              <a:t>UI Automation:  </a:t>
            </a:r>
            <a:r>
              <a:rPr lang="en-US" sz="1400" dirty="0"/>
              <a:t>The process of interacting with graphical elements within applications by simulating mouse and keyboard controls.</a:t>
            </a:r>
          </a:p>
          <a:p>
            <a:pPr algn="l" fontAlgn="base"/>
            <a:endParaRPr lang="en-US" sz="1400" dirty="0"/>
          </a:p>
          <a:p>
            <a:pPr marL="0" indent="0">
              <a:buNone/>
            </a:pPr>
            <a:r>
              <a:rPr lang="en-US" sz="1100" dirty="0">
                <a:ea typeface="Tahoma" panose="020B0604030504040204" pitchFamily="34" charset="0"/>
                <a:cs typeface="Tahoma" panose="020B0604030504040204" pitchFamily="34" charset="0"/>
              </a:rPr>
              <a:t>There are majorly two interactions we can observe in UI Automation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100" b="1" dirty="0"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sz="1100" dirty="0">
                <a:ea typeface="Tahoma" panose="020B0604030504040204" pitchFamily="34" charset="0"/>
                <a:cs typeface="Tahoma" panose="020B0604030504040204" pitchFamily="34" charset="0"/>
              </a:rPr>
              <a:t>: Inserting data into an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100" b="1" dirty="0"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sz="1100" dirty="0">
                <a:ea typeface="Tahoma" panose="020B0604030504040204" pitchFamily="34" charset="0"/>
                <a:cs typeface="Tahoma" panose="020B0604030504040204" pitchFamily="34" charset="0"/>
              </a:rPr>
              <a:t>: Fetching data from an application or Ui Elements</a:t>
            </a:r>
          </a:p>
          <a:p>
            <a:pPr algn="l" fontAlgn="base"/>
            <a:endParaRPr lang="en-US" sz="1100" dirty="0"/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marL="0" indent="0" algn="l" fontAlgn="base">
              <a:buNone/>
            </a:pPr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20791-99B3-DA87-A310-8497DA28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92" y="1754155"/>
            <a:ext cx="2115993" cy="1538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2BC7F-FBD4-3A98-8BDA-64BFDCD1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3" y="3565667"/>
            <a:ext cx="10689448" cy="246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19C784-78FC-046E-6504-6BB9AB22D259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232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51FD0-BBF4-9F88-157D-9FF91614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893" y="881878"/>
            <a:ext cx="2262388" cy="54095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AB1EB7-3553-713C-332D-7FC54A5D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Automation Activities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19D3D-1A8E-E69F-2C0B-BD1B7183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2" y="894886"/>
            <a:ext cx="4531604" cy="3149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DF082B-BD53-098C-DF5D-ED0BA5DD14DD}"/>
              </a:ext>
            </a:extLst>
          </p:cNvPr>
          <p:cNvSpPr/>
          <p:nvPr/>
        </p:nvSpPr>
        <p:spPr>
          <a:xfrm>
            <a:off x="608627" y="5240867"/>
            <a:ext cx="4447733" cy="49953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***Latest Package Available in Manage Package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4F983-D4CD-5ECE-AE95-5EAAC7A78D02}"/>
              </a:ext>
            </a:extLst>
          </p:cNvPr>
          <p:cNvSpPr txBox="1"/>
          <p:nvPr/>
        </p:nvSpPr>
        <p:spPr>
          <a:xfrm>
            <a:off x="8423937" y="1182231"/>
            <a:ext cx="2638061" cy="449353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1100" dirty="0">
                <a:solidFill>
                  <a:schemeClr val="bg1"/>
                </a:solidFill>
              </a:rPr>
              <a:t>Activities can be split into:</a:t>
            </a:r>
          </a:p>
          <a:p>
            <a:pPr algn="l" fontAlgn="base"/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Containers</a:t>
            </a:r>
            <a:r>
              <a:rPr lang="en-US" sz="1100" dirty="0">
                <a:solidFill>
                  <a:schemeClr val="bg1"/>
                </a:solidFill>
              </a:rPr>
              <a:t> -  These are activities that identify the browsers or apps the process needs to interact with. All activities included within a Container will execute on the same application. Some examples are Open Browser, Attach Browser, Open Application, or Use Application/Browser</a:t>
            </a:r>
          </a:p>
          <a:p>
            <a:pPr algn="l" fontAlgn="base"/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Input Activities</a:t>
            </a:r>
            <a:r>
              <a:rPr lang="en-US" sz="1100" dirty="0">
                <a:solidFill>
                  <a:schemeClr val="bg1"/>
                </a:solidFill>
              </a:rPr>
              <a:t> - These activities send input to UI elements. They can be used to click, check, type into, send hotkeys, and so on.</a:t>
            </a:r>
          </a:p>
          <a:p>
            <a:pPr algn="l" fontAlgn="base"/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Output Activities</a:t>
            </a:r>
            <a:r>
              <a:rPr lang="en-US" sz="1100" dirty="0">
                <a:solidFill>
                  <a:schemeClr val="bg1"/>
                </a:solidFill>
              </a:rPr>
              <a:t> - get structured data or get UiElements containing images.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Synchronization Activities</a:t>
            </a:r>
            <a:r>
              <a:rPr lang="en-US" sz="1100" dirty="0">
                <a:solidFill>
                  <a:schemeClr val="bg1"/>
                </a:solidFill>
              </a:rPr>
              <a:t> - They help you create triggers based on UI behavior, thus enabling the Robot to execute certain actions when specific events occur on a machine.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AAE26-E05E-6A77-EF7E-E90EB6C8B05C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User Interface Activities</a:t>
            </a:r>
          </a:p>
        </p:txBody>
      </p:sp>
    </p:spTree>
    <p:extLst>
      <p:ext uri="{BB962C8B-B14F-4D97-AF65-F5344CB8AC3E}">
        <p14:creationId xmlns:p14="http://schemas.microsoft.com/office/powerpoint/2010/main" val="17305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B1EB7-3553-713C-332D-7FC54A5D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F420D-DEB6-820C-0BFA-E32A440C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0" y="819122"/>
            <a:ext cx="6415038" cy="4809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56534-6727-C53C-9399-51814AE3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41" y="3011522"/>
            <a:ext cx="2067213" cy="1590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C84A18-2673-A77C-C50C-4878340CC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643" y="2453825"/>
            <a:ext cx="1564720" cy="242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D3587-A4A6-8237-705B-05F1BBE29010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User Interface Common Properties</a:t>
            </a:r>
          </a:p>
        </p:txBody>
      </p:sp>
    </p:spTree>
    <p:extLst>
      <p:ext uri="{BB962C8B-B14F-4D97-AF65-F5344CB8AC3E}">
        <p14:creationId xmlns:p14="http://schemas.microsoft.com/office/powerpoint/2010/main" val="16594434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928</TotalTime>
  <Words>778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MT</vt:lpstr>
      <vt:lpstr>Calibri Light</vt:lpstr>
      <vt:lpstr>Ericsson Hilda</vt:lpstr>
      <vt:lpstr>Poppins</vt:lpstr>
      <vt:lpstr>proxima nova</vt:lpstr>
      <vt:lpstr>Rockwell</vt:lpstr>
      <vt:lpstr>Segoe UI Symbol</vt:lpstr>
      <vt:lpstr>Tahoma</vt:lpstr>
      <vt:lpstr>Wingdings</vt:lpstr>
      <vt:lpstr>Atlas</vt:lpstr>
      <vt:lpstr>Module No 4</vt:lpstr>
      <vt:lpstr>Learning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Automation Activities </vt:lpstr>
      <vt:lpstr>Activity Properties</vt:lpstr>
      <vt:lpstr>Modern Vs Classic Design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No 5</dc:title>
  <dc:creator>Satish Prasad</dc:creator>
  <cp:lastModifiedBy>UiPath Demo</cp:lastModifiedBy>
  <cp:revision>28</cp:revision>
  <dcterms:created xsi:type="dcterms:W3CDTF">2020-11-16T19:06:09Z</dcterms:created>
  <dcterms:modified xsi:type="dcterms:W3CDTF">2024-07-24T05:28:42Z</dcterms:modified>
</cp:coreProperties>
</file>