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g"/>
  <Override PartName="/ppt/media/image14.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84" r:id="rId6"/>
    <p:sldId id="259" r:id="rId7"/>
    <p:sldId id="260" r:id="rId8"/>
    <p:sldId id="285" r:id="rId9"/>
    <p:sldId id="261" r:id="rId10"/>
    <p:sldId id="266" r:id="rId11"/>
    <p:sldId id="286" r:id="rId12"/>
    <p:sldId id="267" r:id="rId13"/>
    <p:sldId id="268" r:id="rId14"/>
    <p:sldId id="287" r:id="rId15"/>
    <p:sldId id="288" r:id="rId16"/>
    <p:sldId id="292" r:id="rId17"/>
    <p:sldId id="289" r:id="rId18"/>
    <p:sldId id="293" r:id="rId19"/>
    <p:sldId id="290" r:id="rId20"/>
    <p:sldId id="291"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F2657-3BF3-4E5E-891A-AC4740811422}">
          <p14:sldIdLst>
            <p14:sldId id="256"/>
            <p14:sldId id="257"/>
            <p14:sldId id="269"/>
          </p14:sldIdLst>
        </p14:section>
        <p14:section name="Working With Excel" id="{410E2D63-07DB-4898-9C48-4A47A53BC989}">
          <p14:sldIdLst>
            <p14:sldId id="258"/>
            <p14:sldId id="284"/>
            <p14:sldId id="259"/>
            <p14:sldId id="260"/>
            <p14:sldId id="285"/>
            <p14:sldId id="261"/>
          </p14:sldIdLst>
        </p14:section>
        <p14:section name="Datatables" id="{75383CAD-88D1-4DEF-ABA9-CE6C2DBCE93F}">
          <p14:sldIdLst>
            <p14:sldId id="266"/>
            <p14:sldId id="286"/>
            <p14:sldId id="267"/>
            <p14:sldId id="268"/>
            <p14:sldId id="287"/>
            <p14:sldId id="288"/>
          </p14:sldIdLst>
        </p14:section>
        <p14:section name="Exception Handling" id="{30A1C7A7-6EF9-4AA7-83DA-0B16C923902F}">
          <p14:sldIdLst>
            <p14:sldId id="292"/>
            <p14:sldId id="289"/>
            <p14:sldId id="293"/>
            <p14:sldId id="290"/>
            <p14:sldId id="29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843C7-5FF5-41F2-9EAF-0A876C405E6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42928AB6-0DD3-43CB-9365-7855702AE763}">
      <dgm:prSet phldrT="[Text]" custT="1"/>
      <dgm:spPr/>
      <dgm:t>
        <a:bodyPr/>
        <a:lstStyle/>
        <a:p>
          <a:r>
            <a:rPr lang="en-US" sz="1400" dirty="0"/>
            <a:t>Selector Not Found/UI Element no found issues</a:t>
          </a:r>
        </a:p>
      </dgm:t>
    </dgm:pt>
    <dgm:pt modelId="{7667EDD9-2ECA-4F5D-A4D9-1E183F274E4D}" type="parTrans" cxnId="{5B1A244E-F5A7-43F6-98F8-8A39EEEF59E2}">
      <dgm:prSet/>
      <dgm:spPr/>
      <dgm:t>
        <a:bodyPr/>
        <a:lstStyle/>
        <a:p>
          <a:endParaRPr lang="en-US" sz="1100"/>
        </a:p>
      </dgm:t>
    </dgm:pt>
    <dgm:pt modelId="{4802368C-85E0-4719-B532-AA2019DCCA85}" type="sibTrans" cxnId="{5B1A244E-F5A7-43F6-98F8-8A39EEEF59E2}">
      <dgm:prSet/>
      <dgm:spPr/>
      <dgm:t>
        <a:bodyPr/>
        <a:lstStyle/>
        <a:p>
          <a:endParaRPr lang="en-US" sz="1100"/>
        </a:p>
      </dgm:t>
    </dgm:pt>
    <dgm:pt modelId="{0A243451-0970-4161-A850-85D7BA145A36}">
      <dgm:prSet phldrT="[Text]" custT="1"/>
      <dgm:spPr/>
      <dgm:t>
        <a:bodyPr/>
        <a:lstStyle/>
        <a:p>
          <a:r>
            <a:rPr lang="en-US" sz="1200" dirty="0"/>
            <a:t>Exception Type: </a:t>
          </a:r>
          <a:r>
            <a:rPr lang="en-US" sz="1200" dirty="0" err="1"/>
            <a:t>UiPath.Core.SelectorNotFoundException</a:t>
          </a:r>
          <a:endParaRPr lang="en-US" sz="1200" dirty="0"/>
        </a:p>
      </dgm:t>
    </dgm:pt>
    <dgm:pt modelId="{702D8E71-D755-4243-981D-44B522C26A3D}" type="parTrans" cxnId="{A718BCC7-AFDB-4394-AF09-D0228D403CD7}">
      <dgm:prSet/>
      <dgm:spPr/>
      <dgm:t>
        <a:bodyPr/>
        <a:lstStyle/>
        <a:p>
          <a:endParaRPr lang="en-US" sz="1100"/>
        </a:p>
      </dgm:t>
    </dgm:pt>
    <dgm:pt modelId="{79F3A789-9F92-4DF3-A646-85EEB179ED2A}" type="sibTrans" cxnId="{A718BCC7-AFDB-4394-AF09-D0228D403CD7}">
      <dgm:prSet/>
      <dgm:spPr/>
      <dgm:t>
        <a:bodyPr/>
        <a:lstStyle/>
        <a:p>
          <a:endParaRPr lang="en-US" sz="1100"/>
        </a:p>
      </dgm:t>
    </dgm:pt>
    <dgm:pt modelId="{3B273103-3B94-42E6-BAF4-DFAB4825475F}">
      <dgm:prSet phldrT="[Text]" custT="1"/>
      <dgm:spPr/>
      <dgm:t>
        <a:bodyPr/>
        <a:lstStyle/>
        <a:p>
          <a:r>
            <a:rPr lang="en-US" sz="1200" dirty="0"/>
            <a:t>Image not found</a:t>
          </a:r>
        </a:p>
      </dgm:t>
    </dgm:pt>
    <dgm:pt modelId="{343BDE06-3D5D-4AFE-8547-FBA3C8CDE1C3}" type="parTrans" cxnId="{2990D1DD-DA3A-447B-80C9-AC31EBFA1B9F}">
      <dgm:prSet/>
      <dgm:spPr/>
      <dgm:t>
        <a:bodyPr/>
        <a:lstStyle/>
        <a:p>
          <a:endParaRPr lang="en-US" sz="1100"/>
        </a:p>
      </dgm:t>
    </dgm:pt>
    <dgm:pt modelId="{5F92FDBB-01CF-4B6F-B266-6376811BA3C8}" type="sibTrans" cxnId="{2990D1DD-DA3A-447B-80C9-AC31EBFA1B9F}">
      <dgm:prSet/>
      <dgm:spPr/>
      <dgm:t>
        <a:bodyPr/>
        <a:lstStyle/>
        <a:p>
          <a:endParaRPr lang="en-US" sz="1100"/>
        </a:p>
      </dgm:t>
    </dgm:pt>
    <dgm:pt modelId="{3C229025-E5A2-44FA-BF41-C66AAB272882}">
      <dgm:prSet phldrT="[Text]" custT="1"/>
      <dgm:spPr/>
      <dgm:t>
        <a:bodyPr/>
        <a:lstStyle/>
        <a:p>
          <a:r>
            <a:rPr lang="en-US" sz="1200" dirty="0"/>
            <a:t>Exception Type: </a:t>
          </a:r>
          <a:r>
            <a:rPr lang="en-US" sz="1200" dirty="0" err="1"/>
            <a:t>Uipath.Core.ImageOperationException</a:t>
          </a:r>
          <a:r>
            <a:rPr lang="en-US" sz="1200" dirty="0"/>
            <a:t> : Image Not Found</a:t>
          </a:r>
        </a:p>
      </dgm:t>
    </dgm:pt>
    <dgm:pt modelId="{2AB7A651-2B93-4E06-8B63-D0AD5A8737C6}" type="parTrans" cxnId="{26D93021-3190-41CE-8B10-DE46FF1BCC9D}">
      <dgm:prSet/>
      <dgm:spPr/>
      <dgm:t>
        <a:bodyPr/>
        <a:lstStyle/>
        <a:p>
          <a:endParaRPr lang="en-US" sz="1100"/>
        </a:p>
      </dgm:t>
    </dgm:pt>
    <dgm:pt modelId="{BA00913F-9011-45A2-A751-083B884EC496}" type="sibTrans" cxnId="{26D93021-3190-41CE-8B10-DE46FF1BCC9D}">
      <dgm:prSet/>
      <dgm:spPr/>
      <dgm:t>
        <a:bodyPr/>
        <a:lstStyle/>
        <a:p>
          <a:endParaRPr lang="en-US" sz="1100"/>
        </a:p>
      </dgm:t>
    </dgm:pt>
    <dgm:pt modelId="{78E5C527-F500-4529-ACF1-E43E864AB84B}">
      <dgm:prSet phldrT="[Text]" custT="1"/>
      <dgm:spPr/>
      <dgm:t>
        <a:bodyPr/>
        <a:lstStyle/>
        <a:p>
          <a:r>
            <a:rPr lang="en-US" sz="1400" dirty="0"/>
            <a:t>Activity timeout exceeded issue</a:t>
          </a:r>
        </a:p>
      </dgm:t>
    </dgm:pt>
    <dgm:pt modelId="{DF1C29C0-0C47-4409-9A4E-39846DBC2D52}" type="parTrans" cxnId="{CF802F72-78B2-4946-BD9B-653261FAF55E}">
      <dgm:prSet/>
      <dgm:spPr/>
      <dgm:t>
        <a:bodyPr/>
        <a:lstStyle/>
        <a:p>
          <a:endParaRPr lang="en-US" sz="1100"/>
        </a:p>
      </dgm:t>
    </dgm:pt>
    <dgm:pt modelId="{F8E12480-4D84-4A2F-B6C7-524FEDB90872}" type="sibTrans" cxnId="{CF802F72-78B2-4946-BD9B-653261FAF55E}">
      <dgm:prSet/>
      <dgm:spPr/>
      <dgm:t>
        <a:bodyPr/>
        <a:lstStyle/>
        <a:p>
          <a:endParaRPr lang="en-US" sz="1100"/>
        </a:p>
      </dgm:t>
    </dgm:pt>
    <dgm:pt modelId="{CA64CEC9-7FD9-4D1B-9F7C-CF40B7013699}">
      <dgm:prSet phldrT="[Text]" custT="1"/>
      <dgm:spPr/>
      <dgm:t>
        <a:bodyPr/>
        <a:lstStyle/>
        <a:p>
          <a:r>
            <a:rPr lang="en-US" sz="1200" dirty="0"/>
            <a:t>Exception Type: </a:t>
          </a:r>
          <a:r>
            <a:rPr lang="en-US" sz="1200" dirty="0" err="1"/>
            <a:t>UiPath.Core.ElementOperationException</a:t>
          </a:r>
          <a:r>
            <a:rPr lang="en-US" sz="1200" dirty="0"/>
            <a:t>: Timeout reached</a:t>
          </a:r>
        </a:p>
      </dgm:t>
    </dgm:pt>
    <dgm:pt modelId="{357D3045-6870-474E-8FE4-7BD26690392C}" type="parTrans" cxnId="{FE1A4E4D-E967-417E-AA59-3C52DC2E2F13}">
      <dgm:prSet/>
      <dgm:spPr/>
      <dgm:t>
        <a:bodyPr/>
        <a:lstStyle/>
        <a:p>
          <a:endParaRPr lang="en-US" sz="1100"/>
        </a:p>
      </dgm:t>
    </dgm:pt>
    <dgm:pt modelId="{9521D043-2BE0-4789-88B6-A01677793192}" type="sibTrans" cxnId="{FE1A4E4D-E967-417E-AA59-3C52DC2E2F13}">
      <dgm:prSet/>
      <dgm:spPr/>
      <dgm:t>
        <a:bodyPr/>
        <a:lstStyle/>
        <a:p>
          <a:endParaRPr lang="en-US" sz="1100"/>
        </a:p>
      </dgm:t>
    </dgm:pt>
    <dgm:pt modelId="{EBC6E8F4-2E07-4069-A82F-C79F13638DC6}">
      <dgm:prSet custT="1"/>
      <dgm:spPr/>
      <dgm:t>
        <a:bodyPr/>
        <a:lstStyle/>
        <a:p>
          <a:r>
            <a:rPr lang="en-US" sz="1400" dirty="0"/>
            <a:t>Object reference not set to the instant of an object</a:t>
          </a:r>
        </a:p>
      </dgm:t>
    </dgm:pt>
    <dgm:pt modelId="{A26A62F9-71B1-4B1B-9A93-79CAD4AA7334}" type="parTrans" cxnId="{1EB33CFE-0096-4B8A-8281-7ECC70CA8739}">
      <dgm:prSet/>
      <dgm:spPr/>
      <dgm:t>
        <a:bodyPr/>
        <a:lstStyle/>
        <a:p>
          <a:endParaRPr lang="en-US" sz="1100"/>
        </a:p>
      </dgm:t>
    </dgm:pt>
    <dgm:pt modelId="{7A9526CD-9752-42FF-BB32-7FD02F09EA10}" type="sibTrans" cxnId="{1EB33CFE-0096-4B8A-8281-7ECC70CA8739}">
      <dgm:prSet/>
      <dgm:spPr/>
      <dgm:t>
        <a:bodyPr/>
        <a:lstStyle/>
        <a:p>
          <a:endParaRPr lang="en-US" sz="1100"/>
        </a:p>
      </dgm:t>
    </dgm:pt>
    <dgm:pt modelId="{024F6A5F-ED64-4A93-B2DA-6F972912879C}">
      <dgm:prSet custT="1"/>
      <dgm:spPr/>
      <dgm:t>
        <a:bodyPr/>
        <a:lstStyle/>
        <a:p>
          <a:r>
            <a:rPr lang="en-US" sz="1200" dirty="0"/>
            <a:t>Mostly due to selectors captured during the development are breaking. Check your Selectors.</a:t>
          </a:r>
        </a:p>
      </dgm:t>
    </dgm:pt>
    <dgm:pt modelId="{B2DBC252-8486-4792-8A12-3CB207EF1AD0}" type="parTrans" cxnId="{0FA4A978-1D9A-405A-800D-74C3691EAC41}">
      <dgm:prSet/>
      <dgm:spPr/>
      <dgm:t>
        <a:bodyPr/>
        <a:lstStyle/>
        <a:p>
          <a:endParaRPr lang="en-US" sz="1100"/>
        </a:p>
      </dgm:t>
    </dgm:pt>
    <dgm:pt modelId="{831448F0-0266-4A1F-AB65-AB80B1084983}" type="sibTrans" cxnId="{0FA4A978-1D9A-405A-800D-74C3691EAC41}">
      <dgm:prSet/>
      <dgm:spPr/>
      <dgm:t>
        <a:bodyPr/>
        <a:lstStyle/>
        <a:p>
          <a:endParaRPr lang="en-US" sz="1100"/>
        </a:p>
      </dgm:t>
    </dgm:pt>
    <dgm:pt modelId="{FB99A5BA-F033-4238-B940-60040739B3EA}">
      <dgm:prSet custT="1"/>
      <dgm:spPr/>
      <dgm:t>
        <a:bodyPr/>
        <a:lstStyle/>
        <a:p>
          <a:r>
            <a:rPr lang="en-US" sz="1200" dirty="0"/>
            <a:t>Exception Type: </a:t>
          </a:r>
          <a:r>
            <a:rPr lang="en-US" sz="1200" dirty="0" err="1"/>
            <a:t>System.NullReferenceException</a:t>
          </a:r>
          <a:endParaRPr lang="en-US" sz="1200" dirty="0"/>
        </a:p>
      </dgm:t>
    </dgm:pt>
    <dgm:pt modelId="{A8D4A229-654A-4686-B95B-CEBE408C9CBF}" type="parTrans" cxnId="{60F6E9BB-5BA9-46AE-86F6-B60E955C849A}">
      <dgm:prSet/>
      <dgm:spPr/>
      <dgm:t>
        <a:bodyPr/>
        <a:lstStyle/>
        <a:p>
          <a:endParaRPr lang="en-US" sz="1100"/>
        </a:p>
      </dgm:t>
    </dgm:pt>
    <dgm:pt modelId="{40B8727E-A0F9-46F4-8843-2359178AC263}" type="sibTrans" cxnId="{60F6E9BB-5BA9-46AE-86F6-B60E955C849A}">
      <dgm:prSet/>
      <dgm:spPr/>
      <dgm:t>
        <a:bodyPr/>
        <a:lstStyle/>
        <a:p>
          <a:endParaRPr lang="en-US" sz="1100"/>
        </a:p>
      </dgm:t>
    </dgm:pt>
    <dgm:pt modelId="{02AD4B83-5C14-4610-AC39-689AE6C4F424}">
      <dgm:prSet phldrT="[Text]" custT="1"/>
      <dgm:spPr/>
      <dgm:t>
        <a:bodyPr/>
        <a:lstStyle/>
        <a:p>
          <a:r>
            <a:rPr lang="en-US" sz="1200" dirty="0"/>
            <a:t>The main reason of this kind of issue is when you run the job from orchestrator, it connects to Remote Environment (Your runtime robot) with a different screen resolution as compared to the screen resolution you could have used to develop the automation workflow. Check your resolution.</a:t>
          </a:r>
        </a:p>
      </dgm:t>
    </dgm:pt>
    <dgm:pt modelId="{F29B586C-3241-48B4-BD36-8FD9B73FBE59}" type="parTrans" cxnId="{F487DA67-4850-4643-BE96-9FDBA886E461}">
      <dgm:prSet/>
      <dgm:spPr/>
      <dgm:t>
        <a:bodyPr/>
        <a:lstStyle/>
        <a:p>
          <a:endParaRPr lang="en-US"/>
        </a:p>
      </dgm:t>
    </dgm:pt>
    <dgm:pt modelId="{6B71C5A8-914A-46CA-B106-1FEBCACE941A}" type="sibTrans" cxnId="{F487DA67-4850-4643-BE96-9FDBA886E461}">
      <dgm:prSet/>
      <dgm:spPr/>
      <dgm:t>
        <a:bodyPr/>
        <a:lstStyle/>
        <a:p>
          <a:endParaRPr lang="en-US"/>
        </a:p>
      </dgm:t>
    </dgm:pt>
    <dgm:pt modelId="{6F86D8D3-0269-4E1A-B36E-1BF1E4134D74}">
      <dgm:prSet custT="1"/>
      <dgm:spPr/>
      <dgm:t>
        <a:bodyPr/>
        <a:lstStyle/>
        <a:p>
          <a:r>
            <a:rPr lang="en-US" sz="1200" b="0" i="0" dirty="0"/>
            <a:t>This error usually occurs when using a variable with no set value (not initialized).</a:t>
          </a:r>
          <a:endParaRPr lang="en-US" sz="1200" dirty="0"/>
        </a:p>
      </dgm:t>
    </dgm:pt>
    <dgm:pt modelId="{E68A752B-5E6D-4C54-88EF-9A4676F62724}" type="parTrans" cxnId="{2CA27BAE-8759-4616-9463-217522E8E5A2}">
      <dgm:prSet/>
      <dgm:spPr/>
      <dgm:t>
        <a:bodyPr/>
        <a:lstStyle/>
        <a:p>
          <a:endParaRPr lang="en-US"/>
        </a:p>
      </dgm:t>
    </dgm:pt>
    <dgm:pt modelId="{30D08760-DD21-4A8A-9F0E-7546CD3D541A}" type="sibTrans" cxnId="{2CA27BAE-8759-4616-9463-217522E8E5A2}">
      <dgm:prSet/>
      <dgm:spPr/>
      <dgm:t>
        <a:bodyPr/>
        <a:lstStyle/>
        <a:p>
          <a:endParaRPr lang="en-US"/>
        </a:p>
      </dgm:t>
    </dgm:pt>
    <dgm:pt modelId="{F97EADE3-0079-442B-A9BA-4E7D1D853877}">
      <dgm:prSet phldrT="[Text]" custT="1"/>
      <dgm:spPr/>
      <dgm:t>
        <a:bodyPr/>
        <a:lstStyle/>
        <a:p>
          <a:r>
            <a:rPr lang="en-US" sz="1200" dirty="0"/>
            <a:t>The error “Timeout reached” occurs when the robot is waiting for some elements to appear on the screen and the element is not available on the screen even after the 30sec(default).</a:t>
          </a:r>
        </a:p>
      </dgm:t>
    </dgm:pt>
    <dgm:pt modelId="{19B7E7E2-8C6F-4C8F-946B-4FAAA4D4F8EB}" type="parTrans" cxnId="{948817D3-899D-489C-864E-C2D84548428C}">
      <dgm:prSet/>
      <dgm:spPr/>
      <dgm:t>
        <a:bodyPr/>
        <a:lstStyle/>
        <a:p>
          <a:endParaRPr lang="en-US"/>
        </a:p>
      </dgm:t>
    </dgm:pt>
    <dgm:pt modelId="{F2315D15-A281-4F5E-ADB7-DAC70F695628}" type="sibTrans" cxnId="{948817D3-899D-489C-864E-C2D84548428C}">
      <dgm:prSet/>
      <dgm:spPr/>
      <dgm:t>
        <a:bodyPr/>
        <a:lstStyle/>
        <a:p>
          <a:endParaRPr lang="en-US"/>
        </a:p>
      </dgm:t>
    </dgm:pt>
    <dgm:pt modelId="{C951E997-2124-420E-9EA5-538A1C94B326}" type="pres">
      <dgm:prSet presAssocID="{0CB843C7-5FF5-41F2-9EAF-0A876C405E64}" presName="Name0" presStyleCnt="0">
        <dgm:presLayoutVars>
          <dgm:dir/>
          <dgm:animLvl val="lvl"/>
          <dgm:resizeHandles val="exact"/>
        </dgm:presLayoutVars>
      </dgm:prSet>
      <dgm:spPr/>
    </dgm:pt>
    <dgm:pt modelId="{8DFBA402-D970-49C3-B8BC-FB2B56FD7FA5}" type="pres">
      <dgm:prSet presAssocID="{42928AB6-0DD3-43CB-9365-7855702AE763}" presName="linNode" presStyleCnt="0"/>
      <dgm:spPr/>
    </dgm:pt>
    <dgm:pt modelId="{DB0EAE3E-936B-4758-BCB0-2884E361C218}" type="pres">
      <dgm:prSet presAssocID="{42928AB6-0DD3-43CB-9365-7855702AE763}" presName="parentText" presStyleLbl="node1" presStyleIdx="0" presStyleCnt="4">
        <dgm:presLayoutVars>
          <dgm:chMax val="1"/>
          <dgm:bulletEnabled val="1"/>
        </dgm:presLayoutVars>
      </dgm:prSet>
      <dgm:spPr/>
    </dgm:pt>
    <dgm:pt modelId="{B07E7A4D-9701-45DE-A1DC-67738DAFAE76}" type="pres">
      <dgm:prSet presAssocID="{42928AB6-0DD3-43CB-9365-7855702AE763}" presName="descendantText" presStyleLbl="alignAccFollowNode1" presStyleIdx="0" presStyleCnt="4">
        <dgm:presLayoutVars>
          <dgm:bulletEnabled val="1"/>
        </dgm:presLayoutVars>
      </dgm:prSet>
      <dgm:spPr/>
    </dgm:pt>
    <dgm:pt modelId="{0485182F-7DC4-4EA1-A170-F5F546180409}" type="pres">
      <dgm:prSet presAssocID="{4802368C-85E0-4719-B532-AA2019DCCA85}" presName="sp" presStyleCnt="0"/>
      <dgm:spPr/>
    </dgm:pt>
    <dgm:pt modelId="{08B3E1D9-1C86-441B-80F7-07C4E1FB4B96}" type="pres">
      <dgm:prSet presAssocID="{3B273103-3B94-42E6-BAF4-DFAB4825475F}" presName="linNode" presStyleCnt="0"/>
      <dgm:spPr/>
    </dgm:pt>
    <dgm:pt modelId="{D5EB3E66-BA7E-4FCB-9910-F97D94076238}" type="pres">
      <dgm:prSet presAssocID="{3B273103-3B94-42E6-BAF4-DFAB4825475F}" presName="parentText" presStyleLbl="node1" presStyleIdx="1" presStyleCnt="4">
        <dgm:presLayoutVars>
          <dgm:chMax val="1"/>
          <dgm:bulletEnabled val="1"/>
        </dgm:presLayoutVars>
      </dgm:prSet>
      <dgm:spPr/>
    </dgm:pt>
    <dgm:pt modelId="{9527FF06-33DA-4777-9BF8-703A0C4E965D}" type="pres">
      <dgm:prSet presAssocID="{3B273103-3B94-42E6-BAF4-DFAB4825475F}" presName="descendantText" presStyleLbl="alignAccFollowNode1" presStyleIdx="1" presStyleCnt="4">
        <dgm:presLayoutVars>
          <dgm:bulletEnabled val="1"/>
        </dgm:presLayoutVars>
      </dgm:prSet>
      <dgm:spPr/>
    </dgm:pt>
    <dgm:pt modelId="{ED267638-A7EF-4DAD-BD54-2A7EEF1BE91C}" type="pres">
      <dgm:prSet presAssocID="{5F92FDBB-01CF-4B6F-B266-6376811BA3C8}" presName="sp" presStyleCnt="0"/>
      <dgm:spPr/>
    </dgm:pt>
    <dgm:pt modelId="{BA6F69FC-E84C-49C8-AA38-ACF098E51F36}" type="pres">
      <dgm:prSet presAssocID="{EBC6E8F4-2E07-4069-A82F-C79F13638DC6}" presName="linNode" presStyleCnt="0"/>
      <dgm:spPr/>
    </dgm:pt>
    <dgm:pt modelId="{DDA220F4-42FA-4BB4-9361-B7E883D9E1D6}" type="pres">
      <dgm:prSet presAssocID="{EBC6E8F4-2E07-4069-A82F-C79F13638DC6}" presName="parentText" presStyleLbl="node1" presStyleIdx="2" presStyleCnt="4">
        <dgm:presLayoutVars>
          <dgm:chMax val="1"/>
          <dgm:bulletEnabled val="1"/>
        </dgm:presLayoutVars>
      </dgm:prSet>
      <dgm:spPr/>
    </dgm:pt>
    <dgm:pt modelId="{13F897C3-A3A1-4B80-A6D7-F28C32E5D004}" type="pres">
      <dgm:prSet presAssocID="{EBC6E8F4-2E07-4069-A82F-C79F13638DC6}" presName="descendantText" presStyleLbl="alignAccFollowNode1" presStyleIdx="2" presStyleCnt="4">
        <dgm:presLayoutVars>
          <dgm:bulletEnabled val="1"/>
        </dgm:presLayoutVars>
      </dgm:prSet>
      <dgm:spPr/>
    </dgm:pt>
    <dgm:pt modelId="{E87F3824-37FF-44E6-8049-68ADB11D4AEC}" type="pres">
      <dgm:prSet presAssocID="{7A9526CD-9752-42FF-BB32-7FD02F09EA10}" presName="sp" presStyleCnt="0"/>
      <dgm:spPr/>
    </dgm:pt>
    <dgm:pt modelId="{388CABFE-2716-44A3-BCB8-B28F1F7CD390}" type="pres">
      <dgm:prSet presAssocID="{78E5C527-F500-4529-ACF1-E43E864AB84B}" presName="linNode" presStyleCnt="0"/>
      <dgm:spPr/>
    </dgm:pt>
    <dgm:pt modelId="{BB48E428-F208-488A-84A1-6FD39FC2FF3C}" type="pres">
      <dgm:prSet presAssocID="{78E5C527-F500-4529-ACF1-E43E864AB84B}" presName="parentText" presStyleLbl="node1" presStyleIdx="3" presStyleCnt="4">
        <dgm:presLayoutVars>
          <dgm:chMax val="1"/>
          <dgm:bulletEnabled val="1"/>
        </dgm:presLayoutVars>
      </dgm:prSet>
      <dgm:spPr/>
    </dgm:pt>
    <dgm:pt modelId="{50D59F10-7F6E-43B0-9AA0-AE7F03FEE464}" type="pres">
      <dgm:prSet presAssocID="{78E5C527-F500-4529-ACF1-E43E864AB84B}" presName="descendantText" presStyleLbl="alignAccFollowNode1" presStyleIdx="3" presStyleCnt="4">
        <dgm:presLayoutVars>
          <dgm:bulletEnabled val="1"/>
        </dgm:presLayoutVars>
      </dgm:prSet>
      <dgm:spPr/>
    </dgm:pt>
  </dgm:ptLst>
  <dgm:cxnLst>
    <dgm:cxn modelId="{A420D81E-06BC-4903-BD80-2F7E5E232D0D}" type="presOf" srcId="{02AD4B83-5C14-4610-AC39-689AE6C4F424}" destId="{9527FF06-33DA-4777-9BF8-703A0C4E965D}" srcOrd="0" destOrd="1" presId="urn:microsoft.com/office/officeart/2005/8/layout/vList5"/>
    <dgm:cxn modelId="{26D93021-3190-41CE-8B10-DE46FF1BCC9D}" srcId="{3B273103-3B94-42E6-BAF4-DFAB4825475F}" destId="{3C229025-E5A2-44FA-BF41-C66AAB272882}" srcOrd="0" destOrd="0" parTransId="{2AB7A651-2B93-4E06-8B63-D0AD5A8737C6}" sibTransId="{BA00913F-9011-45A2-A751-083B884EC496}"/>
    <dgm:cxn modelId="{A755E431-FB58-44FB-A6B4-FD55602DB6EC}" type="presOf" srcId="{42928AB6-0DD3-43CB-9365-7855702AE763}" destId="{DB0EAE3E-936B-4758-BCB0-2884E361C218}" srcOrd="0" destOrd="0" presId="urn:microsoft.com/office/officeart/2005/8/layout/vList5"/>
    <dgm:cxn modelId="{83670E36-BD12-4BDC-91F0-2F54FDCC0888}" type="presOf" srcId="{0CB843C7-5FF5-41F2-9EAF-0A876C405E64}" destId="{C951E997-2124-420E-9EA5-538A1C94B326}" srcOrd="0" destOrd="0" presId="urn:microsoft.com/office/officeart/2005/8/layout/vList5"/>
    <dgm:cxn modelId="{1882CE37-6A8B-4D21-951A-0E573F4C1BE8}" type="presOf" srcId="{3B273103-3B94-42E6-BAF4-DFAB4825475F}" destId="{D5EB3E66-BA7E-4FCB-9910-F97D94076238}" srcOrd="0" destOrd="0" presId="urn:microsoft.com/office/officeart/2005/8/layout/vList5"/>
    <dgm:cxn modelId="{66424542-2527-4BD8-BBE0-4430671669AD}" type="presOf" srcId="{F97EADE3-0079-442B-A9BA-4E7D1D853877}" destId="{50D59F10-7F6E-43B0-9AA0-AE7F03FEE464}" srcOrd="0" destOrd="1" presId="urn:microsoft.com/office/officeart/2005/8/layout/vList5"/>
    <dgm:cxn modelId="{F487DA67-4850-4643-BE96-9FDBA886E461}" srcId="{3B273103-3B94-42E6-BAF4-DFAB4825475F}" destId="{02AD4B83-5C14-4610-AC39-689AE6C4F424}" srcOrd="1" destOrd="0" parTransId="{F29B586C-3241-48B4-BD36-8FD9B73FBE59}" sibTransId="{6B71C5A8-914A-46CA-B106-1FEBCACE941A}"/>
    <dgm:cxn modelId="{FE1A4E4D-E967-417E-AA59-3C52DC2E2F13}" srcId="{78E5C527-F500-4529-ACF1-E43E864AB84B}" destId="{CA64CEC9-7FD9-4D1B-9F7C-CF40B7013699}" srcOrd="0" destOrd="0" parTransId="{357D3045-6870-474E-8FE4-7BD26690392C}" sibTransId="{9521D043-2BE0-4789-88B6-A01677793192}"/>
    <dgm:cxn modelId="{5B1A244E-F5A7-43F6-98F8-8A39EEEF59E2}" srcId="{0CB843C7-5FF5-41F2-9EAF-0A876C405E64}" destId="{42928AB6-0DD3-43CB-9365-7855702AE763}" srcOrd="0" destOrd="0" parTransId="{7667EDD9-2ECA-4F5D-A4D9-1E183F274E4D}" sibTransId="{4802368C-85E0-4719-B532-AA2019DCCA85}"/>
    <dgm:cxn modelId="{CF802F72-78B2-4946-BD9B-653261FAF55E}" srcId="{0CB843C7-5FF5-41F2-9EAF-0A876C405E64}" destId="{78E5C527-F500-4529-ACF1-E43E864AB84B}" srcOrd="3" destOrd="0" parTransId="{DF1C29C0-0C47-4409-9A4E-39846DBC2D52}" sibTransId="{F8E12480-4D84-4A2F-B6C7-524FEDB90872}"/>
    <dgm:cxn modelId="{0FA4A978-1D9A-405A-800D-74C3691EAC41}" srcId="{42928AB6-0DD3-43CB-9365-7855702AE763}" destId="{024F6A5F-ED64-4A93-B2DA-6F972912879C}" srcOrd="1" destOrd="0" parTransId="{B2DBC252-8486-4792-8A12-3CB207EF1AD0}" sibTransId="{831448F0-0266-4A1F-AB65-AB80B1084983}"/>
    <dgm:cxn modelId="{640BB08B-75A4-463C-A01D-9F36A46B8D61}" type="presOf" srcId="{0A243451-0970-4161-A850-85D7BA145A36}" destId="{B07E7A4D-9701-45DE-A1DC-67738DAFAE76}" srcOrd="0" destOrd="0" presId="urn:microsoft.com/office/officeart/2005/8/layout/vList5"/>
    <dgm:cxn modelId="{2CA27BAE-8759-4616-9463-217522E8E5A2}" srcId="{EBC6E8F4-2E07-4069-A82F-C79F13638DC6}" destId="{6F86D8D3-0269-4E1A-B36E-1BF1E4134D74}" srcOrd="1" destOrd="0" parTransId="{E68A752B-5E6D-4C54-88EF-9A4676F62724}" sibTransId="{30D08760-DD21-4A8A-9F0E-7546CD3D541A}"/>
    <dgm:cxn modelId="{DBB2F6B3-25C8-45AE-8DBB-4BBAF00A6FEB}" type="presOf" srcId="{78E5C527-F500-4529-ACF1-E43E864AB84B}" destId="{BB48E428-F208-488A-84A1-6FD39FC2FF3C}" srcOrd="0" destOrd="0" presId="urn:microsoft.com/office/officeart/2005/8/layout/vList5"/>
    <dgm:cxn modelId="{60F6E9BB-5BA9-46AE-86F6-B60E955C849A}" srcId="{EBC6E8F4-2E07-4069-A82F-C79F13638DC6}" destId="{FB99A5BA-F033-4238-B940-60040739B3EA}" srcOrd="0" destOrd="0" parTransId="{A8D4A229-654A-4686-B95B-CEBE408C9CBF}" sibTransId="{40B8727E-A0F9-46F4-8843-2359178AC263}"/>
    <dgm:cxn modelId="{A11844C5-20A1-4954-9747-5C1DF93B516A}" type="presOf" srcId="{024F6A5F-ED64-4A93-B2DA-6F972912879C}" destId="{B07E7A4D-9701-45DE-A1DC-67738DAFAE76}" srcOrd="0" destOrd="1" presId="urn:microsoft.com/office/officeart/2005/8/layout/vList5"/>
    <dgm:cxn modelId="{A718BCC7-AFDB-4394-AF09-D0228D403CD7}" srcId="{42928AB6-0DD3-43CB-9365-7855702AE763}" destId="{0A243451-0970-4161-A850-85D7BA145A36}" srcOrd="0" destOrd="0" parTransId="{702D8E71-D755-4243-981D-44B522C26A3D}" sibTransId="{79F3A789-9F92-4DF3-A646-85EEB179ED2A}"/>
    <dgm:cxn modelId="{CAE3EED0-2F49-4ADE-BBBD-6E7097DE0B6E}" type="presOf" srcId="{6F86D8D3-0269-4E1A-B36E-1BF1E4134D74}" destId="{13F897C3-A3A1-4B80-A6D7-F28C32E5D004}" srcOrd="0" destOrd="1" presId="urn:microsoft.com/office/officeart/2005/8/layout/vList5"/>
    <dgm:cxn modelId="{948817D3-899D-489C-864E-C2D84548428C}" srcId="{78E5C527-F500-4529-ACF1-E43E864AB84B}" destId="{F97EADE3-0079-442B-A9BA-4E7D1D853877}" srcOrd="1" destOrd="0" parTransId="{19B7E7E2-8C6F-4C8F-946B-4FAAA4D4F8EB}" sibTransId="{F2315D15-A281-4F5E-ADB7-DAC70F695628}"/>
    <dgm:cxn modelId="{C110CDDA-2FCF-43EE-9366-66437C159256}" type="presOf" srcId="{FB99A5BA-F033-4238-B940-60040739B3EA}" destId="{13F897C3-A3A1-4B80-A6D7-F28C32E5D004}" srcOrd="0" destOrd="0" presId="urn:microsoft.com/office/officeart/2005/8/layout/vList5"/>
    <dgm:cxn modelId="{2990D1DD-DA3A-447B-80C9-AC31EBFA1B9F}" srcId="{0CB843C7-5FF5-41F2-9EAF-0A876C405E64}" destId="{3B273103-3B94-42E6-BAF4-DFAB4825475F}" srcOrd="1" destOrd="0" parTransId="{343BDE06-3D5D-4AFE-8547-FBA3C8CDE1C3}" sibTransId="{5F92FDBB-01CF-4B6F-B266-6376811BA3C8}"/>
    <dgm:cxn modelId="{123200F7-D412-4B75-8732-B965621AD303}" type="presOf" srcId="{CA64CEC9-7FD9-4D1B-9F7C-CF40B7013699}" destId="{50D59F10-7F6E-43B0-9AA0-AE7F03FEE464}" srcOrd="0" destOrd="0" presId="urn:microsoft.com/office/officeart/2005/8/layout/vList5"/>
    <dgm:cxn modelId="{DF1177FD-A628-41CE-9B21-F56A430F0D86}" type="presOf" srcId="{EBC6E8F4-2E07-4069-A82F-C79F13638DC6}" destId="{DDA220F4-42FA-4BB4-9361-B7E883D9E1D6}" srcOrd="0" destOrd="0" presId="urn:microsoft.com/office/officeart/2005/8/layout/vList5"/>
    <dgm:cxn modelId="{1EB33CFE-0096-4B8A-8281-7ECC70CA8739}" srcId="{0CB843C7-5FF5-41F2-9EAF-0A876C405E64}" destId="{EBC6E8F4-2E07-4069-A82F-C79F13638DC6}" srcOrd="2" destOrd="0" parTransId="{A26A62F9-71B1-4B1B-9A93-79CAD4AA7334}" sibTransId="{7A9526CD-9752-42FF-BB32-7FD02F09EA10}"/>
    <dgm:cxn modelId="{567B15FF-B836-41C1-BED8-C10FE8C7BD87}" type="presOf" srcId="{3C229025-E5A2-44FA-BF41-C66AAB272882}" destId="{9527FF06-33DA-4777-9BF8-703A0C4E965D}" srcOrd="0" destOrd="0" presId="urn:microsoft.com/office/officeart/2005/8/layout/vList5"/>
    <dgm:cxn modelId="{1EF60638-A2CB-45F6-B918-A2E2932812F5}" type="presParOf" srcId="{C951E997-2124-420E-9EA5-538A1C94B326}" destId="{8DFBA402-D970-49C3-B8BC-FB2B56FD7FA5}" srcOrd="0" destOrd="0" presId="urn:microsoft.com/office/officeart/2005/8/layout/vList5"/>
    <dgm:cxn modelId="{DCFEE53C-1557-4C7C-BBDE-EA5E657B663C}" type="presParOf" srcId="{8DFBA402-D970-49C3-B8BC-FB2B56FD7FA5}" destId="{DB0EAE3E-936B-4758-BCB0-2884E361C218}" srcOrd="0" destOrd="0" presId="urn:microsoft.com/office/officeart/2005/8/layout/vList5"/>
    <dgm:cxn modelId="{6DB9A037-665E-4040-96C4-E74A3641E606}" type="presParOf" srcId="{8DFBA402-D970-49C3-B8BC-FB2B56FD7FA5}" destId="{B07E7A4D-9701-45DE-A1DC-67738DAFAE76}" srcOrd="1" destOrd="0" presId="urn:microsoft.com/office/officeart/2005/8/layout/vList5"/>
    <dgm:cxn modelId="{0DCADDE7-843D-44C5-9AF8-36B5A51A5C27}" type="presParOf" srcId="{C951E997-2124-420E-9EA5-538A1C94B326}" destId="{0485182F-7DC4-4EA1-A170-F5F546180409}" srcOrd="1" destOrd="0" presId="urn:microsoft.com/office/officeart/2005/8/layout/vList5"/>
    <dgm:cxn modelId="{903A8AF1-39B9-4BD2-AAF2-11460494DA8D}" type="presParOf" srcId="{C951E997-2124-420E-9EA5-538A1C94B326}" destId="{08B3E1D9-1C86-441B-80F7-07C4E1FB4B96}" srcOrd="2" destOrd="0" presId="urn:microsoft.com/office/officeart/2005/8/layout/vList5"/>
    <dgm:cxn modelId="{C5BF3A09-C803-4EAB-A23A-9C7FC273A316}" type="presParOf" srcId="{08B3E1D9-1C86-441B-80F7-07C4E1FB4B96}" destId="{D5EB3E66-BA7E-4FCB-9910-F97D94076238}" srcOrd="0" destOrd="0" presId="urn:microsoft.com/office/officeart/2005/8/layout/vList5"/>
    <dgm:cxn modelId="{BE9D909C-59D8-4BFA-8449-A2487B02011D}" type="presParOf" srcId="{08B3E1D9-1C86-441B-80F7-07C4E1FB4B96}" destId="{9527FF06-33DA-4777-9BF8-703A0C4E965D}" srcOrd="1" destOrd="0" presId="urn:microsoft.com/office/officeart/2005/8/layout/vList5"/>
    <dgm:cxn modelId="{4685142E-CEEE-47E7-AF9C-D1B130927514}" type="presParOf" srcId="{C951E997-2124-420E-9EA5-538A1C94B326}" destId="{ED267638-A7EF-4DAD-BD54-2A7EEF1BE91C}" srcOrd="3" destOrd="0" presId="urn:microsoft.com/office/officeart/2005/8/layout/vList5"/>
    <dgm:cxn modelId="{18BD2EC5-82A1-43A7-8212-C09884C97981}" type="presParOf" srcId="{C951E997-2124-420E-9EA5-538A1C94B326}" destId="{BA6F69FC-E84C-49C8-AA38-ACF098E51F36}" srcOrd="4" destOrd="0" presId="urn:microsoft.com/office/officeart/2005/8/layout/vList5"/>
    <dgm:cxn modelId="{930107C3-F7AE-44A6-8734-5995CF4B73F3}" type="presParOf" srcId="{BA6F69FC-E84C-49C8-AA38-ACF098E51F36}" destId="{DDA220F4-42FA-4BB4-9361-B7E883D9E1D6}" srcOrd="0" destOrd="0" presId="urn:microsoft.com/office/officeart/2005/8/layout/vList5"/>
    <dgm:cxn modelId="{17E9736D-63D4-4D34-9598-09734FE4917E}" type="presParOf" srcId="{BA6F69FC-E84C-49C8-AA38-ACF098E51F36}" destId="{13F897C3-A3A1-4B80-A6D7-F28C32E5D004}" srcOrd="1" destOrd="0" presId="urn:microsoft.com/office/officeart/2005/8/layout/vList5"/>
    <dgm:cxn modelId="{C6BC7CC8-D208-4E82-AA7D-683DDEDBB256}" type="presParOf" srcId="{C951E997-2124-420E-9EA5-538A1C94B326}" destId="{E87F3824-37FF-44E6-8049-68ADB11D4AEC}" srcOrd="5" destOrd="0" presId="urn:microsoft.com/office/officeart/2005/8/layout/vList5"/>
    <dgm:cxn modelId="{09FF32D8-BEB0-4650-BBC7-8BAC7C118AEE}" type="presParOf" srcId="{C951E997-2124-420E-9EA5-538A1C94B326}" destId="{388CABFE-2716-44A3-BCB8-B28F1F7CD390}" srcOrd="6" destOrd="0" presId="urn:microsoft.com/office/officeart/2005/8/layout/vList5"/>
    <dgm:cxn modelId="{D4EA43AB-62F6-4E14-8797-C9333A8E032C}" type="presParOf" srcId="{388CABFE-2716-44A3-BCB8-B28F1F7CD390}" destId="{BB48E428-F208-488A-84A1-6FD39FC2FF3C}" srcOrd="0" destOrd="0" presId="urn:microsoft.com/office/officeart/2005/8/layout/vList5"/>
    <dgm:cxn modelId="{619EEB69-4ECE-4363-B3F7-1B58DEB84ED4}" type="presParOf" srcId="{388CABFE-2716-44A3-BCB8-B28F1F7CD390}" destId="{50D59F10-7F6E-43B0-9AA0-AE7F03FEE46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E7A4D-9701-45DE-A1DC-67738DAFAE76}">
      <dsp:nvSpPr>
        <dsp:cNvPr id="0" name=""/>
        <dsp:cNvSpPr/>
      </dsp:nvSpPr>
      <dsp:spPr>
        <a:xfrm rot="5400000">
          <a:off x="7365148" y="-3057647"/>
          <a:ext cx="1040783" cy="7421684"/>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Exception Type: </a:t>
          </a:r>
          <a:r>
            <a:rPr lang="en-US" sz="1200" kern="1200" dirty="0" err="1"/>
            <a:t>UiPath.Core.SelectorNotFoundException</a:t>
          </a:r>
          <a:endParaRPr lang="en-US" sz="1200" kern="1200" dirty="0"/>
        </a:p>
        <a:p>
          <a:pPr marL="114300" lvl="1" indent="-114300" algn="l" defTabSz="533400">
            <a:lnSpc>
              <a:spcPct val="90000"/>
            </a:lnSpc>
            <a:spcBef>
              <a:spcPct val="0"/>
            </a:spcBef>
            <a:spcAft>
              <a:spcPct val="15000"/>
            </a:spcAft>
            <a:buChar char="•"/>
          </a:pPr>
          <a:r>
            <a:rPr lang="en-US" sz="1200" kern="1200" dirty="0"/>
            <a:t>Mostly due to selectors captured during the development are breaking. Check your Selectors.</a:t>
          </a:r>
        </a:p>
      </dsp:txBody>
      <dsp:txXfrm rot="-5400000">
        <a:off x="4174698" y="183610"/>
        <a:ext cx="7370877" cy="939169"/>
      </dsp:txXfrm>
    </dsp:sp>
    <dsp:sp modelId="{DB0EAE3E-936B-4758-BCB0-2884E361C218}">
      <dsp:nvSpPr>
        <dsp:cNvPr id="0" name=""/>
        <dsp:cNvSpPr/>
      </dsp:nvSpPr>
      <dsp:spPr>
        <a:xfrm>
          <a:off x="0" y="2704"/>
          <a:ext cx="4174697" cy="130097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Selector Not Found/UI Element no found issues</a:t>
          </a:r>
        </a:p>
      </dsp:txBody>
      <dsp:txXfrm>
        <a:off x="63509" y="66213"/>
        <a:ext cx="4047679" cy="1173960"/>
      </dsp:txXfrm>
    </dsp:sp>
    <dsp:sp modelId="{9527FF06-33DA-4777-9BF8-703A0C4E965D}">
      <dsp:nvSpPr>
        <dsp:cNvPr id="0" name=""/>
        <dsp:cNvSpPr/>
      </dsp:nvSpPr>
      <dsp:spPr>
        <a:xfrm rot="5400000">
          <a:off x="7365148" y="-1691620"/>
          <a:ext cx="1040783" cy="7421684"/>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Exception Type: </a:t>
          </a:r>
          <a:r>
            <a:rPr lang="en-US" sz="1200" kern="1200" dirty="0" err="1"/>
            <a:t>Uipath.Core.ImageOperationException</a:t>
          </a:r>
          <a:r>
            <a:rPr lang="en-US" sz="1200" kern="1200" dirty="0"/>
            <a:t> : Image Not Found</a:t>
          </a:r>
        </a:p>
        <a:p>
          <a:pPr marL="114300" lvl="1" indent="-114300" algn="l" defTabSz="533400">
            <a:lnSpc>
              <a:spcPct val="90000"/>
            </a:lnSpc>
            <a:spcBef>
              <a:spcPct val="0"/>
            </a:spcBef>
            <a:spcAft>
              <a:spcPct val="15000"/>
            </a:spcAft>
            <a:buChar char="•"/>
          </a:pPr>
          <a:r>
            <a:rPr lang="en-US" sz="1200" kern="1200" dirty="0"/>
            <a:t>The main reason of this kind of issue is when you run the job from orchestrator, it connects to Remote Environment (Your runtime robot) with a different screen resolution as compared to the screen resolution you could have used to develop the automation workflow. Check your resolution.</a:t>
          </a:r>
        </a:p>
      </dsp:txBody>
      <dsp:txXfrm rot="-5400000">
        <a:off x="4174698" y="1549637"/>
        <a:ext cx="7370877" cy="939169"/>
      </dsp:txXfrm>
    </dsp:sp>
    <dsp:sp modelId="{D5EB3E66-BA7E-4FCB-9910-F97D94076238}">
      <dsp:nvSpPr>
        <dsp:cNvPr id="0" name=""/>
        <dsp:cNvSpPr/>
      </dsp:nvSpPr>
      <dsp:spPr>
        <a:xfrm>
          <a:off x="0" y="1368732"/>
          <a:ext cx="4174697" cy="130097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Image not found</a:t>
          </a:r>
        </a:p>
      </dsp:txBody>
      <dsp:txXfrm>
        <a:off x="63509" y="1432241"/>
        <a:ext cx="4047679" cy="1173960"/>
      </dsp:txXfrm>
    </dsp:sp>
    <dsp:sp modelId="{13F897C3-A3A1-4B80-A6D7-F28C32E5D004}">
      <dsp:nvSpPr>
        <dsp:cNvPr id="0" name=""/>
        <dsp:cNvSpPr/>
      </dsp:nvSpPr>
      <dsp:spPr>
        <a:xfrm rot="5400000">
          <a:off x="7365148" y="-325592"/>
          <a:ext cx="1040783" cy="7421684"/>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Exception Type: </a:t>
          </a:r>
          <a:r>
            <a:rPr lang="en-US" sz="1200" kern="1200" dirty="0" err="1"/>
            <a:t>System.NullReferenceException</a:t>
          </a:r>
          <a:endParaRPr lang="en-US" sz="1200" kern="1200" dirty="0"/>
        </a:p>
        <a:p>
          <a:pPr marL="114300" lvl="1" indent="-114300" algn="l" defTabSz="533400">
            <a:lnSpc>
              <a:spcPct val="90000"/>
            </a:lnSpc>
            <a:spcBef>
              <a:spcPct val="0"/>
            </a:spcBef>
            <a:spcAft>
              <a:spcPct val="15000"/>
            </a:spcAft>
            <a:buChar char="•"/>
          </a:pPr>
          <a:r>
            <a:rPr lang="en-US" sz="1200" b="0" i="0" kern="1200" dirty="0"/>
            <a:t>This error usually occurs when using a variable with no set value (not initialized).</a:t>
          </a:r>
          <a:endParaRPr lang="en-US" sz="1200" kern="1200" dirty="0"/>
        </a:p>
      </dsp:txBody>
      <dsp:txXfrm rot="-5400000">
        <a:off x="4174698" y="2915665"/>
        <a:ext cx="7370877" cy="939169"/>
      </dsp:txXfrm>
    </dsp:sp>
    <dsp:sp modelId="{DDA220F4-42FA-4BB4-9361-B7E883D9E1D6}">
      <dsp:nvSpPr>
        <dsp:cNvPr id="0" name=""/>
        <dsp:cNvSpPr/>
      </dsp:nvSpPr>
      <dsp:spPr>
        <a:xfrm>
          <a:off x="0" y="2734760"/>
          <a:ext cx="4174697" cy="130097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Object reference not set to the instant of an object</a:t>
          </a:r>
        </a:p>
      </dsp:txBody>
      <dsp:txXfrm>
        <a:off x="63509" y="2798269"/>
        <a:ext cx="4047679" cy="1173960"/>
      </dsp:txXfrm>
    </dsp:sp>
    <dsp:sp modelId="{50D59F10-7F6E-43B0-9AA0-AE7F03FEE464}">
      <dsp:nvSpPr>
        <dsp:cNvPr id="0" name=""/>
        <dsp:cNvSpPr/>
      </dsp:nvSpPr>
      <dsp:spPr>
        <a:xfrm rot="5400000">
          <a:off x="7365148" y="1040435"/>
          <a:ext cx="1040783" cy="7421684"/>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Exception Type: </a:t>
          </a:r>
          <a:r>
            <a:rPr lang="en-US" sz="1200" kern="1200" dirty="0" err="1"/>
            <a:t>UiPath.Core.ElementOperationException</a:t>
          </a:r>
          <a:r>
            <a:rPr lang="en-US" sz="1200" kern="1200" dirty="0"/>
            <a:t>: Timeout reached</a:t>
          </a:r>
        </a:p>
        <a:p>
          <a:pPr marL="114300" lvl="1" indent="-114300" algn="l" defTabSz="533400">
            <a:lnSpc>
              <a:spcPct val="90000"/>
            </a:lnSpc>
            <a:spcBef>
              <a:spcPct val="0"/>
            </a:spcBef>
            <a:spcAft>
              <a:spcPct val="15000"/>
            </a:spcAft>
            <a:buChar char="•"/>
          </a:pPr>
          <a:r>
            <a:rPr lang="en-US" sz="1200" kern="1200" dirty="0"/>
            <a:t>The error “Timeout reached” occurs when the robot is waiting for some elements to appear on the screen and the element is not available on the screen even after the 30sec(default).</a:t>
          </a:r>
        </a:p>
      </dsp:txBody>
      <dsp:txXfrm rot="-5400000">
        <a:off x="4174698" y="4281693"/>
        <a:ext cx="7370877" cy="939169"/>
      </dsp:txXfrm>
    </dsp:sp>
    <dsp:sp modelId="{BB48E428-F208-488A-84A1-6FD39FC2FF3C}">
      <dsp:nvSpPr>
        <dsp:cNvPr id="0" name=""/>
        <dsp:cNvSpPr/>
      </dsp:nvSpPr>
      <dsp:spPr>
        <a:xfrm>
          <a:off x="0" y="4100788"/>
          <a:ext cx="4174697" cy="1300978"/>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Activity timeout exceeded issue</a:t>
          </a:r>
        </a:p>
      </dsp:txBody>
      <dsp:txXfrm>
        <a:off x="63509" y="4164297"/>
        <a:ext cx="4047679" cy="11739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7/25/2024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7/25/2024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splash.org/blog/quick-tips-free-icon-sets-e-commerce-food-science-avatars-and-summer/"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Sideways_Arrow_Icon.sv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3B41-84D5-472F-B7F9-5937D83F3199}"/>
              </a:ext>
            </a:extLst>
          </p:cNvPr>
          <p:cNvSpPr>
            <a:spLocks noGrp="1"/>
          </p:cNvSpPr>
          <p:nvPr>
            <p:ph type="ctrTitle"/>
          </p:nvPr>
        </p:nvSpPr>
        <p:spPr/>
        <p:txBody>
          <a:bodyPr/>
          <a:lstStyle/>
          <a:p>
            <a:r>
              <a:rPr lang="en-US" dirty="0"/>
              <a:t>Module No 5</a:t>
            </a:r>
          </a:p>
        </p:txBody>
      </p:sp>
      <p:sp>
        <p:nvSpPr>
          <p:cNvPr id="3" name="Subtitle 2">
            <a:extLst>
              <a:ext uri="{FF2B5EF4-FFF2-40B4-BE49-F238E27FC236}">
                <a16:creationId xmlns:a16="http://schemas.microsoft.com/office/drawing/2014/main" id="{FEAA4B5A-CD5F-4C9C-88C9-80AA3186D9AF}"/>
              </a:ext>
            </a:extLst>
          </p:cNvPr>
          <p:cNvSpPr>
            <a:spLocks noGrp="1"/>
          </p:cNvSpPr>
          <p:nvPr>
            <p:ph type="subTitle" idx="1"/>
          </p:nvPr>
        </p:nvSpPr>
        <p:spPr/>
        <p:txBody>
          <a:bodyPr/>
          <a:lstStyle/>
          <a:p>
            <a:r>
              <a:rPr lang="en-US" dirty="0"/>
              <a:t>UiPath Application Automation</a:t>
            </a:r>
          </a:p>
        </p:txBody>
      </p:sp>
    </p:spTree>
    <p:extLst>
      <p:ext uri="{BB962C8B-B14F-4D97-AF65-F5344CB8AC3E}">
        <p14:creationId xmlns:p14="http://schemas.microsoft.com/office/powerpoint/2010/main" val="123250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D5EA8-995B-43B8-8F5E-7CA82B533C15}"/>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err="1"/>
              <a:t>DataTable</a:t>
            </a:r>
            <a:r>
              <a:rPr lang="en-US" dirty="0"/>
              <a:t> Usage with examples</a:t>
            </a:r>
          </a:p>
        </p:txBody>
      </p:sp>
      <p:sp>
        <p:nvSpPr>
          <p:cNvPr id="5" name="TextBox 4">
            <a:extLst>
              <a:ext uri="{FF2B5EF4-FFF2-40B4-BE49-F238E27FC236}">
                <a16:creationId xmlns:a16="http://schemas.microsoft.com/office/drawing/2014/main" id="{683E4492-FF3B-4C4B-A012-652CA50D5B28}"/>
              </a:ext>
            </a:extLst>
          </p:cNvPr>
          <p:cNvSpPr txBox="1"/>
          <p:nvPr/>
        </p:nvSpPr>
        <p:spPr>
          <a:xfrm>
            <a:off x="320878" y="775792"/>
            <a:ext cx="11549542" cy="923330"/>
          </a:xfrm>
          <a:prstGeom prst="rect">
            <a:avLst/>
          </a:prstGeom>
          <a:noFill/>
        </p:spPr>
        <p:txBody>
          <a:bodyPr wrap="square">
            <a:spAutoFit/>
          </a:bodyPr>
          <a:lstStyle/>
          <a:p>
            <a:r>
              <a:rPr lang="en-US" dirty="0"/>
              <a:t>A data table is a tabular form of data structure. </a:t>
            </a:r>
            <a:r>
              <a:rPr lang="en-US" b="0" i="0" dirty="0">
                <a:solidFill>
                  <a:srgbClr val="212121"/>
                </a:solidFill>
                <a:effectLst/>
              </a:rPr>
              <a:t>The </a:t>
            </a:r>
            <a:r>
              <a:rPr lang="en-US" b="0" i="0" dirty="0" err="1">
                <a:solidFill>
                  <a:srgbClr val="212121"/>
                </a:solidFill>
                <a:effectLst/>
              </a:rPr>
              <a:t>DataTable</a:t>
            </a:r>
            <a:r>
              <a:rPr lang="en-US" b="0" i="0" dirty="0">
                <a:solidFill>
                  <a:srgbClr val="212121"/>
                </a:solidFill>
                <a:effectLst/>
              </a:rPr>
              <a:t> class in C# ADO.NET is a database table representation and provides a collection of columns and rows to store data in a grid form. </a:t>
            </a:r>
            <a:endParaRPr lang="en-US" dirty="0"/>
          </a:p>
          <a:p>
            <a:r>
              <a:rPr lang="en-US" dirty="0"/>
              <a:t>It contains rows and each row has columns, for example:</a:t>
            </a:r>
          </a:p>
        </p:txBody>
      </p:sp>
      <p:graphicFrame>
        <p:nvGraphicFramePr>
          <p:cNvPr id="8" name="Table 8">
            <a:extLst>
              <a:ext uri="{FF2B5EF4-FFF2-40B4-BE49-F238E27FC236}">
                <a16:creationId xmlns:a16="http://schemas.microsoft.com/office/drawing/2014/main" id="{820302B7-8BDD-4A2C-8914-F1ECC25EAEEC}"/>
              </a:ext>
            </a:extLst>
          </p:cNvPr>
          <p:cNvGraphicFramePr>
            <a:graphicFrameLocks noGrp="1"/>
          </p:cNvGraphicFramePr>
          <p:nvPr>
            <p:extLst>
              <p:ext uri="{D42A27DB-BD31-4B8C-83A1-F6EECF244321}">
                <p14:modId xmlns:p14="http://schemas.microsoft.com/office/powerpoint/2010/main" val="4073318941"/>
              </p:ext>
            </p:extLst>
          </p:nvPr>
        </p:nvGraphicFramePr>
        <p:xfrm>
          <a:off x="494269" y="1854020"/>
          <a:ext cx="4905696" cy="1854200"/>
        </p:xfrm>
        <a:graphic>
          <a:graphicData uri="http://schemas.openxmlformats.org/drawingml/2006/table">
            <a:tbl>
              <a:tblPr firstRow="1" bandRow="1">
                <a:tableStyleId>{5C22544A-7EE6-4342-B048-85BDC9FD1C3A}</a:tableStyleId>
              </a:tblPr>
              <a:tblGrid>
                <a:gridCol w="1635232">
                  <a:extLst>
                    <a:ext uri="{9D8B030D-6E8A-4147-A177-3AD203B41FA5}">
                      <a16:colId xmlns:a16="http://schemas.microsoft.com/office/drawing/2014/main" val="311651276"/>
                    </a:ext>
                  </a:extLst>
                </a:gridCol>
                <a:gridCol w="1635232">
                  <a:extLst>
                    <a:ext uri="{9D8B030D-6E8A-4147-A177-3AD203B41FA5}">
                      <a16:colId xmlns:a16="http://schemas.microsoft.com/office/drawing/2014/main" val="3858858103"/>
                    </a:ext>
                  </a:extLst>
                </a:gridCol>
                <a:gridCol w="1635232">
                  <a:extLst>
                    <a:ext uri="{9D8B030D-6E8A-4147-A177-3AD203B41FA5}">
                      <a16:colId xmlns:a16="http://schemas.microsoft.com/office/drawing/2014/main" val="276296738"/>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Working at</a:t>
                      </a:r>
                    </a:p>
                  </a:txBody>
                  <a:tcPr/>
                </a:tc>
                <a:extLst>
                  <a:ext uri="{0D108BD9-81ED-4DB2-BD59-A6C34878D82A}">
                    <a16:rowId xmlns:a16="http://schemas.microsoft.com/office/drawing/2014/main" val="2899365925"/>
                  </a:ext>
                </a:extLst>
              </a:tr>
              <a:tr h="370840">
                <a:tc>
                  <a:txBody>
                    <a:bodyPr/>
                    <a:lstStyle/>
                    <a:p>
                      <a:r>
                        <a:rPr lang="en-US" dirty="0"/>
                        <a:t>Sanjay</a:t>
                      </a:r>
                    </a:p>
                  </a:txBody>
                  <a:tcPr/>
                </a:tc>
                <a:tc>
                  <a:txBody>
                    <a:bodyPr/>
                    <a:lstStyle/>
                    <a:p>
                      <a:r>
                        <a:rPr lang="en-US" dirty="0"/>
                        <a:t>20</a:t>
                      </a:r>
                    </a:p>
                  </a:txBody>
                  <a:tcPr/>
                </a:tc>
                <a:tc>
                  <a:txBody>
                    <a:bodyPr/>
                    <a:lstStyle/>
                    <a:p>
                      <a:r>
                        <a:rPr lang="en-US" dirty="0"/>
                        <a:t>UiPath</a:t>
                      </a:r>
                    </a:p>
                  </a:txBody>
                  <a:tcPr/>
                </a:tc>
                <a:extLst>
                  <a:ext uri="{0D108BD9-81ED-4DB2-BD59-A6C34878D82A}">
                    <a16:rowId xmlns:a16="http://schemas.microsoft.com/office/drawing/2014/main" val="3776672079"/>
                  </a:ext>
                </a:extLst>
              </a:tr>
              <a:tr h="370840">
                <a:tc>
                  <a:txBody>
                    <a:bodyPr/>
                    <a:lstStyle/>
                    <a:p>
                      <a:r>
                        <a:rPr lang="en-US" dirty="0"/>
                        <a:t>Deepak</a:t>
                      </a:r>
                    </a:p>
                  </a:txBody>
                  <a:tcPr/>
                </a:tc>
                <a:tc>
                  <a:txBody>
                    <a:bodyPr/>
                    <a:lstStyle/>
                    <a:p>
                      <a:r>
                        <a:rPr lang="en-US" dirty="0"/>
                        <a:t>23</a:t>
                      </a:r>
                    </a:p>
                  </a:txBody>
                  <a:tcPr/>
                </a:tc>
                <a:tc>
                  <a:txBody>
                    <a:bodyPr/>
                    <a:lstStyle/>
                    <a:p>
                      <a:r>
                        <a:rPr lang="en-US" dirty="0"/>
                        <a:t>UiPath</a:t>
                      </a:r>
                    </a:p>
                  </a:txBody>
                  <a:tcPr/>
                </a:tc>
                <a:extLst>
                  <a:ext uri="{0D108BD9-81ED-4DB2-BD59-A6C34878D82A}">
                    <a16:rowId xmlns:a16="http://schemas.microsoft.com/office/drawing/2014/main" val="1898583322"/>
                  </a:ext>
                </a:extLst>
              </a:tr>
              <a:tr h="370840">
                <a:tc>
                  <a:txBody>
                    <a:bodyPr/>
                    <a:lstStyle/>
                    <a:p>
                      <a:r>
                        <a:rPr lang="en-US" dirty="0"/>
                        <a:t>Manjeet</a:t>
                      </a:r>
                    </a:p>
                  </a:txBody>
                  <a:tcPr/>
                </a:tc>
                <a:tc>
                  <a:txBody>
                    <a:bodyPr/>
                    <a:lstStyle/>
                    <a:p>
                      <a:r>
                        <a:rPr lang="en-US" dirty="0"/>
                        <a:t>25</a:t>
                      </a:r>
                    </a:p>
                  </a:txBody>
                  <a:tcPr/>
                </a:tc>
                <a:tc>
                  <a:txBody>
                    <a:bodyPr/>
                    <a:lstStyle/>
                    <a:p>
                      <a:r>
                        <a:rPr lang="en-US" dirty="0"/>
                        <a:t>UiPath</a:t>
                      </a:r>
                    </a:p>
                  </a:txBody>
                  <a:tcPr/>
                </a:tc>
                <a:extLst>
                  <a:ext uri="{0D108BD9-81ED-4DB2-BD59-A6C34878D82A}">
                    <a16:rowId xmlns:a16="http://schemas.microsoft.com/office/drawing/2014/main" val="351938245"/>
                  </a:ext>
                </a:extLst>
              </a:tr>
              <a:tr h="370840">
                <a:tc>
                  <a:txBody>
                    <a:bodyPr/>
                    <a:lstStyle/>
                    <a:p>
                      <a:r>
                        <a:rPr lang="en-US" dirty="0"/>
                        <a:t>Monika</a:t>
                      </a:r>
                    </a:p>
                  </a:txBody>
                  <a:tcPr/>
                </a:tc>
                <a:tc>
                  <a:txBody>
                    <a:bodyPr/>
                    <a:lstStyle/>
                    <a:p>
                      <a:r>
                        <a:rPr lang="en-US" dirty="0"/>
                        <a:t>19</a:t>
                      </a:r>
                    </a:p>
                  </a:txBody>
                  <a:tcPr/>
                </a:tc>
                <a:tc>
                  <a:txBody>
                    <a:bodyPr/>
                    <a:lstStyle/>
                    <a:p>
                      <a:r>
                        <a:rPr lang="en-US" dirty="0"/>
                        <a:t>Apple</a:t>
                      </a:r>
                    </a:p>
                  </a:txBody>
                  <a:tcPr/>
                </a:tc>
                <a:extLst>
                  <a:ext uri="{0D108BD9-81ED-4DB2-BD59-A6C34878D82A}">
                    <a16:rowId xmlns:a16="http://schemas.microsoft.com/office/drawing/2014/main" val="1153778561"/>
                  </a:ext>
                </a:extLst>
              </a:tr>
            </a:tbl>
          </a:graphicData>
        </a:graphic>
      </p:graphicFrame>
      <p:pic>
        <p:nvPicPr>
          <p:cNvPr id="2050" name="Picture 2" descr="See the source image">
            <a:extLst>
              <a:ext uri="{FF2B5EF4-FFF2-40B4-BE49-F238E27FC236}">
                <a16:creationId xmlns:a16="http://schemas.microsoft.com/office/drawing/2014/main" id="{01A58A3A-1E88-4BD4-8F4A-B86C2BC7D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985" y="3232971"/>
            <a:ext cx="4213250" cy="29160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3EE224F-AD94-41C5-AC98-6021EDBE8406}"/>
              </a:ext>
            </a:extLst>
          </p:cNvPr>
          <p:cNvSpPr txBox="1"/>
          <p:nvPr/>
        </p:nvSpPr>
        <p:spPr>
          <a:xfrm>
            <a:off x="320878" y="4226528"/>
            <a:ext cx="6094476" cy="1384995"/>
          </a:xfrm>
          <a:prstGeom prst="rect">
            <a:avLst/>
          </a:prstGeom>
          <a:noFill/>
        </p:spPr>
        <p:txBody>
          <a:bodyPr wrap="square">
            <a:spAutoFit/>
          </a:bodyPr>
          <a:lstStyle/>
          <a:p>
            <a:r>
              <a:rPr lang="en-US" sz="1400" b="0" i="0" dirty="0">
                <a:effectLst/>
              </a:rPr>
              <a:t>You will usually want to access every row in a table, and there is a built-in activity for looping through all of the rows in a </a:t>
            </a:r>
            <a:r>
              <a:rPr lang="en-US" sz="1400" b="0" i="0" dirty="0" err="1">
                <a:effectLst/>
              </a:rPr>
              <a:t>DataTable</a:t>
            </a:r>
            <a:r>
              <a:rPr lang="en-US" sz="1400" b="0" i="0" dirty="0">
                <a:effectLst/>
              </a:rPr>
              <a:t> named </a:t>
            </a:r>
            <a:r>
              <a:rPr lang="en-US" sz="1400" b="1" i="0" dirty="0">
                <a:effectLst/>
              </a:rPr>
              <a:t>For Each Row</a:t>
            </a:r>
            <a:r>
              <a:rPr lang="en-US" sz="1400" b="0" i="0" dirty="0">
                <a:effectLst/>
              </a:rPr>
              <a:t>. </a:t>
            </a:r>
          </a:p>
          <a:p>
            <a:endParaRPr lang="en-US" sz="1400" dirty="0"/>
          </a:p>
          <a:p>
            <a:r>
              <a:rPr lang="en-US" sz="1400" b="0" i="0" dirty="0">
                <a:effectLst/>
              </a:rPr>
              <a:t>Simply specify the name of the table that you will loop through, and the name of the row variable.</a:t>
            </a:r>
            <a:endParaRPr lang="en-US" sz="1400" dirty="0"/>
          </a:p>
        </p:txBody>
      </p:sp>
    </p:spTree>
    <p:extLst>
      <p:ext uri="{BB962C8B-B14F-4D97-AF65-F5344CB8AC3E}">
        <p14:creationId xmlns:p14="http://schemas.microsoft.com/office/powerpoint/2010/main" val="425034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EC4919-1FDE-E4F6-B11D-284F6D6F7A84}"/>
              </a:ext>
            </a:extLst>
          </p:cNvPr>
          <p:cNvSpPr txBox="1"/>
          <p:nvPr/>
        </p:nvSpPr>
        <p:spPr>
          <a:xfrm>
            <a:off x="492191" y="699167"/>
            <a:ext cx="10163368" cy="4801314"/>
          </a:xfrm>
          <a:prstGeom prst="rect">
            <a:avLst/>
          </a:prstGeom>
          <a:noFill/>
        </p:spPr>
        <p:txBody>
          <a:bodyPr wrap="square">
            <a:spAutoFit/>
          </a:bodyPr>
          <a:lstStyle/>
          <a:p>
            <a:r>
              <a:rPr lang="en-US" dirty="0"/>
              <a:t>Why are DataTables important in Excel automation? </a:t>
            </a:r>
          </a:p>
          <a:p>
            <a:endParaRPr lang="en-US" dirty="0"/>
          </a:p>
          <a:p>
            <a:pPr marL="285750" indent="-285750">
              <a:buFont typeface="Arial" panose="020B0604020202020204" pitchFamily="34" charset="0"/>
              <a:buChar char="•"/>
            </a:pPr>
            <a:r>
              <a:rPr lang="en-US" dirty="0">
                <a:solidFill>
                  <a:srgbClr val="FF0000"/>
                </a:solidFill>
              </a:rPr>
              <a:t>Efficient handling of large amounts of data</a:t>
            </a:r>
            <a:r>
              <a:rPr lang="en-US" dirty="0"/>
              <a:t>: When working with large datasets, DataTables allow for more efficient handling of data, including sorting, filtering, and grouping.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Improved data accuracy: </a:t>
            </a:r>
            <a:r>
              <a:rPr lang="en-US" dirty="0"/>
              <a:t>DataTables can be used to validate data and ensure accuracy before exporting to Excel, reducing the risk of errors or mistakes.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Programmatic manipulation of data: </a:t>
            </a:r>
            <a:r>
              <a:rPr lang="en-US" dirty="0"/>
              <a:t>DataTables can be manipulated programmatically using various programming languages, allowing for more advanced data manipulation and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Better data organization: </a:t>
            </a:r>
            <a:r>
              <a:rPr lang="en-US" dirty="0"/>
              <a:t>DataTables can help organize data in a structured format, making it easier to navigate and understand.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Integration with other systems: </a:t>
            </a:r>
            <a:r>
              <a:rPr lang="en-US" dirty="0"/>
              <a:t>DataTables can be integrated with other systems or applications, allowing for seamless data transfer and analysis across different platforms.</a:t>
            </a:r>
          </a:p>
        </p:txBody>
      </p:sp>
      <p:sp>
        <p:nvSpPr>
          <p:cNvPr id="6" name="TextBox 5">
            <a:extLst>
              <a:ext uri="{FF2B5EF4-FFF2-40B4-BE49-F238E27FC236}">
                <a16:creationId xmlns:a16="http://schemas.microsoft.com/office/drawing/2014/main" id="{B2DD765C-7D19-99A0-0DF3-B176A2A9ACD7}"/>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Why are DataTables important in Excel automation? </a:t>
            </a:r>
          </a:p>
        </p:txBody>
      </p:sp>
    </p:spTree>
    <p:extLst>
      <p:ext uri="{BB962C8B-B14F-4D97-AF65-F5344CB8AC3E}">
        <p14:creationId xmlns:p14="http://schemas.microsoft.com/office/powerpoint/2010/main" val="402789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0D2DD5-9706-4D4D-B9CD-282143722795}"/>
              </a:ext>
            </a:extLst>
          </p:cNvPr>
          <p:cNvSpPr txBox="1"/>
          <p:nvPr/>
        </p:nvSpPr>
        <p:spPr>
          <a:xfrm>
            <a:off x="255360" y="548640"/>
            <a:ext cx="5840640" cy="6204102"/>
          </a:xfrm>
          <a:prstGeom prst="rect">
            <a:avLst/>
          </a:prstGeom>
        </p:spPr>
        <p:style>
          <a:lnRef idx="2">
            <a:schemeClr val="accent1"/>
          </a:lnRef>
          <a:fillRef idx="1">
            <a:schemeClr val="lt1"/>
          </a:fillRef>
          <a:effectRef idx="0">
            <a:schemeClr val="accent1"/>
          </a:effectRef>
          <a:fontRef idx="minor">
            <a:schemeClr val="dk1"/>
          </a:fontRef>
        </p:style>
        <p:txBody>
          <a:bodyPr wrap="square" numCol="2">
            <a:spAutoFit/>
          </a:bodyPr>
          <a:lstStyle/>
          <a:p>
            <a:r>
              <a:rPr lang="en-US" sz="1100" dirty="0">
                <a:solidFill>
                  <a:srgbClr val="FF0000"/>
                </a:solidFill>
              </a:rPr>
              <a:t>Add Data Column</a:t>
            </a:r>
          </a:p>
          <a:p>
            <a:r>
              <a:rPr lang="en-US" sz="1100" dirty="0"/>
              <a:t>Add Data Column activity lets you add a new column to an existing </a:t>
            </a:r>
            <a:r>
              <a:rPr lang="en-US" sz="1100" dirty="0" err="1"/>
              <a:t>DataTable</a:t>
            </a:r>
            <a:r>
              <a:rPr lang="en-US" sz="1100" dirty="0"/>
              <a:t>.</a:t>
            </a:r>
          </a:p>
          <a:p>
            <a:endParaRPr lang="en-US" sz="1100" dirty="0"/>
          </a:p>
          <a:p>
            <a:r>
              <a:rPr lang="en-US" sz="1100" dirty="0">
                <a:solidFill>
                  <a:srgbClr val="FF0000"/>
                </a:solidFill>
              </a:rPr>
              <a:t>Add Data Row</a:t>
            </a:r>
          </a:p>
          <a:p>
            <a:r>
              <a:rPr lang="en-US" sz="1100" dirty="0"/>
              <a:t>Add Data Row is used to add a row to an existing </a:t>
            </a:r>
            <a:r>
              <a:rPr lang="en-US" sz="1100" dirty="0" err="1"/>
              <a:t>DataTable</a:t>
            </a:r>
            <a:r>
              <a:rPr lang="en-US" sz="1100" dirty="0"/>
              <a:t>.</a:t>
            </a:r>
          </a:p>
          <a:p>
            <a:endParaRPr lang="en-US" sz="1100" dirty="0"/>
          </a:p>
          <a:p>
            <a:r>
              <a:rPr lang="en-US" sz="1100" dirty="0">
                <a:solidFill>
                  <a:srgbClr val="FF0000"/>
                </a:solidFill>
              </a:rPr>
              <a:t>Build Data Table</a:t>
            </a:r>
          </a:p>
          <a:p>
            <a:r>
              <a:rPr lang="en-US" sz="1100" dirty="0"/>
              <a:t>Build Data Table allows you to create a new </a:t>
            </a:r>
            <a:r>
              <a:rPr lang="en-US" sz="1100" dirty="0" err="1"/>
              <a:t>DataTable</a:t>
            </a:r>
            <a:r>
              <a:rPr lang="en-US" sz="1100" dirty="0"/>
              <a:t> from nothing, with the specified columns and rows. This is a great activity for testing your workflows.</a:t>
            </a:r>
          </a:p>
          <a:p>
            <a:endParaRPr lang="en-US" sz="1100" dirty="0"/>
          </a:p>
          <a:p>
            <a:r>
              <a:rPr lang="en-US" sz="1100" dirty="0">
                <a:solidFill>
                  <a:srgbClr val="FF0000"/>
                </a:solidFill>
              </a:rPr>
              <a:t>Clear Data Table</a:t>
            </a:r>
          </a:p>
          <a:p>
            <a:r>
              <a:rPr lang="en-US" sz="1100" dirty="0"/>
              <a:t>Clear Data Table will remove all rows from a table, but preserve the columns.</a:t>
            </a:r>
          </a:p>
          <a:p>
            <a:endParaRPr lang="en-US" sz="1100" dirty="0"/>
          </a:p>
          <a:p>
            <a:r>
              <a:rPr lang="en-US" sz="1100" dirty="0">
                <a:solidFill>
                  <a:srgbClr val="FF0000"/>
                </a:solidFill>
              </a:rPr>
              <a:t>Filter Data Table</a:t>
            </a:r>
          </a:p>
          <a:p>
            <a:r>
              <a:rPr lang="en-US" sz="1100" dirty="0"/>
              <a:t>Filter Data Table lets you specify a filter to grab certain rows from the table.</a:t>
            </a:r>
          </a:p>
          <a:p>
            <a:endParaRPr lang="en-US" sz="1100" dirty="0"/>
          </a:p>
          <a:p>
            <a:r>
              <a:rPr lang="en-US" sz="1100" dirty="0">
                <a:solidFill>
                  <a:srgbClr val="FF0000"/>
                </a:solidFill>
              </a:rPr>
              <a:t>Generate Data Table</a:t>
            </a:r>
          </a:p>
          <a:p>
            <a:r>
              <a:rPr lang="en-US" sz="1100" dirty="0"/>
              <a:t>Generate Data Table builds a new </a:t>
            </a:r>
            <a:r>
              <a:rPr lang="en-US" sz="1100" dirty="0" err="1"/>
              <a:t>DataTable</a:t>
            </a:r>
            <a:r>
              <a:rPr lang="en-US" sz="1100" dirty="0"/>
              <a:t> from unstructured data.</a:t>
            </a:r>
          </a:p>
          <a:p>
            <a:endParaRPr lang="en-US" sz="1100" dirty="0"/>
          </a:p>
          <a:p>
            <a:r>
              <a:rPr lang="en-US" sz="1100" dirty="0">
                <a:solidFill>
                  <a:srgbClr val="FF0000"/>
                </a:solidFill>
              </a:rPr>
              <a:t>Join Data Tables</a:t>
            </a:r>
          </a:p>
          <a:p>
            <a:r>
              <a:rPr lang="en-US" sz="1100" dirty="0"/>
              <a:t>Join Data Tables lets you combine the rows of two DataTables using a common key. It will attempt to match the tables on the column names in common between the two tables, and the remaining columns will all be available in the resulting </a:t>
            </a:r>
            <a:r>
              <a:rPr lang="en-US" sz="1100" dirty="0" err="1"/>
              <a:t>DataTable</a:t>
            </a:r>
            <a:r>
              <a:rPr lang="en-US" sz="1100" dirty="0"/>
              <a:t>.</a:t>
            </a:r>
          </a:p>
          <a:p>
            <a:endParaRPr lang="en-US" sz="1100" dirty="0"/>
          </a:p>
          <a:p>
            <a:r>
              <a:rPr lang="en-US" sz="1100" dirty="0">
                <a:solidFill>
                  <a:srgbClr val="FF0000"/>
                </a:solidFill>
              </a:rPr>
              <a:t>Lookup Data Table</a:t>
            </a:r>
          </a:p>
          <a:p>
            <a:r>
              <a:rPr lang="en-US" sz="1100" dirty="0"/>
              <a:t>Lookup Data Table searches the table for a value in a specified column, and then returns the matching row or value from another specified column.</a:t>
            </a:r>
          </a:p>
          <a:p>
            <a:r>
              <a:rPr lang="en-US" sz="1100" dirty="0">
                <a:solidFill>
                  <a:srgbClr val="FF0000"/>
                </a:solidFill>
              </a:rPr>
              <a:t>Merge Data Table</a:t>
            </a:r>
          </a:p>
          <a:p>
            <a:r>
              <a:rPr lang="en-US" sz="1100" dirty="0"/>
              <a:t>Merge </a:t>
            </a:r>
            <a:r>
              <a:rPr lang="en-US" sz="1100" dirty="0" err="1"/>
              <a:t>DataTable</a:t>
            </a:r>
            <a:r>
              <a:rPr lang="en-US" sz="1100" dirty="0"/>
              <a:t> combines the rows of two DataTables. The tables should have a matching or similar schema, meaning that it should have the same number of columns in the same type in the same order. You can handle differences in schema using the </a:t>
            </a:r>
            <a:r>
              <a:rPr lang="en-US" sz="1100" dirty="0" err="1"/>
              <a:t>MissingSchemaAction</a:t>
            </a:r>
            <a:r>
              <a:rPr lang="en-US" sz="1100" dirty="0"/>
              <a:t> property.</a:t>
            </a:r>
          </a:p>
          <a:p>
            <a:endParaRPr lang="en-US" sz="1100" dirty="0"/>
          </a:p>
          <a:p>
            <a:r>
              <a:rPr lang="en-US" sz="1100" dirty="0">
                <a:solidFill>
                  <a:srgbClr val="FF0000"/>
                </a:solidFill>
              </a:rPr>
              <a:t>Output Data Table</a:t>
            </a:r>
          </a:p>
          <a:p>
            <a:r>
              <a:rPr lang="en-US" sz="1100" dirty="0"/>
              <a:t>Output Data Table turns a </a:t>
            </a:r>
            <a:r>
              <a:rPr lang="en-US" sz="1100" dirty="0" err="1"/>
              <a:t>DataTable</a:t>
            </a:r>
            <a:r>
              <a:rPr lang="en-US" sz="1100" dirty="0"/>
              <a:t> into a text string in the csv format. This is useful for debugging, for when you want to view the contents of a </a:t>
            </a:r>
            <a:r>
              <a:rPr lang="en-US" sz="1100" dirty="0" err="1"/>
              <a:t>DataTable</a:t>
            </a:r>
            <a:r>
              <a:rPr lang="en-US" sz="1100" dirty="0"/>
              <a:t> at a certain part of your automation.</a:t>
            </a:r>
          </a:p>
          <a:p>
            <a:endParaRPr lang="en-US" sz="1100" dirty="0"/>
          </a:p>
          <a:p>
            <a:r>
              <a:rPr lang="en-US" sz="1100" dirty="0">
                <a:solidFill>
                  <a:srgbClr val="FF0000"/>
                </a:solidFill>
              </a:rPr>
              <a:t>Remove Data Column</a:t>
            </a:r>
          </a:p>
          <a:p>
            <a:r>
              <a:rPr lang="en-US" sz="1100" dirty="0"/>
              <a:t>Remove Data Column removes the specified </a:t>
            </a:r>
            <a:r>
              <a:rPr lang="en-US" sz="1100" dirty="0" err="1"/>
              <a:t>DataColumn</a:t>
            </a:r>
            <a:r>
              <a:rPr lang="en-US" sz="1100" dirty="0"/>
              <a:t> from the </a:t>
            </a:r>
            <a:r>
              <a:rPr lang="en-US" sz="1100" dirty="0" err="1"/>
              <a:t>DataTable</a:t>
            </a:r>
            <a:r>
              <a:rPr lang="en-US" sz="1100" dirty="0"/>
              <a:t>.</a:t>
            </a:r>
          </a:p>
          <a:p>
            <a:endParaRPr lang="en-US" sz="1100" dirty="0"/>
          </a:p>
          <a:p>
            <a:r>
              <a:rPr lang="en-US" sz="1100" dirty="0">
                <a:solidFill>
                  <a:srgbClr val="FF0000"/>
                </a:solidFill>
              </a:rPr>
              <a:t>Remove Data Row</a:t>
            </a:r>
          </a:p>
          <a:p>
            <a:r>
              <a:rPr lang="en-US" sz="1100" dirty="0"/>
              <a:t>Remove Data Row removes the specified </a:t>
            </a:r>
            <a:r>
              <a:rPr lang="en-US" sz="1100" dirty="0" err="1"/>
              <a:t>DataRow</a:t>
            </a:r>
            <a:r>
              <a:rPr lang="en-US" sz="1100" dirty="0"/>
              <a:t> from the </a:t>
            </a:r>
            <a:r>
              <a:rPr lang="en-US" sz="1100" dirty="0" err="1"/>
              <a:t>DataTable</a:t>
            </a:r>
            <a:r>
              <a:rPr lang="en-US" sz="1100" dirty="0"/>
              <a:t>.</a:t>
            </a:r>
          </a:p>
          <a:p>
            <a:endParaRPr lang="en-US" sz="1100" dirty="0"/>
          </a:p>
          <a:p>
            <a:r>
              <a:rPr lang="en-US" sz="1100" dirty="0">
                <a:solidFill>
                  <a:srgbClr val="FF0000"/>
                </a:solidFill>
              </a:rPr>
              <a:t>Remove Duplicate Rows</a:t>
            </a:r>
          </a:p>
          <a:p>
            <a:r>
              <a:rPr lang="en-US" sz="1100" dirty="0"/>
              <a:t>Remove Duplicate Rows returns a new </a:t>
            </a:r>
            <a:r>
              <a:rPr lang="en-US" sz="1100" dirty="0" err="1"/>
              <a:t>DataTable</a:t>
            </a:r>
            <a:r>
              <a:rPr lang="en-US" sz="1100" dirty="0"/>
              <a:t> with no duplicated rows, so that the data in each row is unique.</a:t>
            </a:r>
          </a:p>
          <a:p>
            <a:endParaRPr lang="en-US" sz="1100" dirty="0"/>
          </a:p>
          <a:p>
            <a:r>
              <a:rPr lang="en-US" sz="1100" dirty="0">
                <a:solidFill>
                  <a:srgbClr val="FF0000"/>
                </a:solidFill>
              </a:rPr>
              <a:t>Sort Data Table</a:t>
            </a:r>
          </a:p>
          <a:p>
            <a:r>
              <a:rPr lang="en-US" sz="1100" dirty="0"/>
              <a:t>Sort Data Table sorts a </a:t>
            </a:r>
            <a:r>
              <a:rPr lang="en-US" sz="1100" dirty="0" err="1"/>
              <a:t>DataTable</a:t>
            </a:r>
            <a:r>
              <a:rPr lang="en-US" sz="1100" dirty="0"/>
              <a:t> in a order on the specified </a:t>
            </a:r>
            <a:r>
              <a:rPr lang="en-US" sz="1100" dirty="0" err="1"/>
              <a:t>DataColumn</a:t>
            </a:r>
            <a:r>
              <a:rPr lang="en-US" sz="1100" dirty="0"/>
              <a:t>.</a:t>
            </a:r>
          </a:p>
        </p:txBody>
      </p:sp>
      <p:sp>
        <p:nvSpPr>
          <p:cNvPr id="7" name="TextBox 6">
            <a:extLst>
              <a:ext uri="{FF2B5EF4-FFF2-40B4-BE49-F238E27FC236}">
                <a16:creationId xmlns:a16="http://schemas.microsoft.com/office/drawing/2014/main" id="{D6F260E4-DC02-4600-9EF9-D1B19731BAD9}"/>
              </a:ext>
            </a:extLst>
          </p:cNvPr>
          <p:cNvSpPr txBox="1"/>
          <p:nvPr/>
        </p:nvSpPr>
        <p:spPr>
          <a:xfrm>
            <a:off x="255360" y="105258"/>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Data Table </a:t>
            </a:r>
            <a:r>
              <a:rPr lang="en-US" dirty="0" err="1"/>
              <a:t>Activties</a:t>
            </a:r>
            <a:endParaRPr lang="en-US" dirty="0"/>
          </a:p>
        </p:txBody>
      </p:sp>
      <p:pic>
        <p:nvPicPr>
          <p:cNvPr id="9" name="Picture 8">
            <a:extLst>
              <a:ext uri="{FF2B5EF4-FFF2-40B4-BE49-F238E27FC236}">
                <a16:creationId xmlns:a16="http://schemas.microsoft.com/office/drawing/2014/main" id="{6E4C6413-3B44-4076-9E28-1E904B8C20A4}"/>
              </a:ext>
            </a:extLst>
          </p:cNvPr>
          <p:cNvPicPr>
            <a:picLocks noChangeAspect="1"/>
          </p:cNvPicPr>
          <p:nvPr/>
        </p:nvPicPr>
        <p:blipFill>
          <a:blip r:embed="rId2"/>
          <a:stretch>
            <a:fillRect/>
          </a:stretch>
        </p:blipFill>
        <p:spPr>
          <a:xfrm>
            <a:off x="6839032" y="548640"/>
            <a:ext cx="3886879" cy="6009770"/>
          </a:xfrm>
          <a:prstGeom prst="rect">
            <a:avLst/>
          </a:prstGeom>
        </p:spPr>
      </p:pic>
    </p:spTree>
    <p:extLst>
      <p:ext uri="{BB962C8B-B14F-4D97-AF65-F5344CB8AC3E}">
        <p14:creationId xmlns:p14="http://schemas.microsoft.com/office/powerpoint/2010/main" val="165258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7BB9C-7FF7-41B1-8427-91152CB08457}"/>
              </a:ext>
            </a:extLst>
          </p:cNvPr>
          <p:cNvSpPr txBox="1"/>
          <p:nvPr/>
        </p:nvSpPr>
        <p:spPr>
          <a:xfrm>
            <a:off x="2650977" y="3059668"/>
            <a:ext cx="689004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Trainer will give quick demo to work with </a:t>
            </a:r>
            <a:r>
              <a:rPr lang="en-US" dirty="0" err="1"/>
              <a:t>Datatable</a:t>
            </a:r>
            <a:r>
              <a:rPr lang="en-US" dirty="0"/>
              <a:t> Activities..</a:t>
            </a:r>
          </a:p>
        </p:txBody>
      </p:sp>
    </p:spTree>
    <p:extLst>
      <p:ext uri="{BB962C8B-B14F-4D97-AF65-F5344CB8AC3E}">
        <p14:creationId xmlns:p14="http://schemas.microsoft.com/office/powerpoint/2010/main" val="266626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783BA-F70F-72FD-3BC6-ABFAA90F1B33}"/>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Date Formatting's</a:t>
            </a:r>
          </a:p>
        </p:txBody>
      </p:sp>
      <p:graphicFrame>
        <p:nvGraphicFramePr>
          <p:cNvPr id="3" name="object 5">
            <a:extLst>
              <a:ext uri="{FF2B5EF4-FFF2-40B4-BE49-F238E27FC236}">
                <a16:creationId xmlns:a16="http://schemas.microsoft.com/office/drawing/2014/main" id="{1C733BF9-A956-C12C-0A4D-45614D001569}"/>
              </a:ext>
            </a:extLst>
          </p:cNvPr>
          <p:cNvGraphicFramePr>
            <a:graphicFrameLocks noGrp="1"/>
          </p:cNvGraphicFramePr>
          <p:nvPr/>
        </p:nvGraphicFramePr>
        <p:xfrm>
          <a:off x="374650" y="814958"/>
          <a:ext cx="7556500" cy="2657475"/>
        </p:xfrm>
        <a:graphic>
          <a:graphicData uri="http://schemas.openxmlformats.org/drawingml/2006/table">
            <a:tbl>
              <a:tblPr firstRow="1" bandRow="1">
                <a:tableStyleId>{2D5ABB26-0587-4C30-8999-92F81FD0307C}</a:tableStyleId>
              </a:tblPr>
              <a:tblGrid>
                <a:gridCol w="4724400">
                  <a:extLst>
                    <a:ext uri="{9D8B030D-6E8A-4147-A177-3AD203B41FA5}">
                      <a16:colId xmlns:a16="http://schemas.microsoft.com/office/drawing/2014/main" val="20000"/>
                    </a:ext>
                  </a:extLst>
                </a:gridCol>
                <a:gridCol w="2832100">
                  <a:extLst>
                    <a:ext uri="{9D8B030D-6E8A-4147-A177-3AD203B41FA5}">
                      <a16:colId xmlns:a16="http://schemas.microsoft.com/office/drawing/2014/main" val="20001"/>
                    </a:ext>
                  </a:extLst>
                </a:gridCol>
              </a:tblGrid>
              <a:tr h="295275">
                <a:tc>
                  <a:txBody>
                    <a:bodyPr/>
                    <a:lstStyle/>
                    <a:p>
                      <a:pPr marL="1270" algn="ctr">
                        <a:lnSpc>
                          <a:spcPts val="1860"/>
                        </a:lnSpc>
                        <a:spcBef>
                          <a:spcPts val="365"/>
                        </a:spcBef>
                      </a:pPr>
                      <a:r>
                        <a:rPr sz="1600" b="1" spc="-10" dirty="0">
                          <a:latin typeface="Arial"/>
                          <a:cs typeface="Arial"/>
                        </a:rPr>
                        <a:t>Format</a:t>
                      </a:r>
                      <a:endParaRPr sz="1600" dirty="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8F70"/>
                    </a:solidFill>
                  </a:tcPr>
                </a:tc>
                <a:tc>
                  <a:txBody>
                    <a:bodyPr/>
                    <a:lstStyle/>
                    <a:p>
                      <a:pPr marL="863600">
                        <a:lnSpc>
                          <a:spcPts val="1860"/>
                        </a:lnSpc>
                        <a:spcBef>
                          <a:spcPts val="365"/>
                        </a:spcBef>
                      </a:pPr>
                      <a:r>
                        <a:rPr sz="1600" b="1" dirty="0">
                          <a:latin typeface="Arial"/>
                          <a:cs typeface="Arial"/>
                        </a:rPr>
                        <a:t>E.g.,</a:t>
                      </a:r>
                      <a:r>
                        <a:rPr sz="1600" b="1" spc="-20" dirty="0">
                          <a:latin typeface="Arial"/>
                          <a:cs typeface="Arial"/>
                        </a:rPr>
                        <a:t> </a:t>
                      </a:r>
                      <a:r>
                        <a:rPr sz="1600" b="1" spc="-10" dirty="0">
                          <a:latin typeface="Arial"/>
                          <a:cs typeface="Arial"/>
                        </a:rPr>
                        <a:t>Result</a:t>
                      </a:r>
                      <a:endParaRPr sz="16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8F70"/>
                    </a:solidFill>
                  </a:tcPr>
                </a:tc>
                <a:extLst>
                  <a:ext uri="{0D108BD9-81ED-4DB2-BD59-A6C34878D82A}">
                    <a16:rowId xmlns:a16="http://schemas.microsoft.com/office/drawing/2014/main" val="10000"/>
                  </a:ext>
                </a:extLst>
              </a:tr>
              <a:tr h="295275">
                <a:tc>
                  <a:txBody>
                    <a:bodyPr/>
                    <a:lstStyle/>
                    <a:p>
                      <a:pPr marL="8890">
                        <a:lnSpc>
                          <a:spcPts val="1735"/>
                        </a:lnSpc>
                        <a:spcBef>
                          <a:spcPts val="490"/>
                        </a:spcBef>
                      </a:pPr>
                      <a:r>
                        <a:rPr sz="1500" spc="-10" dirty="0">
                          <a:latin typeface="Arial MT"/>
                          <a:cs typeface="Arial MT"/>
                        </a:rPr>
                        <a:t>DateTime.Now.ToString("dd/MM/yyyy")</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5"/>
                        </a:lnSpc>
                        <a:spcBef>
                          <a:spcPts val="490"/>
                        </a:spcBef>
                      </a:pPr>
                      <a:r>
                        <a:rPr sz="1500" spc="-10" dirty="0">
                          <a:latin typeface="Arial MT"/>
                          <a:cs typeface="Arial MT"/>
                        </a:rPr>
                        <a:t>12/08/2022</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1"/>
                  </a:ext>
                </a:extLst>
              </a:tr>
              <a:tr h="295275">
                <a:tc>
                  <a:txBody>
                    <a:bodyPr/>
                    <a:lstStyle/>
                    <a:p>
                      <a:pPr marL="8890">
                        <a:lnSpc>
                          <a:spcPts val="1735"/>
                        </a:lnSpc>
                        <a:spcBef>
                          <a:spcPts val="490"/>
                        </a:spcBef>
                      </a:pPr>
                      <a:r>
                        <a:rPr sz="1500" spc="-10" dirty="0">
                          <a:latin typeface="Arial MT"/>
                          <a:cs typeface="Arial MT"/>
                        </a:rPr>
                        <a:t>DateTime.Now.ToString("MM/dd/yyyy")</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5"/>
                        </a:lnSpc>
                        <a:spcBef>
                          <a:spcPts val="490"/>
                        </a:spcBef>
                      </a:pPr>
                      <a:r>
                        <a:rPr sz="1500" spc="-10" dirty="0">
                          <a:latin typeface="Arial MT"/>
                          <a:cs typeface="Arial MT"/>
                        </a:rPr>
                        <a:t>08/12/2022</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2"/>
                  </a:ext>
                </a:extLst>
              </a:tr>
              <a:tr h="295275">
                <a:tc>
                  <a:txBody>
                    <a:bodyPr/>
                    <a:lstStyle/>
                    <a:p>
                      <a:pPr marL="8890">
                        <a:lnSpc>
                          <a:spcPts val="1735"/>
                        </a:lnSpc>
                        <a:spcBef>
                          <a:spcPts val="490"/>
                        </a:spcBef>
                      </a:pPr>
                      <a:r>
                        <a:rPr sz="1500" spc="-10" dirty="0">
                          <a:latin typeface="Arial MT"/>
                          <a:cs typeface="Arial MT"/>
                        </a:rPr>
                        <a:t>DateTime.Now.ToString("dd/MMM/yyyy")</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5"/>
                        </a:lnSpc>
                        <a:spcBef>
                          <a:spcPts val="490"/>
                        </a:spcBef>
                      </a:pPr>
                      <a:r>
                        <a:rPr sz="1500" spc="-10" dirty="0">
                          <a:latin typeface="Arial MT"/>
                          <a:cs typeface="Arial MT"/>
                        </a:rPr>
                        <a:t>12/Aug/2022</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3"/>
                  </a:ext>
                </a:extLst>
              </a:tr>
              <a:tr h="295275">
                <a:tc>
                  <a:txBody>
                    <a:bodyPr/>
                    <a:lstStyle/>
                    <a:p>
                      <a:pPr marL="8890">
                        <a:lnSpc>
                          <a:spcPts val="1730"/>
                        </a:lnSpc>
                        <a:spcBef>
                          <a:spcPts val="490"/>
                        </a:spcBef>
                      </a:pPr>
                      <a:r>
                        <a:rPr sz="1500" spc="-10" dirty="0">
                          <a:latin typeface="Arial MT"/>
                          <a:cs typeface="Arial MT"/>
                        </a:rPr>
                        <a:t>DateTime.Now.ToString("dd/MMMM/yyyy")</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0"/>
                        </a:lnSpc>
                        <a:spcBef>
                          <a:spcPts val="490"/>
                        </a:spcBef>
                      </a:pPr>
                      <a:r>
                        <a:rPr sz="1500" spc="-10" dirty="0">
                          <a:latin typeface="Arial MT"/>
                          <a:cs typeface="Arial MT"/>
                        </a:rPr>
                        <a:t>12/August/2022</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4"/>
                  </a:ext>
                </a:extLst>
              </a:tr>
              <a:tr h="295275">
                <a:tc>
                  <a:txBody>
                    <a:bodyPr/>
                    <a:lstStyle/>
                    <a:p>
                      <a:pPr marL="8890">
                        <a:lnSpc>
                          <a:spcPts val="1730"/>
                        </a:lnSpc>
                        <a:spcBef>
                          <a:spcPts val="490"/>
                        </a:spcBef>
                      </a:pPr>
                      <a:r>
                        <a:rPr sz="1500" spc="-10" dirty="0">
                          <a:latin typeface="Arial MT"/>
                          <a:cs typeface="Arial MT"/>
                        </a:rPr>
                        <a:t>DateTime.Now.ToString("dd </a:t>
                      </a:r>
                      <a:r>
                        <a:rPr sz="1500" dirty="0">
                          <a:latin typeface="Arial MT"/>
                          <a:cs typeface="Arial MT"/>
                        </a:rPr>
                        <a:t>MMMM </a:t>
                      </a:r>
                      <a:r>
                        <a:rPr sz="1500" spc="-10" dirty="0">
                          <a:latin typeface="Arial MT"/>
                          <a:cs typeface="Arial MT"/>
                        </a:rPr>
                        <a:t>yyyy")</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0"/>
                        </a:lnSpc>
                        <a:spcBef>
                          <a:spcPts val="490"/>
                        </a:spcBef>
                      </a:pPr>
                      <a:r>
                        <a:rPr sz="1500" dirty="0">
                          <a:latin typeface="Arial MT"/>
                          <a:cs typeface="Arial MT"/>
                        </a:rPr>
                        <a:t>12</a:t>
                      </a:r>
                      <a:r>
                        <a:rPr sz="1500" spc="-30" dirty="0">
                          <a:latin typeface="Arial MT"/>
                          <a:cs typeface="Arial MT"/>
                        </a:rPr>
                        <a:t> </a:t>
                      </a:r>
                      <a:r>
                        <a:rPr sz="1500" dirty="0">
                          <a:latin typeface="Arial MT"/>
                          <a:cs typeface="Arial MT"/>
                        </a:rPr>
                        <a:t>August</a:t>
                      </a:r>
                      <a:r>
                        <a:rPr sz="1500" spc="-40" dirty="0">
                          <a:latin typeface="Arial MT"/>
                          <a:cs typeface="Arial MT"/>
                        </a:rPr>
                        <a:t> </a:t>
                      </a:r>
                      <a:r>
                        <a:rPr sz="1500" spc="-20" dirty="0">
                          <a:latin typeface="Arial MT"/>
                          <a:cs typeface="Arial MT"/>
                        </a:rPr>
                        <a:t>2022</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5"/>
                  </a:ext>
                </a:extLst>
              </a:tr>
              <a:tr h="295275">
                <a:tc>
                  <a:txBody>
                    <a:bodyPr/>
                    <a:lstStyle/>
                    <a:p>
                      <a:pPr marL="8890">
                        <a:lnSpc>
                          <a:spcPts val="1730"/>
                        </a:lnSpc>
                        <a:spcBef>
                          <a:spcPts val="490"/>
                        </a:spcBef>
                      </a:pPr>
                      <a:r>
                        <a:rPr sz="1500" spc="-10" dirty="0">
                          <a:latin typeface="Arial MT"/>
                          <a:cs typeface="Arial MT"/>
                        </a:rPr>
                        <a:t>DateTime.Now.ToString("dd/MM/yyyy</a:t>
                      </a:r>
                      <a:r>
                        <a:rPr sz="1500" spc="65" dirty="0">
                          <a:latin typeface="Arial MT"/>
                          <a:cs typeface="Arial MT"/>
                        </a:rPr>
                        <a:t> </a:t>
                      </a:r>
                      <a:r>
                        <a:rPr sz="1500" dirty="0">
                          <a:latin typeface="Arial MT"/>
                          <a:cs typeface="Arial MT"/>
                        </a:rPr>
                        <a:t>hh:mm:ss </a:t>
                      </a:r>
                      <a:r>
                        <a:rPr sz="1500" spc="-20" dirty="0">
                          <a:latin typeface="Arial MT"/>
                          <a:cs typeface="Arial MT"/>
                        </a:rPr>
                        <a:t>tt")</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0"/>
                        </a:lnSpc>
                        <a:spcBef>
                          <a:spcPts val="490"/>
                        </a:spcBef>
                      </a:pPr>
                      <a:r>
                        <a:rPr sz="1500" dirty="0">
                          <a:latin typeface="Arial MT"/>
                          <a:cs typeface="Arial MT"/>
                        </a:rPr>
                        <a:t>12/08/2022</a:t>
                      </a:r>
                      <a:r>
                        <a:rPr sz="1500" spc="-80" dirty="0">
                          <a:latin typeface="Arial MT"/>
                          <a:cs typeface="Arial MT"/>
                        </a:rPr>
                        <a:t> </a:t>
                      </a:r>
                      <a:r>
                        <a:rPr sz="1500" dirty="0">
                          <a:latin typeface="Arial MT"/>
                          <a:cs typeface="Arial MT"/>
                        </a:rPr>
                        <a:t>10:08:21</a:t>
                      </a:r>
                      <a:r>
                        <a:rPr sz="1500" spc="-60" dirty="0">
                          <a:latin typeface="Arial MT"/>
                          <a:cs typeface="Arial MT"/>
                        </a:rPr>
                        <a:t> </a:t>
                      </a:r>
                      <a:r>
                        <a:rPr sz="1500" spc="-25" dirty="0">
                          <a:latin typeface="Arial MT"/>
                          <a:cs typeface="Arial MT"/>
                        </a:rPr>
                        <a:t>PM</a:t>
                      </a:r>
                      <a:endParaRPr sz="1500">
                        <a:latin typeface="Arial MT"/>
                        <a:cs typeface="Arial MT"/>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6"/>
                  </a:ext>
                </a:extLst>
              </a:tr>
              <a:tr h="295275">
                <a:tc>
                  <a:txBody>
                    <a:bodyPr/>
                    <a:lstStyle/>
                    <a:p>
                      <a:pPr marL="8890">
                        <a:lnSpc>
                          <a:spcPts val="1730"/>
                        </a:lnSpc>
                        <a:spcBef>
                          <a:spcPts val="495"/>
                        </a:spcBef>
                      </a:pPr>
                      <a:r>
                        <a:rPr sz="1500" spc="-10" dirty="0">
                          <a:latin typeface="Arial MT"/>
                          <a:cs typeface="Arial MT"/>
                        </a:rPr>
                        <a:t>DateTime.Now.ToString("dd/MM/yyyy</a:t>
                      </a:r>
                      <a:r>
                        <a:rPr sz="1500" spc="105" dirty="0">
                          <a:latin typeface="Arial MT"/>
                          <a:cs typeface="Arial MT"/>
                        </a:rPr>
                        <a:t> </a:t>
                      </a:r>
                      <a:r>
                        <a:rPr sz="1500" spc="-10" dirty="0">
                          <a:latin typeface="Arial MT"/>
                          <a:cs typeface="Arial MT"/>
                        </a:rPr>
                        <a:t>HH:mm:ss")</a:t>
                      </a:r>
                      <a:endParaRPr sz="1500">
                        <a:latin typeface="Arial MT"/>
                        <a:cs typeface="Arial MT"/>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0"/>
                        </a:lnSpc>
                        <a:spcBef>
                          <a:spcPts val="495"/>
                        </a:spcBef>
                      </a:pPr>
                      <a:r>
                        <a:rPr sz="1500" dirty="0">
                          <a:latin typeface="Arial MT"/>
                          <a:cs typeface="Arial MT"/>
                        </a:rPr>
                        <a:t>12/08/2022</a:t>
                      </a:r>
                      <a:r>
                        <a:rPr sz="1500" spc="-90" dirty="0">
                          <a:latin typeface="Arial MT"/>
                          <a:cs typeface="Arial MT"/>
                        </a:rPr>
                        <a:t> </a:t>
                      </a:r>
                      <a:r>
                        <a:rPr sz="1500" spc="-10" dirty="0">
                          <a:latin typeface="Arial MT"/>
                          <a:cs typeface="Arial MT"/>
                        </a:rPr>
                        <a:t>22:10:08</a:t>
                      </a:r>
                      <a:endParaRPr sz="1500">
                        <a:latin typeface="Arial MT"/>
                        <a:cs typeface="Arial MT"/>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7"/>
                  </a:ext>
                </a:extLst>
              </a:tr>
              <a:tr h="295275">
                <a:tc>
                  <a:txBody>
                    <a:bodyPr/>
                    <a:lstStyle/>
                    <a:p>
                      <a:pPr marL="8890">
                        <a:lnSpc>
                          <a:spcPts val="1730"/>
                        </a:lnSpc>
                        <a:spcBef>
                          <a:spcPts val="495"/>
                        </a:spcBef>
                      </a:pPr>
                      <a:r>
                        <a:rPr sz="1500" spc="-10" dirty="0">
                          <a:latin typeface="Arial MT"/>
                          <a:cs typeface="Arial MT"/>
                        </a:rPr>
                        <a:t>DateTime.Now.ToString("hh:mm:ss</a:t>
                      </a:r>
                      <a:r>
                        <a:rPr sz="1500" spc="85" dirty="0">
                          <a:latin typeface="Arial MT"/>
                          <a:cs typeface="Arial MT"/>
                        </a:rPr>
                        <a:t> </a:t>
                      </a:r>
                      <a:r>
                        <a:rPr sz="1500" spc="-20" dirty="0">
                          <a:latin typeface="Arial MT"/>
                          <a:cs typeface="Arial MT"/>
                        </a:rPr>
                        <a:t>tt")</a:t>
                      </a:r>
                      <a:endParaRPr sz="1500">
                        <a:latin typeface="Arial MT"/>
                        <a:cs typeface="Arial MT"/>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tc>
                  <a:txBody>
                    <a:bodyPr/>
                    <a:lstStyle/>
                    <a:p>
                      <a:pPr marL="9525">
                        <a:lnSpc>
                          <a:spcPts val="1730"/>
                        </a:lnSpc>
                        <a:spcBef>
                          <a:spcPts val="495"/>
                        </a:spcBef>
                      </a:pPr>
                      <a:r>
                        <a:rPr sz="1500" dirty="0">
                          <a:latin typeface="Arial MT"/>
                          <a:cs typeface="Arial MT"/>
                        </a:rPr>
                        <a:t>10:11:32</a:t>
                      </a:r>
                      <a:r>
                        <a:rPr sz="1500" spc="-55" dirty="0">
                          <a:latin typeface="Arial MT"/>
                          <a:cs typeface="Arial MT"/>
                        </a:rPr>
                        <a:t> </a:t>
                      </a:r>
                      <a:r>
                        <a:rPr sz="1500" spc="-25" dirty="0">
                          <a:latin typeface="Arial MT"/>
                          <a:cs typeface="Arial MT"/>
                        </a:rPr>
                        <a:t>PM</a:t>
                      </a:r>
                      <a:endParaRPr sz="1500" dirty="0">
                        <a:latin typeface="Arial MT"/>
                        <a:cs typeface="Arial MT"/>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8E7"/>
                    </a:solidFill>
                  </a:tcPr>
                </a:tc>
                <a:extLst>
                  <a:ext uri="{0D108BD9-81ED-4DB2-BD59-A6C34878D82A}">
                    <a16:rowId xmlns:a16="http://schemas.microsoft.com/office/drawing/2014/main" val="10008"/>
                  </a:ext>
                </a:extLst>
              </a:tr>
            </a:tbl>
          </a:graphicData>
        </a:graphic>
      </p:graphicFrame>
      <p:sp>
        <p:nvSpPr>
          <p:cNvPr id="4" name="object 6">
            <a:extLst>
              <a:ext uri="{FF2B5EF4-FFF2-40B4-BE49-F238E27FC236}">
                <a16:creationId xmlns:a16="http://schemas.microsoft.com/office/drawing/2014/main" id="{B9952A4B-7AF7-8F57-46CB-6E9E2D31B66B}"/>
              </a:ext>
            </a:extLst>
          </p:cNvPr>
          <p:cNvSpPr txBox="1"/>
          <p:nvPr/>
        </p:nvSpPr>
        <p:spPr>
          <a:xfrm>
            <a:off x="4970145" y="3868368"/>
            <a:ext cx="5687060" cy="2291715"/>
          </a:xfrm>
          <a:prstGeom prst="rect">
            <a:avLst/>
          </a:prstGeom>
        </p:spPr>
        <p:txBody>
          <a:bodyPr vert="horz" wrap="square" lIns="0" tIns="13335" rIns="0" bIns="0" rtlCol="0">
            <a:spAutoFit/>
          </a:bodyPr>
          <a:lstStyle/>
          <a:p>
            <a:pPr marL="299085" indent="-286385">
              <a:lnSpc>
                <a:spcPct val="100000"/>
              </a:lnSpc>
              <a:spcBef>
                <a:spcPts val="105"/>
              </a:spcBef>
              <a:buSzPct val="103703"/>
              <a:buFont typeface="Arial MT"/>
              <a:buChar char="•"/>
              <a:tabLst>
                <a:tab pos="299085" algn="l"/>
              </a:tabLst>
            </a:pPr>
            <a:r>
              <a:rPr sz="1350" b="1" dirty="0">
                <a:latin typeface="Arial"/>
                <a:cs typeface="Arial"/>
              </a:rPr>
              <a:t>dd</a:t>
            </a:r>
            <a:r>
              <a:rPr sz="1350" b="1" spc="-30" dirty="0">
                <a:latin typeface="Arial"/>
                <a:cs typeface="Arial"/>
              </a:rPr>
              <a:t> </a:t>
            </a:r>
            <a:r>
              <a:rPr sz="1350" dirty="0">
                <a:latin typeface="Arial MT"/>
                <a:cs typeface="Arial MT"/>
              </a:rPr>
              <a:t>-</a:t>
            </a:r>
            <a:r>
              <a:rPr sz="1350" spc="-25" dirty="0">
                <a:latin typeface="Arial MT"/>
                <a:cs typeface="Arial MT"/>
              </a:rPr>
              <a:t> </a:t>
            </a:r>
            <a:r>
              <a:rPr sz="1350" dirty="0">
                <a:latin typeface="Arial MT"/>
                <a:cs typeface="Arial MT"/>
              </a:rPr>
              <a:t>Represents</a:t>
            </a:r>
            <a:r>
              <a:rPr sz="1350" spc="-20" dirty="0">
                <a:latin typeface="Arial MT"/>
                <a:cs typeface="Arial MT"/>
              </a:rPr>
              <a:t> </a:t>
            </a:r>
            <a:r>
              <a:rPr sz="1350" dirty="0">
                <a:latin typeface="Arial MT"/>
                <a:cs typeface="Arial MT"/>
              </a:rPr>
              <a:t>the</a:t>
            </a:r>
            <a:r>
              <a:rPr sz="1350" spc="-50" dirty="0">
                <a:latin typeface="Arial MT"/>
                <a:cs typeface="Arial MT"/>
              </a:rPr>
              <a:t> </a:t>
            </a:r>
            <a:r>
              <a:rPr sz="1350" dirty="0">
                <a:latin typeface="Arial MT"/>
                <a:cs typeface="Arial MT"/>
              </a:rPr>
              <a:t>day</a:t>
            </a:r>
            <a:r>
              <a:rPr sz="1350" spc="-20" dirty="0">
                <a:latin typeface="Arial MT"/>
                <a:cs typeface="Arial MT"/>
              </a:rPr>
              <a:t> </a:t>
            </a:r>
            <a:r>
              <a:rPr sz="1350" dirty="0">
                <a:latin typeface="Arial MT"/>
                <a:cs typeface="Arial MT"/>
              </a:rPr>
              <a:t>of</a:t>
            </a:r>
            <a:r>
              <a:rPr sz="1350" spc="-20" dirty="0">
                <a:latin typeface="Arial MT"/>
                <a:cs typeface="Arial MT"/>
              </a:rPr>
              <a:t> </a:t>
            </a:r>
            <a:r>
              <a:rPr sz="1350" dirty="0">
                <a:latin typeface="Arial MT"/>
                <a:cs typeface="Arial MT"/>
              </a:rPr>
              <a:t>the</a:t>
            </a:r>
            <a:r>
              <a:rPr sz="1350" spc="-25" dirty="0">
                <a:latin typeface="Arial MT"/>
                <a:cs typeface="Arial MT"/>
              </a:rPr>
              <a:t> </a:t>
            </a:r>
            <a:r>
              <a:rPr sz="1350" dirty="0">
                <a:latin typeface="Arial MT"/>
                <a:cs typeface="Arial MT"/>
              </a:rPr>
              <a:t>month</a:t>
            </a:r>
            <a:r>
              <a:rPr sz="1350" spc="-25" dirty="0">
                <a:latin typeface="Arial MT"/>
                <a:cs typeface="Arial MT"/>
              </a:rPr>
              <a:t> </a:t>
            </a:r>
            <a:r>
              <a:rPr sz="1350" dirty="0">
                <a:latin typeface="Arial MT"/>
                <a:cs typeface="Arial MT"/>
              </a:rPr>
              <a:t>i.e.,</a:t>
            </a:r>
            <a:r>
              <a:rPr sz="1350" spc="-10" dirty="0">
                <a:latin typeface="Arial MT"/>
                <a:cs typeface="Arial MT"/>
              </a:rPr>
              <a:t> </a:t>
            </a:r>
            <a:r>
              <a:rPr sz="1350" dirty="0">
                <a:latin typeface="Arial MT"/>
                <a:cs typeface="Arial MT"/>
              </a:rPr>
              <a:t>03,05,18</a:t>
            </a:r>
            <a:r>
              <a:rPr sz="1350" spc="-50" dirty="0">
                <a:latin typeface="Arial MT"/>
                <a:cs typeface="Arial MT"/>
              </a:rPr>
              <a:t> </a:t>
            </a:r>
            <a:r>
              <a:rPr sz="1350" dirty="0">
                <a:latin typeface="Arial MT"/>
                <a:cs typeface="Arial MT"/>
              </a:rPr>
              <a:t>or</a:t>
            </a:r>
            <a:r>
              <a:rPr sz="1350" spc="-15" dirty="0">
                <a:latin typeface="Arial MT"/>
                <a:cs typeface="Arial MT"/>
              </a:rPr>
              <a:t> </a:t>
            </a:r>
            <a:r>
              <a:rPr sz="1350" spc="-25" dirty="0">
                <a:latin typeface="Arial MT"/>
                <a:cs typeface="Arial MT"/>
              </a:rPr>
              <a:t>30</a:t>
            </a:r>
            <a:endParaRPr sz="1350" dirty="0">
              <a:latin typeface="Arial MT"/>
              <a:cs typeface="Arial MT"/>
            </a:endParaRPr>
          </a:p>
          <a:p>
            <a:pPr>
              <a:lnSpc>
                <a:spcPct val="100000"/>
              </a:lnSpc>
              <a:spcBef>
                <a:spcPts val="70"/>
              </a:spcBef>
              <a:buFont typeface="Arial MT"/>
              <a:buChar char="•"/>
            </a:pPr>
            <a:endParaRPr sz="1350" dirty="0">
              <a:latin typeface="Arial MT"/>
              <a:cs typeface="Arial MT"/>
            </a:endParaRPr>
          </a:p>
          <a:p>
            <a:pPr marL="299085" indent="-286385">
              <a:lnSpc>
                <a:spcPct val="100000"/>
              </a:lnSpc>
              <a:buSzPct val="103703"/>
              <a:buFont typeface="Arial MT"/>
              <a:buChar char="•"/>
              <a:tabLst>
                <a:tab pos="299085" algn="l"/>
              </a:tabLst>
            </a:pPr>
            <a:r>
              <a:rPr sz="1350" b="1" dirty="0">
                <a:latin typeface="Arial"/>
                <a:cs typeface="Arial"/>
              </a:rPr>
              <a:t>MM</a:t>
            </a:r>
            <a:r>
              <a:rPr sz="1350" b="1" spc="-30" dirty="0">
                <a:latin typeface="Arial"/>
                <a:cs typeface="Arial"/>
              </a:rPr>
              <a:t> </a:t>
            </a:r>
            <a:r>
              <a:rPr sz="1350" dirty="0">
                <a:latin typeface="Arial MT"/>
                <a:cs typeface="Arial MT"/>
              </a:rPr>
              <a:t>-</a:t>
            </a:r>
            <a:r>
              <a:rPr sz="1350" spc="-25" dirty="0">
                <a:latin typeface="Arial MT"/>
                <a:cs typeface="Arial MT"/>
              </a:rPr>
              <a:t> </a:t>
            </a:r>
            <a:r>
              <a:rPr sz="1350" dirty="0">
                <a:latin typeface="Arial MT"/>
                <a:cs typeface="Arial MT"/>
              </a:rPr>
              <a:t>Represents</a:t>
            </a:r>
            <a:r>
              <a:rPr sz="1350" spc="-25" dirty="0">
                <a:latin typeface="Arial MT"/>
                <a:cs typeface="Arial MT"/>
              </a:rPr>
              <a:t> </a:t>
            </a:r>
            <a:r>
              <a:rPr sz="1350" dirty="0">
                <a:latin typeface="Arial MT"/>
                <a:cs typeface="Arial MT"/>
              </a:rPr>
              <a:t>the</a:t>
            </a:r>
            <a:r>
              <a:rPr sz="1350" spc="-45" dirty="0">
                <a:latin typeface="Arial MT"/>
                <a:cs typeface="Arial MT"/>
              </a:rPr>
              <a:t> </a:t>
            </a:r>
            <a:r>
              <a:rPr sz="1350" dirty="0">
                <a:latin typeface="Arial MT"/>
                <a:cs typeface="Arial MT"/>
              </a:rPr>
              <a:t>month</a:t>
            </a:r>
            <a:r>
              <a:rPr sz="1350" spc="-30" dirty="0">
                <a:latin typeface="Arial MT"/>
                <a:cs typeface="Arial MT"/>
              </a:rPr>
              <a:t> </a:t>
            </a:r>
            <a:r>
              <a:rPr sz="1350" dirty="0">
                <a:latin typeface="Arial MT"/>
                <a:cs typeface="Arial MT"/>
              </a:rPr>
              <a:t>number</a:t>
            </a:r>
            <a:r>
              <a:rPr sz="1350" spc="-35" dirty="0">
                <a:latin typeface="Arial MT"/>
                <a:cs typeface="Arial MT"/>
              </a:rPr>
              <a:t> </a:t>
            </a:r>
            <a:r>
              <a:rPr sz="1350" dirty="0">
                <a:latin typeface="Arial MT"/>
                <a:cs typeface="Arial MT"/>
              </a:rPr>
              <a:t>with</a:t>
            </a:r>
            <a:r>
              <a:rPr sz="1350" spc="-10" dirty="0">
                <a:latin typeface="Arial MT"/>
                <a:cs typeface="Arial MT"/>
              </a:rPr>
              <a:t> </a:t>
            </a:r>
            <a:r>
              <a:rPr sz="1350" dirty="0">
                <a:latin typeface="Arial MT"/>
                <a:cs typeface="Arial MT"/>
              </a:rPr>
              <a:t>leading</a:t>
            </a:r>
            <a:r>
              <a:rPr sz="1350" spc="-30" dirty="0">
                <a:latin typeface="Arial MT"/>
                <a:cs typeface="Arial MT"/>
              </a:rPr>
              <a:t> </a:t>
            </a:r>
            <a:r>
              <a:rPr sz="1350" dirty="0">
                <a:latin typeface="Arial MT"/>
                <a:cs typeface="Arial MT"/>
              </a:rPr>
              <a:t>zero</a:t>
            </a:r>
            <a:r>
              <a:rPr sz="1350" spc="-40" dirty="0">
                <a:latin typeface="Arial MT"/>
                <a:cs typeface="Arial MT"/>
              </a:rPr>
              <a:t> </a:t>
            </a:r>
            <a:r>
              <a:rPr sz="1350" dirty="0">
                <a:latin typeface="Arial MT"/>
                <a:cs typeface="Arial MT"/>
              </a:rPr>
              <a:t>i.e.,</a:t>
            </a:r>
            <a:r>
              <a:rPr sz="1350" spc="-25" dirty="0">
                <a:latin typeface="Arial MT"/>
                <a:cs typeface="Arial MT"/>
              </a:rPr>
              <a:t> </a:t>
            </a:r>
            <a:r>
              <a:rPr sz="1350" dirty="0">
                <a:latin typeface="Arial MT"/>
                <a:cs typeface="Arial MT"/>
              </a:rPr>
              <a:t>01,08</a:t>
            </a:r>
            <a:r>
              <a:rPr sz="1350" spc="-25" dirty="0">
                <a:latin typeface="Arial MT"/>
                <a:cs typeface="Arial MT"/>
              </a:rPr>
              <a:t> </a:t>
            </a:r>
            <a:r>
              <a:rPr sz="1350" dirty="0">
                <a:latin typeface="Arial MT"/>
                <a:cs typeface="Arial MT"/>
              </a:rPr>
              <a:t>or</a:t>
            </a:r>
            <a:r>
              <a:rPr sz="1350" spc="-20" dirty="0">
                <a:latin typeface="Arial MT"/>
                <a:cs typeface="Arial MT"/>
              </a:rPr>
              <a:t> </a:t>
            </a:r>
            <a:r>
              <a:rPr sz="1350" spc="-25" dirty="0">
                <a:latin typeface="Arial MT"/>
                <a:cs typeface="Arial MT"/>
              </a:rPr>
              <a:t>12</a:t>
            </a:r>
            <a:endParaRPr sz="1350" dirty="0">
              <a:latin typeface="Arial MT"/>
              <a:cs typeface="Arial MT"/>
            </a:endParaRPr>
          </a:p>
          <a:p>
            <a:pPr>
              <a:lnSpc>
                <a:spcPct val="100000"/>
              </a:lnSpc>
              <a:spcBef>
                <a:spcPts val="70"/>
              </a:spcBef>
              <a:buFont typeface="Arial MT"/>
              <a:buChar char="•"/>
            </a:pPr>
            <a:endParaRPr sz="1350" dirty="0">
              <a:latin typeface="Arial MT"/>
              <a:cs typeface="Arial MT"/>
            </a:endParaRPr>
          </a:p>
          <a:p>
            <a:pPr marL="299085" indent="-286385">
              <a:lnSpc>
                <a:spcPct val="100000"/>
              </a:lnSpc>
              <a:buSzPct val="103703"/>
              <a:buFont typeface="Arial MT"/>
              <a:buChar char="•"/>
              <a:tabLst>
                <a:tab pos="299085" algn="l"/>
              </a:tabLst>
            </a:pPr>
            <a:r>
              <a:rPr sz="1350" b="1" dirty="0">
                <a:latin typeface="Arial"/>
                <a:cs typeface="Arial"/>
              </a:rPr>
              <a:t>MMM</a:t>
            </a:r>
            <a:r>
              <a:rPr sz="1350" b="1" spc="-55" dirty="0">
                <a:latin typeface="Arial"/>
                <a:cs typeface="Arial"/>
              </a:rPr>
              <a:t> </a:t>
            </a:r>
            <a:r>
              <a:rPr sz="1350" dirty="0">
                <a:latin typeface="Arial MT"/>
                <a:cs typeface="Arial MT"/>
              </a:rPr>
              <a:t>-</a:t>
            </a:r>
            <a:r>
              <a:rPr sz="1350" spc="-10" dirty="0">
                <a:latin typeface="Arial MT"/>
                <a:cs typeface="Arial MT"/>
              </a:rPr>
              <a:t> </a:t>
            </a:r>
            <a:r>
              <a:rPr sz="1350" dirty="0">
                <a:latin typeface="Arial MT"/>
                <a:cs typeface="Arial MT"/>
              </a:rPr>
              <a:t>Represents</a:t>
            </a:r>
            <a:r>
              <a:rPr sz="1350" spc="-60" dirty="0">
                <a:latin typeface="Arial MT"/>
                <a:cs typeface="Arial MT"/>
              </a:rPr>
              <a:t> </a:t>
            </a:r>
            <a:r>
              <a:rPr sz="1350" dirty="0">
                <a:latin typeface="Arial MT"/>
                <a:cs typeface="Arial MT"/>
              </a:rPr>
              <a:t>the</a:t>
            </a:r>
            <a:r>
              <a:rPr sz="1350" spc="-15" dirty="0">
                <a:latin typeface="Arial MT"/>
                <a:cs typeface="Arial MT"/>
              </a:rPr>
              <a:t> </a:t>
            </a:r>
            <a:r>
              <a:rPr sz="1350" dirty="0">
                <a:latin typeface="Arial MT"/>
                <a:cs typeface="Arial MT"/>
              </a:rPr>
              <a:t>abbreviated</a:t>
            </a:r>
            <a:r>
              <a:rPr sz="1350" spc="-40" dirty="0">
                <a:latin typeface="Arial MT"/>
                <a:cs typeface="Arial MT"/>
              </a:rPr>
              <a:t> </a:t>
            </a:r>
            <a:r>
              <a:rPr sz="1350" dirty="0">
                <a:latin typeface="Arial MT"/>
                <a:cs typeface="Arial MT"/>
              </a:rPr>
              <a:t>month</a:t>
            </a:r>
            <a:r>
              <a:rPr sz="1350" spc="-30" dirty="0">
                <a:latin typeface="Arial MT"/>
                <a:cs typeface="Arial MT"/>
              </a:rPr>
              <a:t> </a:t>
            </a:r>
            <a:r>
              <a:rPr sz="1350" dirty="0">
                <a:latin typeface="Arial MT"/>
                <a:cs typeface="Arial MT"/>
              </a:rPr>
              <a:t>Name</a:t>
            </a:r>
            <a:r>
              <a:rPr sz="1350" spc="-35" dirty="0">
                <a:latin typeface="Arial MT"/>
                <a:cs typeface="Arial MT"/>
              </a:rPr>
              <a:t> </a:t>
            </a:r>
            <a:r>
              <a:rPr sz="1350" dirty="0">
                <a:latin typeface="Arial MT"/>
                <a:cs typeface="Arial MT"/>
              </a:rPr>
              <a:t>i.e.,</a:t>
            </a:r>
            <a:r>
              <a:rPr sz="1350" spc="-25" dirty="0">
                <a:latin typeface="Arial MT"/>
                <a:cs typeface="Arial MT"/>
              </a:rPr>
              <a:t> </a:t>
            </a:r>
            <a:r>
              <a:rPr sz="1350" dirty="0">
                <a:latin typeface="Arial MT"/>
                <a:cs typeface="Arial MT"/>
              </a:rPr>
              <a:t>Jun,</a:t>
            </a:r>
            <a:r>
              <a:rPr sz="1350" spc="-35" dirty="0">
                <a:latin typeface="Arial MT"/>
                <a:cs typeface="Arial MT"/>
              </a:rPr>
              <a:t> </a:t>
            </a:r>
            <a:r>
              <a:rPr sz="1350" dirty="0">
                <a:latin typeface="Arial MT"/>
                <a:cs typeface="Arial MT"/>
              </a:rPr>
              <a:t>May</a:t>
            </a:r>
            <a:r>
              <a:rPr sz="1350" spc="-10" dirty="0">
                <a:latin typeface="Arial MT"/>
                <a:cs typeface="Arial MT"/>
              </a:rPr>
              <a:t> </a:t>
            </a:r>
            <a:r>
              <a:rPr sz="1350" dirty="0">
                <a:latin typeface="Arial MT"/>
                <a:cs typeface="Arial MT"/>
              </a:rPr>
              <a:t>or</a:t>
            </a:r>
            <a:r>
              <a:rPr sz="1350" spc="-20" dirty="0">
                <a:latin typeface="Arial MT"/>
                <a:cs typeface="Arial MT"/>
              </a:rPr>
              <a:t> </a:t>
            </a:r>
            <a:r>
              <a:rPr sz="1350" spc="-25" dirty="0">
                <a:latin typeface="Arial MT"/>
                <a:cs typeface="Arial MT"/>
              </a:rPr>
              <a:t>Dec</a:t>
            </a:r>
            <a:endParaRPr sz="1350" dirty="0">
              <a:latin typeface="Arial MT"/>
              <a:cs typeface="Arial MT"/>
            </a:endParaRPr>
          </a:p>
          <a:p>
            <a:pPr>
              <a:lnSpc>
                <a:spcPct val="100000"/>
              </a:lnSpc>
              <a:spcBef>
                <a:spcPts val="65"/>
              </a:spcBef>
              <a:buFont typeface="Arial MT"/>
              <a:buChar char="•"/>
            </a:pPr>
            <a:endParaRPr sz="1350" dirty="0">
              <a:latin typeface="Arial MT"/>
              <a:cs typeface="Arial MT"/>
            </a:endParaRPr>
          </a:p>
          <a:p>
            <a:pPr marL="299085" indent="-286385">
              <a:lnSpc>
                <a:spcPct val="100000"/>
              </a:lnSpc>
              <a:buSzPct val="103703"/>
              <a:buFont typeface="Arial MT"/>
              <a:buChar char="•"/>
              <a:tabLst>
                <a:tab pos="299085" algn="l"/>
              </a:tabLst>
            </a:pPr>
            <a:r>
              <a:rPr sz="1350" b="1" dirty="0">
                <a:latin typeface="Arial"/>
                <a:cs typeface="Arial"/>
              </a:rPr>
              <a:t>MMMM</a:t>
            </a:r>
            <a:r>
              <a:rPr sz="1350" b="1" spc="-65" dirty="0">
                <a:latin typeface="Arial"/>
                <a:cs typeface="Arial"/>
              </a:rPr>
              <a:t> </a:t>
            </a:r>
            <a:r>
              <a:rPr sz="1350" dirty="0">
                <a:latin typeface="Arial MT"/>
                <a:cs typeface="Arial MT"/>
              </a:rPr>
              <a:t>-</a:t>
            </a:r>
            <a:r>
              <a:rPr sz="1350" spc="-15" dirty="0">
                <a:latin typeface="Arial MT"/>
                <a:cs typeface="Arial MT"/>
              </a:rPr>
              <a:t> </a:t>
            </a:r>
            <a:r>
              <a:rPr sz="1350" dirty="0">
                <a:latin typeface="Arial MT"/>
                <a:cs typeface="Arial MT"/>
              </a:rPr>
              <a:t>Represents</a:t>
            </a:r>
            <a:r>
              <a:rPr sz="1350" spc="-45" dirty="0">
                <a:latin typeface="Arial MT"/>
                <a:cs typeface="Arial MT"/>
              </a:rPr>
              <a:t> </a:t>
            </a:r>
            <a:r>
              <a:rPr sz="1350" dirty="0">
                <a:latin typeface="Arial MT"/>
                <a:cs typeface="Arial MT"/>
              </a:rPr>
              <a:t>the</a:t>
            </a:r>
            <a:r>
              <a:rPr sz="1350" spc="-15" dirty="0">
                <a:latin typeface="Arial MT"/>
                <a:cs typeface="Arial MT"/>
              </a:rPr>
              <a:t> </a:t>
            </a:r>
            <a:r>
              <a:rPr sz="1350" dirty="0">
                <a:latin typeface="Arial MT"/>
                <a:cs typeface="Arial MT"/>
              </a:rPr>
              <a:t>full</a:t>
            </a:r>
            <a:r>
              <a:rPr sz="1350" spc="-15" dirty="0">
                <a:latin typeface="Arial MT"/>
                <a:cs typeface="Arial MT"/>
              </a:rPr>
              <a:t> </a:t>
            </a:r>
            <a:r>
              <a:rPr sz="1350" dirty="0">
                <a:latin typeface="Arial MT"/>
                <a:cs typeface="Arial MT"/>
              </a:rPr>
              <a:t>month</a:t>
            </a:r>
            <a:r>
              <a:rPr sz="1350" spc="-30" dirty="0">
                <a:latin typeface="Arial MT"/>
                <a:cs typeface="Arial MT"/>
              </a:rPr>
              <a:t> </a:t>
            </a:r>
            <a:r>
              <a:rPr sz="1350" dirty="0">
                <a:latin typeface="Arial MT"/>
                <a:cs typeface="Arial MT"/>
              </a:rPr>
              <a:t>name</a:t>
            </a:r>
            <a:r>
              <a:rPr sz="1350" spc="-40" dirty="0">
                <a:latin typeface="Arial MT"/>
                <a:cs typeface="Arial MT"/>
              </a:rPr>
              <a:t> </a:t>
            </a:r>
            <a:r>
              <a:rPr sz="1350" dirty="0">
                <a:latin typeface="Arial MT"/>
                <a:cs typeface="Arial MT"/>
              </a:rPr>
              <a:t>i.e.,</a:t>
            </a:r>
            <a:r>
              <a:rPr sz="1350" spc="-15" dirty="0">
                <a:latin typeface="Arial MT"/>
                <a:cs typeface="Arial MT"/>
              </a:rPr>
              <a:t> </a:t>
            </a:r>
            <a:r>
              <a:rPr sz="1350" dirty="0">
                <a:latin typeface="Arial MT"/>
                <a:cs typeface="Arial MT"/>
              </a:rPr>
              <a:t>April,</a:t>
            </a:r>
            <a:r>
              <a:rPr sz="1350" spc="-35" dirty="0">
                <a:latin typeface="Arial MT"/>
                <a:cs typeface="Arial MT"/>
              </a:rPr>
              <a:t> </a:t>
            </a:r>
            <a:r>
              <a:rPr sz="1350" dirty="0">
                <a:latin typeface="Arial MT"/>
                <a:cs typeface="Arial MT"/>
              </a:rPr>
              <a:t>June</a:t>
            </a:r>
            <a:r>
              <a:rPr sz="1350" spc="-40" dirty="0">
                <a:latin typeface="Arial MT"/>
                <a:cs typeface="Arial MT"/>
              </a:rPr>
              <a:t> </a:t>
            </a:r>
            <a:r>
              <a:rPr sz="1350" dirty="0">
                <a:latin typeface="Arial MT"/>
                <a:cs typeface="Arial MT"/>
              </a:rPr>
              <a:t>or</a:t>
            </a:r>
            <a:r>
              <a:rPr sz="1350" spc="-25" dirty="0">
                <a:latin typeface="Arial MT"/>
                <a:cs typeface="Arial MT"/>
              </a:rPr>
              <a:t> </a:t>
            </a:r>
            <a:r>
              <a:rPr sz="1350" spc="-10" dirty="0">
                <a:latin typeface="Arial MT"/>
                <a:cs typeface="Arial MT"/>
              </a:rPr>
              <a:t>December</a:t>
            </a:r>
            <a:endParaRPr sz="1350" dirty="0">
              <a:latin typeface="Arial MT"/>
              <a:cs typeface="Arial MT"/>
            </a:endParaRPr>
          </a:p>
          <a:p>
            <a:pPr>
              <a:lnSpc>
                <a:spcPct val="100000"/>
              </a:lnSpc>
              <a:spcBef>
                <a:spcPts val="70"/>
              </a:spcBef>
              <a:buFont typeface="Arial MT"/>
              <a:buChar char="•"/>
            </a:pPr>
            <a:endParaRPr sz="1350" dirty="0">
              <a:latin typeface="Arial MT"/>
              <a:cs typeface="Arial MT"/>
            </a:endParaRPr>
          </a:p>
          <a:p>
            <a:pPr marL="299085" indent="-286385">
              <a:lnSpc>
                <a:spcPct val="100000"/>
              </a:lnSpc>
              <a:buSzPct val="103703"/>
              <a:buFont typeface="Arial MT"/>
              <a:buChar char="•"/>
              <a:tabLst>
                <a:tab pos="299085" algn="l"/>
              </a:tabLst>
            </a:pPr>
            <a:r>
              <a:rPr sz="1350" b="1" dirty="0">
                <a:latin typeface="Arial"/>
                <a:cs typeface="Arial"/>
              </a:rPr>
              <a:t>yyyy </a:t>
            </a:r>
            <a:r>
              <a:rPr sz="1350" dirty="0">
                <a:latin typeface="Arial MT"/>
                <a:cs typeface="Arial MT"/>
              </a:rPr>
              <a:t>-</a:t>
            </a:r>
            <a:r>
              <a:rPr sz="1350" spc="-25" dirty="0">
                <a:latin typeface="Arial MT"/>
                <a:cs typeface="Arial MT"/>
              </a:rPr>
              <a:t> </a:t>
            </a:r>
            <a:r>
              <a:rPr sz="1350" dirty="0">
                <a:latin typeface="Arial MT"/>
                <a:cs typeface="Arial MT"/>
              </a:rPr>
              <a:t>Represents</a:t>
            </a:r>
            <a:r>
              <a:rPr sz="1350" spc="-60" dirty="0">
                <a:latin typeface="Arial MT"/>
                <a:cs typeface="Arial MT"/>
              </a:rPr>
              <a:t> </a:t>
            </a:r>
            <a:r>
              <a:rPr sz="1350" dirty="0">
                <a:latin typeface="Arial MT"/>
                <a:cs typeface="Arial MT"/>
              </a:rPr>
              <a:t>the</a:t>
            </a:r>
            <a:r>
              <a:rPr sz="1350" spc="-30" dirty="0">
                <a:latin typeface="Arial MT"/>
                <a:cs typeface="Arial MT"/>
              </a:rPr>
              <a:t> </a:t>
            </a:r>
            <a:r>
              <a:rPr sz="1350" dirty="0">
                <a:latin typeface="Arial MT"/>
                <a:cs typeface="Arial MT"/>
              </a:rPr>
              <a:t>year</a:t>
            </a:r>
            <a:r>
              <a:rPr sz="1350" spc="-30" dirty="0">
                <a:latin typeface="Arial MT"/>
                <a:cs typeface="Arial MT"/>
              </a:rPr>
              <a:t> </a:t>
            </a:r>
            <a:r>
              <a:rPr sz="1350" dirty="0">
                <a:latin typeface="Arial MT"/>
                <a:cs typeface="Arial MT"/>
              </a:rPr>
              <a:t>i.e.,</a:t>
            </a:r>
            <a:r>
              <a:rPr sz="1350" spc="-40" dirty="0">
                <a:latin typeface="Arial MT"/>
                <a:cs typeface="Arial MT"/>
              </a:rPr>
              <a:t> </a:t>
            </a:r>
            <a:r>
              <a:rPr sz="1350" spc="-20" dirty="0">
                <a:latin typeface="Arial MT"/>
                <a:cs typeface="Arial MT"/>
              </a:rPr>
              <a:t>2022</a:t>
            </a:r>
            <a:endParaRPr sz="1350" dirty="0">
              <a:latin typeface="Arial MT"/>
              <a:cs typeface="Arial MT"/>
            </a:endParaRPr>
          </a:p>
          <a:p>
            <a:pPr>
              <a:lnSpc>
                <a:spcPct val="100000"/>
              </a:lnSpc>
              <a:spcBef>
                <a:spcPts val="70"/>
              </a:spcBef>
              <a:buFont typeface="Arial MT"/>
              <a:buChar char="•"/>
            </a:pPr>
            <a:endParaRPr sz="1350" dirty="0">
              <a:latin typeface="Arial MT"/>
              <a:cs typeface="Arial MT"/>
            </a:endParaRPr>
          </a:p>
          <a:p>
            <a:pPr marL="299085" indent="-286385">
              <a:lnSpc>
                <a:spcPct val="100000"/>
              </a:lnSpc>
              <a:buSzPct val="103703"/>
              <a:buFont typeface="Arial MT"/>
              <a:buChar char="•"/>
              <a:tabLst>
                <a:tab pos="299085" algn="l"/>
              </a:tabLst>
            </a:pPr>
            <a:r>
              <a:rPr sz="1350" b="1" dirty="0">
                <a:latin typeface="Arial"/>
                <a:cs typeface="Arial"/>
              </a:rPr>
              <a:t>hh</a:t>
            </a:r>
            <a:r>
              <a:rPr sz="1350" b="1" spc="-15" dirty="0">
                <a:latin typeface="Arial"/>
                <a:cs typeface="Arial"/>
              </a:rPr>
              <a:t> </a:t>
            </a:r>
            <a:r>
              <a:rPr sz="1350" dirty="0">
                <a:latin typeface="Arial MT"/>
                <a:cs typeface="Arial MT"/>
              </a:rPr>
              <a:t>-</a:t>
            </a:r>
            <a:r>
              <a:rPr sz="1350" spc="-20" dirty="0">
                <a:latin typeface="Arial MT"/>
                <a:cs typeface="Arial MT"/>
              </a:rPr>
              <a:t> </a:t>
            </a:r>
            <a:r>
              <a:rPr sz="1350" dirty="0">
                <a:latin typeface="Arial MT"/>
                <a:cs typeface="Arial MT"/>
              </a:rPr>
              <a:t>Represents</a:t>
            </a:r>
            <a:r>
              <a:rPr sz="1350" spc="-20" dirty="0">
                <a:latin typeface="Arial MT"/>
                <a:cs typeface="Arial MT"/>
              </a:rPr>
              <a:t> </a:t>
            </a:r>
            <a:r>
              <a:rPr sz="1350" dirty="0">
                <a:latin typeface="Arial MT"/>
                <a:cs typeface="Arial MT"/>
              </a:rPr>
              <a:t>the</a:t>
            </a:r>
            <a:r>
              <a:rPr sz="1350" spc="-50" dirty="0">
                <a:latin typeface="Arial MT"/>
                <a:cs typeface="Arial MT"/>
              </a:rPr>
              <a:t> </a:t>
            </a:r>
            <a:r>
              <a:rPr sz="1350" dirty="0">
                <a:latin typeface="Arial MT"/>
                <a:cs typeface="Arial MT"/>
              </a:rPr>
              <a:t>12-hour</a:t>
            </a:r>
            <a:r>
              <a:rPr sz="1350" spc="-40" dirty="0">
                <a:latin typeface="Arial MT"/>
                <a:cs typeface="Arial MT"/>
              </a:rPr>
              <a:t> </a:t>
            </a:r>
            <a:r>
              <a:rPr sz="1350" dirty="0">
                <a:latin typeface="Arial MT"/>
                <a:cs typeface="Arial MT"/>
              </a:rPr>
              <a:t>clock</a:t>
            </a:r>
            <a:r>
              <a:rPr sz="1350" spc="-30" dirty="0">
                <a:latin typeface="Arial MT"/>
                <a:cs typeface="Arial MT"/>
              </a:rPr>
              <a:t> </a:t>
            </a:r>
            <a:r>
              <a:rPr sz="1350" dirty="0">
                <a:latin typeface="Arial MT"/>
                <a:cs typeface="Arial MT"/>
              </a:rPr>
              <a:t>with</a:t>
            </a:r>
            <a:r>
              <a:rPr sz="1350" spc="-10" dirty="0">
                <a:latin typeface="Arial MT"/>
                <a:cs typeface="Arial MT"/>
              </a:rPr>
              <a:t> </a:t>
            </a:r>
            <a:r>
              <a:rPr sz="1350" dirty="0">
                <a:latin typeface="Arial MT"/>
                <a:cs typeface="Arial MT"/>
              </a:rPr>
              <a:t>a</a:t>
            </a:r>
            <a:r>
              <a:rPr sz="1350" spc="-10" dirty="0">
                <a:latin typeface="Arial MT"/>
                <a:cs typeface="Arial MT"/>
              </a:rPr>
              <a:t> </a:t>
            </a:r>
            <a:r>
              <a:rPr sz="1350" dirty="0">
                <a:latin typeface="Arial MT"/>
                <a:cs typeface="Arial MT"/>
              </a:rPr>
              <a:t>leading</a:t>
            </a:r>
            <a:r>
              <a:rPr sz="1350" spc="-45" dirty="0">
                <a:latin typeface="Arial MT"/>
                <a:cs typeface="Arial MT"/>
              </a:rPr>
              <a:t> </a:t>
            </a:r>
            <a:r>
              <a:rPr sz="1350" dirty="0">
                <a:latin typeface="Arial MT"/>
                <a:cs typeface="Arial MT"/>
              </a:rPr>
              <a:t>0</a:t>
            </a:r>
            <a:r>
              <a:rPr sz="1350" spc="-10" dirty="0">
                <a:latin typeface="Arial MT"/>
                <a:cs typeface="Arial MT"/>
              </a:rPr>
              <a:t> </a:t>
            </a:r>
            <a:r>
              <a:rPr sz="1350" dirty="0">
                <a:latin typeface="Arial MT"/>
                <a:cs typeface="Arial MT"/>
              </a:rPr>
              <a:t>i.e.,</a:t>
            </a:r>
            <a:r>
              <a:rPr sz="1350" spc="-10" dirty="0">
                <a:latin typeface="Arial MT"/>
                <a:cs typeface="Arial MT"/>
              </a:rPr>
              <a:t> </a:t>
            </a:r>
            <a:r>
              <a:rPr sz="1350" dirty="0">
                <a:latin typeface="Arial MT"/>
                <a:cs typeface="Arial MT"/>
              </a:rPr>
              <a:t>07,02</a:t>
            </a:r>
            <a:r>
              <a:rPr sz="1350" spc="-30" dirty="0">
                <a:latin typeface="Arial MT"/>
                <a:cs typeface="Arial MT"/>
              </a:rPr>
              <a:t> </a:t>
            </a:r>
            <a:r>
              <a:rPr sz="1350" dirty="0">
                <a:latin typeface="Arial MT"/>
                <a:cs typeface="Arial MT"/>
              </a:rPr>
              <a:t>or</a:t>
            </a:r>
            <a:r>
              <a:rPr sz="1350" spc="-20" dirty="0">
                <a:latin typeface="Arial MT"/>
                <a:cs typeface="Arial MT"/>
              </a:rPr>
              <a:t> </a:t>
            </a:r>
            <a:r>
              <a:rPr sz="1350" spc="-25" dirty="0">
                <a:latin typeface="Arial MT"/>
                <a:cs typeface="Arial MT"/>
              </a:rPr>
              <a:t>12</a:t>
            </a:r>
            <a:endParaRPr sz="1350" dirty="0">
              <a:latin typeface="Arial MT"/>
              <a:cs typeface="Arial MT"/>
            </a:endParaRPr>
          </a:p>
        </p:txBody>
      </p:sp>
    </p:spTree>
    <p:extLst>
      <p:ext uri="{BB962C8B-B14F-4D97-AF65-F5344CB8AC3E}">
        <p14:creationId xmlns:p14="http://schemas.microsoft.com/office/powerpoint/2010/main" val="244602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783BA-F70F-72FD-3BC6-ABFAA90F1B33}"/>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Methods for Date Formatting</a:t>
            </a:r>
          </a:p>
        </p:txBody>
      </p:sp>
      <p:sp>
        <p:nvSpPr>
          <p:cNvPr id="5" name="object 5">
            <a:extLst>
              <a:ext uri="{FF2B5EF4-FFF2-40B4-BE49-F238E27FC236}">
                <a16:creationId xmlns:a16="http://schemas.microsoft.com/office/drawing/2014/main" id="{61BE39A9-C439-DE18-BA53-B3876D317F2C}"/>
              </a:ext>
            </a:extLst>
          </p:cNvPr>
          <p:cNvSpPr txBox="1"/>
          <p:nvPr/>
        </p:nvSpPr>
        <p:spPr>
          <a:xfrm>
            <a:off x="459740" y="1546606"/>
            <a:ext cx="3483610" cy="330835"/>
          </a:xfrm>
          <a:prstGeom prst="rect">
            <a:avLst/>
          </a:prstGeom>
        </p:spPr>
        <p:txBody>
          <a:bodyPr vert="horz" wrap="square" lIns="0" tIns="13335" rIns="0" bIns="0" rtlCol="0">
            <a:spAutoFit/>
          </a:bodyPr>
          <a:lstStyle/>
          <a:p>
            <a:pPr marL="12700">
              <a:lnSpc>
                <a:spcPct val="100000"/>
              </a:lnSpc>
              <a:spcBef>
                <a:spcPts val="105"/>
              </a:spcBef>
            </a:pPr>
            <a:r>
              <a:rPr sz="2000" b="1" u="sng" spc="-10" dirty="0">
                <a:uFill>
                  <a:solidFill>
                    <a:srgbClr val="000000"/>
                  </a:solidFill>
                </a:uFill>
                <a:latin typeface="Arial"/>
                <a:cs typeface="Arial"/>
              </a:rPr>
              <a:t>Convert.ToDateTime</a:t>
            </a:r>
            <a:r>
              <a:rPr sz="2000" b="1" u="sng" spc="10" dirty="0">
                <a:uFill>
                  <a:solidFill>
                    <a:srgbClr val="000000"/>
                  </a:solidFill>
                </a:uFill>
                <a:latin typeface="Arial"/>
                <a:cs typeface="Arial"/>
              </a:rPr>
              <a:t> </a:t>
            </a:r>
            <a:r>
              <a:rPr sz="2000" b="1" u="sng" spc="-10" dirty="0">
                <a:uFill>
                  <a:solidFill>
                    <a:srgbClr val="000000"/>
                  </a:solidFill>
                </a:uFill>
                <a:latin typeface="Arial"/>
                <a:cs typeface="Arial"/>
              </a:rPr>
              <a:t>Method</a:t>
            </a:r>
            <a:endParaRPr sz="2000">
              <a:latin typeface="Arial"/>
              <a:cs typeface="Arial"/>
            </a:endParaRPr>
          </a:p>
        </p:txBody>
      </p:sp>
      <p:sp>
        <p:nvSpPr>
          <p:cNvPr id="6" name="object 6">
            <a:extLst>
              <a:ext uri="{FF2B5EF4-FFF2-40B4-BE49-F238E27FC236}">
                <a16:creationId xmlns:a16="http://schemas.microsoft.com/office/drawing/2014/main" id="{D8CDE4AC-E5FF-7C24-8EE0-144A0E942684}"/>
              </a:ext>
            </a:extLst>
          </p:cNvPr>
          <p:cNvSpPr txBox="1"/>
          <p:nvPr/>
        </p:nvSpPr>
        <p:spPr>
          <a:xfrm>
            <a:off x="459740" y="2112010"/>
            <a:ext cx="4132579" cy="3653790"/>
          </a:xfrm>
          <a:prstGeom prst="rect">
            <a:avLst/>
          </a:prstGeom>
        </p:spPr>
        <p:txBody>
          <a:bodyPr vert="horz" wrap="square" lIns="0" tIns="13335" rIns="0" bIns="0" rtlCol="0">
            <a:spAutoFit/>
          </a:bodyPr>
          <a:lstStyle/>
          <a:p>
            <a:pPr marL="12700">
              <a:lnSpc>
                <a:spcPct val="100000"/>
              </a:lnSpc>
              <a:spcBef>
                <a:spcPts val="105"/>
              </a:spcBef>
            </a:pPr>
            <a:r>
              <a:rPr sz="1700" spc="-10" dirty="0">
                <a:latin typeface="Arial MT"/>
                <a:cs typeface="Arial MT"/>
              </a:rPr>
              <a:t>Convert.ToDateTime(String)</a:t>
            </a:r>
            <a:endParaRPr sz="1700">
              <a:latin typeface="Arial MT"/>
              <a:cs typeface="Arial MT"/>
            </a:endParaRPr>
          </a:p>
          <a:p>
            <a:pPr>
              <a:lnSpc>
                <a:spcPct val="100000"/>
              </a:lnSpc>
              <a:spcBef>
                <a:spcPts val="80"/>
              </a:spcBef>
            </a:pPr>
            <a:endParaRPr sz="1700">
              <a:latin typeface="Arial MT"/>
              <a:cs typeface="Arial MT"/>
            </a:endParaRPr>
          </a:p>
          <a:p>
            <a:pPr marL="354965" indent="-342265">
              <a:lnSpc>
                <a:spcPct val="100000"/>
              </a:lnSpc>
              <a:spcBef>
                <a:spcPts val="5"/>
              </a:spcBef>
              <a:buClr>
                <a:srgbClr val="000000"/>
              </a:buClr>
              <a:buFont typeface="Arial MT"/>
              <a:buChar char="•"/>
              <a:tabLst>
                <a:tab pos="354965" algn="l"/>
              </a:tabLst>
            </a:pPr>
            <a:r>
              <a:rPr sz="1700" b="1" spc="-10" dirty="0">
                <a:solidFill>
                  <a:srgbClr val="171717"/>
                </a:solidFill>
                <a:latin typeface="Arial"/>
                <a:cs typeface="Arial"/>
              </a:rPr>
              <a:t>Parameters</a:t>
            </a:r>
            <a:endParaRPr sz="1700">
              <a:latin typeface="Arial"/>
              <a:cs typeface="Arial"/>
            </a:endParaRPr>
          </a:p>
          <a:p>
            <a:pPr>
              <a:lnSpc>
                <a:spcPct val="100000"/>
              </a:lnSpc>
              <a:spcBef>
                <a:spcPts val="85"/>
              </a:spcBef>
              <a:buFont typeface="Arial MT"/>
              <a:buChar char="•"/>
            </a:pPr>
            <a:endParaRPr sz="1700">
              <a:latin typeface="Arial"/>
              <a:cs typeface="Arial"/>
            </a:endParaRPr>
          </a:p>
          <a:p>
            <a:pPr marL="12700" marR="5080">
              <a:lnSpc>
                <a:spcPct val="100000"/>
              </a:lnSpc>
            </a:pPr>
            <a:r>
              <a:rPr sz="1700" dirty="0">
                <a:latin typeface="Arial MT"/>
                <a:cs typeface="Arial MT"/>
              </a:rPr>
              <a:t>String</a:t>
            </a:r>
            <a:r>
              <a:rPr sz="1700" spc="-35" dirty="0">
                <a:latin typeface="Arial MT"/>
                <a:cs typeface="Arial MT"/>
              </a:rPr>
              <a:t> </a:t>
            </a:r>
            <a:r>
              <a:rPr sz="1700" dirty="0">
                <a:latin typeface="Arial MT"/>
                <a:cs typeface="Arial MT"/>
              </a:rPr>
              <a:t>-</a:t>
            </a:r>
            <a:r>
              <a:rPr sz="1700" spc="-30" dirty="0">
                <a:latin typeface="Arial MT"/>
                <a:cs typeface="Arial MT"/>
              </a:rPr>
              <a:t> </a:t>
            </a:r>
            <a:r>
              <a:rPr sz="1700" dirty="0">
                <a:latin typeface="Arial MT"/>
                <a:cs typeface="Arial MT"/>
              </a:rPr>
              <a:t>The</a:t>
            </a:r>
            <a:r>
              <a:rPr sz="1700" spc="-40" dirty="0">
                <a:latin typeface="Arial MT"/>
                <a:cs typeface="Arial MT"/>
              </a:rPr>
              <a:t> </a:t>
            </a:r>
            <a:r>
              <a:rPr sz="1700" dirty="0">
                <a:latin typeface="Arial MT"/>
                <a:cs typeface="Arial MT"/>
              </a:rPr>
              <a:t>String</a:t>
            </a:r>
            <a:r>
              <a:rPr sz="1700" spc="-20" dirty="0">
                <a:latin typeface="Arial MT"/>
                <a:cs typeface="Arial MT"/>
              </a:rPr>
              <a:t> </a:t>
            </a:r>
            <a:r>
              <a:rPr sz="1700" dirty="0">
                <a:latin typeface="Arial MT"/>
                <a:cs typeface="Arial MT"/>
              </a:rPr>
              <a:t>representation</a:t>
            </a:r>
            <a:r>
              <a:rPr sz="1700" spc="-10" dirty="0">
                <a:latin typeface="Arial MT"/>
                <a:cs typeface="Arial MT"/>
              </a:rPr>
              <a:t> </a:t>
            </a:r>
            <a:r>
              <a:rPr sz="1700" dirty="0">
                <a:latin typeface="Arial MT"/>
                <a:cs typeface="Arial MT"/>
              </a:rPr>
              <a:t>of</a:t>
            </a:r>
            <a:r>
              <a:rPr sz="1700" spc="-30" dirty="0">
                <a:latin typeface="Arial MT"/>
                <a:cs typeface="Arial MT"/>
              </a:rPr>
              <a:t> </a:t>
            </a:r>
            <a:r>
              <a:rPr sz="1700" dirty="0">
                <a:latin typeface="Arial MT"/>
                <a:cs typeface="Arial MT"/>
              </a:rPr>
              <a:t>a</a:t>
            </a:r>
            <a:r>
              <a:rPr sz="1700" spc="-15" dirty="0">
                <a:latin typeface="Arial MT"/>
                <a:cs typeface="Arial MT"/>
              </a:rPr>
              <a:t> </a:t>
            </a:r>
            <a:r>
              <a:rPr sz="1700" spc="-20" dirty="0">
                <a:latin typeface="Arial MT"/>
                <a:cs typeface="Arial MT"/>
              </a:rPr>
              <a:t>date </a:t>
            </a:r>
            <a:r>
              <a:rPr sz="1700" dirty="0">
                <a:latin typeface="Arial MT"/>
                <a:cs typeface="Arial MT"/>
              </a:rPr>
              <a:t>and</a:t>
            </a:r>
            <a:r>
              <a:rPr sz="1700" spc="-35" dirty="0">
                <a:latin typeface="Arial MT"/>
                <a:cs typeface="Arial MT"/>
              </a:rPr>
              <a:t> </a:t>
            </a:r>
            <a:r>
              <a:rPr sz="1700" spc="-10" dirty="0">
                <a:latin typeface="Arial MT"/>
                <a:cs typeface="Arial MT"/>
              </a:rPr>
              <a:t>Time.</a:t>
            </a:r>
            <a:endParaRPr sz="1700">
              <a:latin typeface="Arial MT"/>
              <a:cs typeface="Arial MT"/>
            </a:endParaRPr>
          </a:p>
          <a:p>
            <a:pPr>
              <a:lnSpc>
                <a:spcPct val="100000"/>
              </a:lnSpc>
              <a:spcBef>
                <a:spcPts val="85"/>
              </a:spcBef>
            </a:pPr>
            <a:endParaRPr sz="1700">
              <a:latin typeface="Arial MT"/>
              <a:cs typeface="Arial MT"/>
            </a:endParaRPr>
          </a:p>
          <a:p>
            <a:pPr marL="354965" indent="-342265">
              <a:lnSpc>
                <a:spcPct val="100000"/>
              </a:lnSpc>
              <a:buClr>
                <a:srgbClr val="000000"/>
              </a:buClr>
              <a:buFont typeface="Arial MT"/>
              <a:buChar char="•"/>
              <a:tabLst>
                <a:tab pos="354965" algn="l"/>
              </a:tabLst>
            </a:pPr>
            <a:r>
              <a:rPr sz="1700" b="1" spc="-10" dirty="0">
                <a:solidFill>
                  <a:srgbClr val="171717"/>
                </a:solidFill>
                <a:latin typeface="Arial"/>
                <a:cs typeface="Arial"/>
              </a:rPr>
              <a:t>Returns</a:t>
            </a:r>
            <a:endParaRPr sz="1700">
              <a:latin typeface="Arial"/>
              <a:cs typeface="Arial"/>
            </a:endParaRPr>
          </a:p>
          <a:p>
            <a:pPr>
              <a:lnSpc>
                <a:spcPct val="100000"/>
              </a:lnSpc>
              <a:spcBef>
                <a:spcPts val="85"/>
              </a:spcBef>
              <a:buFont typeface="Arial MT"/>
              <a:buChar char="•"/>
            </a:pPr>
            <a:endParaRPr sz="1700">
              <a:latin typeface="Arial"/>
              <a:cs typeface="Arial"/>
            </a:endParaRPr>
          </a:p>
          <a:p>
            <a:pPr marL="12700">
              <a:lnSpc>
                <a:spcPct val="100000"/>
              </a:lnSpc>
            </a:pPr>
            <a:r>
              <a:rPr sz="1700" spc="-10" dirty="0">
                <a:latin typeface="Arial MT"/>
                <a:cs typeface="Arial MT"/>
              </a:rPr>
              <a:t>DateTime</a:t>
            </a:r>
            <a:endParaRPr sz="1700">
              <a:latin typeface="Arial MT"/>
              <a:cs typeface="Arial MT"/>
            </a:endParaRPr>
          </a:p>
          <a:p>
            <a:pPr>
              <a:lnSpc>
                <a:spcPct val="100000"/>
              </a:lnSpc>
              <a:spcBef>
                <a:spcPts val="85"/>
              </a:spcBef>
            </a:pPr>
            <a:endParaRPr sz="1700">
              <a:latin typeface="Arial MT"/>
              <a:cs typeface="Arial MT"/>
            </a:endParaRPr>
          </a:p>
          <a:p>
            <a:pPr marL="354965" indent="-342265">
              <a:lnSpc>
                <a:spcPct val="100000"/>
              </a:lnSpc>
              <a:spcBef>
                <a:spcPts val="5"/>
              </a:spcBef>
              <a:buClr>
                <a:srgbClr val="000000"/>
              </a:buClr>
              <a:buFont typeface="Arial MT"/>
              <a:buChar char="•"/>
              <a:tabLst>
                <a:tab pos="354965" algn="l"/>
              </a:tabLst>
            </a:pPr>
            <a:r>
              <a:rPr sz="1700" b="1" spc="-10" dirty="0">
                <a:solidFill>
                  <a:srgbClr val="171717"/>
                </a:solidFill>
                <a:latin typeface="Arial"/>
                <a:cs typeface="Arial"/>
              </a:rPr>
              <a:t>Example</a:t>
            </a:r>
            <a:endParaRPr sz="1700">
              <a:latin typeface="Arial"/>
              <a:cs typeface="Arial"/>
            </a:endParaRPr>
          </a:p>
          <a:p>
            <a:pPr>
              <a:lnSpc>
                <a:spcPct val="100000"/>
              </a:lnSpc>
              <a:spcBef>
                <a:spcPts val="85"/>
              </a:spcBef>
            </a:pPr>
            <a:endParaRPr sz="1700">
              <a:latin typeface="Arial"/>
              <a:cs typeface="Arial"/>
            </a:endParaRPr>
          </a:p>
          <a:p>
            <a:pPr marL="12700">
              <a:lnSpc>
                <a:spcPct val="100000"/>
              </a:lnSpc>
            </a:pPr>
            <a:r>
              <a:rPr sz="1700" spc="-10" dirty="0">
                <a:solidFill>
                  <a:srgbClr val="171717"/>
                </a:solidFill>
                <a:latin typeface="Arial MT"/>
                <a:cs typeface="Arial MT"/>
              </a:rPr>
              <a:t>Convert.ToDateTime(“08/12/2022”)</a:t>
            </a:r>
            <a:endParaRPr sz="1700">
              <a:latin typeface="Arial MT"/>
              <a:cs typeface="Arial MT"/>
            </a:endParaRPr>
          </a:p>
        </p:txBody>
      </p:sp>
      <p:sp>
        <p:nvSpPr>
          <p:cNvPr id="7" name="object 7">
            <a:extLst>
              <a:ext uri="{FF2B5EF4-FFF2-40B4-BE49-F238E27FC236}">
                <a16:creationId xmlns:a16="http://schemas.microsoft.com/office/drawing/2014/main" id="{299F18ED-D539-0BD9-E646-CFC4D78650AB}"/>
              </a:ext>
            </a:extLst>
          </p:cNvPr>
          <p:cNvSpPr txBox="1"/>
          <p:nvPr/>
        </p:nvSpPr>
        <p:spPr>
          <a:xfrm>
            <a:off x="5744336" y="1302765"/>
            <a:ext cx="3582670" cy="330835"/>
          </a:xfrm>
          <a:prstGeom prst="rect">
            <a:avLst/>
          </a:prstGeom>
        </p:spPr>
        <p:txBody>
          <a:bodyPr vert="horz" wrap="square" lIns="0" tIns="13335" rIns="0" bIns="0" rtlCol="0">
            <a:spAutoFit/>
          </a:bodyPr>
          <a:lstStyle/>
          <a:p>
            <a:pPr marL="12700">
              <a:lnSpc>
                <a:spcPct val="100000"/>
              </a:lnSpc>
              <a:spcBef>
                <a:spcPts val="105"/>
              </a:spcBef>
            </a:pPr>
            <a:r>
              <a:rPr sz="2000" b="1" u="sng" spc="-10" dirty="0">
                <a:uFill>
                  <a:solidFill>
                    <a:srgbClr val="000000"/>
                  </a:solidFill>
                </a:uFill>
                <a:latin typeface="Arial"/>
                <a:cs typeface="Arial"/>
              </a:rPr>
              <a:t>DateTime.ParseExact</a:t>
            </a:r>
            <a:r>
              <a:rPr sz="2000" b="1" u="sng" spc="30" dirty="0">
                <a:uFill>
                  <a:solidFill>
                    <a:srgbClr val="000000"/>
                  </a:solidFill>
                </a:uFill>
                <a:latin typeface="Arial"/>
                <a:cs typeface="Arial"/>
              </a:rPr>
              <a:t> </a:t>
            </a:r>
            <a:r>
              <a:rPr sz="2000" b="1" u="sng" spc="-10" dirty="0">
                <a:uFill>
                  <a:solidFill>
                    <a:srgbClr val="000000"/>
                  </a:solidFill>
                </a:uFill>
                <a:latin typeface="Arial"/>
                <a:cs typeface="Arial"/>
              </a:rPr>
              <a:t>Method</a:t>
            </a:r>
            <a:endParaRPr sz="2000">
              <a:latin typeface="Arial"/>
              <a:cs typeface="Arial"/>
            </a:endParaRPr>
          </a:p>
        </p:txBody>
      </p:sp>
      <p:sp>
        <p:nvSpPr>
          <p:cNvPr id="8" name="object 8">
            <a:extLst>
              <a:ext uri="{FF2B5EF4-FFF2-40B4-BE49-F238E27FC236}">
                <a16:creationId xmlns:a16="http://schemas.microsoft.com/office/drawing/2014/main" id="{BEE72141-E1FB-8E7D-DCC1-3BB7710FF030}"/>
              </a:ext>
            </a:extLst>
          </p:cNvPr>
          <p:cNvSpPr txBox="1"/>
          <p:nvPr/>
        </p:nvSpPr>
        <p:spPr>
          <a:xfrm>
            <a:off x="5744336" y="1868551"/>
            <a:ext cx="5429885" cy="1321435"/>
          </a:xfrm>
          <a:prstGeom prst="rect">
            <a:avLst/>
          </a:prstGeom>
        </p:spPr>
        <p:txBody>
          <a:bodyPr vert="horz" wrap="square" lIns="0" tIns="13335" rIns="0" bIns="0" rtlCol="0">
            <a:spAutoFit/>
          </a:bodyPr>
          <a:lstStyle/>
          <a:p>
            <a:pPr marL="12700">
              <a:lnSpc>
                <a:spcPct val="100000"/>
              </a:lnSpc>
              <a:spcBef>
                <a:spcPts val="105"/>
              </a:spcBef>
            </a:pPr>
            <a:r>
              <a:rPr sz="1700" dirty="0">
                <a:latin typeface="Arial MT"/>
                <a:cs typeface="Arial MT"/>
              </a:rPr>
              <a:t>ParseExact(String,</a:t>
            </a:r>
            <a:r>
              <a:rPr sz="1700" spc="-25" dirty="0">
                <a:latin typeface="Arial MT"/>
                <a:cs typeface="Arial MT"/>
              </a:rPr>
              <a:t> </a:t>
            </a:r>
            <a:r>
              <a:rPr sz="1700" dirty="0">
                <a:latin typeface="Arial MT"/>
                <a:cs typeface="Arial MT"/>
              </a:rPr>
              <a:t>String,</a:t>
            </a:r>
            <a:r>
              <a:rPr sz="1700" spc="-40" dirty="0">
                <a:latin typeface="Arial MT"/>
                <a:cs typeface="Arial MT"/>
              </a:rPr>
              <a:t> </a:t>
            </a:r>
            <a:r>
              <a:rPr sz="1700" spc="-10" dirty="0">
                <a:latin typeface="Arial MT"/>
                <a:cs typeface="Arial MT"/>
              </a:rPr>
              <a:t>IFormatProvider)</a:t>
            </a:r>
            <a:endParaRPr sz="1700">
              <a:latin typeface="Arial MT"/>
              <a:cs typeface="Arial MT"/>
            </a:endParaRPr>
          </a:p>
          <a:p>
            <a:pPr>
              <a:lnSpc>
                <a:spcPct val="100000"/>
              </a:lnSpc>
              <a:spcBef>
                <a:spcPts val="80"/>
              </a:spcBef>
            </a:pPr>
            <a:endParaRPr sz="1700">
              <a:latin typeface="Arial MT"/>
              <a:cs typeface="Arial MT"/>
            </a:endParaRPr>
          </a:p>
          <a:p>
            <a:pPr marL="299085" indent="-286385">
              <a:lnSpc>
                <a:spcPct val="100000"/>
              </a:lnSpc>
              <a:spcBef>
                <a:spcPts val="5"/>
              </a:spcBef>
              <a:buClr>
                <a:srgbClr val="000000"/>
              </a:buClr>
              <a:buFont typeface="Arial MT"/>
              <a:buChar char="•"/>
              <a:tabLst>
                <a:tab pos="299085" algn="l"/>
              </a:tabLst>
            </a:pPr>
            <a:r>
              <a:rPr sz="1700" b="1" spc="-10" dirty="0">
                <a:solidFill>
                  <a:srgbClr val="171717"/>
                </a:solidFill>
                <a:latin typeface="Arial"/>
                <a:cs typeface="Arial"/>
              </a:rPr>
              <a:t>Parameters</a:t>
            </a:r>
            <a:endParaRPr sz="1700">
              <a:latin typeface="Arial"/>
              <a:cs typeface="Arial"/>
            </a:endParaRPr>
          </a:p>
          <a:p>
            <a:pPr>
              <a:lnSpc>
                <a:spcPct val="100000"/>
              </a:lnSpc>
              <a:spcBef>
                <a:spcPts val="80"/>
              </a:spcBef>
            </a:pPr>
            <a:endParaRPr sz="1700">
              <a:latin typeface="Arial"/>
              <a:cs typeface="Arial"/>
            </a:endParaRPr>
          </a:p>
          <a:p>
            <a:pPr marL="12700">
              <a:lnSpc>
                <a:spcPct val="100000"/>
              </a:lnSpc>
              <a:spcBef>
                <a:spcPts val="5"/>
              </a:spcBef>
            </a:pPr>
            <a:r>
              <a:rPr sz="1700" dirty="0">
                <a:latin typeface="Arial MT"/>
                <a:cs typeface="Arial MT"/>
              </a:rPr>
              <a:t>String</a:t>
            </a:r>
            <a:r>
              <a:rPr sz="1700" spc="-35" dirty="0">
                <a:latin typeface="Arial MT"/>
                <a:cs typeface="Arial MT"/>
              </a:rPr>
              <a:t> </a:t>
            </a:r>
            <a:r>
              <a:rPr sz="1700" dirty="0">
                <a:latin typeface="Arial MT"/>
                <a:cs typeface="Arial MT"/>
              </a:rPr>
              <a:t>-</a:t>
            </a:r>
            <a:r>
              <a:rPr sz="1700" spc="-25" dirty="0">
                <a:latin typeface="Arial MT"/>
                <a:cs typeface="Arial MT"/>
              </a:rPr>
              <a:t> </a:t>
            </a:r>
            <a:r>
              <a:rPr sz="1700" dirty="0">
                <a:latin typeface="Arial MT"/>
                <a:cs typeface="Arial MT"/>
              </a:rPr>
              <a:t>A</a:t>
            </a:r>
            <a:r>
              <a:rPr sz="1700" spc="-30" dirty="0">
                <a:latin typeface="Arial MT"/>
                <a:cs typeface="Arial MT"/>
              </a:rPr>
              <a:t> </a:t>
            </a:r>
            <a:r>
              <a:rPr sz="1700" dirty="0">
                <a:latin typeface="Arial MT"/>
                <a:cs typeface="Arial MT"/>
              </a:rPr>
              <a:t>string</a:t>
            </a:r>
            <a:r>
              <a:rPr sz="1700" spc="-20" dirty="0">
                <a:latin typeface="Arial MT"/>
                <a:cs typeface="Arial MT"/>
              </a:rPr>
              <a:t> </a:t>
            </a:r>
            <a:r>
              <a:rPr sz="1700" dirty="0">
                <a:latin typeface="Arial MT"/>
                <a:cs typeface="Arial MT"/>
              </a:rPr>
              <a:t>that</a:t>
            </a:r>
            <a:r>
              <a:rPr sz="1700" spc="-20" dirty="0">
                <a:latin typeface="Arial MT"/>
                <a:cs typeface="Arial MT"/>
              </a:rPr>
              <a:t> </a:t>
            </a:r>
            <a:r>
              <a:rPr sz="1700" dirty="0">
                <a:latin typeface="Arial MT"/>
                <a:cs typeface="Arial MT"/>
              </a:rPr>
              <a:t>contains</a:t>
            </a:r>
            <a:r>
              <a:rPr sz="1700" spc="-20" dirty="0">
                <a:latin typeface="Arial MT"/>
                <a:cs typeface="Arial MT"/>
              </a:rPr>
              <a:t> </a:t>
            </a:r>
            <a:r>
              <a:rPr sz="1700" dirty="0">
                <a:latin typeface="Arial MT"/>
                <a:cs typeface="Arial MT"/>
              </a:rPr>
              <a:t>a</a:t>
            </a:r>
            <a:r>
              <a:rPr sz="1700" spc="-30" dirty="0">
                <a:latin typeface="Arial MT"/>
                <a:cs typeface="Arial MT"/>
              </a:rPr>
              <a:t> </a:t>
            </a:r>
            <a:r>
              <a:rPr sz="1700" dirty="0">
                <a:latin typeface="Arial MT"/>
                <a:cs typeface="Arial MT"/>
              </a:rPr>
              <a:t>date</a:t>
            </a:r>
            <a:r>
              <a:rPr sz="1700" spc="-20" dirty="0">
                <a:latin typeface="Arial MT"/>
                <a:cs typeface="Arial MT"/>
              </a:rPr>
              <a:t> </a:t>
            </a:r>
            <a:r>
              <a:rPr sz="1700" dirty="0">
                <a:latin typeface="Arial MT"/>
                <a:cs typeface="Arial MT"/>
              </a:rPr>
              <a:t>and</a:t>
            </a:r>
            <a:r>
              <a:rPr sz="1700" spc="-20" dirty="0">
                <a:latin typeface="Arial MT"/>
                <a:cs typeface="Arial MT"/>
              </a:rPr>
              <a:t> </a:t>
            </a:r>
            <a:r>
              <a:rPr sz="1700" dirty="0">
                <a:latin typeface="Arial MT"/>
                <a:cs typeface="Arial MT"/>
              </a:rPr>
              <a:t>time</a:t>
            </a:r>
            <a:r>
              <a:rPr sz="1700" spc="-35" dirty="0">
                <a:latin typeface="Arial MT"/>
                <a:cs typeface="Arial MT"/>
              </a:rPr>
              <a:t> </a:t>
            </a:r>
            <a:r>
              <a:rPr sz="1700" dirty="0">
                <a:latin typeface="Arial MT"/>
                <a:cs typeface="Arial MT"/>
              </a:rPr>
              <a:t>to</a:t>
            </a:r>
            <a:r>
              <a:rPr sz="1700" spc="-15" dirty="0">
                <a:latin typeface="Arial MT"/>
                <a:cs typeface="Arial MT"/>
              </a:rPr>
              <a:t> </a:t>
            </a:r>
            <a:r>
              <a:rPr sz="1700" spc="-10" dirty="0">
                <a:latin typeface="Arial MT"/>
                <a:cs typeface="Arial MT"/>
              </a:rPr>
              <a:t>convert.</a:t>
            </a:r>
            <a:endParaRPr sz="1700">
              <a:latin typeface="Arial MT"/>
              <a:cs typeface="Arial MT"/>
            </a:endParaRPr>
          </a:p>
        </p:txBody>
      </p:sp>
      <p:sp>
        <p:nvSpPr>
          <p:cNvPr id="9" name="object 10">
            <a:extLst>
              <a:ext uri="{FF2B5EF4-FFF2-40B4-BE49-F238E27FC236}">
                <a16:creationId xmlns:a16="http://schemas.microsoft.com/office/drawing/2014/main" id="{2C068ED6-C69C-6DFC-5C74-255F3FFEC9BC}"/>
              </a:ext>
            </a:extLst>
          </p:cNvPr>
          <p:cNvSpPr txBox="1"/>
          <p:nvPr/>
        </p:nvSpPr>
        <p:spPr>
          <a:xfrm>
            <a:off x="5744336" y="4200525"/>
            <a:ext cx="5375910" cy="2358390"/>
          </a:xfrm>
          <a:prstGeom prst="rect">
            <a:avLst/>
          </a:prstGeom>
        </p:spPr>
        <p:txBody>
          <a:bodyPr vert="horz" wrap="square" lIns="0" tIns="12700" rIns="0" bIns="0" rtlCol="0">
            <a:spAutoFit/>
          </a:bodyPr>
          <a:lstStyle/>
          <a:p>
            <a:pPr marL="12700" marR="5080">
              <a:lnSpc>
                <a:spcPct val="100000"/>
              </a:lnSpc>
              <a:spcBef>
                <a:spcPts val="100"/>
              </a:spcBef>
            </a:pPr>
            <a:r>
              <a:rPr sz="1700" dirty="0">
                <a:latin typeface="Arial MT"/>
                <a:cs typeface="Arial MT"/>
              </a:rPr>
              <a:t>Provider</a:t>
            </a:r>
            <a:r>
              <a:rPr sz="1700" spc="-40" dirty="0">
                <a:latin typeface="Arial MT"/>
                <a:cs typeface="Arial MT"/>
              </a:rPr>
              <a:t> </a:t>
            </a:r>
            <a:r>
              <a:rPr sz="1700" dirty="0">
                <a:latin typeface="Arial MT"/>
                <a:cs typeface="Arial MT"/>
              </a:rPr>
              <a:t>-</a:t>
            </a:r>
            <a:r>
              <a:rPr sz="1700" spc="-35" dirty="0">
                <a:latin typeface="Arial MT"/>
                <a:cs typeface="Arial MT"/>
              </a:rPr>
              <a:t> </a:t>
            </a:r>
            <a:r>
              <a:rPr sz="1700" dirty="0">
                <a:latin typeface="Arial MT"/>
                <a:cs typeface="Arial MT"/>
              </a:rPr>
              <a:t>An</a:t>
            </a:r>
            <a:r>
              <a:rPr sz="1700" spc="-25" dirty="0">
                <a:latin typeface="Arial MT"/>
                <a:cs typeface="Arial MT"/>
              </a:rPr>
              <a:t> </a:t>
            </a:r>
            <a:r>
              <a:rPr sz="1700" dirty="0">
                <a:latin typeface="Arial MT"/>
                <a:cs typeface="Arial MT"/>
              </a:rPr>
              <a:t>object</a:t>
            </a:r>
            <a:r>
              <a:rPr sz="1700" spc="-40" dirty="0">
                <a:latin typeface="Arial MT"/>
                <a:cs typeface="Arial MT"/>
              </a:rPr>
              <a:t> </a:t>
            </a:r>
            <a:r>
              <a:rPr sz="1700" dirty="0">
                <a:latin typeface="Arial MT"/>
                <a:cs typeface="Arial MT"/>
              </a:rPr>
              <a:t>that supplies</a:t>
            </a:r>
            <a:r>
              <a:rPr sz="1700" spc="-50" dirty="0">
                <a:latin typeface="Arial MT"/>
                <a:cs typeface="Arial MT"/>
              </a:rPr>
              <a:t> </a:t>
            </a:r>
            <a:r>
              <a:rPr sz="1700" spc="-10" dirty="0">
                <a:latin typeface="Arial MT"/>
                <a:cs typeface="Arial MT"/>
              </a:rPr>
              <a:t>culture-</a:t>
            </a:r>
            <a:r>
              <a:rPr sz="1700" dirty="0">
                <a:latin typeface="Arial MT"/>
                <a:cs typeface="Arial MT"/>
              </a:rPr>
              <a:t>specific</a:t>
            </a:r>
            <a:r>
              <a:rPr sz="1700" spc="-45" dirty="0">
                <a:latin typeface="Arial MT"/>
                <a:cs typeface="Arial MT"/>
              </a:rPr>
              <a:t> </a:t>
            </a:r>
            <a:r>
              <a:rPr sz="1700" spc="-10" dirty="0">
                <a:latin typeface="Arial MT"/>
                <a:cs typeface="Arial MT"/>
              </a:rPr>
              <a:t>format </a:t>
            </a:r>
            <a:r>
              <a:rPr sz="1700" dirty="0">
                <a:latin typeface="Arial MT"/>
                <a:cs typeface="Arial MT"/>
              </a:rPr>
              <a:t>information</a:t>
            </a:r>
            <a:r>
              <a:rPr sz="1700" spc="-55" dirty="0">
                <a:latin typeface="Arial MT"/>
                <a:cs typeface="Arial MT"/>
              </a:rPr>
              <a:t> </a:t>
            </a:r>
            <a:r>
              <a:rPr sz="1700" dirty="0">
                <a:latin typeface="Arial MT"/>
                <a:cs typeface="Arial MT"/>
              </a:rPr>
              <a:t>about</a:t>
            </a:r>
            <a:r>
              <a:rPr sz="1700" spc="-40" dirty="0">
                <a:latin typeface="Arial MT"/>
                <a:cs typeface="Arial MT"/>
              </a:rPr>
              <a:t> </a:t>
            </a:r>
            <a:r>
              <a:rPr sz="1700" spc="-10" dirty="0">
                <a:latin typeface="Arial MT"/>
                <a:cs typeface="Arial MT"/>
              </a:rPr>
              <a:t>String.</a:t>
            </a:r>
            <a:endParaRPr sz="1700">
              <a:latin typeface="Arial MT"/>
              <a:cs typeface="Arial MT"/>
            </a:endParaRPr>
          </a:p>
          <a:p>
            <a:pPr>
              <a:lnSpc>
                <a:spcPct val="100000"/>
              </a:lnSpc>
              <a:spcBef>
                <a:spcPts val="90"/>
              </a:spcBef>
            </a:pPr>
            <a:endParaRPr sz="1700">
              <a:latin typeface="Arial MT"/>
              <a:cs typeface="Arial MT"/>
            </a:endParaRPr>
          </a:p>
          <a:p>
            <a:pPr marL="299085" indent="-286385">
              <a:lnSpc>
                <a:spcPct val="100000"/>
              </a:lnSpc>
              <a:buClr>
                <a:srgbClr val="000000"/>
              </a:buClr>
              <a:buFont typeface="Arial MT"/>
              <a:buChar char="•"/>
              <a:tabLst>
                <a:tab pos="299085" algn="l"/>
                <a:tab pos="1295400" algn="l"/>
              </a:tabLst>
            </a:pPr>
            <a:r>
              <a:rPr sz="1700" b="1" spc="-10" dirty="0">
                <a:solidFill>
                  <a:srgbClr val="171717"/>
                </a:solidFill>
                <a:latin typeface="Arial"/>
                <a:cs typeface="Arial"/>
              </a:rPr>
              <a:t>Returns</a:t>
            </a:r>
            <a:r>
              <a:rPr sz="1700" b="1" dirty="0">
                <a:solidFill>
                  <a:srgbClr val="171717"/>
                </a:solidFill>
                <a:latin typeface="Arial"/>
                <a:cs typeface="Arial"/>
              </a:rPr>
              <a:t>	</a:t>
            </a:r>
            <a:r>
              <a:rPr sz="1700" spc="-10" dirty="0">
                <a:latin typeface="Arial MT"/>
                <a:cs typeface="Arial MT"/>
              </a:rPr>
              <a:t>DateTime</a:t>
            </a:r>
            <a:endParaRPr sz="1700">
              <a:latin typeface="Arial MT"/>
              <a:cs typeface="Arial MT"/>
            </a:endParaRPr>
          </a:p>
          <a:p>
            <a:pPr>
              <a:lnSpc>
                <a:spcPct val="100000"/>
              </a:lnSpc>
              <a:spcBef>
                <a:spcPts val="85"/>
              </a:spcBef>
              <a:buFont typeface="Arial MT"/>
              <a:buChar char="•"/>
            </a:pPr>
            <a:endParaRPr sz="1700">
              <a:latin typeface="Arial MT"/>
              <a:cs typeface="Arial MT"/>
            </a:endParaRPr>
          </a:p>
          <a:p>
            <a:pPr marL="299085" indent="-286385">
              <a:lnSpc>
                <a:spcPct val="100000"/>
              </a:lnSpc>
              <a:buClr>
                <a:srgbClr val="000000"/>
              </a:buClr>
              <a:buFont typeface="Arial MT"/>
              <a:buChar char="•"/>
              <a:tabLst>
                <a:tab pos="299085" algn="l"/>
              </a:tabLst>
            </a:pPr>
            <a:r>
              <a:rPr sz="1700" b="1" spc="-10" dirty="0">
                <a:solidFill>
                  <a:srgbClr val="171717"/>
                </a:solidFill>
                <a:latin typeface="Arial"/>
                <a:cs typeface="Arial"/>
              </a:rPr>
              <a:t>Example</a:t>
            </a:r>
            <a:endParaRPr sz="1700">
              <a:latin typeface="Arial"/>
              <a:cs typeface="Arial"/>
            </a:endParaRPr>
          </a:p>
          <a:p>
            <a:pPr>
              <a:lnSpc>
                <a:spcPct val="100000"/>
              </a:lnSpc>
              <a:spcBef>
                <a:spcPts val="85"/>
              </a:spcBef>
            </a:pPr>
            <a:endParaRPr sz="1700">
              <a:latin typeface="Arial"/>
              <a:cs typeface="Arial"/>
            </a:endParaRPr>
          </a:p>
          <a:p>
            <a:pPr marL="12700">
              <a:lnSpc>
                <a:spcPct val="100000"/>
              </a:lnSpc>
            </a:pPr>
            <a:r>
              <a:rPr sz="1700" spc="-10" dirty="0">
                <a:latin typeface="Arial MT"/>
                <a:cs typeface="Arial MT"/>
              </a:rPr>
              <a:t>DateTime.ParseExact("12/04/2022",</a:t>
            </a:r>
            <a:r>
              <a:rPr sz="1700" spc="175" dirty="0">
                <a:latin typeface="Arial MT"/>
                <a:cs typeface="Arial MT"/>
              </a:rPr>
              <a:t> </a:t>
            </a:r>
            <a:r>
              <a:rPr sz="1700" spc="-10" dirty="0">
                <a:latin typeface="Arial MT"/>
                <a:cs typeface="Arial MT"/>
              </a:rPr>
              <a:t>“dd/MM/yyyy”,</a:t>
            </a:r>
            <a:endParaRPr sz="1700">
              <a:latin typeface="Arial MT"/>
              <a:cs typeface="Arial MT"/>
            </a:endParaRPr>
          </a:p>
          <a:p>
            <a:pPr marL="12700">
              <a:lnSpc>
                <a:spcPct val="100000"/>
              </a:lnSpc>
            </a:pPr>
            <a:r>
              <a:rPr sz="1700" spc="-10" dirty="0">
                <a:latin typeface="Arial MT"/>
                <a:cs typeface="Arial MT"/>
              </a:rPr>
              <a:t>System.Globalization.CultureInfo.InvariantCulture)</a:t>
            </a:r>
            <a:endParaRPr sz="1700">
              <a:latin typeface="Arial MT"/>
              <a:cs typeface="Arial MT"/>
            </a:endParaRPr>
          </a:p>
        </p:txBody>
      </p:sp>
      <p:pic>
        <p:nvPicPr>
          <p:cNvPr id="10" name="object 11">
            <a:extLst>
              <a:ext uri="{FF2B5EF4-FFF2-40B4-BE49-F238E27FC236}">
                <a16:creationId xmlns:a16="http://schemas.microsoft.com/office/drawing/2014/main" id="{F294EDE6-9DAB-C465-265F-406AD7283374}"/>
              </a:ext>
            </a:extLst>
          </p:cNvPr>
          <p:cNvPicPr/>
          <p:nvPr/>
        </p:nvPicPr>
        <p:blipFill>
          <a:blip r:embed="rId2" cstate="print"/>
          <a:stretch>
            <a:fillRect/>
          </a:stretch>
        </p:blipFill>
        <p:spPr>
          <a:xfrm>
            <a:off x="5384291" y="1520952"/>
            <a:ext cx="36574" cy="4535424"/>
          </a:xfrm>
          <a:prstGeom prst="rect">
            <a:avLst/>
          </a:prstGeom>
        </p:spPr>
      </p:pic>
    </p:spTree>
    <p:extLst>
      <p:ext uri="{BB962C8B-B14F-4D97-AF65-F5344CB8AC3E}">
        <p14:creationId xmlns:p14="http://schemas.microsoft.com/office/powerpoint/2010/main" val="359926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2CC3DB-5407-41EA-934D-3CEB092E6E84}"/>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Advance Exception Handling</a:t>
            </a:r>
          </a:p>
        </p:txBody>
      </p:sp>
      <p:sp>
        <p:nvSpPr>
          <p:cNvPr id="5" name="TextBox 4">
            <a:extLst>
              <a:ext uri="{FF2B5EF4-FFF2-40B4-BE49-F238E27FC236}">
                <a16:creationId xmlns:a16="http://schemas.microsoft.com/office/drawing/2014/main" id="{A8BB5AD8-8ACB-42F6-B242-12307BE4400B}"/>
              </a:ext>
            </a:extLst>
          </p:cNvPr>
          <p:cNvSpPr txBox="1"/>
          <p:nvPr/>
        </p:nvSpPr>
        <p:spPr>
          <a:xfrm>
            <a:off x="436227" y="921708"/>
            <a:ext cx="6199465" cy="4585871"/>
          </a:xfrm>
          <a:prstGeom prst="rect">
            <a:avLst/>
          </a:prstGeom>
          <a:noFill/>
        </p:spPr>
        <p:txBody>
          <a:bodyPr wrap="square">
            <a:spAutoFit/>
          </a:bodyPr>
          <a:lstStyle/>
          <a:p>
            <a:r>
              <a:rPr lang="en-US" sz="1600" dirty="0"/>
              <a:t>Sometimes, automation program may fail to execute. To deal with such cases, we use exception handling activities. </a:t>
            </a:r>
          </a:p>
          <a:p>
            <a:endParaRPr lang="en-US" sz="1600" dirty="0"/>
          </a:p>
          <a:p>
            <a:r>
              <a:rPr lang="en-US" sz="1600" dirty="0"/>
              <a:t>In this section, we start with the various types of exception handling method available in UiPath, the exceptions that you may encounter, and how to deal with them. </a:t>
            </a:r>
          </a:p>
          <a:p>
            <a:endParaRPr lang="en-US" sz="1600" dirty="0"/>
          </a:p>
          <a:p>
            <a:r>
              <a:rPr lang="en-US" sz="1600" dirty="0"/>
              <a:t>We will also learn about logging. An important topic covered is debugging to check whether workflows are working properly or not and to rectify any errors.</a:t>
            </a:r>
          </a:p>
          <a:p>
            <a:endParaRPr lang="en-US" sz="1600" dirty="0"/>
          </a:p>
          <a:p>
            <a:r>
              <a:rPr lang="en-US" sz="1600" dirty="0"/>
              <a:t>Before we begin, let us look at the topics that will be covered in this chapter: </a:t>
            </a:r>
          </a:p>
          <a:p>
            <a:pPr marL="285750" indent="-285750">
              <a:buFont typeface="Wingdings" panose="05000000000000000000" pitchFamily="2" charset="2"/>
              <a:buChar char="ü"/>
            </a:pPr>
            <a:r>
              <a:rPr lang="en-US" sz="1400" dirty="0"/>
              <a:t>Exception handling </a:t>
            </a:r>
          </a:p>
          <a:p>
            <a:pPr marL="285750" indent="-285750">
              <a:buFont typeface="Wingdings" panose="05000000000000000000" pitchFamily="2" charset="2"/>
              <a:buChar char="ü"/>
            </a:pPr>
            <a:r>
              <a:rPr lang="en-US" sz="1400" dirty="0"/>
              <a:t>Common exceptions and ways to handle them </a:t>
            </a:r>
          </a:p>
          <a:p>
            <a:pPr marL="285750" indent="-285750">
              <a:buFont typeface="Wingdings" panose="05000000000000000000" pitchFamily="2" charset="2"/>
              <a:buChar char="ü"/>
            </a:pPr>
            <a:r>
              <a:rPr lang="en-US" sz="1400" dirty="0"/>
              <a:t>Logging and taking screenshots </a:t>
            </a:r>
          </a:p>
          <a:p>
            <a:pPr marL="285750" indent="-285750">
              <a:buFont typeface="Wingdings" panose="05000000000000000000" pitchFamily="2" charset="2"/>
              <a:buChar char="ü"/>
            </a:pPr>
            <a:r>
              <a:rPr lang="en-US" sz="1400" dirty="0"/>
              <a:t>Debugging techniques </a:t>
            </a:r>
          </a:p>
          <a:p>
            <a:pPr marL="285750" indent="-285750">
              <a:buFont typeface="Wingdings" panose="05000000000000000000" pitchFamily="2" charset="2"/>
              <a:buChar char="ü"/>
            </a:pPr>
            <a:r>
              <a:rPr lang="en-US" sz="1400" dirty="0"/>
              <a:t>Collecting crash dumps </a:t>
            </a:r>
          </a:p>
          <a:p>
            <a:pPr marL="285750" indent="-285750">
              <a:buFont typeface="Wingdings" panose="05000000000000000000" pitchFamily="2" charset="2"/>
              <a:buChar char="ü"/>
            </a:pPr>
            <a:r>
              <a:rPr lang="en-US" sz="1400" dirty="0"/>
              <a:t>Error reporting</a:t>
            </a:r>
          </a:p>
        </p:txBody>
      </p:sp>
      <p:pic>
        <p:nvPicPr>
          <p:cNvPr id="7" name="Picture 6">
            <a:extLst>
              <a:ext uri="{FF2B5EF4-FFF2-40B4-BE49-F238E27FC236}">
                <a16:creationId xmlns:a16="http://schemas.microsoft.com/office/drawing/2014/main" id="{38EE6C77-D189-475F-BAD0-61DDA7A617C0}"/>
              </a:ext>
            </a:extLst>
          </p:cNvPr>
          <p:cNvPicPr>
            <a:picLocks noChangeAspect="1"/>
          </p:cNvPicPr>
          <p:nvPr/>
        </p:nvPicPr>
        <p:blipFill>
          <a:blip r:embed="rId2"/>
          <a:stretch>
            <a:fillRect/>
          </a:stretch>
        </p:blipFill>
        <p:spPr>
          <a:xfrm>
            <a:off x="7411367" y="1547768"/>
            <a:ext cx="4554130" cy="3333750"/>
          </a:xfrm>
          <a:prstGeom prst="rect">
            <a:avLst/>
          </a:prstGeom>
        </p:spPr>
      </p:pic>
    </p:spTree>
    <p:extLst>
      <p:ext uri="{BB962C8B-B14F-4D97-AF65-F5344CB8AC3E}">
        <p14:creationId xmlns:p14="http://schemas.microsoft.com/office/powerpoint/2010/main" val="423121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7A76921-21CF-4083-1658-0039B4770701}"/>
              </a:ext>
            </a:extLst>
          </p:cNvPr>
          <p:cNvSpPr/>
          <p:nvPr/>
        </p:nvSpPr>
        <p:spPr>
          <a:xfrm>
            <a:off x="6006084" y="3703320"/>
            <a:ext cx="3590925" cy="1880870"/>
          </a:xfrm>
          <a:custGeom>
            <a:avLst/>
            <a:gdLst/>
            <a:ahLst/>
            <a:cxnLst/>
            <a:rect l="l" t="t" r="r" b="b"/>
            <a:pathLst>
              <a:path w="3590925" h="1880870">
                <a:moveTo>
                  <a:pt x="0" y="313435"/>
                </a:moveTo>
                <a:lnTo>
                  <a:pt x="3398" y="267119"/>
                </a:lnTo>
                <a:lnTo>
                  <a:pt x="13270" y="222913"/>
                </a:lnTo>
                <a:lnTo>
                  <a:pt x="29132" y="181301"/>
                </a:lnTo>
                <a:lnTo>
                  <a:pt x="50497" y="142768"/>
                </a:lnTo>
                <a:lnTo>
                  <a:pt x="76882" y="107800"/>
                </a:lnTo>
                <a:lnTo>
                  <a:pt x="107800" y="76882"/>
                </a:lnTo>
                <a:lnTo>
                  <a:pt x="142768" y="50497"/>
                </a:lnTo>
                <a:lnTo>
                  <a:pt x="181301" y="29132"/>
                </a:lnTo>
                <a:lnTo>
                  <a:pt x="222913" y="13270"/>
                </a:lnTo>
                <a:lnTo>
                  <a:pt x="267119" y="3398"/>
                </a:lnTo>
                <a:lnTo>
                  <a:pt x="313436" y="0"/>
                </a:lnTo>
                <a:lnTo>
                  <a:pt x="3277108" y="0"/>
                </a:lnTo>
                <a:lnTo>
                  <a:pt x="3323424" y="3398"/>
                </a:lnTo>
                <a:lnTo>
                  <a:pt x="3367630" y="13270"/>
                </a:lnTo>
                <a:lnTo>
                  <a:pt x="3409242" y="29132"/>
                </a:lnTo>
                <a:lnTo>
                  <a:pt x="3447775" y="50497"/>
                </a:lnTo>
                <a:lnTo>
                  <a:pt x="3482743" y="76882"/>
                </a:lnTo>
                <a:lnTo>
                  <a:pt x="3513661" y="107800"/>
                </a:lnTo>
                <a:lnTo>
                  <a:pt x="3540046" y="142768"/>
                </a:lnTo>
                <a:lnTo>
                  <a:pt x="3561411" y="181301"/>
                </a:lnTo>
                <a:lnTo>
                  <a:pt x="3577273" y="222913"/>
                </a:lnTo>
                <a:lnTo>
                  <a:pt x="3587145" y="267119"/>
                </a:lnTo>
                <a:lnTo>
                  <a:pt x="3590543" y="313435"/>
                </a:lnTo>
                <a:lnTo>
                  <a:pt x="3590543" y="1567179"/>
                </a:lnTo>
                <a:lnTo>
                  <a:pt x="3587145" y="1613496"/>
                </a:lnTo>
                <a:lnTo>
                  <a:pt x="3577273" y="1657702"/>
                </a:lnTo>
                <a:lnTo>
                  <a:pt x="3561411" y="1699314"/>
                </a:lnTo>
                <a:lnTo>
                  <a:pt x="3540046" y="1737847"/>
                </a:lnTo>
                <a:lnTo>
                  <a:pt x="3513661" y="1772815"/>
                </a:lnTo>
                <a:lnTo>
                  <a:pt x="3482743" y="1803733"/>
                </a:lnTo>
                <a:lnTo>
                  <a:pt x="3447775" y="1830118"/>
                </a:lnTo>
                <a:lnTo>
                  <a:pt x="3409242" y="1851483"/>
                </a:lnTo>
                <a:lnTo>
                  <a:pt x="3367630" y="1867345"/>
                </a:lnTo>
                <a:lnTo>
                  <a:pt x="3323424" y="1877217"/>
                </a:lnTo>
                <a:lnTo>
                  <a:pt x="3277108" y="1880615"/>
                </a:lnTo>
                <a:lnTo>
                  <a:pt x="313436" y="1880615"/>
                </a:lnTo>
                <a:lnTo>
                  <a:pt x="267119" y="1877217"/>
                </a:lnTo>
                <a:lnTo>
                  <a:pt x="222913" y="1867345"/>
                </a:lnTo>
                <a:lnTo>
                  <a:pt x="181301" y="1851483"/>
                </a:lnTo>
                <a:lnTo>
                  <a:pt x="142768" y="1830118"/>
                </a:lnTo>
                <a:lnTo>
                  <a:pt x="107800" y="1803733"/>
                </a:lnTo>
                <a:lnTo>
                  <a:pt x="76882" y="1772815"/>
                </a:lnTo>
                <a:lnTo>
                  <a:pt x="50497" y="1737847"/>
                </a:lnTo>
                <a:lnTo>
                  <a:pt x="29132" y="1699314"/>
                </a:lnTo>
                <a:lnTo>
                  <a:pt x="13270" y="1657702"/>
                </a:lnTo>
                <a:lnTo>
                  <a:pt x="3398" y="1613496"/>
                </a:lnTo>
                <a:lnTo>
                  <a:pt x="0" y="1567179"/>
                </a:lnTo>
                <a:lnTo>
                  <a:pt x="0" y="313435"/>
                </a:lnTo>
                <a:close/>
              </a:path>
            </a:pathLst>
          </a:custGeom>
          <a:ln w="76200">
            <a:solidFill>
              <a:srgbClr val="923692"/>
            </a:solidFill>
          </a:ln>
        </p:spPr>
        <p:txBody>
          <a:bodyPr wrap="square" lIns="0" tIns="0" rIns="0" bIns="0" rtlCol="0"/>
          <a:lstStyle/>
          <a:p>
            <a:endParaRPr/>
          </a:p>
        </p:txBody>
      </p:sp>
      <p:sp>
        <p:nvSpPr>
          <p:cNvPr id="3" name="object 4">
            <a:extLst>
              <a:ext uri="{FF2B5EF4-FFF2-40B4-BE49-F238E27FC236}">
                <a16:creationId xmlns:a16="http://schemas.microsoft.com/office/drawing/2014/main" id="{5904ECA5-050F-004D-6BB4-B4C71EEE07CA}"/>
              </a:ext>
            </a:extLst>
          </p:cNvPr>
          <p:cNvSpPr txBox="1"/>
          <p:nvPr/>
        </p:nvSpPr>
        <p:spPr>
          <a:xfrm>
            <a:off x="6841363" y="4527041"/>
            <a:ext cx="1920875" cy="878840"/>
          </a:xfrm>
          <a:prstGeom prst="rect">
            <a:avLst/>
          </a:prstGeom>
        </p:spPr>
        <p:txBody>
          <a:bodyPr vert="horz" wrap="square" lIns="0" tIns="12065" rIns="0" bIns="0" rtlCol="0">
            <a:spAutoFit/>
          </a:bodyPr>
          <a:lstStyle/>
          <a:p>
            <a:pPr marL="12700" marR="5080" indent="156845">
              <a:lnSpc>
                <a:spcPct val="100000"/>
              </a:lnSpc>
              <a:spcBef>
                <a:spcPts val="95"/>
              </a:spcBef>
            </a:pPr>
            <a:r>
              <a:rPr sz="2800" b="1" spc="-10" dirty="0">
                <a:latin typeface="Arial"/>
                <a:cs typeface="Arial"/>
              </a:rPr>
              <a:t>Business Exceptions</a:t>
            </a:r>
            <a:endParaRPr sz="2800">
              <a:latin typeface="Arial"/>
              <a:cs typeface="Arial"/>
            </a:endParaRPr>
          </a:p>
        </p:txBody>
      </p:sp>
      <p:sp>
        <p:nvSpPr>
          <p:cNvPr id="4" name="object 5">
            <a:extLst>
              <a:ext uri="{FF2B5EF4-FFF2-40B4-BE49-F238E27FC236}">
                <a16:creationId xmlns:a16="http://schemas.microsoft.com/office/drawing/2014/main" id="{42F591B2-8D8A-72AD-0CD9-704555657B3F}"/>
              </a:ext>
            </a:extLst>
          </p:cNvPr>
          <p:cNvSpPr/>
          <p:nvPr/>
        </p:nvSpPr>
        <p:spPr>
          <a:xfrm>
            <a:off x="1109472" y="3659123"/>
            <a:ext cx="3590925" cy="1882139"/>
          </a:xfrm>
          <a:custGeom>
            <a:avLst/>
            <a:gdLst/>
            <a:ahLst/>
            <a:cxnLst/>
            <a:rect l="l" t="t" r="r" b="b"/>
            <a:pathLst>
              <a:path w="3590925" h="1882139">
                <a:moveTo>
                  <a:pt x="0" y="313689"/>
                </a:moveTo>
                <a:lnTo>
                  <a:pt x="3401" y="267339"/>
                </a:lnTo>
                <a:lnTo>
                  <a:pt x="13281" y="223098"/>
                </a:lnTo>
                <a:lnTo>
                  <a:pt x="29156" y="181454"/>
                </a:lnTo>
                <a:lnTo>
                  <a:pt x="50538" y="142890"/>
                </a:lnTo>
                <a:lnTo>
                  <a:pt x="76944" y="107893"/>
                </a:lnTo>
                <a:lnTo>
                  <a:pt x="107888" y="76949"/>
                </a:lnTo>
                <a:lnTo>
                  <a:pt x="142884" y="50541"/>
                </a:lnTo>
                <a:lnTo>
                  <a:pt x="181448" y="29158"/>
                </a:lnTo>
                <a:lnTo>
                  <a:pt x="223094" y="13282"/>
                </a:lnTo>
                <a:lnTo>
                  <a:pt x="267336" y="3401"/>
                </a:lnTo>
                <a:lnTo>
                  <a:pt x="313690" y="0"/>
                </a:lnTo>
                <a:lnTo>
                  <a:pt x="3276854" y="0"/>
                </a:lnTo>
                <a:lnTo>
                  <a:pt x="3323204" y="3401"/>
                </a:lnTo>
                <a:lnTo>
                  <a:pt x="3367445" y="13282"/>
                </a:lnTo>
                <a:lnTo>
                  <a:pt x="3409089" y="29158"/>
                </a:lnTo>
                <a:lnTo>
                  <a:pt x="3447653" y="50541"/>
                </a:lnTo>
                <a:lnTo>
                  <a:pt x="3482650" y="76949"/>
                </a:lnTo>
                <a:lnTo>
                  <a:pt x="3513594" y="107893"/>
                </a:lnTo>
                <a:lnTo>
                  <a:pt x="3540002" y="142890"/>
                </a:lnTo>
                <a:lnTo>
                  <a:pt x="3561385" y="181454"/>
                </a:lnTo>
                <a:lnTo>
                  <a:pt x="3577261" y="223098"/>
                </a:lnTo>
                <a:lnTo>
                  <a:pt x="3587142" y="267339"/>
                </a:lnTo>
                <a:lnTo>
                  <a:pt x="3590543" y="313689"/>
                </a:lnTo>
                <a:lnTo>
                  <a:pt x="3590543" y="1568450"/>
                </a:lnTo>
                <a:lnTo>
                  <a:pt x="3587142" y="1614800"/>
                </a:lnTo>
                <a:lnTo>
                  <a:pt x="3577261" y="1659041"/>
                </a:lnTo>
                <a:lnTo>
                  <a:pt x="3561385" y="1700685"/>
                </a:lnTo>
                <a:lnTo>
                  <a:pt x="3540002" y="1739249"/>
                </a:lnTo>
                <a:lnTo>
                  <a:pt x="3513594" y="1774246"/>
                </a:lnTo>
                <a:lnTo>
                  <a:pt x="3482650" y="1805190"/>
                </a:lnTo>
                <a:lnTo>
                  <a:pt x="3447653" y="1831598"/>
                </a:lnTo>
                <a:lnTo>
                  <a:pt x="3409089" y="1852981"/>
                </a:lnTo>
                <a:lnTo>
                  <a:pt x="3367445" y="1868857"/>
                </a:lnTo>
                <a:lnTo>
                  <a:pt x="3323204" y="1878738"/>
                </a:lnTo>
                <a:lnTo>
                  <a:pt x="3276854" y="1882139"/>
                </a:lnTo>
                <a:lnTo>
                  <a:pt x="313690" y="1882139"/>
                </a:lnTo>
                <a:lnTo>
                  <a:pt x="267336" y="1878738"/>
                </a:lnTo>
                <a:lnTo>
                  <a:pt x="223094" y="1868857"/>
                </a:lnTo>
                <a:lnTo>
                  <a:pt x="181448" y="1852981"/>
                </a:lnTo>
                <a:lnTo>
                  <a:pt x="142884" y="1831598"/>
                </a:lnTo>
                <a:lnTo>
                  <a:pt x="107888" y="1805190"/>
                </a:lnTo>
                <a:lnTo>
                  <a:pt x="76944" y="1774246"/>
                </a:lnTo>
                <a:lnTo>
                  <a:pt x="50538" y="1739249"/>
                </a:lnTo>
                <a:lnTo>
                  <a:pt x="29156" y="1700685"/>
                </a:lnTo>
                <a:lnTo>
                  <a:pt x="13281" y="1659041"/>
                </a:lnTo>
                <a:lnTo>
                  <a:pt x="3401" y="1614800"/>
                </a:lnTo>
                <a:lnTo>
                  <a:pt x="0" y="1568450"/>
                </a:lnTo>
                <a:lnTo>
                  <a:pt x="0" y="313689"/>
                </a:lnTo>
                <a:close/>
              </a:path>
            </a:pathLst>
          </a:custGeom>
          <a:ln w="76200">
            <a:solidFill>
              <a:srgbClr val="F94616"/>
            </a:solidFill>
          </a:ln>
        </p:spPr>
        <p:txBody>
          <a:bodyPr wrap="square" lIns="0" tIns="0" rIns="0" bIns="0" rtlCol="0"/>
          <a:lstStyle/>
          <a:p>
            <a:endParaRPr/>
          </a:p>
        </p:txBody>
      </p:sp>
      <p:sp>
        <p:nvSpPr>
          <p:cNvPr id="5" name="object 6">
            <a:extLst>
              <a:ext uri="{FF2B5EF4-FFF2-40B4-BE49-F238E27FC236}">
                <a16:creationId xmlns:a16="http://schemas.microsoft.com/office/drawing/2014/main" id="{06EF164B-5BBD-975B-B49A-7DC4C40CB70A}"/>
              </a:ext>
            </a:extLst>
          </p:cNvPr>
          <p:cNvSpPr txBox="1"/>
          <p:nvPr/>
        </p:nvSpPr>
        <p:spPr>
          <a:xfrm>
            <a:off x="1945004" y="4483353"/>
            <a:ext cx="1921510" cy="878840"/>
          </a:xfrm>
          <a:prstGeom prst="rect">
            <a:avLst/>
          </a:prstGeom>
        </p:spPr>
        <p:txBody>
          <a:bodyPr vert="horz" wrap="square" lIns="0" tIns="12065" rIns="0" bIns="0" rtlCol="0">
            <a:spAutoFit/>
          </a:bodyPr>
          <a:lstStyle/>
          <a:p>
            <a:pPr marL="12700" marR="5080" indent="316865">
              <a:lnSpc>
                <a:spcPct val="100000"/>
              </a:lnSpc>
              <a:spcBef>
                <a:spcPts val="95"/>
              </a:spcBef>
            </a:pPr>
            <a:r>
              <a:rPr sz="2800" b="1" spc="-10" dirty="0">
                <a:latin typeface="Arial"/>
                <a:cs typeface="Arial"/>
              </a:rPr>
              <a:t>System Exceptions</a:t>
            </a:r>
            <a:endParaRPr sz="2800">
              <a:latin typeface="Arial"/>
              <a:cs typeface="Arial"/>
            </a:endParaRPr>
          </a:p>
        </p:txBody>
      </p:sp>
      <p:sp>
        <p:nvSpPr>
          <p:cNvPr id="6" name="object 8">
            <a:extLst>
              <a:ext uri="{FF2B5EF4-FFF2-40B4-BE49-F238E27FC236}">
                <a16:creationId xmlns:a16="http://schemas.microsoft.com/office/drawing/2014/main" id="{35902799-EDAB-0CDC-4775-511A9F5350C0}"/>
              </a:ext>
            </a:extLst>
          </p:cNvPr>
          <p:cNvSpPr/>
          <p:nvPr/>
        </p:nvSpPr>
        <p:spPr>
          <a:xfrm>
            <a:off x="1386839" y="1337310"/>
            <a:ext cx="7496809" cy="312420"/>
          </a:xfrm>
          <a:custGeom>
            <a:avLst/>
            <a:gdLst/>
            <a:ahLst/>
            <a:cxnLst/>
            <a:rect l="l" t="t" r="r" b="b"/>
            <a:pathLst>
              <a:path w="7496809" h="312419">
                <a:moveTo>
                  <a:pt x="7496556" y="0"/>
                </a:moveTo>
                <a:lnTo>
                  <a:pt x="0" y="0"/>
                </a:lnTo>
                <a:lnTo>
                  <a:pt x="0" y="312420"/>
                </a:lnTo>
                <a:lnTo>
                  <a:pt x="7496556" y="312420"/>
                </a:lnTo>
                <a:lnTo>
                  <a:pt x="7496556" y="0"/>
                </a:lnTo>
                <a:close/>
              </a:path>
            </a:pathLst>
          </a:custGeom>
          <a:solidFill>
            <a:srgbClr val="FFFFFF"/>
          </a:solidFill>
        </p:spPr>
        <p:txBody>
          <a:bodyPr wrap="square" lIns="0" tIns="0" rIns="0" bIns="0" rtlCol="0"/>
          <a:lstStyle/>
          <a:p>
            <a:endParaRPr/>
          </a:p>
        </p:txBody>
      </p:sp>
      <p:sp>
        <p:nvSpPr>
          <p:cNvPr id="7" name="object 9">
            <a:extLst>
              <a:ext uri="{FF2B5EF4-FFF2-40B4-BE49-F238E27FC236}">
                <a16:creationId xmlns:a16="http://schemas.microsoft.com/office/drawing/2014/main" id="{EA209E8C-5539-F28B-95F2-00EA5357C237}"/>
              </a:ext>
            </a:extLst>
          </p:cNvPr>
          <p:cNvSpPr/>
          <p:nvPr/>
        </p:nvSpPr>
        <p:spPr>
          <a:xfrm>
            <a:off x="472427" y="2036698"/>
            <a:ext cx="8572500" cy="647700"/>
          </a:xfrm>
          <a:custGeom>
            <a:avLst/>
            <a:gdLst/>
            <a:ahLst/>
            <a:cxnLst/>
            <a:rect l="l" t="t" r="r" b="b"/>
            <a:pathLst>
              <a:path w="8572500" h="647700">
                <a:moveTo>
                  <a:pt x="1571231" y="0"/>
                </a:moveTo>
                <a:lnTo>
                  <a:pt x="0" y="0"/>
                </a:lnTo>
                <a:lnTo>
                  <a:pt x="0" y="312420"/>
                </a:lnTo>
                <a:lnTo>
                  <a:pt x="1571231" y="312420"/>
                </a:lnTo>
                <a:lnTo>
                  <a:pt x="1571231" y="0"/>
                </a:lnTo>
                <a:close/>
              </a:path>
              <a:path w="8572500" h="647700">
                <a:moveTo>
                  <a:pt x="3218688" y="335280"/>
                </a:moveTo>
                <a:lnTo>
                  <a:pt x="0" y="335280"/>
                </a:lnTo>
                <a:lnTo>
                  <a:pt x="0" y="647700"/>
                </a:lnTo>
                <a:lnTo>
                  <a:pt x="3218688" y="647700"/>
                </a:lnTo>
                <a:lnTo>
                  <a:pt x="3218688" y="335280"/>
                </a:lnTo>
                <a:close/>
              </a:path>
              <a:path w="8572500" h="647700">
                <a:moveTo>
                  <a:pt x="8572500" y="0"/>
                </a:moveTo>
                <a:lnTo>
                  <a:pt x="1571256" y="0"/>
                </a:lnTo>
                <a:lnTo>
                  <a:pt x="1571256" y="312420"/>
                </a:lnTo>
                <a:lnTo>
                  <a:pt x="8572500" y="312420"/>
                </a:lnTo>
                <a:lnTo>
                  <a:pt x="8572500" y="0"/>
                </a:lnTo>
                <a:close/>
              </a:path>
            </a:pathLst>
          </a:custGeom>
          <a:solidFill>
            <a:srgbClr val="FFFFFF"/>
          </a:solidFill>
        </p:spPr>
        <p:txBody>
          <a:bodyPr wrap="square" lIns="0" tIns="0" rIns="0" bIns="0" rtlCol="0"/>
          <a:lstStyle/>
          <a:p>
            <a:endParaRPr/>
          </a:p>
        </p:txBody>
      </p:sp>
      <p:sp>
        <p:nvSpPr>
          <p:cNvPr id="8" name="object 10">
            <a:extLst>
              <a:ext uri="{FF2B5EF4-FFF2-40B4-BE49-F238E27FC236}">
                <a16:creationId xmlns:a16="http://schemas.microsoft.com/office/drawing/2014/main" id="{22B313E5-60F3-7EF5-AA70-BDA09A2BC309}"/>
              </a:ext>
            </a:extLst>
          </p:cNvPr>
          <p:cNvSpPr txBox="1"/>
          <p:nvPr/>
        </p:nvSpPr>
        <p:spPr>
          <a:xfrm>
            <a:off x="459740" y="1293952"/>
            <a:ext cx="8512810" cy="139573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303537"/>
                </a:solidFill>
                <a:latin typeface="Arial"/>
                <a:cs typeface="Arial"/>
              </a:rPr>
              <a:t>Errors</a:t>
            </a:r>
            <a:r>
              <a:rPr sz="2200" b="1" spc="-60" dirty="0">
                <a:solidFill>
                  <a:srgbClr val="303537"/>
                </a:solidFill>
                <a:latin typeface="Arial"/>
                <a:cs typeface="Arial"/>
              </a:rPr>
              <a:t> </a:t>
            </a:r>
            <a:r>
              <a:rPr sz="2200" dirty="0">
                <a:solidFill>
                  <a:srgbClr val="303537"/>
                </a:solidFill>
                <a:latin typeface="Arial MT"/>
                <a:cs typeface="Arial MT"/>
              </a:rPr>
              <a:t>are</a:t>
            </a:r>
            <a:r>
              <a:rPr sz="2200" spc="-55" dirty="0">
                <a:solidFill>
                  <a:srgbClr val="303537"/>
                </a:solidFill>
                <a:latin typeface="Arial MT"/>
                <a:cs typeface="Arial MT"/>
              </a:rPr>
              <a:t> </a:t>
            </a:r>
            <a:r>
              <a:rPr sz="2200" dirty="0">
                <a:solidFill>
                  <a:srgbClr val="303537"/>
                </a:solidFill>
                <a:latin typeface="Arial MT"/>
                <a:cs typeface="Arial MT"/>
              </a:rPr>
              <a:t>events</a:t>
            </a:r>
            <a:r>
              <a:rPr sz="2200" spc="-65" dirty="0">
                <a:solidFill>
                  <a:srgbClr val="303537"/>
                </a:solidFill>
                <a:latin typeface="Arial MT"/>
                <a:cs typeface="Arial MT"/>
              </a:rPr>
              <a:t> </a:t>
            </a:r>
            <a:r>
              <a:rPr sz="2200" dirty="0">
                <a:solidFill>
                  <a:srgbClr val="303537"/>
                </a:solidFill>
                <a:latin typeface="Arial MT"/>
                <a:cs typeface="Arial MT"/>
              </a:rPr>
              <a:t>that</a:t>
            </a:r>
            <a:r>
              <a:rPr sz="2200" spc="-50" dirty="0">
                <a:solidFill>
                  <a:srgbClr val="303537"/>
                </a:solidFill>
                <a:latin typeface="Arial MT"/>
                <a:cs typeface="Arial MT"/>
              </a:rPr>
              <a:t> </a:t>
            </a:r>
            <a:r>
              <a:rPr sz="2200" dirty="0">
                <a:solidFill>
                  <a:srgbClr val="303537"/>
                </a:solidFill>
                <a:latin typeface="Arial MT"/>
                <a:cs typeface="Arial MT"/>
              </a:rPr>
              <a:t>a</a:t>
            </a:r>
            <a:r>
              <a:rPr sz="2200" spc="-65" dirty="0">
                <a:solidFill>
                  <a:srgbClr val="303537"/>
                </a:solidFill>
                <a:latin typeface="Arial MT"/>
                <a:cs typeface="Arial MT"/>
              </a:rPr>
              <a:t> </a:t>
            </a:r>
            <a:r>
              <a:rPr sz="2200" dirty="0">
                <a:solidFill>
                  <a:srgbClr val="303537"/>
                </a:solidFill>
                <a:latin typeface="Arial MT"/>
                <a:cs typeface="Arial MT"/>
              </a:rPr>
              <a:t>particular</a:t>
            </a:r>
            <a:r>
              <a:rPr sz="2200" spc="-65" dirty="0">
                <a:solidFill>
                  <a:srgbClr val="303537"/>
                </a:solidFill>
                <a:latin typeface="Arial MT"/>
                <a:cs typeface="Arial MT"/>
              </a:rPr>
              <a:t> </a:t>
            </a:r>
            <a:r>
              <a:rPr sz="2200" dirty="0">
                <a:solidFill>
                  <a:srgbClr val="303537"/>
                </a:solidFill>
                <a:latin typeface="Arial MT"/>
                <a:cs typeface="Arial MT"/>
              </a:rPr>
              <a:t>program</a:t>
            </a:r>
            <a:r>
              <a:rPr sz="2200" spc="-45" dirty="0">
                <a:solidFill>
                  <a:srgbClr val="303537"/>
                </a:solidFill>
                <a:latin typeface="Arial MT"/>
                <a:cs typeface="Arial MT"/>
              </a:rPr>
              <a:t> </a:t>
            </a:r>
            <a:r>
              <a:rPr sz="2200" dirty="0">
                <a:solidFill>
                  <a:srgbClr val="303537"/>
                </a:solidFill>
                <a:latin typeface="Arial MT"/>
                <a:cs typeface="Arial MT"/>
              </a:rPr>
              <a:t>can’t</a:t>
            </a:r>
            <a:r>
              <a:rPr sz="2200" spc="-60" dirty="0">
                <a:solidFill>
                  <a:srgbClr val="303537"/>
                </a:solidFill>
                <a:latin typeface="Arial MT"/>
                <a:cs typeface="Arial MT"/>
              </a:rPr>
              <a:t> </a:t>
            </a:r>
            <a:r>
              <a:rPr sz="2200" dirty="0">
                <a:solidFill>
                  <a:srgbClr val="303537"/>
                </a:solidFill>
                <a:latin typeface="Arial MT"/>
                <a:cs typeface="Arial MT"/>
              </a:rPr>
              <a:t>normally</a:t>
            </a:r>
            <a:r>
              <a:rPr sz="2200" spc="-45" dirty="0">
                <a:solidFill>
                  <a:srgbClr val="303537"/>
                </a:solidFill>
                <a:latin typeface="Arial MT"/>
                <a:cs typeface="Arial MT"/>
              </a:rPr>
              <a:t> </a:t>
            </a:r>
            <a:r>
              <a:rPr sz="2200" dirty="0">
                <a:solidFill>
                  <a:srgbClr val="303537"/>
                </a:solidFill>
                <a:latin typeface="Arial MT"/>
                <a:cs typeface="Arial MT"/>
              </a:rPr>
              <a:t>deal</a:t>
            </a:r>
            <a:r>
              <a:rPr sz="2200" spc="-55" dirty="0">
                <a:solidFill>
                  <a:srgbClr val="303537"/>
                </a:solidFill>
                <a:latin typeface="Arial MT"/>
                <a:cs typeface="Arial MT"/>
              </a:rPr>
              <a:t> </a:t>
            </a:r>
            <a:r>
              <a:rPr sz="2200" spc="-10" dirty="0">
                <a:solidFill>
                  <a:srgbClr val="303537"/>
                </a:solidFill>
                <a:latin typeface="Arial MT"/>
                <a:cs typeface="Arial MT"/>
              </a:rPr>
              <a:t>with.</a:t>
            </a:r>
            <a:endParaRPr sz="2200">
              <a:latin typeface="Arial MT"/>
              <a:cs typeface="Arial MT"/>
            </a:endParaRPr>
          </a:p>
          <a:p>
            <a:pPr>
              <a:lnSpc>
                <a:spcPct val="100000"/>
              </a:lnSpc>
              <a:spcBef>
                <a:spcPts val="340"/>
              </a:spcBef>
            </a:pPr>
            <a:endParaRPr sz="2200">
              <a:latin typeface="Arial MT"/>
              <a:cs typeface="Arial MT"/>
            </a:endParaRPr>
          </a:p>
          <a:p>
            <a:pPr marL="12700" marR="5080">
              <a:lnSpc>
                <a:spcPct val="100000"/>
              </a:lnSpc>
              <a:spcBef>
                <a:spcPts val="5"/>
              </a:spcBef>
            </a:pPr>
            <a:r>
              <a:rPr sz="2200" b="1" dirty="0">
                <a:solidFill>
                  <a:srgbClr val="303537"/>
                </a:solidFill>
                <a:latin typeface="Arial"/>
                <a:cs typeface="Arial"/>
              </a:rPr>
              <a:t>Exceptions</a:t>
            </a:r>
            <a:r>
              <a:rPr sz="2200" b="1" spc="-35" dirty="0">
                <a:solidFill>
                  <a:srgbClr val="303537"/>
                </a:solidFill>
                <a:latin typeface="Arial"/>
                <a:cs typeface="Arial"/>
              </a:rPr>
              <a:t> </a:t>
            </a:r>
            <a:r>
              <a:rPr sz="2200" dirty="0">
                <a:solidFill>
                  <a:srgbClr val="303537"/>
                </a:solidFill>
                <a:latin typeface="Arial MT"/>
                <a:cs typeface="Arial MT"/>
              </a:rPr>
              <a:t>are</a:t>
            </a:r>
            <a:r>
              <a:rPr sz="2200" spc="-55" dirty="0">
                <a:solidFill>
                  <a:srgbClr val="303537"/>
                </a:solidFill>
                <a:latin typeface="Arial MT"/>
                <a:cs typeface="Arial MT"/>
              </a:rPr>
              <a:t> </a:t>
            </a:r>
            <a:r>
              <a:rPr sz="2200" dirty="0">
                <a:solidFill>
                  <a:srgbClr val="303537"/>
                </a:solidFill>
                <a:latin typeface="Arial MT"/>
                <a:cs typeface="Arial MT"/>
              </a:rPr>
              <a:t>events</a:t>
            </a:r>
            <a:r>
              <a:rPr sz="2200" spc="-45" dirty="0">
                <a:solidFill>
                  <a:srgbClr val="303537"/>
                </a:solidFill>
                <a:latin typeface="Arial MT"/>
                <a:cs typeface="Arial MT"/>
              </a:rPr>
              <a:t> </a:t>
            </a:r>
            <a:r>
              <a:rPr sz="2200" dirty="0">
                <a:solidFill>
                  <a:srgbClr val="303537"/>
                </a:solidFill>
                <a:latin typeface="Arial MT"/>
                <a:cs typeface="Arial MT"/>
              </a:rPr>
              <a:t>that</a:t>
            </a:r>
            <a:r>
              <a:rPr sz="2200" spc="-70" dirty="0">
                <a:solidFill>
                  <a:srgbClr val="303537"/>
                </a:solidFill>
                <a:latin typeface="Arial MT"/>
                <a:cs typeface="Arial MT"/>
              </a:rPr>
              <a:t> </a:t>
            </a:r>
            <a:r>
              <a:rPr sz="2200" dirty="0">
                <a:solidFill>
                  <a:srgbClr val="303537"/>
                </a:solidFill>
                <a:latin typeface="Arial MT"/>
                <a:cs typeface="Arial MT"/>
              </a:rPr>
              <a:t>are</a:t>
            </a:r>
            <a:r>
              <a:rPr sz="2200" spc="-55" dirty="0">
                <a:solidFill>
                  <a:srgbClr val="303537"/>
                </a:solidFill>
                <a:latin typeface="Arial MT"/>
                <a:cs typeface="Arial MT"/>
              </a:rPr>
              <a:t> </a:t>
            </a:r>
            <a:r>
              <a:rPr sz="2200" dirty="0">
                <a:solidFill>
                  <a:srgbClr val="303537"/>
                </a:solidFill>
                <a:latin typeface="Arial MT"/>
                <a:cs typeface="Arial MT"/>
              </a:rPr>
              <a:t>recognized</a:t>
            </a:r>
            <a:r>
              <a:rPr sz="2200" spc="-60" dirty="0">
                <a:solidFill>
                  <a:srgbClr val="303537"/>
                </a:solidFill>
                <a:latin typeface="Arial MT"/>
                <a:cs typeface="Arial MT"/>
              </a:rPr>
              <a:t> </a:t>
            </a:r>
            <a:r>
              <a:rPr sz="2200" dirty="0">
                <a:solidFill>
                  <a:srgbClr val="303537"/>
                </a:solidFill>
                <a:latin typeface="Arial MT"/>
                <a:cs typeface="Arial MT"/>
              </a:rPr>
              <a:t>(caught)</a:t>
            </a:r>
            <a:r>
              <a:rPr sz="2200" spc="-50" dirty="0">
                <a:solidFill>
                  <a:srgbClr val="303537"/>
                </a:solidFill>
                <a:latin typeface="Arial MT"/>
                <a:cs typeface="Arial MT"/>
              </a:rPr>
              <a:t> </a:t>
            </a:r>
            <a:r>
              <a:rPr sz="2200" dirty="0">
                <a:solidFill>
                  <a:srgbClr val="303537"/>
                </a:solidFill>
                <a:latin typeface="Arial MT"/>
                <a:cs typeface="Arial MT"/>
              </a:rPr>
              <a:t>by</a:t>
            </a:r>
            <a:r>
              <a:rPr sz="2200" spc="-70" dirty="0">
                <a:solidFill>
                  <a:srgbClr val="303537"/>
                </a:solidFill>
                <a:latin typeface="Arial MT"/>
                <a:cs typeface="Arial MT"/>
              </a:rPr>
              <a:t> </a:t>
            </a:r>
            <a:r>
              <a:rPr sz="2200" dirty="0">
                <a:solidFill>
                  <a:srgbClr val="303537"/>
                </a:solidFill>
                <a:latin typeface="Arial MT"/>
                <a:cs typeface="Arial MT"/>
              </a:rPr>
              <a:t>the</a:t>
            </a:r>
            <a:r>
              <a:rPr sz="2200" spc="-50" dirty="0">
                <a:solidFill>
                  <a:srgbClr val="303537"/>
                </a:solidFill>
                <a:latin typeface="Arial MT"/>
                <a:cs typeface="Arial MT"/>
              </a:rPr>
              <a:t> </a:t>
            </a:r>
            <a:r>
              <a:rPr sz="2200" spc="-10" dirty="0">
                <a:solidFill>
                  <a:srgbClr val="303537"/>
                </a:solidFill>
                <a:latin typeface="Arial MT"/>
                <a:cs typeface="Arial MT"/>
              </a:rPr>
              <a:t>program, </a:t>
            </a:r>
            <a:r>
              <a:rPr sz="2200" dirty="0">
                <a:solidFill>
                  <a:srgbClr val="303537"/>
                </a:solidFill>
                <a:latin typeface="Arial MT"/>
                <a:cs typeface="Arial MT"/>
              </a:rPr>
              <a:t>categorized,</a:t>
            </a:r>
            <a:r>
              <a:rPr sz="2200" spc="-95" dirty="0">
                <a:solidFill>
                  <a:srgbClr val="303537"/>
                </a:solidFill>
                <a:latin typeface="Arial MT"/>
                <a:cs typeface="Arial MT"/>
              </a:rPr>
              <a:t> </a:t>
            </a:r>
            <a:r>
              <a:rPr sz="2200" dirty="0">
                <a:solidFill>
                  <a:srgbClr val="303537"/>
                </a:solidFill>
                <a:latin typeface="Arial MT"/>
                <a:cs typeface="Arial MT"/>
              </a:rPr>
              <a:t>and</a:t>
            </a:r>
            <a:r>
              <a:rPr sz="2200" spc="-85" dirty="0">
                <a:solidFill>
                  <a:srgbClr val="303537"/>
                </a:solidFill>
                <a:latin typeface="Arial MT"/>
                <a:cs typeface="Arial MT"/>
              </a:rPr>
              <a:t> </a:t>
            </a:r>
            <a:r>
              <a:rPr sz="2200" spc="-10" dirty="0">
                <a:solidFill>
                  <a:srgbClr val="303537"/>
                </a:solidFill>
                <a:latin typeface="Arial MT"/>
                <a:cs typeface="Arial MT"/>
              </a:rPr>
              <a:t>handled.</a:t>
            </a:r>
            <a:endParaRPr sz="2200">
              <a:latin typeface="Arial MT"/>
              <a:cs typeface="Arial MT"/>
            </a:endParaRPr>
          </a:p>
        </p:txBody>
      </p:sp>
      <p:grpSp>
        <p:nvGrpSpPr>
          <p:cNvPr id="9" name="object 11">
            <a:extLst>
              <a:ext uri="{FF2B5EF4-FFF2-40B4-BE49-F238E27FC236}">
                <a16:creationId xmlns:a16="http://schemas.microsoft.com/office/drawing/2014/main" id="{31868A09-5B2B-E85E-12C3-25EE110AD73E}"/>
              </a:ext>
            </a:extLst>
          </p:cNvPr>
          <p:cNvGrpSpPr/>
          <p:nvPr/>
        </p:nvGrpSpPr>
        <p:grpSpPr>
          <a:xfrm>
            <a:off x="2372867" y="3168395"/>
            <a:ext cx="1064260" cy="1065530"/>
            <a:chOff x="2372867" y="3168395"/>
            <a:chExt cx="1064260" cy="1065530"/>
          </a:xfrm>
        </p:grpSpPr>
        <p:sp>
          <p:nvSpPr>
            <p:cNvPr id="10" name="object 12">
              <a:extLst>
                <a:ext uri="{FF2B5EF4-FFF2-40B4-BE49-F238E27FC236}">
                  <a16:creationId xmlns:a16="http://schemas.microsoft.com/office/drawing/2014/main" id="{66C02D13-ADFE-668E-90C0-89275E89F3B2}"/>
                </a:ext>
              </a:extLst>
            </p:cNvPr>
            <p:cNvSpPr/>
            <p:nvPr/>
          </p:nvSpPr>
          <p:spPr>
            <a:xfrm>
              <a:off x="2410967" y="3206495"/>
              <a:ext cx="988060" cy="989330"/>
            </a:xfrm>
            <a:custGeom>
              <a:avLst/>
              <a:gdLst/>
              <a:ahLst/>
              <a:cxnLst/>
              <a:rect l="l" t="t" r="r" b="b"/>
              <a:pathLst>
                <a:path w="988060" h="989329">
                  <a:moveTo>
                    <a:pt x="493775" y="0"/>
                  </a:moveTo>
                  <a:lnTo>
                    <a:pt x="446227" y="2263"/>
                  </a:lnTo>
                  <a:lnTo>
                    <a:pt x="399956" y="8915"/>
                  </a:lnTo>
                  <a:lnTo>
                    <a:pt x="355170" y="19749"/>
                  </a:lnTo>
                  <a:lnTo>
                    <a:pt x="312076" y="34557"/>
                  </a:lnTo>
                  <a:lnTo>
                    <a:pt x="270880" y="53132"/>
                  </a:lnTo>
                  <a:lnTo>
                    <a:pt x="231790" y="75269"/>
                  </a:lnTo>
                  <a:lnTo>
                    <a:pt x="195013" y="100758"/>
                  </a:lnTo>
                  <a:lnTo>
                    <a:pt x="160756" y="129394"/>
                  </a:lnTo>
                  <a:lnTo>
                    <a:pt x="129225" y="160969"/>
                  </a:lnTo>
                  <a:lnTo>
                    <a:pt x="100629" y="195277"/>
                  </a:lnTo>
                  <a:lnTo>
                    <a:pt x="75174" y="232109"/>
                  </a:lnTo>
                  <a:lnTo>
                    <a:pt x="53067" y="271260"/>
                  </a:lnTo>
                  <a:lnTo>
                    <a:pt x="34515" y="312521"/>
                  </a:lnTo>
                  <a:lnTo>
                    <a:pt x="19725" y="355687"/>
                  </a:lnTo>
                  <a:lnTo>
                    <a:pt x="8904" y="400550"/>
                  </a:lnTo>
                  <a:lnTo>
                    <a:pt x="2260" y="446902"/>
                  </a:lnTo>
                  <a:lnTo>
                    <a:pt x="0" y="494537"/>
                  </a:lnTo>
                  <a:lnTo>
                    <a:pt x="2260" y="542173"/>
                  </a:lnTo>
                  <a:lnTo>
                    <a:pt x="8904" y="588525"/>
                  </a:lnTo>
                  <a:lnTo>
                    <a:pt x="19725" y="633388"/>
                  </a:lnTo>
                  <a:lnTo>
                    <a:pt x="34515" y="676554"/>
                  </a:lnTo>
                  <a:lnTo>
                    <a:pt x="53067" y="717815"/>
                  </a:lnTo>
                  <a:lnTo>
                    <a:pt x="75174" y="756966"/>
                  </a:lnTo>
                  <a:lnTo>
                    <a:pt x="100629" y="793798"/>
                  </a:lnTo>
                  <a:lnTo>
                    <a:pt x="129225" y="828106"/>
                  </a:lnTo>
                  <a:lnTo>
                    <a:pt x="160756" y="859681"/>
                  </a:lnTo>
                  <a:lnTo>
                    <a:pt x="195013" y="888317"/>
                  </a:lnTo>
                  <a:lnTo>
                    <a:pt x="231790" y="913806"/>
                  </a:lnTo>
                  <a:lnTo>
                    <a:pt x="270880" y="935943"/>
                  </a:lnTo>
                  <a:lnTo>
                    <a:pt x="312076" y="954518"/>
                  </a:lnTo>
                  <a:lnTo>
                    <a:pt x="355170" y="969326"/>
                  </a:lnTo>
                  <a:lnTo>
                    <a:pt x="399956" y="980160"/>
                  </a:lnTo>
                  <a:lnTo>
                    <a:pt x="446227" y="986812"/>
                  </a:lnTo>
                  <a:lnTo>
                    <a:pt x="493775" y="989076"/>
                  </a:lnTo>
                  <a:lnTo>
                    <a:pt x="541324" y="986812"/>
                  </a:lnTo>
                  <a:lnTo>
                    <a:pt x="587595" y="980160"/>
                  </a:lnTo>
                  <a:lnTo>
                    <a:pt x="632381" y="969326"/>
                  </a:lnTo>
                  <a:lnTo>
                    <a:pt x="675475" y="954518"/>
                  </a:lnTo>
                  <a:lnTo>
                    <a:pt x="716671" y="935943"/>
                  </a:lnTo>
                  <a:lnTo>
                    <a:pt x="755761" y="913806"/>
                  </a:lnTo>
                  <a:lnTo>
                    <a:pt x="792538" y="888317"/>
                  </a:lnTo>
                  <a:lnTo>
                    <a:pt x="826795" y="859681"/>
                  </a:lnTo>
                  <a:lnTo>
                    <a:pt x="858326" y="828106"/>
                  </a:lnTo>
                  <a:lnTo>
                    <a:pt x="886922" y="793798"/>
                  </a:lnTo>
                  <a:lnTo>
                    <a:pt x="912377" y="756966"/>
                  </a:lnTo>
                  <a:lnTo>
                    <a:pt x="934484" y="717815"/>
                  </a:lnTo>
                  <a:lnTo>
                    <a:pt x="953036" y="676554"/>
                  </a:lnTo>
                  <a:lnTo>
                    <a:pt x="967826" y="633388"/>
                  </a:lnTo>
                  <a:lnTo>
                    <a:pt x="978647" y="588525"/>
                  </a:lnTo>
                  <a:lnTo>
                    <a:pt x="985291" y="542173"/>
                  </a:lnTo>
                  <a:lnTo>
                    <a:pt x="987552" y="494537"/>
                  </a:lnTo>
                  <a:lnTo>
                    <a:pt x="985291" y="446902"/>
                  </a:lnTo>
                  <a:lnTo>
                    <a:pt x="978647" y="400550"/>
                  </a:lnTo>
                  <a:lnTo>
                    <a:pt x="967826" y="355687"/>
                  </a:lnTo>
                  <a:lnTo>
                    <a:pt x="953036" y="312521"/>
                  </a:lnTo>
                  <a:lnTo>
                    <a:pt x="934484" y="271260"/>
                  </a:lnTo>
                  <a:lnTo>
                    <a:pt x="912377" y="232109"/>
                  </a:lnTo>
                  <a:lnTo>
                    <a:pt x="886922" y="195277"/>
                  </a:lnTo>
                  <a:lnTo>
                    <a:pt x="858326" y="160969"/>
                  </a:lnTo>
                  <a:lnTo>
                    <a:pt x="826795" y="129394"/>
                  </a:lnTo>
                  <a:lnTo>
                    <a:pt x="792538" y="100758"/>
                  </a:lnTo>
                  <a:lnTo>
                    <a:pt x="755761" y="75269"/>
                  </a:lnTo>
                  <a:lnTo>
                    <a:pt x="716671" y="53132"/>
                  </a:lnTo>
                  <a:lnTo>
                    <a:pt x="675475" y="34557"/>
                  </a:lnTo>
                  <a:lnTo>
                    <a:pt x="632381" y="19749"/>
                  </a:lnTo>
                  <a:lnTo>
                    <a:pt x="587595" y="8915"/>
                  </a:lnTo>
                  <a:lnTo>
                    <a:pt x="541324" y="2263"/>
                  </a:lnTo>
                  <a:lnTo>
                    <a:pt x="493775" y="0"/>
                  </a:lnTo>
                  <a:close/>
                </a:path>
              </a:pathLst>
            </a:custGeom>
            <a:solidFill>
              <a:srgbClr val="FFFFFF"/>
            </a:solidFill>
          </p:spPr>
          <p:txBody>
            <a:bodyPr wrap="square" lIns="0" tIns="0" rIns="0" bIns="0" rtlCol="0"/>
            <a:lstStyle/>
            <a:p>
              <a:endParaRPr/>
            </a:p>
          </p:txBody>
        </p:sp>
        <p:sp>
          <p:nvSpPr>
            <p:cNvPr id="11" name="object 13">
              <a:extLst>
                <a:ext uri="{FF2B5EF4-FFF2-40B4-BE49-F238E27FC236}">
                  <a16:creationId xmlns:a16="http://schemas.microsoft.com/office/drawing/2014/main" id="{814CB653-526B-54E4-B72F-4A3922DE1317}"/>
                </a:ext>
              </a:extLst>
            </p:cNvPr>
            <p:cNvSpPr/>
            <p:nvPr/>
          </p:nvSpPr>
          <p:spPr>
            <a:xfrm>
              <a:off x="2410967" y="3206495"/>
              <a:ext cx="988060" cy="989330"/>
            </a:xfrm>
            <a:custGeom>
              <a:avLst/>
              <a:gdLst/>
              <a:ahLst/>
              <a:cxnLst/>
              <a:rect l="l" t="t" r="r" b="b"/>
              <a:pathLst>
                <a:path w="988060" h="989329">
                  <a:moveTo>
                    <a:pt x="0" y="494537"/>
                  </a:moveTo>
                  <a:lnTo>
                    <a:pt x="2260" y="446902"/>
                  </a:lnTo>
                  <a:lnTo>
                    <a:pt x="8904" y="400550"/>
                  </a:lnTo>
                  <a:lnTo>
                    <a:pt x="19725" y="355687"/>
                  </a:lnTo>
                  <a:lnTo>
                    <a:pt x="34515" y="312521"/>
                  </a:lnTo>
                  <a:lnTo>
                    <a:pt x="53067" y="271260"/>
                  </a:lnTo>
                  <a:lnTo>
                    <a:pt x="75174" y="232109"/>
                  </a:lnTo>
                  <a:lnTo>
                    <a:pt x="100629" y="195277"/>
                  </a:lnTo>
                  <a:lnTo>
                    <a:pt x="129225" y="160969"/>
                  </a:lnTo>
                  <a:lnTo>
                    <a:pt x="160756" y="129394"/>
                  </a:lnTo>
                  <a:lnTo>
                    <a:pt x="195013" y="100758"/>
                  </a:lnTo>
                  <a:lnTo>
                    <a:pt x="231790" y="75269"/>
                  </a:lnTo>
                  <a:lnTo>
                    <a:pt x="270880" y="53132"/>
                  </a:lnTo>
                  <a:lnTo>
                    <a:pt x="312076" y="34557"/>
                  </a:lnTo>
                  <a:lnTo>
                    <a:pt x="355170" y="19749"/>
                  </a:lnTo>
                  <a:lnTo>
                    <a:pt x="399956" y="8915"/>
                  </a:lnTo>
                  <a:lnTo>
                    <a:pt x="446227" y="2263"/>
                  </a:lnTo>
                  <a:lnTo>
                    <a:pt x="493775" y="0"/>
                  </a:lnTo>
                  <a:lnTo>
                    <a:pt x="541324" y="2263"/>
                  </a:lnTo>
                  <a:lnTo>
                    <a:pt x="587595" y="8915"/>
                  </a:lnTo>
                  <a:lnTo>
                    <a:pt x="632381" y="19749"/>
                  </a:lnTo>
                  <a:lnTo>
                    <a:pt x="675475" y="34557"/>
                  </a:lnTo>
                  <a:lnTo>
                    <a:pt x="716671" y="53132"/>
                  </a:lnTo>
                  <a:lnTo>
                    <a:pt x="755761" y="75269"/>
                  </a:lnTo>
                  <a:lnTo>
                    <a:pt x="792538" y="100758"/>
                  </a:lnTo>
                  <a:lnTo>
                    <a:pt x="826795" y="129394"/>
                  </a:lnTo>
                  <a:lnTo>
                    <a:pt x="858326" y="160969"/>
                  </a:lnTo>
                  <a:lnTo>
                    <a:pt x="886922" y="195277"/>
                  </a:lnTo>
                  <a:lnTo>
                    <a:pt x="912377" y="232109"/>
                  </a:lnTo>
                  <a:lnTo>
                    <a:pt x="934484" y="271260"/>
                  </a:lnTo>
                  <a:lnTo>
                    <a:pt x="953036" y="312521"/>
                  </a:lnTo>
                  <a:lnTo>
                    <a:pt x="967826" y="355687"/>
                  </a:lnTo>
                  <a:lnTo>
                    <a:pt x="978647" y="400550"/>
                  </a:lnTo>
                  <a:lnTo>
                    <a:pt x="985291" y="446902"/>
                  </a:lnTo>
                  <a:lnTo>
                    <a:pt x="987552" y="494537"/>
                  </a:lnTo>
                  <a:lnTo>
                    <a:pt x="985291" y="542173"/>
                  </a:lnTo>
                  <a:lnTo>
                    <a:pt x="978647" y="588525"/>
                  </a:lnTo>
                  <a:lnTo>
                    <a:pt x="967826" y="633388"/>
                  </a:lnTo>
                  <a:lnTo>
                    <a:pt x="953036" y="676554"/>
                  </a:lnTo>
                  <a:lnTo>
                    <a:pt x="934484" y="717815"/>
                  </a:lnTo>
                  <a:lnTo>
                    <a:pt x="912377" y="756966"/>
                  </a:lnTo>
                  <a:lnTo>
                    <a:pt x="886922" y="793798"/>
                  </a:lnTo>
                  <a:lnTo>
                    <a:pt x="858326" y="828106"/>
                  </a:lnTo>
                  <a:lnTo>
                    <a:pt x="826795" y="859681"/>
                  </a:lnTo>
                  <a:lnTo>
                    <a:pt x="792538" y="888317"/>
                  </a:lnTo>
                  <a:lnTo>
                    <a:pt x="755761" y="913806"/>
                  </a:lnTo>
                  <a:lnTo>
                    <a:pt x="716671" y="935943"/>
                  </a:lnTo>
                  <a:lnTo>
                    <a:pt x="675475" y="954518"/>
                  </a:lnTo>
                  <a:lnTo>
                    <a:pt x="632381" y="969326"/>
                  </a:lnTo>
                  <a:lnTo>
                    <a:pt x="587595" y="980160"/>
                  </a:lnTo>
                  <a:lnTo>
                    <a:pt x="541324" y="986812"/>
                  </a:lnTo>
                  <a:lnTo>
                    <a:pt x="493775" y="989076"/>
                  </a:lnTo>
                  <a:lnTo>
                    <a:pt x="446227" y="986812"/>
                  </a:lnTo>
                  <a:lnTo>
                    <a:pt x="399956" y="980160"/>
                  </a:lnTo>
                  <a:lnTo>
                    <a:pt x="355170" y="969326"/>
                  </a:lnTo>
                  <a:lnTo>
                    <a:pt x="312076" y="954518"/>
                  </a:lnTo>
                  <a:lnTo>
                    <a:pt x="270880" y="935943"/>
                  </a:lnTo>
                  <a:lnTo>
                    <a:pt x="231790" y="913806"/>
                  </a:lnTo>
                  <a:lnTo>
                    <a:pt x="195013" y="888317"/>
                  </a:lnTo>
                  <a:lnTo>
                    <a:pt x="160756" y="859681"/>
                  </a:lnTo>
                  <a:lnTo>
                    <a:pt x="129225" y="828106"/>
                  </a:lnTo>
                  <a:lnTo>
                    <a:pt x="100629" y="793798"/>
                  </a:lnTo>
                  <a:lnTo>
                    <a:pt x="75174" y="756966"/>
                  </a:lnTo>
                  <a:lnTo>
                    <a:pt x="53067" y="717815"/>
                  </a:lnTo>
                  <a:lnTo>
                    <a:pt x="34515" y="676554"/>
                  </a:lnTo>
                  <a:lnTo>
                    <a:pt x="19725" y="633388"/>
                  </a:lnTo>
                  <a:lnTo>
                    <a:pt x="8904" y="588525"/>
                  </a:lnTo>
                  <a:lnTo>
                    <a:pt x="2260" y="542173"/>
                  </a:lnTo>
                  <a:lnTo>
                    <a:pt x="0" y="494537"/>
                  </a:lnTo>
                  <a:close/>
                </a:path>
              </a:pathLst>
            </a:custGeom>
            <a:ln w="76200">
              <a:solidFill>
                <a:srgbClr val="F94616"/>
              </a:solidFill>
            </a:ln>
          </p:spPr>
          <p:txBody>
            <a:bodyPr wrap="square" lIns="0" tIns="0" rIns="0" bIns="0" rtlCol="0"/>
            <a:lstStyle/>
            <a:p>
              <a:endParaRPr/>
            </a:p>
          </p:txBody>
        </p:sp>
        <p:pic>
          <p:nvPicPr>
            <p:cNvPr id="12" name="object 14">
              <a:extLst>
                <a:ext uri="{FF2B5EF4-FFF2-40B4-BE49-F238E27FC236}">
                  <a16:creationId xmlns:a16="http://schemas.microsoft.com/office/drawing/2014/main" id="{51E7696E-FD63-A203-C5FC-690521639F04}"/>
                </a:ext>
              </a:extLst>
            </p:cNvPr>
            <p:cNvPicPr/>
            <p:nvPr/>
          </p:nvPicPr>
          <p:blipFill>
            <a:blip r:embed="rId2" cstate="print"/>
            <a:stretch>
              <a:fillRect/>
            </a:stretch>
          </p:blipFill>
          <p:spPr>
            <a:xfrm>
              <a:off x="2465831" y="3261359"/>
              <a:ext cx="879347" cy="879347"/>
            </a:xfrm>
            <a:prstGeom prst="rect">
              <a:avLst/>
            </a:prstGeom>
          </p:spPr>
        </p:pic>
      </p:grpSp>
      <p:grpSp>
        <p:nvGrpSpPr>
          <p:cNvPr id="13" name="object 15">
            <a:extLst>
              <a:ext uri="{FF2B5EF4-FFF2-40B4-BE49-F238E27FC236}">
                <a16:creationId xmlns:a16="http://schemas.microsoft.com/office/drawing/2014/main" id="{BB3C043B-E65A-FF8D-E528-7F5E0230DE95}"/>
              </a:ext>
            </a:extLst>
          </p:cNvPr>
          <p:cNvGrpSpPr/>
          <p:nvPr/>
        </p:nvGrpSpPr>
        <p:grpSpPr>
          <a:xfrm>
            <a:off x="7267956" y="3206495"/>
            <a:ext cx="1065530" cy="1069975"/>
            <a:chOff x="7267956" y="3206495"/>
            <a:chExt cx="1065530" cy="1069975"/>
          </a:xfrm>
        </p:grpSpPr>
        <p:sp>
          <p:nvSpPr>
            <p:cNvPr id="14" name="object 16">
              <a:extLst>
                <a:ext uri="{FF2B5EF4-FFF2-40B4-BE49-F238E27FC236}">
                  <a16:creationId xmlns:a16="http://schemas.microsoft.com/office/drawing/2014/main" id="{7A1A86EA-FD31-D1EC-6DE0-4D3A76E09913}"/>
                </a:ext>
              </a:extLst>
            </p:cNvPr>
            <p:cNvSpPr/>
            <p:nvPr/>
          </p:nvSpPr>
          <p:spPr>
            <a:xfrm>
              <a:off x="7306056" y="3250691"/>
              <a:ext cx="989330" cy="988060"/>
            </a:xfrm>
            <a:custGeom>
              <a:avLst/>
              <a:gdLst/>
              <a:ahLst/>
              <a:cxnLst/>
              <a:rect l="l" t="t" r="r" b="b"/>
              <a:pathLst>
                <a:path w="989329" h="988060">
                  <a:moveTo>
                    <a:pt x="494538" y="0"/>
                  </a:moveTo>
                  <a:lnTo>
                    <a:pt x="446902" y="2260"/>
                  </a:lnTo>
                  <a:lnTo>
                    <a:pt x="400550" y="8904"/>
                  </a:lnTo>
                  <a:lnTo>
                    <a:pt x="355687" y="19725"/>
                  </a:lnTo>
                  <a:lnTo>
                    <a:pt x="312521" y="34515"/>
                  </a:lnTo>
                  <a:lnTo>
                    <a:pt x="271260" y="53067"/>
                  </a:lnTo>
                  <a:lnTo>
                    <a:pt x="232109" y="75174"/>
                  </a:lnTo>
                  <a:lnTo>
                    <a:pt x="195277" y="100629"/>
                  </a:lnTo>
                  <a:lnTo>
                    <a:pt x="160969" y="129225"/>
                  </a:lnTo>
                  <a:lnTo>
                    <a:pt x="129394" y="160756"/>
                  </a:lnTo>
                  <a:lnTo>
                    <a:pt x="100758" y="195013"/>
                  </a:lnTo>
                  <a:lnTo>
                    <a:pt x="75269" y="231790"/>
                  </a:lnTo>
                  <a:lnTo>
                    <a:pt x="53132" y="270880"/>
                  </a:lnTo>
                  <a:lnTo>
                    <a:pt x="34557" y="312076"/>
                  </a:lnTo>
                  <a:lnTo>
                    <a:pt x="19749" y="355170"/>
                  </a:lnTo>
                  <a:lnTo>
                    <a:pt x="8915" y="399956"/>
                  </a:lnTo>
                  <a:lnTo>
                    <a:pt x="2263" y="446227"/>
                  </a:lnTo>
                  <a:lnTo>
                    <a:pt x="0" y="493776"/>
                  </a:lnTo>
                  <a:lnTo>
                    <a:pt x="2263" y="541324"/>
                  </a:lnTo>
                  <a:lnTo>
                    <a:pt x="8915" y="587595"/>
                  </a:lnTo>
                  <a:lnTo>
                    <a:pt x="19749" y="632381"/>
                  </a:lnTo>
                  <a:lnTo>
                    <a:pt x="34557" y="675475"/>
                  </a:lnTo>
                  <a:lnTo>
                    <a:pt x="53132" y="716671"/>
                  </a:lnTo>
                  <a:lnTo>
                    <a:pt x="75269" y="755761"/>
                  </a:lnTo>
                  <a:lnTo>
                    <a:pt x="100758" y="792538"/>
                  </a:lnTo>
                  <a:lnTo>
                    <a:pt x="129394" y="826795"/>
                  </a:lnTo>
                  <a:lnTo>
                    <a:pt x="160969" y="858326"/>
                  </a:lnTo>
                  <a:lnTo>
                    <a:pt x="195277" y="886922"/>
                  </a:lnTo>
                  <a:lnTo>
                    <a:pt x="232109" y="912377"/>
                  </a:lnTo>
                  <a:lnTo>
                    <a:pt x="271260" y="934484"/>
                  </a:lnTo>
                  <a:lnTo>
                    <a:pt x="312521" y="953036"/>
                  </a:lnTo>
                  <a:lnTo>
                    <a:pt x="355687" y="967826"/>
                  </a:lnTo>
                  <a:lnTo>
                    <a:pt x="400550" y="978647"/>
                  </a:lnTo>
                  <a:lnTo>
                    <a:pt x="446902" y="985291"/>
                  </a:lnTo>
                  <a:lnTo>
                    <a:pt x="494538" y="987552"/>
                  </a:lnTo>
                  <a:lnTo>
                    <a:pt x="542173" y="985291"/>
                  </a:lnTo>
                  <a:lnTo>
                    <a:pt x="588525" y="978647"/>
                  </a:lnTo>
                  <a:lnTo>
                    <a:pt x="633388" y="967826"/>
                  </a:lnTo>
                  <a:lnTo>
                    <a:pt x="676554" y="953036"/>
                  </a:lnTo>
                  <a:lnTo>
                    <a:pt x="717815" y="934484"/>
                  </a:lnTo>
                  <a:lnTo>
                    <a:pt x="756966" y="912377"/>
                  </a:lnTo>
                  <a:lnTo>
                    <a:pt x="793798" y="886922"/>
                  </a:lnTo>
                  <a:lnTo>
                    <a:pt x="828106" y="858326"/>
                  </a:lnTo>
                  <a:lnTo>
                    <a:pt x="859681" y="826795"/>
                  </a:lnTo>
                  <a:lnTo>
                    <a:pt x="888317" y="792538"/>
                  </a:lnTo>
                  <a:lnTo>
                    <a:pt x="913806" y="755761"/>
                  </a:lnTo>
                  <a:lnTo>
                    <a:pt x="935943" y="716671"/>
                  </a:lnTo>
                  <a:lnTo>
                    <a:pt x="954518" y="675475"/>
                  </a:lnTo>
                  <a:lnTo>
                    <a:pt x="969326" y="632381"/>
                  </a:lnTo>
                  <a:lnTo>
                    <a:pt x="980160" y="587595"/>
                  </a:lnTo>
                  <a:lnTo>
                    <a:pt x="986812" y="541324"/>
                  </a:lnTo>
                  <a:lnTo>
                    <a:pt x="989076" y="493776"/>
                  </a:lnTo>
                  <a:lnTo>
                    <a:pt x="986812" y="446227"/>
                  </a:lnTo>
                  <a:lnTo>
                    <a:pt x="980160" y="399956"/>
                  </a:lnTo>
                  <a:lnTo>
                    <a:pt x="969326" y="355170"/>
                  </a:lnTo>
                  <a:lnTo>
                    <a:pt x="954518" y="312076"/>
                  </a:lnTo>
                  <a:lnTo>
                    <a:pt x="935943" y="270880"/>
                  </a:lnTo>
                  <a:lnTo>
                    <a:pt x="913806" y="231790"/>
                  </a:lnTo>
                  <a:lnTo>
                    <a:pt x="888317" y="195013"/>
                  </a:lnTo>
                  <a:lnTo>
                    <a:pt x="859681" y="160756"/>
                  </a:lnTo>
                  <a:lnTo>
                    <a:pt x="828106" y="129225"/>
                  </a:lnTo>
                  <a:lnTo>
                    <a:pt x="793798" y="100629"/>
                  </a:lnTo>
                  <a:lnTo>
                    <a:pt x="756966" y="75174"/>
                  </a:lnTo>
                  <a:lnTo>
                    <a:pt x="717815" y="53067"/>
                  </a:lnTo>
                  <a:lnTo>
                    <a:pt x="676554" y="34515"/>
                  </a:lnTo>
                  <a:lnTo>
                    <a:pt x="633388" y="19725"/>
                  </a:lnTo>
                  <a:lnTo>
                    <a:pt x="588525" y="8904"/>
                  </a:lnTo>
                  <a:lnTo>
                    <a:pt x="542173" y="2260"/>
                  </a:lnTo>
                  <a:lnTo>
                    <a:pt x="494538" y="0"/>
                  </a:lnTo>
                  <a:close/>
                </a:path>
              </a:pathLst>
            </a:custGeom>
            <a:solidFill>
              <a:srgbClr val="FFFFFF"/>
            </a:solidFill>
          </p:spPr>
          <p:txBody>
            <a:bodyPr wrap="square" lIns="0" tIns="0" rIns="0" bIns="0" rtlCol="0"/>
            <a:lstStyle/>
            <a:p>
              <a:endParaRPr/>
            </a:p>
          </p:txBody>
        </p:sp>
        <p:sp>
          <p:nvSpPr>
            <p:cNvPr id="15" name="object 17">
              <a:extLst>
                <a:ext uri="{FF2B5EF4-FFF2-40B4-BE49-F238E27FC236}">
                  <a16:creationId xmlns:a16="http://schemas.microsoft.com/office/drawing/2014/main" id="{DFE0C262-752A-B397-F9CA-D64DD4972924}"/>
                </a:ext>
              </a:extLst>
            </p:cNvPr>
            <p:cNvSpPr/>
            <p:nvPr/>
          </p:nvSpPr>
          <p:spPr>
            <a:xfrm>
              <a:off x="7306056" y="3250691"/>
              <a:ext cx="989330" cy="988060"/>
            </a:xfrm>
            <a:custGeom>
              <a:avLst/>
              <a:gdLst/>
              <a:ahLst/>
              <a:cxnLst/>
              <a:rect l="l" t="t" r="r" b="b"/>
              <a:pathLst>
                <a:path w="989329" h="988060">
                  <a:moveTo>
                    <a:pt x="0" y="493776"/>
                  </a:moveTo>
                  <a:lnTo>
                    <a:pt x="2263" y="446227"/>
                  </a:lnTo>
                  <a:lnTo>
                    <a:pt x="8915" y="399956"/>
                  </a:lnTo>
                  <a:lnTo>
                    <a:pt x="19749" y="355170"/>
                  </a:lnTo>
                  <a:lnTo>
                    <a:pt x="34557" y="312076"/>
                  </a:lnTo>
                  <a:lnTo>
                    <a:pt x="53132" y="270880"/>
                  </a:lnTo>
                  <a:lnTo>
                    <a:pt x="75269" y="231790"/>
                  </a:lnTo>
                  <a:lnTo>
                    <a:pt x="100758" y="195013"/>
                  </a:lnTo>
                  <a:lnTo>
                    <a:pt x="129394" y="160756"/>
                  </a:lnTo>
                  <a:lnTo>
                    <a:pt x="160969" y="129225"/>
                  </a:lnTo>
                  <a:lnTo>
                    <a:pt x="195277" y="100629"/>
                  </a:lnTo>
                  <a:lnTo>
                    <a:pt x="232109" y="75174"/>
                  </a:lnTo>
                  <a:lnTo>
                    <a:pt x="271260" y="53067"/>
                  </a:lnTo>
                  <a:lnTo>
                    <a:pt x="312521" y="34515"/>
                  </a:lnTo>
                  <a:lnTo>
                    <a:pt x="355687" y="19725"/>
                  </a:lnTo>
                  <a:lnTo>
                    <a:pt x="400550" y="8904"/>
                  </a:lnTo>
                  <a:lnTo>
                    <a:pt x="446902" y="2260"/>
                  </a:lnTo>
                  <a:lnTo>
                    <a:pt x="494538" y="0"/>
                  </a:lnTo>
                  <a:lnTo>
                    <a:pt x="542173" y="2260"/>
                  </a:lnTo>
                  <a:lnTo>
                    <a:pt x="588525" y="8904"/>
                  </a:lnTo>
                  <a:lnTo>
                    <a:pt x="633388" y="19725"/>
                  </a:lnTo>
                  <a:lnTo>
                    <a:pt x="676554" y="34515"/>
                  </a:lnTo>
                  <a:lnTo>
                    <a:pt x="717815" y="53067"/>
                  </a:lnTo>
                  <a:lnTo>
                    <a:pt x="756966" y="75174"/>
                  </a:lnTo>
                  <a:lnTo>
                    <a:pt x="793798" y="100629"/>
                  </a:lnTo>
                  <a:lnTo>
                    <a:pt x="828106" y="129225"/>
                  </a:lnTo>
                  <a:lnTo>
                    <a:pt x="859681" y="160756"/>
                  </a:lnTo>
                  <a:lnTo>
                    <a:pt x="888317" y="195013"/>
                  </a:lnTo>
                  <a:lnTo>
                    <a:pt x="913806" y="231790"/>
                  </a:lnTo>
                  <a:lnTo>
                    <a:pt x="935943" y="270880"/>
                  </a:lnTo>
                  <a:lnTo>
                    <a:pt x="954518" y="312076"/>
                  </a:lnTo>
                  <a:lnTo>
                    <a:pt x="969326" y="355170"/>
                  </a:lnTo>
                  <a:lnTo>
                    <a:pt x="980160" y="399956"/>
                  </a:lnTo>
                  <a:lnTo>
                    <a:pt x="986812" y="446227"/>
                  </a:lnTo>
                  <a:lnTo>
                    <a:pt x="989076" y="493776"/>
                  </a:lnTo>
                  <a:lnTo>
                    <a:pt x="986812" y="541324"/>
                  </a:lnTo>
                  <a:lnTo>
                    <a:pt x="980160" y="587595"/>
                  </a:lnTo>
                  <a:lnTo>
                    <a:pt x="969326" y="632381"/>
                  </a:lnTo>
                  <a:lnTo>
                    <a:pt x="954518" y="675475"/>
                  </a:lnTo>
                  <a:lnTo>
                    <a:pt x="935943" y="716671"/>
                  </a:lnTo>
                  <a:lnTo>
                    <a:pt x="913806" y="755761"/>
                  </a:lnTo>
                  <a:lnTo>
                    <a:pt x="888317" y="792538"/>
                  </a:lnTo>
                  <a:lnTo>
                    <a:pt x="859681" y="826795"/>
                  </a:lnTo>
                  <a:lnTo>
                    <a:pt x="828106" y="858326"/>
                  </a:lnTo>
                  <a:lnTo>
                    <a:pt x="793798" y="886922"/>
                  </a:lnTo>
                  <a:lnTo>
                    <a:pt x="756966" y="912377"/>
                  </a:lnTo>
                  <a:lnTo>
                    <a:pt x="717815" y="934484"/>
                  </a:lnTo>
                  <a:lnTo>
                    <a:pt x="676554" y="953036"/>
                  </a:lnTo>
                  <a:lnTo>
                    <a:pt x="633388" y="967826"/>
                  </a:lnTo>
                  <a:lnTo>
                    <a:pt x="588525" y="978647"/>
                  </a:lnTo>
                  <a:lnTo>
                    <a:pt x="542173" y="985291"/>
                  </a:lnTo>
                  <a:lnTo>
                    <a:pt x="494538" y="987552"/>
                  </a:lnTo>
                  <a:lnTo>
                    <a:pt x="446902" y="985291"/>
                  </a:lnTo>
                  <a:lnTo>
                    <a:pt x="400550" y="978647"/>
                  </a:lnTo>
                  <a:lnTo>
                    <a:pt x="355687" y="967826"/>
                  </a:lnTo>
                  <a:lnTo>
                    <a:pt x="312521" y="953036"/>
                  </a:lnTo>
                  <a:lnTo>
                    <a:pt x="271260" y="934484"/>
                  </a:lnTo>
                  <a:lnTo>
                    <a:pt x="232109" y="912377"/>
                  </a:lnTo>
                  <a:lnTo>
                    <a:pt x="195277" y="886922"/>
                  </a:lnTo>
                  <a:lnTo>
                    <a:pt x="160969" y="858326"/>
                  </a:lnTo>
                  <a:lnTo>
                    <a:pt x="129394" y="826795"/>
                  </a:lnTo>
                  <a:lnTo>
                    <a:pt x="100758" y="792538"/>
                  </a:lnTo>
                  <a:lnTo>
                    <a:pt x="75269" y="755761"/>
                  </a:lnTo>
                  <a:lnTo>
                    <a:pt x="53132" y="716671"/>
                  </a:lnTo>
                  <a:lnTo>
                    <a:pt x="34557" y="675475"/>
                  </a:lnTo>
                  <a:lnTo>
                    <a:pt x="19749" y="632381"/>
                  </a:lnTo>
                  <a:lnTo>
                    <a:pt x="8915" y="587595"/>
                  </a:lnTo>
                  <a:lnTo>
                    <a:pt x="2263" y="541324"/>
                  </a:lnTo>
                  <a:lnTo>
                    <a:pt x="0" y="493776"/>
                  </a:lnTo>
                  <a:close/>
                </a:path>
              </a:pathLst>
            </a:custGeom>
            <a:ln w="76200">
              <a:solidFill>
                <a:srgbClr val="923692"/>
              </a:solidFill>
            </a:ln>
          </p:spPr>
          <p:txBody>
            <a:bodyPr wrap="square" lIns="0" tIns="0" rIns="0" bIns="0" rtlCol="0"/>
            <a:lstStyle/>
            <a:p>
              <a:endParaRPr/>
            </a:p>
          </p:txBody>
        </p:sp>
        <p:pic>
          <p:nvPicPr>
            <p:cNvPr id="16" name="object 18">
              <a:extLst>
                <a:ext uri="{FF2B5EF4-FFF2-40B4-BE49-F238E27FC236}">
                  <a16:creationId xmlns:a16="http://schemas.microsoft.com/office/drawing/2014/main" id="{74CDF0D6-45DB-E753-49DE-EB2E9077E60C}"/>
                </a:ext>
              </a:extLst>
            </p:cNvPr>
            <p:cNvPicPr/>
            <p:nvPr/>
          </p:nvPicPr>
          <p:blipFill>
            <a:blip r:embed="rId3" cstate="print"/>
            <a:stretch>
              <a:fillRect/>
            </a:stretch>
          </p:blipFill>
          <p:spPr>
            <a:xfrm>
              <a:off x="7360920" y="3206495"/>
              <a:ext cx="879348" cy="879347"/>
            </a:xfrm>
            <a:prstGeom prst="rect">
              <a:avLst/>
            </a:prstGeom>
          </p:spPr>
        </p:pic>
      </p:grpSp>
      <p:sp>
        <p:nvSpPr>
          <p:cNvPr id="17" name="TextBox 16">
            <a:extLst>
              <a:ext uri="{FF2B5EF4-FFF2-40B4-BE49-F238E27FC236}">
                <a16:creationId xmlns:a16="http://schemas.microsoft.com/office/drawing/2014/main" id="{5B5D8718-B94F-433A-C29D-B13D2F207857}"/>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Exception Handling</a:t>
            </a:r>
          </a:p>
        </p:txBody>
      </p:sp>
    </p:spTree>
    <p:extLst>
      <p:ext uri="{BB962C8B-B14F-4D97-AF65-F5344CB8AC3E}">
        <p14:creationId xmlns:p14="http://schemas.microsoft.com/office/powerpoint/2010/main" val="13715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DCB01-149D-40B2-B8E3-7D757B28A585}"/>
              </a:ext>
            </a:extLst>
          </p:cNvPr>
          <p:cNvSpPr txBox="1"/>
          <p:nvPr/>
        </p:nvSpPr>
        <p:spPr>
          <a:xfrm>
            <a:off x="343949" y="854109"/>
            <a:ext cx="6434356" cy="5355312"/>
          </a:xfrm>
          <a:prstGeom prst="rect">
            <a:avLst/>
          </a:prstGeom>
          <a:noFill/>
        </p:spPr>
        <p:txBody>
          <a:bodyPr wrap="square">
            <a:spAutoFit/>
          </a:bodyPr>
          <a:lstStyle/>
          <a:p>
            <a:pPr algn="l" fontAlgn="base"/>
            <a:r>
              <a:rPr lang="en-US" b="1" i="0" dirty="0">
                <a:solidFill>
                  <a:srgbClr val="404040"/>
                </a:solidFill>
                <a:effectLst/>
                <a:latin typeface="inherit"/>
              </a:rPr>
              <a:t>Exception Handling</a:t>
            </a:r>
            <a:r>
              <a:rPr lang="en-US" b="0" i="0" dirty="0">
                <a:solidFill>
                  <a:srgbClr val="404040"/>
                </a:solidFill>
                <a:effectLst/>
                <a:latin typeface="Source Sans Pro" panose="020B0503030403020204" pitchFamily="34" charset="0"/>
              </a:rPr>
              <a:t> mainly deals with handling errors with respect to various activities in UiPath. </a:t>
            </a:r>
            <a:r>
              <a:rPr lang="en-US" b="0" i="0" dirty="0">
                <a:solidFill>
                  <a:srgbClr val="404040"/>
                </a:solidFill>
                <a:effectLst/>
                <a:highlight>
                  <a:srgbClr val="FFFF00"/>
                </a:highlight>
                <a:latin typeface="Source Sans Pro" panose="020B0503030403020204" pitchFamily="34" charset="0"/>
              </a:rPr>
              <a:t>The Error Handling activity offers four options: Rethrow, Terminate Workflow, Throw, Try Catch.</a:t>
            </a:r>
          </a:p>
          <a:p>
            <a:pPr algn="l" fontAlgn="base"/>
            <a:r>
              <a:rPr lang="en-US" b="0" i="0" dirty="0">
                <a:solidFill>
                  <a:srgbClr val="404040"/>
                </a:solidFill>
                <a:effectLst/>
                <a:latin typeface="Source Sans Pro" panose="020B0503030403020204" pitchFamily="34" charset="0"/>
              </a:rPr>
              <a:t>Below are the key points for exception handing .</a:t>
            </a:r>
          </a:p>
          <a:p>
            <a:pPr marL="342900" indent="-342900" algn="l" fontAlgn="base">
              <a:buFont typeface="+mj-lt"/>
              <a:buAutoNum type="arabicPeriod"/>
            </a:pPr>
            <a:r>
              <a:rPr lang="en-US" b="1" i="0" dirty="0">
                <a:solidFill>
                  <a:srgbClr val="404040"/>
                </a:solidFill>
                <a:effectLst/>
                <a:latin typeface="inherit"/>
              </a:rPr>
              <a:t>Rethrow : – </a:t>
            </a:r>
            <a:r>
              <a:rPr lang="en-US" b="0" i="0" dirty="0">
                <a:solidFill>
                  <a:srgbClr val="404040"/>
                </a:solidFill>
                <a:effectLst/>
                <a:latin typeface="inherit"/>
              </a:rPr>
              <a:t>it is  used when you want activities to occur before the exception is thrown.</a:t>
            </a:r>
          </a:p>
          <a:p>
            <a:pPr marL="342900" indent="-342900" algn="l" fontAlgn="base">
              <a:buFont typeface="+mj-lt"/>
              <a:buAutoNum type="arabicPeriod"/>
            </a:pPr>
            <a:r>
              <a:rPr lang="en-US" b="1" i="0" dirty="0">
                <a:solidFill>
                  <a:srgbClr val="404040"/>
                </a:solidFill>
                <a:effectLst/>
                <a:latin typeface="inherit"/>
              </a:rPr>
              <a:t>Terminate Workflow</a:t>
            </a:r>
            <a:r>
              <a:rPr lang="en-US" b="0" i="0" dirty="0">
                <a:solidFill>
                  <a:srgbClr val="404040"/>
                </a:solidFill>
                <a:effectLst/>
                <a:latin typeface="inherit"/>
              </a:rPr>
              <a:t> :- workflow is used to terminate the workflow the moment the task encounters an error.</a:t>
            </a:r>
          </a:p>
          <a:p>
            <a:pPr marL="342900" indent="-342900" algn="l" fontAlgn="base">
              <a:buFont typeface="+mj-lt"/>
              <a:buAutoNum type="arabicPeriod"/>
            </a:pPr>
            <a:r>
              <a:rPr lang="en-US" b="1" i="0" dirty="0">
                <a:solidFill>
                  <a:srgbClr val="404040"/>
                </a:solidFill>
                <a:effectLst/>
                <a:latin typeface="inherit"/>
              </a:rPr>
              <a:t>Throw</a:t>
            </a:r>
            <a:r>
              <a:rPr lang="en-US" b="0" i="0" dirty="0">
                <a:solidFill>
                  <a:srgbClr val="404040"/>
                </a:solidFill>
                <a:effectLst/>
                <a:latin typeface="inherit"/>
              </a:rPr>
              <a:t> :- This activity is used when you want to throw error before the execution of the step.</a:t>
            </a:r>
          </a:p>
          <a:p>
            <a:pPr marL="342900" indent="-342900" algn="l" fontAlgn="base">
              <a:buFont typeface="+mj-lt"/>
              <a:buAutoNum type="arabicPeriod"/>
            </a:pPr>
            <a:r>
              <a:rPr lang="en-US" b="1" i="0" dirty="0">
                <a:solidFill>
                  <a:srgbClr val="404040"/>
                </a:solidFill>
                <a:effectLst/>
                <a:latin typeface="inherit"/>
              </a:rPr>
              <a:t>Try Catch</a:t>
            </a:r>
            <a:r>
              <a:rPr lang="en-US" b="0" i="0" dirty="0">
                <a:solidFill>
                  <a:srgbClr val="404040"/>
                </a:solidFill>
                <a:effectLst/>
                <a:latin typeface="inherit"/>
              </a:rPr>
              <a:t> :-  This activity is used when you want to test something and handle the exception accordingly. So, whatever you want to test you can put it under the </a:t>
            </a:r>
            <a:r>
              <a:rPr lang="en-US" b="1" i="0" dirty="0">
                <a:solidFill>
                  <a:srgbClr val="404040"/>
                </a:solidFill>
                <a:effectLst/>
                <a:latin typeface="inherit"/>
              </a:rPr>
              <a:t>try</a:t>
            </a:r>
            <a:r>
              <a:rPr lang="en-US" b="0" i="0" dirty="0">
                <a:solidFill>
                  <a:srgbClr val="404040"/>
                </a:solidFill>
                <a:effectLst/>
                <a:latin typeface="inherit"/>
              </a:rPr>
              <a:t> section, and then if any error occurs, then it can be handled using the </a:t>
            </a:r>
            <a:r>
              <a:rPr lang="en-US" b="1" i="0" dirty="0">
                <a:solidFill>
                  <a:srgbClr val="404040"/>
                </a:solidFill>
                <a:effectLst/>
                <a:latin typeface="inherit"/>
              </a:rPr>
              <a:t>catch</a:t>
            </a:r>
            <a:r>
              <a:rPr lang="en-US" b="0" i="0" dirty="0">
                <a:solidFill>
                  <a:srgbClr val="404040"/>
                </a:solidFill>
                <a:effectLst/>
                <a:latin typeface="inherit"/>
              </a:rPr>
              <a:t> section, based on your input to the catch section. Apart from the try-catch, we also have a </a:t>
            </a:r>
            <a:r>
              <a:rPr lang="en-US" b="1" i="0" dirty="0">
                <a:solidFill>
                  <a:srgbClr val="404040"/>
                </a:solidFill>
                <a:effectLst/>
                <a:latin typeface="inherit"/>
              </a:rPr>
              <a:t>Finally</a:t>
            </a:r>
            <a:r>
              <a:rPr lang="en-US" b="0" i="0" dirty="0">
                <a:solidFill>
                  <a:srgbClr val="404040"/>
                </a:solidFill>
                <a:effectLst/>
                <a:latin typeface="inherit"/>
              </a:rPr>
              <a:t> section which is used to mention those activities which have to be performed after the try and catch blocks are executed.</a:t>
            </a:r>
          </a:p>
        </p:txBody>
      </p:sp>
      <p:sp>
        <p:nvSpPr>
          <p:cNvPr id="5" name="TextBox 4">
            <a:extLst>
              <a:ext uri="{FF2B5EF4-FFF2-40B4-BE49-F238E27FC236}">
                <a16:creationId xmlns:a16="http://schemas.microsoft.com/office/drawing/2014/main" id="{FEABA6B4-67DD-4BA2-9D01-AC7C1E47A6F9}"/>
              </a:ext>
            </a:extLst>
          </p:cNvPr>
          <p:cNvSpPr txBox="1"/>
          <p:nvPr/>
        </p:nvSpPr>
        <p:spPr>
          <a:xfrm>
            <a:off x="343949" y="302004"/>
            <a:ext cx="11596382" cy="461665"/>
          </a:xfrm>
          <a:prstGeom prst="rect">
            <a:avLst/>
          </a:prstGeom>
          <a:solidFill>
            <a:schemeClr val="accent1"/>
          </a:solidFill>
        </p:spPr>
        <p:txBody>
          <a:bodyPr wrap="square" rtlCol="0">
            <a:spAutoFit/>
          </a:bodyPr>
          <a:lstStyle/>
          <a:p>
            <a:r>
              <a:rPr lang="en-US" sz="2400" dirty="0">
                <a:solidFill>
                  <a:schemeClr val="bg1"/>
                </a:solidFill>
              </a:rPr>
              <a:t>Exception Handling Activities in UiPath</a:t>
            </a:r>
          </a:p>
        </p:txBody>
      </p:sp>
      <p:pic>
        <p:nvPicPr>
          <p:cNvPr id="6" name="Picture 5">
            <a:extLst>
              <a:ext uri="{FF2B5EF4-FFF2-40B4-BE49-F238E27FC236}">
                <a16:creationId xmlns:a16="http://schemas.microsoft.com/office/drawing/2014/main" id="{A6F28485-B50E-4736-BF2B-CC36DDECFA5B}"/>
              </a:ext>
            </a:extLst>
          </p:cNvPr>
          <p:cNvPicPr>
            <a:picLocks noChangeAspect="1"/>
          </p:cNvPicPr>
          <p:nvPr/>
        </p:nvPicPr>
        <p:blipFill>
          <a:blip r:embed="rId2"/>
          <a:stretch>
            <a:fillRect/>
          </a:stretch>
        </p:blipFill>
        <p:spPr>
          <a:xfrm>
            <a:off x="6988031" y="1208014"/>
            <a:ext cx="4797120" cy="46831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121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855A97-53F6-3FB8-1BD2-F6ED07ABA36B}"/>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Try Catch</a:t>
            </a:r>
          </a:p>
        </p:txBody>
      </p:sp>
      <p:grpSp>
        <p:nvGrpSpPr>
          <p:cNvPr id="13" name="object 4">
            <a:extLst>
              <a:ext uri="{FF2B5EF4-FFF2-40B4-BE49-F238E27FC236}">
                <a16:creationId xmlns:a16="http://schemas.microsoft.com/office/drawing/2014/main" id="{519586EC-34D7-8877-AF61-4A1C33082EF2}"/>
              </a:ext>
            </a:extLst>
          </p:cNvPr>
          <p:cNvGrpSpPr/>
          <p:nvPr/>
        </p:nvGrpSpPr>
        <p:grpSpPr>
          <a:xfrm>
            <a:off x="452627" y="1417510"/>
            <a:ext cx="10299065" cy="4861560"/>
            <a:chOff x="452627" y="1417510"/>
            <a:chExt cx="10299065" cy="4861560"/>
          </a:xfrm>
        </p:grpSpPr>
        <p:pic>
          <p:nvPicPr>
            <p:cNvPr id="14" name="object 5">
              <a:extLst>
                <a:ext uri="{FF2B5EF4-FFF2-40B4-BE49-F238E27FC236}">
                  <a16:creationId xmlns:a16="http://schemas.microsoft.com/office/drawing/2014/main" id="{279883DC-5ED9-C6C0-51DC-2E4B06842E7F}"/>
                </a:ext>
              </a:extLst>
            </p:cNvPr>
            <p:cNvPicPr/>
            <p:nvPr/>
          </p:nvPicPr>
          <p:blipFill>
            <a:blip r:embed="rId2" cstate="print"/>
            <a:stretch>
              <a:fillRect/>
            </a:stretch>
          </p:blipFill>
          <p:spPr>
            <a:xfrm>
              <a:off x="452627" y="1569719"/>
              <a:ext cx="4907279" cy="4155948"/>
            </a:xfrm>
            <a:prstGeom prst="rect">
              <a:avLst/>
            </a:prstGeom>
          </p:spPr>
        </p:pic>
        <p:sp>
          <p:nvSpPr>
            <p:cNvPr id="15" name="object 6">
              <a:extLst>
                <a:ext uri="{FF2B5EF4-FFF2-40B4-BE49-F238E27FC236}">
                  <a16:creationId xmlns:a16="http://schemas.microsoft.com/office/drawing/2014/main" id="{F20C7FAF-36B3-D1CF-16EC-17B3381E1B16}"/>
                </a:ext>
              </a:extLst>
            </p:cNvPr>
            <p:cNvSpPr/>
            <p:nvPr/>
          </p:nvSpPr>
          <p:spPr>
            <a:xfrm>
              <a:off x="3763644" y="1431797"/>
              <a:ext cx="6910070" cy="942340"/>
            </a:xfrm>
            <a:custGeom>
              <a:avLst/>
              <a:gdLst/>
              <a:ahLst/>
              <a:cxnLst/>
              <a:rect l="l" t="t" r="r" b="b"/>
              <a:pathLst>
                <a:path w="6910070" h="942339">
                  <a:moveTo>
                    <a:pt x="6909688" y="0"/>
                  </a:moveTo>
                  <a:lnTo>
                    <a:pt x="1793620" y="0"/>
                  </a:lnTo>
                  <a:lnTo>
                    <a:pt x="1793620" y="549401"/>
                  </a:lnTo>
                  <a:lnTo>
                    <a:pt x="0" y="905763"/>
                  </a:lnTo>
                  <a:lnTo>
                    <a:pt x="1793620" y="784860"/>
                  </a:lnTo>
                  <a:lnTo>
                    <a:pt x="1793620" y="941831"/>
                  </a:lnTo>
                  <a:lnTo>
                    <a:pt x="6909688" y="941831"/>
                  </a:lnTo>
                  <a:lnTo>
                    <a:pt x="6909688" y="0"/>
                  </a:lnTo>
                  <a:close/>
                </a:path>
              </a:pathLst>
            </a:custGeom>
            <a:solidFill>
              <a:srgbClr val="FFFFFF"/>
            </a:solidFill>
          </p:spPr>
          <p:txBody>
            <a:bodyPr wrap="square" lIns="0" tIns="0" rIns="0" bIns="0" rtlCol="0"/>
            <a:lstStyle/>
            <a:p>
              <a:endParaRPr/>
            </a:p>
          </p:txBody>
        </p:sp>
        <p:sp>
          <p:nvSpPr>
            <p:cNvPr id="16" name="object 7">
              <a:extLst>
                <a:ext uri="{FF2B5EF4-FFF2-40B4-BE49-F238E27FC236}">
                  <a16:creationId xmlns:a16="http://schemas.microsoft.com/office/drawing/2014/main" id="{C187799C-30D4-C979-241C-CDF37CC3C606}"/>
                </a:ext>
              </a:extLst>
            </p:cNvPr>
            <p:cNvSpPr/>
            <p:nvPr/>
          </p:nvSpPr>
          <p:spPr>
            <a:xfrm>
              <a:off x="3763644" y="1431797"/>
              <a:ext cx="6910070" cy="942340"/>
            </a:xfrm>
            <a:custGeom>
              <a:avLst/>
              <a:gdLst/>
              <a:ahLst/>
              <a:cxnLst/>
              <a:rect l="l" t="t" r="r" b="b"/>
              <a:pathLst>
                <a:path w="6910070" h="942339">
                  <a:moveTo>
                    <a:pt x="1793620" y="0"/>
                  </a:moveTo>
                  <a:lnTo>
                    <a:pt x="2646299" y="0"/>
                  </a:lnTo>
                  <a:lnTo>
                    <a:pt x="3925315" y="0"/>
                  </a:lnTo>
                  <a:lnTo>
                    <a:pt x="6909688" y="0"/>
                  </a:lnTo>
                  <a:lnTo>
                    <a:pt x="6909688" y="549401"/>
                  </a:lnTo>
                  <a:lnTo>
                    <a:pt x="6909688" y="784860"/>
                  </a:lnTo>
                  <a:lnTo>
                    <a:pt x="6909688" y="941831"/>
                  </a:lnTo>
                  <a:lnTo>
                    <a:pt x="3925315" y="941831"/>
                  </a:lnTo>
                  <a:lnTo>
                    <a:pt x="2646299" y="941831"/>
                  </a:lnTo>
                  <a:lnTo>
                    <a:pt x="1793620" y="941831"/>
                  </a:lnTo>
                  <a:lnTo>
                    <a:pt x="1793620" y="784860"/>
                  </a:lnTo>
                  <a:lnTo>
                    <a:pt x="0" y="905763"/>
                  </a:lnTo>
                  <a:lnTo>
                    <a:pt x="1793620" y="549401"/>
                  </a:lnTo>
                  <a:lnTo>
                    <a:pt x="1793620" y="0"/>
                  </a:lnTo>
                  <a:close/>
                </a:path>
              </a:pathLst>
            </a:custGeom>
            <a:ln w="28575">
              <a:solidFill>
                <a:srgbClr val="FFB40D"/>
              </a:solidFill>
            </a:ln>
          </p:spPr>
          <p:txBody>
            <a:bodyPr wrap="square" lIns="0" tIns="0" rIns="0" bIns="0" rtlCol="0"/>
            <a:lstStyle/>
            <a:p>
              <a:endParaRPr/>
            </a:p>
          </p:txBody>
        </p:sp>
        <p:sp>
          <p:nvSpPr>
            <p:cNvPr id="17" name="object 8">
              <a:extLst>
                <a:ext uri="{FF2B5EF4-FFF2-40B4-BE49-F238E27FC236}">
                  <a16:creationId xmlns:a16="http://schemas.microsoft.com/office/drawing/2014/main" id="{77D42FC9-3369-7E7C-05E5-E62AA8DD14AA}"/>
                </a:ext>
              </a:extLst>
            </p:cNvPr>
            <p:cNvSpPr/>
            <p:nvPr/>
          </p:nvSpPr>
          <p:spPr>
            <a:xfrm>
              <a:off x="3943857" y="2762250"/>
              <a:ext cx="6793865" cy="1489075"/>
            </a:xfrm>
            <a:custGeom>
              <a:avLst/>
              <a:gdLst/>
              <a:ahLst/>
              <a:cxnLst/>
              <a:rect l="l" t="t" r="r" b="b"/>
              <a:pathLst>
                <a:path w="6793865" h="1489075">
                  <a:moveTo>
                    <a:pt x="6793484" y="0"/>
                  </a:moveTo>
                  <a:lnTo>
                    <a:pt x="1613407" y="0"/>
                  </a:lnTo>
                  <a:lnTo>
                    <a:pt x="1613407" y="868552"/>
                  </a:lnTo>
                  <a:lnTo>
                    <a:pt x="0" y="1100074"/>
                  </a:lnTo>
                  <a:lnTo>
                    <a:pt x="1613407" y="1240789"/>
                  </a:lnTo>
                  <a:lnTo>
                    <a:pt x="1613407" y="1488948"/>
                  </a:lnTo>
                  <a:lnTo>
                    <a:pt x="6793484" y="1488948"/>
                  </a:lnTo>
                  <a:lnTo>
                    <a:pt x="6793484" y="0"/>
                  </a:lnTo>
                  <a:close/>
                </a:path>
              </a:pathLst>
            </a:custGeom>
            <a:solidFill>
              <a:srgbClr val="FFFFFF"/>
            </a:solidFill>
          </p:spPr>
          <p:txBody>
            <a:bodyPr wrap="square" lIns="0" tIns="0" rIns="0" bIns="0" rtlCol="0"/>
            <a:lstStyle/>
            <a:p>
              <a:endParaRPr/>
            </a:p>
          </p:txBody>
        </p:sp>
        <p:sp>
          <p:nvSpPr>
            <p:cNvPr id="18" name="object 9">
              <a:extLst>
                <a:ext uri="{FF2B5EF4-FFF2-40B4-BE49-F238E27FC236}">
                  <a16:creationId xmlns:a16="http://schemas.microsoft.com/office/drawing/2014/main" id="{14B605D4-1657-4AB7-19D2-89176E27E010}"/>
                </a:ext>
              </a:extLst>
            </p:cNvPr>
            <p:cNvSpPr/>
            <p:nvPr/>
          </p:nvSpPr>
          <p:spPr>
            <a:xfrm>
              <a:off x="3943857" y="2762250"/>
              <a:ext cx="6793865" cy="1489075"/>
            </a:xfrm>
            <a:custGeom>
              <a:avLst/>
              <a:gdLst/>
              <a:ahLst/>
              <a:cxnLst/>
              <a:rect l="l" t="t" r="r" b="b"/>
              <a:pathLst>
                <a:path w="6793865" h="1489075">
                  <a:moveTo>
                    <a:pt x="1613407" y="0"/>
                  </a:moveTo>
                  <a:lnTo>
                    <a:pt x="2476754" y="0"/>
                  </a:lnTo>
                  <a:lnTo>
                    <a:pt x="3771772" y="0"/>
                  </a:lnTo>
                  <a:lnTo>
                    <a:pt x="6793484" y="0"/>
                  </a:lnTo>
                  <a:lnTo>
                    <a:pt x="6793484" y="868552"/>
                  </a:lnTo>
                  <a:lnTo>
                    <a:pt x="6793484" y="1240789"/>
                  </a:lnTo>
                  <a:lnTo>
                    <a:pt x="6793484" y="1488948"/>
                  </a:lnTo>
                  <a:lnTo>
                    <a:pt x="3771772" y="1488948"/>
                  </a:lnTo>
                  <a:lnTo>
                    <a:pt x="2476754" y="1488948"/>
                  </a:lnTo>
                  <a:lnTo>
                    <a:pt x="1613407" y="1488948"/>
                  </a:lnTo>
                  <a:lnTo>
                    <a:pt x="1613407" y="1240789"/>
                  </a:lnTo>
                  <a:lnTo>
                    <a:pt x="0" y="1100074"/>
                  </a:lnTo>
                  <a:lnTo>
                    <a:pt x="1613407" y="868552"/>
                  </a:lnTo>
                  <a:lnTo>
                    <a:pt x="1613407" y="0"/>
                  </a:lnTo>
                  <a:close/>
                </a:path>
              </a:pathLst>
            </a:custGeom>
            <a:ln w="28575">
              <a:solidFill>
                <a:srgbClr val="EC135B"/>
              </a:solidFill>
            </a:ln>
          </p:spPr>
          <p:txBody>
            <a:bodyPr wrap="square" lIns="0" tIns="0" rIns="0" bIns="0" rtlCol="0"/>
            <a:lstStyle/>
            <a:p>
              <a:endParaRPr/>
            </a:p>
          </p:txBody>
        </p:sp>
        <p:sp>
          <p:nvSpPr>
            <p:cNvPr id="19" name="object 10">
              <a:extLst>
                <a:ext uri="{FF2B5EF4-FFF2-40B4-BE49-F238E27FC236}">
                  <a16:creationId xmlns:a16="http://schemas.microsoft.com/office/drawing/2014/main" id="{60898A20-49CC-5460-4BA2-98119ACCC433}"/>
                </a:ext>
              </a:extLst>
            </p:cNvPr>
            <p:cNvSpPr/>
            <p:nvPr/>
          </p:nvSpPr>
          <p:spPr>
            <a:xfrm>
              <a:off x="3925824" y="4603115"/>
              <a:ext cx="6811645" cy="1661795"/>
            </a:xfrm>
            <a:custGeom>
              <a:avLst/>
              <a:gdLst/>
              <a:ahLst/>
              <a:cxnLst/>
              <a:rect l="l" t="t" r="r" b="b"/>
              <a:pathLst>
                <a:path w="6811645" h="1661795">
                  <a:moveTo>
                    <a:pt x="0" y="0"/>
                  </a:moveTo>
                  <a:lnTo>
                    <a:pt x="1631441" y="792734"/>
                  </a:lnTo>
                  <a:lnTo>
                    <a:pt x="1631441" y="1661287"/>
                  </a:lnTo>
                  <a:lnTo>
                    <a:pt x="6811518" y="1661287"/>
                  </a:lnTo>
                  <a:lnTo>
                    <a:pt x="6811518" y="172339"/>
                  </a:lnTo>
                  <a:lnTo>
                    <a:pt x="1631441" y="172339"/>
                  </a:lnTo>
                  <a:lnTo>
                    <a:pt x="1631441" y="420497"/>
                  </a:lnTo>
                  <a:lnTo>
                    <a:pt x="0" y="0"/>
                  </a:lnTo>
                  <a:close/>
                </a:path>
              </a:pathLst>
            </a:custGeom>
            <a:solidFill>
              <a:srgbClr val="FFFFFF"/>
            </a:solidFill>
          </p:spPr>
          <p:txBody>
            <a:bodyPr wrap="square" lIns="0" tIns="0" rIns="0" bIns="0" rtlCol="0"/>
            <a:lstStyle/>
            <a:p>
              <a:endParaRPr/>
            </a:p>
          </p:txBody>
        </p:sp>
        <p:sp>
          <p:nvSpPr>
            <p:cNvPr id="20" name="object 11">
              <a:extLst>
                <a:ext uri="{FF2B5EF4-FFF2-40B4-BE49-F238E27FC236}">
                  <a16:creationId xmlns:a16="http://schemas.microsoft.com/office/drawing/2014/main" id="{CA21057A-DC4D-5189-9425-882FEC7BEFFD}"/>
                </a:ext>
              </a:extLst>
            </p:cNvPr>
            <p:cNvSpPr/>
            <p:nvPr/>
          </p:nvSpPr>
          <p:spPr>
            <a:xfrm>
              <a:off x="3925824" y="4603115"/>
              <a:ext cx="6811645" cy="1661795"/>
            </a:xfrm>
            <a:custGeom>
              <a:avLst/>
              <a:gdLst/>
              <a:ahLst/>
              <a:cxnLst/>
              <a:rect l="l" t="t" r="r" b="b"/>
              <a:pathLst>
                <a:path w="6811645" h="1661795">
                  <a:moveTo>
                    <a:pt x="1631441" y="172339"/>
                  </a:moveTo>
                  <a:lnTo>
                    <a:pt x="2494788" y="172339"/>
                  </a:lnTo>
                  <a:lnTo>
                    <a:pt x="3789806" y="172339"/>
                  </a:lnTo>
                  <a:lnTo>
                    <a:pt x="6811518" y="172339"/>
                  </a:lnTo>
                  <a:lnTo>
                    <a:pt x="6811518" y="420497"/>
                  </a:lnTo>
                  <a:lnTo>
                    <a:pt x="6811518" y="792734"/>
                  </a:lnTo>
                  <a:lnTo>
                    <a:pt x="6811518" y="1661287"/>
                  </a:lnTo>
                  <a:lnTo>
                    <a:pt x="3789806" y="1661287"/>
                  </a:lnTo>
                  <a:lnTo>
                    <a:pt x="2494788" y="1661287"/>
                  </a:lnTo>
                  <a:lnTo>
                    <a:pt x="1631441" y="1661287"/>
                  </a:lnTo>
                  <a:lnTo>
                    <a:pt x="1631441" y="792734"/>
                  </a:lnTo>
                  <a:lnTo>
                    <a:pt x="0" y="0"/>
                  </a:lnTo>
                  <a:lnTo>
                    <a:pt x="1631441" y="420497"/>
                  </a:lnTo>
                  <a:lnTo>
                    <a:pt x="1631441" y="172339"/>
                  </a:lnTo>
                  <a:close/>
                </a:path>
              </a:pathLst>
            </a:custGeom>
            <a:ln w="28575">
              <a:solidFill>
                <a:srgbClr val="6AA84F"/>
              </a:solidFill>
            </a:ln>
          </p:spPr>
          <p:txBody>
            <a:bodyPr wrap="square" lIns="0" tIns="0" rIns="0" bIns="0" rtlCol="0"/>
            <a:lstStyle/>
            <a:p>
              <a:endParaRPr/>
            </a:p>
          </p:txBody>
        </p:sp>
      </p:grpSp>
      <p:sp>
        <p:nvSpPr>
          <p:cNvPr id="21" name="object 12">
            <a:extLst>
              <a:ext uri="{FF2B5EF4-FFF2-40B4-BE49-F238E27FC236}">
                <a16:creationId xmlns:a16="http://schemas.microsoft.com/office/drawing/2014/main" id="{E4ADC56B-29C6-C4C3-10D3-BB41C731647F}"/>
              </a:ext>
            </a:extLst>
          </p:cNvPr>
          <p:cNvSpPr txBox="1">
            <a:spLocks/>
          </p:cNvSpPr>
          <p:nvPr/>
        </p:nvSpPr>
        <p:spPr>
          <a:xfrm>
            <a:off x="5635878" y="1546605"/>
            <a:ext cx="4902200" cy="4648835"/>
          </a:xfrm>
          <a:prstGeom prst="rect">
            <a:avLst/>
          </a:prstGeom>
        </p:spPr>
        <p:txBody>
          <a:bodyPr vert="horz" wrap="square" lIns="0" tIns="12065" rIns="0" bIns="0" rtlCol="0">
            <a:sp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12700" marR="5080">
              <a:lnSpc>
                <a:spcPct val="100000"/>
              </a:lnSpc>
              <a:spcBef>
                <a:spcPts val="95"/>
              </a:spcBef>
            </a:pPr>
            <a:r>
              <a:rPr lang="en-US"/>
              <a:t>Holds</a:t>
            </a:r>
            <a:r>
              <a:rPr lang="en-US" spc="-60"/>
              <a:t> </a:t>
            </a:r>
            <a:r>
              <a:rPr lang="en-US"/>
              <a:t>the</a:t>
            </a:r>
            <a:r>
              <a:rPr lang="en-US" spc="-60"/>
              <a:t> </a:t>
            </a:r>
            <a:r>
              <a:rPr lang="en-US"/>
              <a:t>activity(s)</a:t>
            </a:r>
            <a:r>
              <a:rPr lang="en-US" spc="-50"/>
              <a:t> </a:t>
            </a:r>
            <a:r>
              <a:rPr lang="en-US"/>
              <a:t>that</a:t>
            </a:r>
            <a:r>
              <a:rPr lang="en-US" spc="-65"/>
              <a:t> </a:t>
            </a:r>
            <a:r>
              <a:rPr lang="en-US"/>
              <a:t>could</a:t>
            </a:r>
            <a:r>
              <a:rPr lang="en-US" spc="-65"/>
              <a:t> </a:t>
            </a:r>
            <a:r>
              <a:rPr lang="en-US"/>
              <a:t>throw</a:t>
            </a:r>
            <a:r>
              <a:rPr lang="en-US" spc="-50"/>
              <a:t> </a:t>
            </a:r>
            <a:r>
              <a:rPr lang="en-US" spc="-25"/>
              <a:t>an </a:t>
            </a:r>
            <a:r>
              <a:rPr lang="en-US" spc="-10"/>
              <a:t>exception.</a:t>
            </a:r>
          </a:p>
          <a:p>
            <a:pPr>
              <a:lnSpc>
                <a:spcPct val="100000"/>
              </a:lnSpc>
              <a:spcBef>
                <a:spcPts val="2185"/>
              </a:spcBef>
            </a:pPr>
            <a:endParaRPr lang="en-US" spc="-10"/>
          </a:p>
          <a:p>
            <a:pPr marL="12700" marR="22225">
              <a:lnSpc>
                <a:spcPct val="100000"/>
              </a:lnSpc>
            </a:pPr>
            <a:r>
              <a:rPr lang="en-US"/>
              <a:t>Specifies</a:t>
            </a:r>
            <a:r>
              <a:rPr lang="en-US" spc="-90"/>
              <a:t> </a:t>
            </a:r>
            <a:r>
              <a:rPr lang="en-US"/>
              <a:t>the</a:t>
            </a:r>
            <a:r>
              <a:rPr lang="en-US" spc="-85"/>
              <a:t> </a:t>
            </a:r>
            <a:r>
              <a:rPr lang="en-US"/>
              <a:t>exception</a:t>
            </a:r>
            <a:r>
              <a:rPr lang="en-US" spc="-65"/>
              <a:t> </a:t>
            </a:r>
            <a:r>
              <a:rPr lang="en-US"/>
              <a:t>type</a:t>
            </a:r>
            <a:r>
              <a:rPr lang="en-US" spc="-90"/>
              <a:t> </a:t>
            </a:r>
            <a:r>
              <a:rPr lang="en-US" spc="-20"/>
              <a:t>and, </a:t>
            </a:r>
            <a:r>
              <a:rPr lang="en-US"/>
              <a:t>optionally,</a:t>
            </a:r>
            <a:r>
              <a:rPr lang="en-US" spc="-70"/>
              <a:t> </a:t>
            </a:r>
            <a:r>
              <a:rPr lang="en-US"/>
              <a:t>holds</a:t>
            </a:r>
            <a:r>
              <a:rPr lang="en-US" spc="-60"/>
              <a:t> </a:t>
            </a:r>
            <a:r>
              <a:rPr lang="en-US"/>
              <a:t>an</a:t>
            </a:r>
            <a:r>
              <a:rPr lang="en-US" spc="-60"/>
              <a:t> </a:t>
            </a:r>
            <a:r>
              <a:rPr lang="en-US"/>
              <a:t>activity</a:t>
            </a:r>
            <a:r>
              <a:rPr lang="en-US" spc="-65"/>
              <a:t> </a:t>
            </a:r>
            <a:r>
              <a:rPr lang="en-US"/>
              <a:t>that</a:t>
            </a:r>
            <a:r>
              <a:rPr lang="en-US" spc="-55"/>
              <a:t> </a:t>
            </a:r>
            <a:r>
              <a:rPr lang="en-US" spc="-10"/>
              <a:t>informs </a:t>
            </a:r>
            <a:r>
              <a:rPr lang="en-US"/>
              <a:t>the</a:t>
            </a:r>
            <a:r>
              <a:rPr lang="en-US" spc="-50"/>
              <a:t> </a:t>
            </a:r>
            <a:r>
              <a:rPr lang="en-US"/>
              <a:t>user</a:t>
            </a:r>
            <a:r>
              <a:rPr lang="en-US" spc="-40"/>
              <a:t> </a:t>
            </a:r>
            <a:r>
              <a:rPr lang="en-US"/>
              <a:t>about</a:t>
            </a:r>
            <a:r>
              <a:rPr lang="en-US" spc="-55"/>
              <a:t> </a:t>
            </a:r>
            <a:r>
              <a:rPr lang="en-US"/>
              <a:t>the</a:t>
            </a:r>
            <a:r>
              <a:rPr lang="en-US" spc="-45"/>
              <a:t> </a:t>
            </a:r>
            <a:r>
              <a:rPr lang="en-US"/>
              <a:t>found</a:t>
            </a:r>
            <a:r>
              <a:rPr lang="en-US" spc="-35"/>
              <a:t> </a:t>
            </a:r>
            <a:r>
              <a:rPr lang="en-US" spc="-10"/>
              <a:t>exception. </a:t>
            </a:r>
            <a:r>
              <a:rPr lang="en-US"/>
              <a:t>(e.g.</a:t>
            </a:r>
            <a:r>
              <a:rPr lang="en-US" spc="-60"/>
              <a:t> </a:t>
            </a:r>
            <a:r>
              <a:rPr lang="en-US"/>
              <a:t>Log</a:t>
            </a:r>
            <a:r>
              <a:rPr lang="en-US" spc="-60"/>
              <a:t> </a:t>
            </a:r>
            <a:r>
              <a:rPr lang="en-US"/>
              <a:t>message,</a:t>
            </a:r>
            <a:r>
              <a:rPr lang="en-US" spc="-55"/>
              <a:t> </a:t>
            </a:r>
            <a:r>
              <a:rPr lang="en-US"/>
              <a:t>Send</a:t>
            </a:r>
            <a:r>
              <a:rPr lang="en-US" spc="-60"/>
              <a:t> </a:t>
            </a:r>
            <a:r>
              <a:rPr lang="en-US" spc="-10"/>
              <a:t>mail)</a:t>
            </a:r>
          </a:p>
          <a:p>
            <a:pPr>
              <a:lnSpc>
                <a:spcPct val="100000"/>
              </a:lnSpc>
            </a:pPr>
            <a:endParaRPr lang="en-US" spc="-10"/>
          </a:p>
          <a:p>
            <a:pPr>
              <a:lnSpc>
                <a:spcPct val="100000"/>
              </a:lnSpc>
              <a:spcBef>
                <a:spcPts val="229"/>
              </a:spcBef>
            </a:pPr>
            <a:endParaRPr lang="en-US" spc="-10"/>
          </a:p>
          <a:p>
            <a:pPr marL="12700" marR="60325">
              <a:lnSpc>
                <a:spcPct val="100000"/>
              </a:lnSpc>
            </a:pPr>
            <a:r>
              <a:rPr lang="en-US"/>
              <a:t>Holds</a:t>
            </a:r>
            <a:r>
              <a:rPr lang="en-US" spc="-65"/>
              <a:t> </a:t>
            </a:r>
            <a:r>
              <a:rPr lang="en-US"/>
              <a:t>the</a:t>
            </a:r>
            <a:r>
              <a:rPr lang="en-US" spc="-60"/>
              <a:t> </a:t>
            </a:r>
            <a:r>
              <a:rPr lang="en-US"/>
              <a:t>activity(s)</a:t>
            </a:r>
            <a:r>
              <a:rPr lang="en-US" spc="-55"/>
              <a:t> </a:t>
            </a:r>
            <a:r>
              <a:rPr lang="en-US"/>
              <a:t>that</a:t>
            </a:r>
            <a:r>
              <a:rPr lang="en-US" spc="-65"/>
              <a:t> </a:t>
            </a:r>
            <a:r>
              <a:rPr lang="en-US"/>
              <a:t>should</a:t>
            </a:r>
            <a:r>
              <a:rPr lang="en-US" spc="-65"/>
              <a:t> </a:t>
            </a:r>
            <a:r>
              <a:rPr lang="en-US" spc="-25"/>
              <a:t>be </a:t>
            </a:r>
            <a:r>
              <a:rPr lang="en-US"/>
              <a:t>executed</a:t>
            </a:r>
            <a:r>
              <a:rPr lang="en-US" spc="-65"/>
              <a:t> </a:t>
            </a:r>
            <a:r>
              <a:rPr lang="en-US"/>
              <a:t>whether</a:t>
            </a:r>
            <a:r>
              <a:rPr lang="en-US" spc="-65"/>
              <a:t> </a:t>
            </a:r>
            <a:r>
              <a:rPr lang="en-US"/>
              <a:t>when</a:t>
            </a:r>
            <a:r>
              <a:rPr lang="en-US" spc="-65"/>
              <a:t> </a:t>
            </a:r>
            <a:r>
              <a:rPr lang="en-US"/>
              <a:t>an</a:t>
            </a:r>
            <a:r>
              <a:rPr lang="en-US" spc="-70"/>
              <a:t> </a:t>
            </a:r>
            <a:r>
              <a:rPr lang="en-US"/>
              <a:t>error</a:t>
            </a:r>
            <a:r>
              <a:rPr lang="en-US" spc="-65"/>
              <a:t> </a:t>
            </a:r>
            <a:r>
              <a:rPr lang="en-US" spc="-25"/>
              <a:t>is </a:t>
            </a:r>
            <a:r>
              <a:rPr lang="en-US"/>
              <a:t>caught</a:t>
            </a:r>
            <a:r>
              <a:rPr lang="en-US" spc="-70"/>
              <a:t> </a:t>
            </a:r>
            <a:r>
              <a:rPr lang="en-US"/>
              <a:t>(without</a:t>
            </a:r>
            <a:r>
              <a:rPr lang="en-US" spc="-45"/>
              <a:t> </a:t>
            </a:r>
            <a:r>
              <a:rPr lang="en-US"/>
              <a:t>being</a:t>
            </a:r>
            <a:r>
              <a:rPr lang="en-US" spc="-65"/>
              <a:t> </a:t>
            </a:r>
            <a:r>
              <a:rPr lang="en-US" spc="-10"/>
              <a:t>re-</a:t>
            </a:r>
            <a:r>
              <a:rPr lang="en-US"/>
              <a:t>thrown)</a:t>
            </a:r>
            <a:r>
              <a:rPr lang="en-US" spc="-35"/>
              <a:t> </a:t>
            </a:r>
            <a:r>
              <a:rPr lang="en-US"/>
              <a:t>or</a:t>
            </a:r>
            <a:r>
              <a:rPr lang="en-US" spc="-55"/>
              <a:t> </a:t>
            </a:r>
            <a:r>
              <a:rPr lang="en-US" spc="-25"/>
              <a:t>Try </a:t>
            </a:r>
            <a:r>
              <a:rPr lang="en-US"/>
              <a:t>block</a:t>
            </a:r>
            <a:r>
              <a:rPr lang="en-US" spc="-100"/>
              <a:t> </a:t>
            </a:r>
            <a:r>
              <a:rPr lang="en-US"/>
              <a:t>executed</a:t>
            </a:r>
            <a:r>
              <a:rPr lang="en-US" spc="-80"/>
              <a:t> </a:t>
            </a:r>
            <a:r>
              <a:rPr lang="en-US" spc="-10"/>
              <a:t>successfully.</a:t>
            </a:r>
            <a:endParaRPr lang="en-US" spc="-10" dirty="0"/>
          </a:p>
        </p:txBody>
      </p:sp>
    </p:spTree>
    <p:extLst>
      <p:ext uri="{BB962C8B-B14F-4D97-AF65-F5344CB8AC3E}">
        <p14:creationId xmlns:p14="http://schemas.microsoft.com/office/powerpoint/2010/main" val="337470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5CD6-9FA0-4CEE-BBA7-1F630FBC46B8}"/>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1482C753-E67D-49D5-A62B-25660E5F370B}"/>
              </a:ext>
            </a:extLst>
          </p:cNvPr>
          <p:cNvSpPr>
            <a:spLocks noGrp="1"/>
          </p:cNvSpPr>
          <p:nvPr>
            <p:ph idx="1"/>
          </p:nvPr>
        </p:nvSpPr>
        <p:spPr/>
        <p:txBody>
          <a:bodyPr/>
          <a:lstStyle/>
          <a:p>
            <a:r>
              <a:rPr lang="en-US" dirty="0"/>
              <a:t>Working with excel</a:t>
            </a:r>
          </a:p>
          <a:p>
            <a:r>
              <a:rPr lang="en-US" dirty="0"/>
              <a:t>Exception Handling</a:t>
            </a:r>
          </a:p>
        </p:txBody>
      </p:sp>
    </p:spTree>
    <p:extLst>
      <p:ext uri="{BB962C8B-B14F-4D97-AF65-F5344CB8AC3E}">
        <p14:creationId xmlns:p14="http://schemas.microsoft.com/office/powerpoint/2010/main" val="208196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6619EEA7-46F8-3711-26BD-7DC02A4D6AD2}"/>
              </a:ext>
            </a:extLst>
          </p:cNvPr>
          <p:cNvPicPr/>
          <p:nvPr/>
        </p:nvPicPr>
        <p:blipFill>
          <a:blip r:embed="rId2" cstate="print"/>
          <a:stretch>
            <a:fillRect/>
          </a:stretch>
        </p:blipFill>
        <p:spPr>
          <a:xfrm>
            <a:off x="845168" y="1633727"/>
            <a:ext cx="4947881" cy="576368"/>
          </a:xfrm>
          <a:prstGeom prst="rect">
            <a:avLst/>
          </a:prstGeom>
        </p:spPr>
      </p:pic>
      <p:pic>
        <p:nvPicPr>
          <p:cNvPr id="3" name="object 5">
            <a:extLst>
              <a:ext uri="{FF2B5EF4-FFF2-40B4-BE49-F238E27FC236}">
                <a16:creationId xmlns:a16="http://schemas.microsoft.com/office/drawing/2014/main" id="{C9735A82-490C-D71B-AE26-540624866F81}"/>
              </a:ext>
            </a:extLst>
          </p:cNvPr>
          <p:cNvPicPr/>
          <p:nvPr/>
        </p:nvPicPr>
        <p:blipFill>
          <a:blip r:embed="rId3" cstate="print"/>
          <a:stretch>
            <a:fillRect/>
          </a:stretch>
        </p:blipFill>
        <p:spPr>
          <a:xfrm>
            <a:off x="861606" y="4299524"/>
            <a:ext cx="4947881" cy="572703"/>
          </a:xfrm>
          <a:prstGeom prst="rect">
            <a:avLst/>
          </a:prstGeom>
        </p:spPr>
      </p:pic>
      <p:sp>
        <p:nvSpPr>
          <p:cNvPr id="4" name="object 6">
            <a:extLst>
              <a:ext uri="{FF2B5EF4-FFF2-40B4-BE49-F238E27FC236}">
                <a16:creationId xmlns:a16="http://schemas.microsoft.com/office/drawing/2014/main" id="{829F8A00-245C-F788-72F9-E3A60A14D3B8}"/>
              </a:ext>
            </a:extLst>
          </p:cNvPr>
          <p:cNvSpPr txBox="1"/>
          <p:nvPr/>
        </p:nvSpPr>
        <p:spPr>
          <a:xfrm>
            <a:off x="1014171" y="4947284"/>
            <a:ext cx="8756015"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Arial MT"/>
                <a:cs typeface="Arial MT"/>
              </a:rPr>
              <a:t>Throws</a:t>
            </a:r>
            <a:r>
              <a:rPr sz="2200" spc="-60" dirty="0">
                <a:latin typeface="Arial MT"/>
                <a:cs typeface="Arial MT"/>
              </a:rPr>
              <a:t> </a:t>
            </a:r>
            <a:r>
              <a:rPr sz="2200" dirty="0">
                <a:latin typeface="Arial MT"/>
                <a:cs typeface="Arial MT"/>
              </a:rPr>
              <a:t>an</a:t>
            </a:r>
            <a:r>
              <a:rPr sz="2200" spc="-70" dirty="0">
                <a:latin typeface="Arial MT"/>
                <a:cs typeface="Arial MT"/>
              </a:rPr>
              <a:t> </a:t>
            </a:r>
            <a:r>
              <a:rPr sz="2200" dirty="0">
                <a:latin typeface="Arial MT"/>
                <a:cs typeface="Arial MT"/>
              </a:rPr>
              <a:t>exception</a:t>
            </a:r>
            <a:r>
              <a:rPr sz="2200" spc="-60" dirty="0">
                <a:latin typeface="Arial MT"/>
                <a:cs typeface="Arial MT"/>
              </a:rPr>
              <a:t> </a:t>
            </a:r>
            <a:r>
              <a:rPr sz="2200" dirty="0">
                <a:latin typeface="Arial MT"/>
                <a:cs typeface="Arial MT"/>
              </a:rPr>
              <a:t>previously</a:t>
            </a:r>
            <a:r>
              <a:rPr sz="2200" spc="-65" dirty="0">
                <a:latin typeface="Arial MT"/>
                <a:cs typeface="Arial MT"/>
              </a:rPr>
              <a:t> </a:t>
            </a:r>
            <a:r>
              <a:rPr sz="2200" dirty="0">
                <a:latin typeface="Arial MT"/>
                <a:cs typeface="Arial MT"/>
              </a:rPr>
              <a:t>caught</a:t>
            </a:r>
            <a:r>
              <a:rPr sz="2200" spc="-75" dirty="0">
                <a:latin typeface="Arial MT"/>
                <a:cs typeface="Arial MT"/>
              </a:rPr>
              <a:t> </a:t>
            </a:r>
            <a:r>
              <a:rPr sz="2200" dirty="0">
                <a:latin typeface="Arial MT"/>
                <a:cs typeface="Arial MT"/>
              </a:rPr>
              <a:t>in</a:t>
            </a:r>
            <a:r>
              <a:rPr sz="2200" spc="-75" dirty="0">
                <a:latin typeface="Arial MT"/>
                <a:cs typeface="Arial MT"/>
              </a:rPr>
              <a:t> </a:t>
            </a:r>
            <a:r>
              <a:rPr sz="2200" dirty="0">
                <a:latin typeface="Arial MT"/>
                <a:cs typeface="Arial MT"/>
              </a:rPr>
              <a:t>an</a:t>
            </a:r>
            <a:r>
              <a:rPr sz="2200" spc="-70" dirty="0">
                <a:latin typeface="Arial MT"/>
                <a:cs typeface="Arial MT"/>
              </a:rPr>
              <a:t> </a:t>
            </a:r>
            <a:r>
              <a:rPr sz="2200" dirty="0">
                <a:latin typeface="Arial MT"/>
                <a:cs typeface="Arial MT"/>
              </a:rPr>
              <a:t>exception</a:t>
            </a:r>
            <a:r>
              <a:rPr sz="2200" spc="-75" dirty="0">
                <a:latin typeface="Arial MT"/>
                <a:cs typeface="Arial MT"/>
              </a:rPr>
              <a:t> </a:t>
            </a:r>
            <a:r>
              <a:rPr sz="2200" dirty="0">
                <a:latin typeface="Arial MT"/>
                <a:cs typeface="Arial MT"/>
              </a:rPr>
              <a:t>handling</a:t>
            </a:r>
            <a:r>
              <a:rPr sz="2200" spc="-70" dirty="0">
                <a:latin typeface="Arial MT"/>
                <a:cs typeface="Arial MT"/>
              </a:rPr>
              <a:t> </a:t>
            </a:r>
            <a:r>
              <a:rPr sz="2200" spc="-10" dirty="0">
                <a:latin typeface="Arial MT"/>
                <a:cs typeface="Arial MT"/>
              </a:rPr>
              <a:t>block.</a:t>
            </a:r>
            <a:endParaRPr sz="2200">
              <a:latin typeface="Arial MT"/>
              <a:cs typeface="Arial MT"/>
            </a:endParaRPr>
          </a:p>
        </p:txBody>
      </p:sp>
      <p:sp>
        <p:nvSpPr>
          <p:cNvPr id="5" name="object 7">
            <a:extLst>
              <a:ext uri="{FF2B5EF4-FFF2-40B4-BE49-F238E27FC236}">
                <a16:creationId xmlns:a16="http://schemas.microsoft.com/office/drawing/2014/main" id="{50496000-9E7F-1928-2750-CF1D6A956EC2}"/>
              </a:ext>
            </a:extLst>
          </p:cNvPr>
          <p:cNvSpPr txBox="1"/>
          <p:nvPr/>
        </p:nvSpPr>
        <p:spPr>
          <a:xfrm>
            <a:off x="1102563" y="5282565"/>
            <a:ext cx="194310" cy="360680"/>
          </a:xfrm>
          <a:prstGeom prst="rect">
            <a:avLst/>
          </a:prstGeom>
        </p:spPr>
        <p:txBody>
          <a:bodyPr vert="horz" wrap="square" lIns="0" tIns="12065" rIns="0" bIns="0" rtlCol="0">
            <a:spAutoFit/>
          </a:bodyPr>
          <a:lstStyle/>
          <a:p>
            <a:pPr marL="12700">
              <a:lnSpc>
                <a:spcPct val="100000"/>
              </a:lnSpc>
              <a:spcBef>
                <a:spcPts val="95"/>
              </a:spcBef>
            </a:pPr>
            <a:r>
              <a:rPr sz="2200" spc="-930" dirty="0">
                <a:latin typeface="Arial MT"/>
                <a:cs typeface="Arial MT"/>
              </a:rPr>
              <a:t>●</a:t>
            </a:r>
            <a:endParaRPr sz="2200">
              <a:latin typeface="Arial MT"/>
              <a:cs typeface="Arial MT"/>
            </a:endParaRPr>
          </a:p>
        </p:txBody>
      </p:sp>
      <p:sp>
        <p:nvSpPr>
          <p:cNvPr id="6" name="object 8">
            <a:extLst>
              <a:ext uri="{FF2B5EF4-FFF2-40B4-BE49-F238E27FC236}">
                <a16:creationId xmlns:a16="http://schemas.microsoft.com/office/drawing/2014/main" id="{5EF1B509-3125-F11B-582D-40D141D73E2F}"/>
              </a:ext>
            </a:extLst>
          </p:cNvPr>
          <p:cNvSpPr txBox="1"/>
          <p:nvPr/>
        </p:nvSpPr>
        <p:spPr>
          <a:xfrm>
            <a:off x="1483867" y="5324665"/>
            <a:ext cx="7245350" cy="312420"/>
          </a:xfrm>
          <a:prstGeom prst="rect">
            <a:avLst/>
          </a:prstGeom>
          <a:solidFill>
            <a:srgbClr val="FFE499"/>
          </a:solidFill>
        </p:spPr>
        <p:txBody>
          <a:bodyPr vert="horz" wrap="square" lIns="0" tIns="0" rIns="0" bIns="0" rtlCol="0">
            <a:spAutoFit/>
          </a:bodyPr>
          <a:lstStyle/>
          <a:p>
            <a:pPr>
              <a:lnSpc>
                <a:spcPts val="2405"/>
              </a:lnSpc>
            </a:pPr>
            <a:r>
              <a:rPr sz="2200" dirty="0">
                <a:latin typeface="Arial MT"/>
                <a:cs typeface="Arial MT"/>
              </a:rPr>
              <a:t>Must</a:t>
            </a:r>
            <a:r>
              <a:rPr sz="2200" spc="-30" dirty="0">
                <a:latin typeface="Arial MT"/>
                <a:cs typeface="Arial MT"/>
              </a:rPr>
              <a:t> </a:t>
            </a:r>
            <a:r>
              <a:rPr sz="2200" dirty="0">
                <a:latin typeface="Arial MT"/>
                <a:cs typeface="Arial MT"/>
              </a:rPr>
              <a:t>be</a:t>
            </a:r>
            <a:r>
              <a:rPr sz="2200" spc="-45" dirty="0">
                <a:latin typeface="Arial MT"/>
                <a:cs typeface="Arial MT"/>
              </a:rPr>
              <a:t> </a:t>
            </a:r>
            <a:r>
              <a:rPr sz="2200" dirty="0">
                <a:latin typeface="Arial MT"/>
                <a:cs typeface="Arial MT"/>
              </a:rPr>
              <a:t>the</a:t>
            </a:r>
            <a:r>
              <a:rPr sz="2200" spc="-40" dirty="0">
                <a:latin typeface="Arial MT"/>
                <a:cs typeface="Arial MT"/>
              </a:rPr>
              <a:t> </a:t>
            </a:r>
            <a:r>
              <a:rPr sz="2200" dirty="0">
                <a:latin typeface="Arial MT"/>
                <a:cs typeface="Arial MT"/>
              </a:rPr>
              <a:t>child</a:t>
            </a:r>
            <a:r>
              <a:rPr sz="2200" spc="-45" dirty="0">
                <a:latin typeface="Arial MT"/>
                <a:cs typeface="Arial MT"/>
              </a:rPr>
              <a:t> </a:t>
            </a:r>
            <a:r>
              <a:rPr sz="2200" dirty="0">
                <a:latin typeface="Arial MT"/>
                <a:cs typeface="Arial MT"/>
              </a:rPr>
              <a:t>of</a:t>
            </a:r>
            <a:r>
              <a:rPr sz="2200" spc="-40" dirty="0">
                <a:latin typeface="Arial MT"/>
                <a:cs typeface="Arial MT"/>
              </a:rPr>
              <a:t> </a:t>
            </a:r>
            <a:r>
              <a:rPr sz="2200" dirty="0">
                <a:latin typeface="Arial MT"/>
                <a:cs typeface="Arial MT"/>
              </a:rPr>
              <a:t>a</a:t>
            </a:r>
            <a:r>
              <a:rPr sz="2200" spc="-45" dirty="0">
                <a:latin typeface="Arial MT"/>
                <a:cs typeface="Arial MT"/>
              </a:rPr>
              <a:t> </a:t>
            </a:r>
            <a:r>
              <a:rPr sz="2200" dirty="0">
                <a:latin typeface="Arial MT"/>
                <a:cs typeface="Arial MT"/>
              </a:rPr>
              <a:t>Catch</a:t>
            </a:r>
            <a:r>
              <a:rPr sz="2200" spc="-40" dirty="0">
                <a:latin typeface="Arial MT"/>
                <a:cs typeface="Arial MT"/>
              </a:rPr>
              <a:t> </a:t>
            </a:r>
            <a:r>
              <a:rPr sz="2200" dirty="0">
                <a:latin typeface="Arial MT"/>
                <a:cs typeface="Arial MT"/>
              </a:rPr>
              <a:t>handler</a:t>
            </a:r>
            <a:r>
              <a:rPr sz="2200" spc="-35" dirty="0">
                <a:latin typeface="Arial MT"/>
                <a:cs typeface="Arial MT"/>
              </a:rPr>
              <a:t> </a:t>
            </a:r>
            <a:r>
              <a:rPr sz="2200" dirty="0">
                <a:latin typeface="Arial MT"/>
                <a:cs typeface="Arial MT"/>
              </a:rPr>
              <a:t>of</a:t>
            </a:r>
            <a:r>
              <a:rPr sz="2200" spc="-45" dirty="0">
                <a:latin typeface="Arial MT"/>
                <a:cs typeface="Arial MT"/>
              </a:rPr>
              <a:t> </a:t>
            </a:r>
            <a:r>
              <a:rPr sz="2200" dirty="0">
                <a:latin typeface="Arial MT"/>
                <a:cs typeface="Arial MT"/>
              </a:rPr>
              <a:t>a</a:t>
            </a:r>
            <a:r>
              <a:rPr sz="2200" spc="-40" dirty="0">
                <a:latin typeface="Arial MT"/>
                <a:cs typeface="Arial MT"/>
              </a:rPr>
              <a:t> </a:t>
            </a:r>
            <a:r>
              <a:rPr sz="2200" dirty="0">
                <a:latin typeface="Arial MT"/>
                <a:cs typeface="Arial MT"/>
              </a:rPr>
              <a:t>TryCatch</a:t>
            </a:r>
            <a:r>
              <a:rPr sz="2200" spc="-15" dirty="0">
                <a:latin typeface="Arial MT"/>
                <a:cs typeface="Arial MT"/>
              </a:rPr>
              <a:t> </a:t>
            </a:r>
            <a:r>
              <a:rPr sz="2200" spc="-10" dirty="0">
                <a:latin typeface="Arial MT"/>
                <a:cs typeface="Arial MT"/>
              </a:rPr>
              <a:t>activity.</a:t>
            </a:r>
            <a:endParaRPr sz="2200">
              <a:latin typeface="Arial MT"/>
              <a:cs typeface="Arial MT"/>
            </a:endParaRPr>
          </a:p>
        </p:txBody>
      </p:sp>
      <p:sp>
        <p:nvSpPr>
          <p:cNvPr id="7" name="object 9">
            <a:extLst>
              <a:ext uri="{FF2B5EF4-FFF2-40B4-BE49-F238E27FC236}">
                <a16:creationId xmlns:a16="http://schemas.microsoft.com/office/drawing/2014/main" id="{6A2571D5-B9E4-671E-82BF-5509F74ACC25}"/>
              </a:ext>
            </a:extLst>
          </p:cNvPr>
          <p:cNvSpPr txBox="1"/>
          <p:nvPr/>
        </p:nvSpPr>
        <p:spPr>
          <a:xfrm>
            <a:off x="1028496" y="2310460"/>
            <a:ext cx="6734175" cy="1031875"/>
          </a:xfrm>
          <a:prstGeom prst="rect">
            <a:avLst/>
          </a:prstGeom>
        </p:spPr>
        <p:txBody>
          <a:bodyPr vert="horz" wrap="square" lIns="0" tIns="12065" rIns="0" bIns="0" rtlCol="0">
            <a:spAutoFit/>
          </a:bodyPr>
          <a:lstStyle/>
          <a:p>
            <a:pPr marL="12700">
              <a:lnSpc>
                <a:spcPct val="100000"/>
              </a:lnSpc>
              <a:spcBef>
                <a:spcPts val="95"/>
              </a:spcBef>
            </a:pPr>
            <a:r>
              <a:rPr sz="2200" dirty="0">
                <a:latin typeface="Arial MT"/>
                <a:cs typeface="Arial MT"/>
              </a:rPr>
              <a:t>Throws</a:t>
            </a:r>
            <a:r>
              <a:rPr sz="2200" spc="-40" dirty="0">
                <a:latin typeface="Arial MT"/>
                <a:cs typeface="Arial MT"/>
              </a:rPr>
              <a:t> </a:t>
            </a:r>
            <a:r>
              <a:rPr sz="2200" dirty="0">
                <a:latin typeface="Arial MT"/>
                <a:cs typeface="Arial MT"/>
              </a:rPr>
              <a:t>a</a:t>
            </a:r>
            <a:r>
              <a:rPr sz="2200" spc="-55" dirty="0">
                <a:latin typeface="Arial MT"/>
                <a:cs typeface="Arial MT"/>
              </a:rPr>
              <a:t> </a:t>
            </a:r>
            <a:r>
              <a:rPr sz="2200" dirty="0">
                <a:latin typeface="Arial MT"/>
                <a:cs typeface="Arial MT"/>
              </a:rPr>
              <a:t>custom</a:t>
            </a:r>
            <a:r>
              <a:rPr sz="2200" spc="-55" dirty="0">
                <a:latin typeface="Arial MT"/>
                <a:cs typeface="Arial MT"/>
              </a:rPr>
              <a:t> </a:t>
            </a:r>
            <a:r>
              <a:rPr sz="2200" spc="-10" dirty="0">
                <a:latin typeface="Arial MT"/>
                <a:cs typeface="Arial MT"/>
              </a:rPr>
              <a:t>error.</a:t>
            </a:r>
            <a:endParaRPr sz="2200">
              <a:latin typeface="Arial MT"/>
              <a:cs typeface="Arial MT"/>
            </a:endParaRPr>
          </a:p>
          <a:p>
            <a:pPr marL="469265" indent="-368300">
              <a:lnSpc>
                <a:spcPct val="100000"/>
              </a:lnSpc>
              <a:spcBef>
                <a:spcPts val="5"/>
              </a:spcBef>
              <a:buChar char="●"/>
              <a:tabLst>
                <a:tab pos="469265" algn="l"/>
              </a:tabLst>
            </a:pPr>
            <a:r>
              <a:rPr sz="2200" dirty="0">
                <a:latin typeface="Arial MT"/>
                <a:cs typeface="Arial MT"/>
              </a:rPr>
              <a:t>new</a:t>
            </a:r>
            <a:r>
              <a:rPr sz="2200" spc="-35" dirty="0">
                <a:latin typeface="Arial MT"/>
                <a:cs typeface="Arial MT"/>
              </a:rPr>
              <a:t> </a:t>
            </a:r>
            <a:r>
              <a:rPr sz="2200" spc="-10" dirty="0">
                <a:latin typeface="Arial MT"/>
                <a:cs typeface="Arial MT"/>
              </a:rPr>
              <a:t>BusinessRuleException("message</a:t>
            </a:r>
            <a:r>
              <a:rPr sz="2200" spc="-30" dirty="0">
                <a:latin typeface="Arial MT"/>
                <a:cs typeface="Arial MT"/>
              </a:rPr>
              <a:t> </a:t>
            </a:r>
            <a:r>
              <a:rPr sz="2200" dirty="0">
                <a:latin typeface="Arial MT"/>
                <a:cs typeface="Arial MT"/>
              </a:rPr>
              <a:t>As</a:t>
            </a:r>
            <a:r>
              <a:rPr sz="2200" spc="-30" dirty="0">
                <a:latin typeface="Arial MT"/>
                <a:cs typeface="Arial MT"/>
              </a:rPr>
              <a:t> </a:t>
            </a:r>
            <a:r>
              <a:rPr sz="2200" spc="-10" dirty="0">
                <a:latin typeface="Arial MT"/>
                <a:cs typeface="Arial MT"/>
              </a:rPr>
              <a:t>String")</a:t>
            </a:r>
            <a:endParaRPr sz="2200">
              <a:latin typeface="Arial MT"/>
              <a:cs typeface="Arial MT"/>
            </a:endParaRPr>
          </a:p>
          <a:p>
            <a:pPr marL="469265" indent="-368300">
              <a:lnSpc>
                <a:spcPct val="100000"/>
              </a:lnSpc>
              <a:buChar char="●"/>
              <a:tabLst>
                <a:tab pos="469265" algn="l"/>
              </a:tabLst>
            </a:pPr>
            <a:r>
              <a:rPr sz="2200" dirty="0">
                <a:latin typeface="Arial MT"/>
                <a:cs typeface="Arial MT"/>
              </a:rPr>
              <a:t>new</a:t>
            </a:r>
            <a:r>
              <a:rPr sz="2200" spc="-40" dirty="0">
                <a:latin typeface="Arial MT"/>
                <a:cs typeface="Arial MT"/>
              </a:rPr>
              <a:t> </a:t>
            </a:r>
            <a:r>
              <a:rPr sz="2200" spc="-10" dirty="0">
                <a:latin typeface="Arial MT"/>
                <a:cs typeface="Arial MT"/>
              </a:rPr>
              <a:t>ApplicationException("message</a:t>
            </a:r>
            <a:r>
              <a:rPr sz="2200" spc="-30" dirty="0">
                <a:latin typeface="Arial MT"/>
                <a:cs typeface="Arial MT"/>
              </a:rPr>
              <a:t> </a:t>
            </a:r>
            <a:r>
              <a:rPr sz="2200" dirty="0">
                <a:latin typeface="Arial MT"/>
                <a:cs typeface="Arial MT"/>
              </a:rPr>
              <a:t>As</a:t>
            </a:r>
            <a:r>
              <a:rPr sz="2200" spc="-35" dirty="0">
                <a:latin typeface="Arial MT"/>
                <a:cs typeface="Arial MT"/>
              </a:rPr>
              <a:t> </a:t>
            </a:r>
            <a:r>
              <a:rPr sz="2200" spc="-10" dirty="0">
                <a:latin typeface="Arial MT"/>
                <a:cs typeface="Arial MT"/>
              </a:rPr>
              <a:t>String")</a:t>
            </a:r>
            <a:endParaRPr sz="2200">
              <a:latin typeface="Arial MT"/>
              <a:cs typeface="Arial MT"/>
            </a:endParaRPr>
          </a:p>
        </p:txBody>
      </p:sp>
      <p:sp>
        <p:nvSpPr>
          <p:cNvPr id="8" name="TextBox 7">
            <a:extLst>
              <a:ext uri="{FF2B5EF4-FFF2-40B4-BE49-F238E27FC236}">
                <a16:creationId xmlns:a16="http://schemas.microsoft.com/office/drawing/2014/main" id="{F4538A94-3C5F-4894-5FE3-A40C3D9D290C}"/>
              </a:ext>
            </a:extLst>
          </p:cNvPr>
          <p:cNvSpPr txBox="1"/>
          <p:nvPr/>
        </p:nvSpPr>
        <p:spPr>
          <a:xfrm>
            <a:off x="320878" y="251562"/>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fontAlgn="base"/>
            <a:r>
              <a:rPr lang="en-US" dirty="0"/>
              <a:t>Throw &amp; Rethrow</a:t>
            </a:r>
          </a:p>
        </p:txBody>
      </p:sp>
    </p:spTree>
    <p:extLst>
      <p:ext uri="{BB962C8B-B14F-4D97-AF65-F5344CB8AC3E}">
        <p14:creationId xmlns:p14="http://schemas.microsoft.com/office/powerpoint/2010/main" val="195223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2D2A0-376F-474C-8428-CAC5438AE2B8}"/>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Common exceptions and ways to handle them</a:t>
            </a:r>
          </a:p>
        </p:txBody>
      </p:sp>
      <p:graphicFrame>
        <p:nvGraphicFramePr>
          <p:cNvPr id="4" name="Diagram 3">
            <a:extLst>
              <a:ext uri="{FF2B5EF4-FFF2-40B4-BE49-F238E27FC236}">
                <a16:creationId xmlns:a16="http://schemas.microsoft.com/office/drawing/2014/main" id="{D8B0EF52-9869-4272-8BC7-4D86DB39DE4B}"/>
              </a:ext>
            </a:extLst>
          </p:cNvPr>
          <p:cNvGraphicFramePr/>
          <p:nvPr/>
        </p:nvGraphicFramePr>
        <p:xfrm>
          <a:off x="436227" y="887271"/>
          <a:ext cx="11596382" cy="540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44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A3C292-7DCF-4094-A4CD-A77CE63F7982}"/>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Logging and Taking screenshots</a:t>
            </a:r>
          </a:p>
        </p:txBody>
      </p:sp>
      <p:sp>
        <p:nvSpPr>
          <p:cNvPr id="5" name="TextBox 4">
            <a:extLst>
              <a:ext uri="{FF2B5EF4-FFF2-40B4-BE49-F238E27FC236}">
                <a16:creationId xmlns:a16="http://schemas.microsoft.com/office/drawing/2014/main" id="{729FF285-1A7A-4549-A145-E95D4CF0AD71}"/>
              </a:ext>
            </a:extLst>
          </p:cNvPr>
          <p:cNvSpPr txBox="1"/>
          <p:nvPr/>
        </p:nvSpPr>
        <p:spPr>
          <a:xfrm>
            <a:off x="436227" y="784019"/>
            <a:ext cx="4681057" cy="5632311"/>
          </a:xfrm>
          <a:prstGeom prst="rect">
            <a:avLst/>
          </a:prstGeom>
          <a:noFill/>
        </p:spPr>
        <p:txBody>
          <a:bodyPr wrap="square">
            <a:spAutoFit/>
          </a:bodyPr>
          <a:lstStyle/>
          <a:p>
            <a:pPr algn="just"/>
            <a:r>
              <a:rPr lang="en-US" dirty="0"/>
              <a:t>For client logging in UiPath, we have an </a:t>
            </a:r>
            <a:r>
              <a:rPr lang="en-US" dirty="0" err="1"/>
              <a:t>NLog</a:t>
            </a:r>
            <a:r>
              <a:rPr lang="en-US" dirty="0"/>
              <a:t> configuration file which makes it easy and flexible to integrate with databases, servers, or any other </a:t>
            </a:r>
            <a:r>
              <a:rPr lang="en-US" dirty="0" err="1"/>
              <a:t>NLog</a:t>
            </a:r>
            <a:r>
              <a:rPr lang="en-US" dirty="0"/>
              <a:t> targets. It can be send to log aggregators like elastic search for data visualization using Kibana.</a:t>
            </a:r>
          </a:p>
          <a:p>
            <a:endParaRPr lang="en-US" dirty="0"/>
          </a:p>
          <a:p>
            <a:pPr marL="285750" indent="-285750">
              <a:buFont typeface="Arial" panose="020B0604020202020204" pitchFamily="34" charset="0"/>
              <a:buChar char="•"/>
            </a:pPr>
            <a:r>
              <a:rPr lang="en-US" dirty="0"/>
              <a:t>By default, these Logs are saved in -%Local App %\UiPath\Logs</a:t>
            </a:r>
          </a:p>
          <a:p>
            <a:pPr marL="285750" indent="-285750">
              <a:buFont typeface="Arial" panose="020B0604020202020204" pitchFamily="34" charset="0"/>
              <a:buChar char="•"/>
            </a:pPr>
            <a:r>
              <a:rPr lang="en-US" dirty="0"/>
              <a:t>All logs generated by the execution are also sent to the server.</a:t>
            </a:r>
          </a:p>
          <a:p>
            <a:pPr marL="285750" indent="-285750">
              <a:buFont typeface="Arial" panose="020B0604020202020204" pitchFamily="34" charset="0"/>
              <a:buChar char="•"/>
            </a:pPr>
            <a:r>
              <a:rPr lang="en-US" dirty="0"/>
              <a:t>Each Log has a Log Level which refers to how detailed the generated message is.</a:t>
            </a:r>
          </a:p>
          <a:p>
            <a:pPr marL="285750" indent="-285750">
              <a:buFont typeface="Arial" panose="020B0604020202020204" pitchFamily="34" charset="0"/>
              <a:buChar char="•"/>
            </a:pPr>
            <a:r>
              <a:rPr lang="en-US" dirty="0"/>
              <a:t>Logging Levels refer to the type of severity that is written in the Log File.</a:t>
            </a:r>
          </a:p>
          <a:p>
            <a:pPr marL="285750" indent="-285750">
              <a:buFont typeface="Arial" panose="020B0604020202020204" pitchFamily="34" charset="0"/>
              <a:buChar char="•"/>
            </a:pPr>
            <a:r>
              <a:rPr lang="en-US" dirty="0"/>
              <a:t>Logs can be exported and searched from UiPath Orchestrator </a:t>
            </a:r>
          </a:p>
          <a:p>
            <a:endParaRPr lang="en-US" dirty="0"/>
          </a:p>
        </p:txBody>
      </p:sp>
      <p:pic>
        <p:nvPicPr>
          <p:cNvPr id="7" name="Picture 6">
            <a:extLst>
              <a:ext uri="{FF2B5EF4-FFF2-40B4-BE49-F238E27FC236}">
                <a16:creationId xmlns:a16="http://schemas.microsoft.com/office/drawing/2014/main" id="{26208435-148D-4723-AF46-B1480F3DA82F}"/>
              </a:ext>
            </a:extLst>
          </p:cNvPr>
          <p:cNvPicPr>
            <a:picLocks noChangeAspect="1"/>
          </p:cNvPicPr>
          <p:nvPr/>
        </p:nvPicPr>
        <p:blipFill>
          <a:blip r:embed="rId2"/>
          <a:stretch>
            <a:fillRect/>
          </a:stretch>
        </p:blipFill>
        <p:spPr>
          <a:xfrm>
            <a:off x="5327009" y="3336664"/>
            <a:ext cx="6428764" cy="2737317"/>
          </a:xfrm>
          <a:prstGeom prst="rect">
            <a:avLst/>
          </a:prstGeom>
        </p:spPr>
      </p:pic>
      <p:pic>
        <p:nvPicPr>
          <p:cNvPr id="9" name="Picture 8">
            <a:extLst>
              <a:ext uri="{FF2B5EF4-FFF2-40B4-BE49-F238E27FC236}">
                <a16:creationId xmlns:a16="http://schemas.microsoft.com/office/drawing/2014/main" id="{AA784122-5D84-48D1-80FD-D28FD0CC5481}"/>
              </a:ext>
            </a:extLst>
          </p:cNvPr>
          <p:cNvPicPr>
            <a:picLocks noChangeAspect="1"/>
          </p:cNvPicPr>
          <p:nvPr/>
        </p:nvPicPr>
        <p:blipFill>
          <a:blip r:embed="rId3"/>
          <a:stretch>
            <a:fillRect/>
          </a:stretch>
        </p:blipFill>
        <p:spPr>
          <a:xfrm>
            <a:off x="5327009" y="784019"/>
            <a:ext cx="6428764" cy="2490350"/>
          </a:xfrm>
          <a:prstGeom prst="rect">
            <a:avLst/>
          </a:prstGeom>
        </p:spPr>
      </p:pic>
    </p:spTree>
    <p:extLst>
      <p:ext uri="{BB962C8B-B14F-4D97-AF65-F5344CB8AC3E}">
        <p14:creationId xmlns:p14="http://schemas.microsoft.com/office/powerpoint/2010/main" val="75700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A776D-7D2A-4E1B-8925-3D361789A09A}"/>
              </a:ext>
            </a:extLst>
          </p:cNvPr>
          <p:cNvSpPr txBox="1"/>
          <p:nvPr/>
        </p:nvSpPr>
        <p:spPr>
          <a:xfrm>
            <a:off x="246216" y="214986"/>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Plugins and Extensions</a:t>
            </a:r>
          </a:p>
        </p:txBody>
      </p:sp>
      <p:sp>
        <p:nvSpPr>
          <p:cNvPr id="5" name="TextBox 4">
            <a:extLst>
              <a:ext uri="{FF2B5EF4-FFF2-40B4-BE49-F238E27FC236}">
                <a16:creationId xmlns:a16="http://schemas.microsoft.com/office/drawing/2014/main" id="{68551EF7-315A-49A4-A623-EB971AF12F03}"/>
              </a:ext>
            </a:extLst>
          </p:cNvPr>
          <p:cNvSpPr txBox="1"/>
          <p:nvPr/>
        </p:nvSpPr>
        <p:spPr>
          <a:xfrm>
            <a:off x="246216" y="763398"/>
            <a:ext cx="4611010" cy="4801314"/>
          </a:xfrm>
          <a:prstGeom prst="rect">
            <a:avLst/>
          </a:prstGeom>
          <a:noFill/>
        </p:spPr>
        <p:txBody>
          <a:bodyPr wrap="square">
            <a:spAutoFit/>
          </a:bodyPr>
          <a:lstStyle/>
          <a:p>
            <a:r>
              <a:rPr lang="en-US" dirty="0"/>
              <a:t>UiPath has many plugins and extensions to ease UI automation, apart from basic extraction and interaction with the desktop screen. These plugins allow us to directly interact with those applications or ease UI automation. Some of the important sections that are going to be covered in this course are: </a:t>
            </a:r>
          </a:p>
          <a:p>
            <a:endParaRPr lang="en-US" dirty="0"/>
          </a:p>
          <a:p>
            <a:pPr marL="285750" indent="-285750">
              <a:buFont typeface="Arial" panose="020B0604020202020204" pitchFamily="34" charset="0"/>
              <a:buChar char="•"/>
            </a:pPr>
            <a:r>
              <a:rPr lang="en-US" dirty="0"/>
              <a:t>Terminal plugin </a:t>
            </a:r>
          </a:p>
          <a:p>
            <a:pPr marL="285750" indent="-285750">
              <a:buFont typeface="Arial" panose="020B0604020202020204" pitchFamily="34" charset="0"/>
              <a:buChar char="•"/>
            </a:pPr>
            <a:r>
              <a:rPr lang="en-US" dirty="0"/>
              <a:t>SAP Automation </a:t>
            </a:r>
          </a:p>
          <a:p>
            <a:pPr marL="285750" indent="-285750">
              <a:buFont typeface="Arial" panose="020B0604020202020204" pitchFamily="34" charset="0"/>
              <a:buChar char="•"/>
            </a:pPr>
            <a:r>
              <a:rPr lang="en-US" dirty="0"/>
              <a:t>Web integration (UI Explorer)</a:t>
            </a:r>
          </a:p>
          <a:p>
            <a:pPr marL="285750" indent="-285750">
              <a:buFont typeface="Arial" panose="020B0604020202020204" pitchFamily="34" charset="0"/>
              <a:buChar char="•"/>
            </a:pPr>
            <a:r>
              <a:rPr lang="en-US" dirty="0"/>
              <a:t>Excel and Word plugins (Repair tool for Office)</a:t>
            </a:r>
          </a:p>
          <a:p>
            <a:pPr marL="285750" indent="-285750">
              <a:buFont typeface="Arial" panose="020B0604020202020204" pitchFamily="34" charset="0"/>
              <a:buChar char="•"/>
            </a:pPr>
            <a:r>
              <a:rPr lang="en-US" dirty="0"/>
              <a:t>Extensions: Java, Chrome, Edge, Firefox, and Silverlight, Citrix Automation, RDP, VMWare</a:t>
            </a:r>
          </a:p>
        </p:txBody>
      </p:sp>
      <p:pic>
        <p:nvPicPr>
          <p:cNvPr id="4" name="Picture 3">
            <a:extLst>
              <a:ext uri="{FF2B5EF4-FFF2-40B4-BE49-F238E27FC236}">
                <a16:creationId xmlns:a16="http://schemas.microsoft.com/office/drawing/2014/main" id="{FF82F92B-10C2-4CDF-9347-58A215857430}"/>
              </a:ext>
            </a:extLst>
          </p:cNvPr>
          <p:cNvPicPr>
            <a:picLocks noChangeAspect="1"/>
          </p:cNvPicPr>
          <p:nvPr/>
        </p:nvPicPr>
        <p:blipFill>
          <a:blip r:embed="rId2"/>
          <a:stretch>
            <a:fillRect/>
          </a:stretch>
        </p:blipFill>
        <p:spPr>
          <a:xfrm>
            <a:off x="5385732" y="1354487"/>
            <a:ext cx="5841534" cy="373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09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E9BE4-86CF-4378-B6A7-B6F6128F85E4}"/>
              </a:ext>
            </a:extLst>
          </p:cNvPr>
          <p:cNvSpPr txBox="1"/>
          <p:nvPr/>
        </p:nvSpPr>
        <p:spPr>
          <a:xfrm>
            <a:off x="410591" y="205017"/>
            <a:ext cx="11405587"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800"/>
              <a:t>Working with Excel</a:t>
            </a:r>
            <a:endParaRPr lang="en-US" sz="2800" dirty="0"/>
          </a:p>
        </p:txBody>
      </p:sp>
      <p:sp>
        <p:nvSpPr>
          <p:cNvPr id="11" name="TextBox 10">
            <a:extLst>
              <a:ext uri="{FF2B5EF4-FFF2-40B4-BE49-F238E27FC236}">
                <a16:creationId xmlns:a16="http://schemas.microsoft.com/office/drawing/2014/main" id="{41425972-4A65-4E6F-98E3-D229CD0F97AF}"/>
              </a:ext>
            </a:extLst>
          </p:cNvPr>
          <p:cNvSpPr txBox="1"/>
          <p:nvPr/>
        </p:nvSpPr>
        <p:spPr>
          <a:xfrm>
            <a:off x="410591" y="998424"/>
            <a:ext cx="4433783" cy="5078313"/>
          </a:xfrm>
          <a:prstGeom prst="rect">
            <a:avLst/>
          </a:prstGeom>
          <a:noFill/>
        </p:spPr>
        <p:txBody>
          <a:bodyPr wrap="square">
            <a:spAutoFit/>
          </a:bodyPr>
          <a:lstStyle/>
          <a:p>
            <a:r>
              <a:rPr lang="en-US"/>
              <a:t>UiPath Studio provides a comprehensive set of activities and features to automate various tasks, including Excel automation. This includes the UiPath.Excel.Activities package, which contains a wide range of activities for reading and writing data, formatting cells, filtering and sorting data, creating charts and graphs, and performing calculations in Excel.</a:t>
            </a:r>
          </a:p>
          <a:p>
            <a:endParaRPr lang="en-US"/>
          </a:p>
          <a:p>
            <a:r>
              <a:rPr lang="en-US"/>
              <a:t>UiPath Studio offers two ways for accessing and manipulating workbooks/Excel.</a:t>
            </a:r>
          </a:p>
          <a:p>
            <a:endParaRPr lang="en-US" b="1"/>
          </a:p>
          <a:p>
            <a:r>
              <a:rPr lang="en-US" b="1"/>
              <a:t>1 - Workbook or File Access Level</a:t>
            </a:r>
          </a:p>
          <a:p>
            <a:endParaRPr lang="en-US" b="1"/>
          </a:p>
          <a:p>
            <a:r>
              <a:rPr lang="en-US" b="1"/>
              <a:t>2 - Excel or Excel App integration</a:t>
            </a:r>
            <a:endParaRPr lang="en-US" b="1" dirty="0"/>
          </a:p>
        </p:txBody>
      </p:sp>
      <p:pic>
        <p:nvPicPr>
          <p:cNvPr id="1026" name="Picture 2">
            <a:extLst>
              <a:ext uri="{FF2B5EF4-FFF2-40B4-BE49-F238E27FC236}">
                <a16:creationId xmlns:a16="http://schemas.microsoft.com/office/drawing/2014/main" id="{C9A81194-9123-747E-1BDF-78973E6C0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245" y="1112106"/>
            <a:ext cx="6499666" cy="49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8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E9BE4-86CF-4378-B6A7-B6F6128F85E4}"/>
              </a:ext>
            </a:extLst>
          </p:cNvPr>
          <p:cNvSpPr txBox="1"/>
          <p:nvPr/>
        </p:nvSpPr>
        <p:spPr>
          <a:xfrm>
            <a:off x="410591" y="205017"/>
            <a:ext cx="11405587"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800" dirty="0"/>
              <a:t>Working with Excel</a:t>
            </a:r>
          </a:p>
        </p:txBody>
      </p:sp>
      <p:sp>
        <p:nvSpPr>
          <p:cNvPr id="7" name="TextBox 6">
            <a:extLst>
              <a:ext uri="{FF2B5EF4-FFF2-40B4-BE49-F238E27FC236}">
                <a16:creationId xmlns:a16="http://schemas.microsoft.com/office/drawing/2014/main" id="{318BD392-1E30-4EF9-90D0-7BF0F6122382}"/>
              </a:ext>
            </a:extLst>
          </p:cNvPr>
          <p:cNvSpPr txBox="1"/>
          <p:nvPr/>
        </p:nvSpPr>
        <p:spPr>
          <a:xfrm>
            <a:off x="5980423" y="1763929"/>
            <a:ext cx="5800985"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In this module, we are going to operate on Excel file. In particular following are the methods that are frequently used with an Excel file:</a:t>
            </a:r>
          </a:p>
          <a:p>
            <a:pPr marL="285750" indent="-285750">
              <a:buFont typeface="Wingdings" panose="05000000000000000000" pitchFamily="2" charset="2"/>
              <a:buChar char="q"/>
            </a:pPr>
            <a:r>
              <a:rPr lang="en-US" dirty="0"/>
              <a:t>Read cell</a:t>
            </a:r>
          </a:p>
          <a:p>
            <a:pPr marL="285750" indent="-285750">
              <a:buFont typeface="Wingdings" panose="05000000000000000000" pitchFamily="2" charset="2"/>
              <a:buChar char="q"/>
            </a:pPr>
            <a:r>
              <a:rPr lang="en-US" dirty="0"/>
              <a:t>Write cell</a:t>
            </a:r>
          </a:p>
          <a:p>
            <a:pPr marL="285750" indent="-285750">
              <a:buFont typeface="Wingdings" panose="05000000000000000000" pitchFamily="2" charset="2"/>
              <a:buChar char="q"/>
            </a:pPr>
            <a:r>
              <a:rPr lang="en-US" dirty="0"/>
              <a:t>Read range</a:t>
            </a:r>
          </a:p>
          <a:p>
            <a:pPr marL="285750" indent="-285750">
              <a:buFont typeface="Wingdings" panose="05000000000000000000" pitchFamily="2" charset="2"/>
              <a:buChar char="q"/>
            </a:pPr>
            <a:r>
              <a:rPr lang="en-US" dirty="0"/>
              <a:t>Write range</a:t>
            </a:r>
          </a:p>
          <a:p>
            <a:pPr marL="285750" indent="-285750">
              <a:buFont typeface="Wingdings" panose="05000000000000000000" pitchFamily="2" charset="2"/>
              <a:buChar char="q"/>
            </a:pPr>
            <a:r>
              <a:rPr lang="en-US" dirty="0"/>
              <a:t>Append range</a:t>
            </a:r>
          </a:p>
          <a:p>
            <a:endParaRPr lang="en-US" dirty="0"/>
          </a:p>
          <a:p>
            <a:r>
              <a:rPr lang="en-US" i="1" dirty="0"/>
              <a:t>Once you get familiar with these methods, it will become very easy for you to use other methods too.</a:t>
            </a:r>
          </a:p>
        </p:txBody>
      </p:sp>
      <p:sp>
        <p:nvSpPr>
          <p:cNvPr id="9" name="TextBox 8">
            <a:extLst>
              <a:ext uri="{FF2B5EF4-FFF2-40B4-BE49-F238E27FC236}">
                <a16:creationId xmlns:a16="http://schemas.microsoft.com/office/drawing/2014/main" id="{6580E809-E0F8-4F48-A91B-CEFC90BC70B4}"/>
              </a:ext>
            </a:extLst>
          </p:cNvPr>
          <p:cNvSpPr txBox="1"/>
          <p:nvPr/>
        </p:nvSpPr>
        <p:spPr>
          <a:xfrm>
            <a:off x="375822" y="728237"/>
            <a:ext cx="11405586" cy="923330"/>
          </a:xfrm>
          <a:prstGeom prst="rect">
            <a:avLst/>
          </a:prstGeom>
          <a:noFill/>
        </p:spPr>
        <p:txBody>
          <a:bodyPr wrap="square">
            <a:spAutoFit/>
          </a:bodyPr>
          <a:lstStyle/>
          <a:p>
            <a:r>
              <a:rPr lang="en-US" dirty="0"/>
              <a:t>UiPath Excel Automation brings you countless automation possibilities, no matter how small or elaborate the tasks you are doing on your day to basis such as Reading and Writing data, Data Extraction from other source and Managing them in sheets or  Copying columns values to other application  and so on …</a:t>
            </a:r>
          </a:p>
        </p:txBody>
      </p:sp>
      <p:sp>
        <p:nvSpPr>
          <p:cNvPr id="11" name="TextBox 10">
            <a:extLst>
              <a:ext uri="{FF2B5EF4-FFF2-40B4-BE49-F238E27FC236}">
                <a16:creationId xmlns:a16="http://schemas.microsoft.com/office/drawing/2014/main" id="{41425972-4A65-4E6F-98E3-D229CD0F97AF}"/>
              </a:ext>
            </a:extLst>
          </p:cNvPr>
          <p:cNvSpPr txBox="1"/>
          <p:nvPr/>
        </p:nvSpPr>
        <p:spPr>
          <a:xfrm>
            <a:off x="410591" y="1651567"/>
            <a:ext cx="5243589" cy="5078313"/>
          </a:xfrm>
          <a:prstGeom prst="rect">
            <a:avLst/>
          </a:prstGeom>
          <a:noFill/>
        </p:spPr>
        <p:txBody>
          <a:bodyPr wrap="square">
            <a:spAutoFit/>
          </a:bodyPr>
          <a:lstStyle/>
          <a:p>
            <a:r>
              <a:rPr lang="en-US" dirty="0"/>
              <a:t>The </a:t>
            </a:r>
            <a:r>
              <a:rPr lang="en-US" dirty="0">
                <a:solidFill>
                  <a:srgbClr val="FF0000"/>
                </a:solidFill>
              </a:rPr>
              <a:t>UiPath Excel activities package </a:t>
            </a:r>
            <a:r>
              <a:rPr lang="en-US" dirty="0"/>
              <a:t>aids users to automate all aspects of Microsoft Excel, as we know it is an application intensely used by many in all types of businesses.</a:t>
            </a:r>
          </a:p>
          <a:p>
            <a:endParaRPr lang="en-US" dirty="0"/>
          </a:p>
          <a:p>
            <a:r>
              <a:rPr lang="en-US" dirty="0"/>
              <a:t>It contains activities that enable you to read information from a cell, columns, rows or ranges, write to other spreadsheets or workbooks, execute macros, and even extract formulas. You can also sort data, color code it or append additional information.</a:t>
            </a:r>
          </a:p>
          <a:p>
            <a:endParaRPr lang="en-US" dirty="0"/>
          </a:p>
          <a:p>
            <a:r>
              <a:rPr lang="en-US" dirty="0"/>
              <a:t>The activities grouped under the System chapter </a:t>
            </a:r>
            <a:r>
              <a:rPr lang="en-US" dirty="0">
                <a:solidFill>
                  <a:srgbClr val="FF0000"/>
                </a:solidFill>
              </a:rPr>
              <a:t>can be executed even if Microsoft Excel is not installed on the machine</a:t>
            </a:r>
            <a:r>
              <a:rPr lang="en-US" dirty="0"/>
              <a:t>, </a:t>
            </a:r>
          </a:p>
          <a:p>
            <a:r>
              <a:rPr lang="en-US" dirty="0"/>
              <a:t>whereas the ones under the App Integration chapter </a:t>
            </a:r>
            <a:r>
              <a:rPr lang="en-US" dirty="0">
                <a:solidFill>
                  <a:srgbClr val="FF0000"/>
                </a:solidFill>
              </a:rPr>
              <a:t>require the app on the machine </a:t>
            </a:r>
            <a:r>
              <a:rPr lang="en-US" dirty="0"/>
              <a:t>on which they run.</a:t>
            </a:r>
          </a:p>
        </p:txBody>
      </p:sp>
    </p:spTree>
    <p:extLst>
      <p:ext uri="{BB962C8B-B14F-4D97-AF65-F5344CB8AC3E}">
        <p14:creationId xmlns:p14="http://schemas.microsoft.com/office/powerpoint/2010/main" val="124068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62691-D51E-4F94-8CA0-02A3BC1B2B5A}"/>
              </a:ext>
            </a:extLst>
          </p:cNvPr>
          <p:cNvSpPr txBox="1"/>
          <p:nvPr/>
        </p:nvSpPr>
        <p:spPr>
          <a:xfrm>
            <a:off x="494951" y="1037025"/>
            <a:ext cx="5771625" cy="5632311"/>
          </a:xfrm>
          <a:prstGeom prst="rect">
            <a:avLst/>
          </a:prstGeom>
          <a:noFill/>
        </p:spPr>
        <p:txBody>
          <a:bodyPr wrap="square" numCol="2">
            <a:spAutoFit/>
          </a:bodyPr>
          <a:lstStyle/>
          <a:p>
            <a:pPr marL="342900" indent="-342900">
              <a:buBlip>
                <a:blip r:embed="rId2">
                  <a:extLst>
                    <a:ext uri="{837473B0-CC2E-450A-ABE3-18F120FF3D39}">
                      <a1611:picAttrSrcUrl xmlns:a1611="http://schemas.microsoft.com/office/drawing/2016/11/main" r:id="rId3"/>
                    </a:ext>
                  </a:extLst>
                </a:blip>
              </a:buBlip>
            </a:pPr>
            <a:r>
              <a:rPr lang="en-US" sz="1400" dirty="0"/>
              <a:t>Append To CSV</a:t>
            </a:r>
          </a:p>
          <a:p>
            <a:pPr marL="342900" indent="-342900">
              <a:buBlip>
                <a:blip r:embed="rId2">
                  <a:extLst>
                    <a:ext uri="{837473B0-CC2E-450A-ABE3-18F120FF3D39}">
                      <a1611:picAttrSrcUrl xmlns:a1611="http://schemas.microsoft.com/office/drawing/2016/11/main" r:id="rId3"/>
                    </a:ext>
                  </a:extLst>
                </a:blip>
              </a:buBlip>
            </a:pPr>
            <a:r>
              <a:rPr lang="en-US" sz="1400" dirty="0"/>
              <a:t>Read CSV</a:t>
            </a:r>
          </a:p>
          <a:p>
            <a:pPr marL="342900" indent="-342900">
              <a:buBlip>
                <a:blip r:embed="rId2">
                  <a:extLst>
                    <a:ext uri="{837473B0-CC2E-450A-ABE3-18F120FF3D39}">
                      <a1611:picAttrSrcUrl xmlns:a1611="http://schemas.microsoft.com/office/drawing/2016/11/main" r:id="rId3"/>
                    </a:ext>
                  </a:extLst>
                </a:blip>
              </a:buBlip>
            </a:pPr>
            <a:r>
              <a:rPr lang="en-US" sz="1400" dirty="0"/>
              <a:t>Write CSV</a:t>
            </a:r>
          </a:p>
          <a:p>
            <a:pPr marL="342900" indent="-342900">
              <a:buBlip>
                <a:blip r:embed="rId2">
                  <a:extLst>
                    <a:ext uri="{837473B0-CC2E-450A-ABE3-18F120FF3D39}">
                      <a1611:picAttrSrcUrl xmlns:a1611="http://schemas.microsoft.com/office/drawing/2016/11/main" r:id="rId3"/>
                    </a:ext>
                  </a:extLst>
                </a:blip>
              </a:buBlip>
            </a:pPr>
            <a:r>
              <a:rPr lang="en-US" sz="1400" dirty="0"/>
              <a:t>Delete Column</a:t>
            </a:r>
          </a:p>
          <a:p>
            <a:pPr marL="342900" indent="-342900">
              <a:buBlip>
                <a:blip r:embed="rId2">
                  <a:extLst>
                    <a:ext uri="{837473B0-CC2E-450A-ABE3-18F120FF3D39}">
                      <a1611:picAttrSrcUrl xmlns:a1611="http://schemas.microsoft.com/office/drawing/2016/11/main" r:id="rId3"/>
                    </a:ext>
                  </a:extLst>
                </a:blip>
              </a:buBlip>
            </a:pPr>
            <a:r>
              <a:rPr lang="en-US" sz="1400" dirty="0"/>
              <a:t>Filter Table</a:t>
            </a:r>
          </a:p>
          <a:p>
            <a:pPr marL="342900" indent="-342900">
              <a:buBlip>
                <a:blip r:embed="rId2">
                  <a:extLst>
                    <a:ext uri="{837473B0-CC2E-450A-ABE3-18F120FF3D39}">
                      <a1611:picAttrSrcUrl xmlns:a1611="http://schemas.microsoft.com/office/drawing/2016/11/main" r:id="rId3"/>
                    </a:ext>
                  </a:extLst>
                </a:blip>
              </a:buBlip>
            </a:pPr>
            <a:r>
              <a:rPr lang="en-US" sz="1400" dirty="0"/>
              <a:t>Get Table Range</a:t>
            </a:r>
          </a:p>
          <a:p>
            <a:pPr marL="342900" indent="-342900">
              <a:buBlip>
                <a:blip r:embed="rId2">
                  <a:extLst>
                    <a:ext uri="{837473B0-CC2E-450A-ABE3-18F120FF3D39}">
                      <a1611:picAttrSrcUrl xmlns:a1611="http://schemas.microsoft.com/office/drawing/2016/11/main" r:id="rId3"/>
                    </a:ext>
                  </a:extLst>
                </a:blip>
              </a:buBlip>
            </a:pPr>
            <a:r>
              <a:rPr lang="en-US" sz="1400" dirty="0"/>
              <a:t>Insert Column</a:t>
            </a:r>
          </a:p>
          <a:p>
            <a:pPr marL="342900" indent="-342900">
              <a:buBlip>
                <a:blip r:embed="rId2">
                  <a:extLst>
                    <a:ext uri="{837473B0-CC2E-450A-ABE3-18F120FF3D39}">
                      <a1611:picAttrSrcUrl xmlns:a1611="http://schemas.microsoft.com/office/drawing/2016/11/main" r:id="rId3"/>
                    </a:ext>
                  </a:extLst>
                </a:blip>
              </a:buBlip>
            </a:pPr>
            <a:r>
              <a:rPr lang="en-US" sz="1400" dirty="0"/>
              <a:t>Sort Table</a:t>
            </a:r>
          </a:p>
          <a:p>
            <a:pPr marL="342900" indent="-342900">
              <a:buBlip>
                <a:blip r:embed="rId2">
                  <a:extLst>
                    <a:ext uri="{837473B0-CC2E-450A-ABE3-18F120FF3D39}">
                      <a1611:picAttrSrcUrl xmlns:a1611="http://schemas.microsoft.com/office/drawing/2016/11/main" r:id="rId3"/>
                    </a:ext>
                  </a:extLst>
                </a:blip>
              </a:buBlip>
            </a:pPr>
            <a:r>
              <a:rPr lang="en-US" sz="1400" dirty="0"/>
              <a:t>Append Range</a:t>
            </a:r>
          </a:p>
          <a:p>
            <a:pPr marL="342900" indent="-342900">
              <a:buBlip>
                <a:blip r:embed="rId2">
                  <a:extLst>
                    <a:ext uri="{837473B0-CC2E-450A-ABE3-18F120FF3D39}">
                      <a1611:picAttrSrcUrl xmlns:a1611="http://schemas.microsoft.com/office/drawing/2016/11/main" r:id="rId3"/>
                    </a:ext>
                  </a:extLst>
                </a:blip>
              </a:buBlip>
            </a:pPr>
            <a:r>
              <a:rPr lang="en-US" sz="1400" dirty="0"/>
              <a:t>Close Workbook</a:t>
            </a:r>
          </a:p>
          <a:p>
            <a:pPr marL="342900" indent="-342900">
              <a:buBlip>
                <a:blip r:embed="rId2">
                  <a:extLst>
                    <a:ext uri="{837473B0-CC2E-450A-ABE3-18F120FF3D39}">
                      <a1611:picAttrSrcUrl xmlns:a1611="http://schemas.microsoft.com/office/drawing/2016/11/main" r:id="rId3"/>
                    </a:ext>
                  </a:extLst>
                </a:blip>
              </a:buBlip>
            </a:pPr>
            <a:r>
              <a:rPr lang="en-US" sz="1400" dirty="0"/>
              <a:t>Excel Application Scope</a:t>
            </a:r>
          </a:p>
          <a:p>
            <a:pPr marL="342900" indent="-342900">
              <a:buBlip>
                <a:blip r:embed="rId2">
                  <a:extLst>
                    <a:ext uri="{837473B0-CC2E-450A-ABE3-18F120FF3D39}">
                      <a1611:picAttrSrcUrl xmlns:a1611="http://schemas.microsoft.com/office/drawing/2016/11/main" r:id="rId3"/>
                    </a:ext>
                  </a:extLst>
                </a:blip>
              </a:buBlip>
            </a:pPr>
            <a:r>
              <a:rPr lang="en-US" sz="1400" dirty="0"/>
              <a:t>Get Cell Color</a:t>
            </a:r>
          </a:p>
          <a:p>
            <a:pPr marL="342900" indent="-342900">
              <a:buBlip>
                <a:blip r:embed="rId2">
                  <a:extLst>
                    <a:ext uri="{837473B0-CC2E-450A-ABE3-18F120FF3D39}">
                      <a1611:picAttrSrcUrl xmlns:a1611="http://schemas.microsoft.com/office/drawing/2016/11/main" r:id="rId3"/>
                    </a:ext>
                  </a:extLst>
                </a:blip>
              </a:buBlip>
            </a:pPr>
            <a:r>
              <a:rPr lang="en-US" sz="1400" dirty="0"/>
              <a:t>Read Cell</a:t>
            </a:r>
          </a:p>
          <a:p>
            <a:pPr marL="342900" indent="-342900">
              <a:buBlip>
                <a:blip r:embed="rId2">
                  <a:extLst>
                    <a:ext uri="{837473B0-CC2E-450A-ABE3-18F120FF3D39}">
                      <a1611:picAttrSrcUrl xmlns:a1611="http://schemas.microsoft.com/office/drawing/2016/11/main" r:id="rId3"/>
                    </a:ext>
                  </a:extLst>
                </a:blip>
              </a:buBlip>
            </a:pPr>
            <a:r>
              <a:rPr lang="en-US" sz="1400" dirty="0"/>
              <a:t>Read Cell Formula</a:t>
            </a:r>
          </a:p>
          <a:p>
            <a:pPr marL="342900" indent="-342900">
              <a:buBlip>
                <a:blip r:embed="rId2">
                  <a:extLst>
                    <a:ext uri="{837473B0-CC2E-450A-ABE3-18F120FF3D39}">
                      <a1611:picAttrSrcUrl xmlns:a1611="http://schemas.microsoft.com/office/drawing/2016/11/main" r:id="rId3"/>
                    </a:ext>
                  </a:extLst>
                </a:blip>
              </a:buBlip>
            </a:pPr>
            <a:r>
              <a:rPr lang="en-US" sz="1400" dirty="0"/>
              <a:t>Read Column</a:t>
            </a:r>
          </a:p>
          <a:p>
            <a:pPr marL="342900" indent="-342900">
              <a:buBlip>
                <a:blip r:embed="rId2">
                  <a:extLst>
                    <a:ext uri="{837473B0-CC2E-450A-ABE3-18F120FF3D39}">
                      <a1611:picAttrSrcUrl xmlns:a1611="http://schemas.microsoft.com/office/drawing/2016/11/main" r:id="rId3"/>
                    </a:ext>
                  </a:extLst>
                </a:blip>
              </a:buBlip>
            </a:pPr>
            <a:r>
              <a:rPr lang="en-US" sz="1400" dirty="0"/>
              <a:t>Read Range</a:t>
            </a:r>
          </a:p>
          <a:p>
            <a:pPr marL="342900" indent="-342900">
              <a:buBlip>
                <a:blip r:embed="rId2">
                  <a:extLst>
                    <a:ext uri="{837473B0-CC2E-450A-ABE3-18F120FF3D39}">
                      <a1611:picAttrSrcUrl xmlns:a1611="http://schemas.microsoft.com/office/drawing/2016/11/main" r:id="rId3"/>
                    </a:ext>
                  </a:extLst>
                </a:blip>
              </a:buBlip>
            </a:pPr>
            <a:r>
              <a:rPr lang="en-US" sz="1400" dirty="0"/>
              <a:t>Read Row</a:t>
            </a:r>
          </a:p>
          <a:p>
            <a:pPr marL="342900" indent="-342900">
              <a:buBlip>
                <a:blip r:embed="rId2">
                  <a:extLst>
                    <a:ext uri="{837473B0-CC2E-450A-ABE3-18F120FF3D39}">
                      <a1611:picAttrSrcUrl xmlns:a1611="http://schemas.microsoft.com/office/drawing/2016/11/main" r:id="rId3"/>
                    </a:ext>
                  </a:extLst>
                </a:blip>
              </a:buBlip>
            </a:pPr>
            <a:r>
              <a:rPr lang="en-US" sz="1400" dirty="0"/>
              <a:t>Select Range</a:t>
            </a:r>
          </a:p>
          <a:p>
            <a:pPr marL="342900" indent="-342900">
              <a:buBlip>
                <a:blip r:embed="rId2">
                  <a:extLst>
                    <a:ext uri="{837473B0-CC2E-450A-ABE3-18F120FF3D39}">
                      <a1611:picAttrSrcUrl xmlns:a1611="http://schemas.microsoft.com/office/drawing/2016/11/main" r:id="rId3"/>
                    </a:ext>
                  </a:extLst>
                </a:blip>
              </a:buBlip>
            </a:pPr>
            <a:r>
              <a:rPr lang="en-US" sz="1400" dirty="0"/>
              <a:t>Set Range Color</a:t>
            </a:r>
          </a:p>
          <a:p>
            <a:pPr marL="342900" indent="-342900">
              <a:buBlip>
                <a:blip r:embed="rId2">
                  <a:extLst>
                    <a:ext uri="{837473B0-CC2E-450A-ABE3-18F120FF3D39}">
                      <a1611:picAttrSrcUrl xmlns:a1611="http://schemas.microsoft.com/office/drawing/2016/11/main" r:id="rId3"/>
                    </a:ext>
                  </a:extLst>
                </a:blip>
              </a:buBlip>
            </a:pPr>
            <a:r>
              <a:rPr lang="en-US" sz="1400" dirty="0"/>
              <a:t>Write Cell</a:t>
            </a:r>
          </a:p>
          <a:p>
            <a:pPr marL="342900" indent="-342900">
              <a:buBlip>
                <a:blip r:embed="rId2">
                  <a:extLst>
                    <a:ext uri="{837473B0-CC2E-450A-ABE3-18F120FF3D39}">
                      <a1611:picAttrSrcUrl xmlns:a1611="http://schemas.microsoft.com/office/drawing/2016/11/main" r:id="rId3"/>
                    </a:ext>
                  </a:extLst>
                </a:blip>
              </a:buBlip>
            </a:pPr>
            <a:r>
              <a:rPr lang="en-US" sz="1400" dirty="0"/>
              <a:t>Write Range</a:t>
            </a:r>
          </a:p>
          <a:p>
            <a:pPr marL="342900" indent="-342900">
              <a:buBlip>
                <a:blip r:embed="rId2">
                  <a:extLst>
                    <a:ext uri="{837473B0-CC2E-450A-ABE3-18F120FF3D39}">
                      <a1611:picAttrSrcUrl xmlns:a1611="http://schemas.microsoft.com/office/drawing/2016/11/main" r:id="rId3"/>
                    </a:ext>
                  </a:extLst>
                </a:blip>
              </a:buBlip>
            </a:pPr>
            <a:r>
              <a:rPr lang="en-US" sz="1400" dirty="0"/>
              <a:t>Save Workbook</a:t>
            </a:r>
          </a:p>
          <a:p>
            <a:pPr marL="342900" indent="-342900">
              <a:buBlip>
                <a:blip r:embed="rId2">
                  <a:extLst>
                    <a:ext uri="{837473B0-CC2E-450A-ABE3-18F120FF3D39}">
                      <a1611:picAttrSrcUrl xmlns:a1611="http://schemas.microsoft.com/office/drawing/2016/11/main" r:id="rId3"/>
                    </a:ext>
                  </a:extLst>
                </a:blip>
              </a:buBlip>
            </a:pPr>
            <a:r>
              <a:rPr lang="en-US" sz="1400" dirty="0"/>
              <a:t>Create Table</a:t>
            </a:r>
          </a:p>
          <a:p>
            <a:pPr marL="342900" indent="-342900">
              <a:buBlip>
                <a:blip r:embed="rId2">
                  <a:extLst>
                    <a:ext uri="{837473B0-CC2E-450A-ABE3-18F120FF3D39}">
                      <a1611:picAttrSrcUrl xmlns:a1611="http://schemas.microsoft.com/office/drawing/2016/11/main" r:id="rId3"/>
                    </a:ext>
                  </a:extLst>
                </a:blip>
              </a:buBlip>
            </a:pPr>
            <a:r>
              <a:rPr lang="en-US" sz="1400" dirty="0"/>
              <a:t>Get Workbook Sheet</a:t>
            </a:r>
          </a:p>
          <a:p>
            <a:pPr marL="342900" indent="-342900">
              <a:buBlip>
                <a:blip r:embed="rId2">
                  <a:extLst>
                    <a:ext uri="{837473B0-CC2E-450A-ABE3-18F120FF3D39}">
                      <a1611:picAttrSrcUrl xmlns:a1611="http://schemas.microsoft.com/office/drawing/2016/11/main" r:id="rId3"/>
                    </a:ext>
                  </a:extLst>
                </a:blip>
              </a:buBlip>
            </a:pPr>
            <a:r>
              <a:rPr lang="en-US" sz="1400" dirty="0"/>
              <a:t>Get Workbook Sheets</a:t>
            </a:r>
          </a:p>
          <a:p>
            <a:pPr marL="342900" indent="-342900">
              <a:buBlip>
                <a:blip r:embed="rId2">
                  <a:extLst>
                    <a:ext uri="{837473B0-CC2E-450A-ABE3-18F120FF3D39}">
                      <a1611:picAttrSrcUrl xmlns:a1611="http://schemas.microsoft.com/office/drawing/2016/11/main" r:id="rId3"/>
                    </a:ext>
                  </a:extLst>
                </a:blip>
              </a:buBlip>
            </a:pPr>
            <a:r>
              <a:rPr lang="en-US" sz="1400" dirty="0"/>
              <a:t>Refresh Pivot Table</a:t>
            </a:r>
          </a:p>
          <a:p>
            <a:pPr marL="342900" indent="-342900">
              <a:buBlip>
                <a:blip r:embed="rId2">
                  <a:extLst>
                    <a:ext uri="{837473B0-CC2E-450A-ABE3-18F120FF3D39}">
                      <a1611:picAttrSrcUrl xmlns:a1611="http://schemas.microsoft.com/office/drawing/2016/11/main" r:id="rId3"/>
                    </a:ext>
                  </a:extLst>
                </a:blip>
              </a:buBlip>
            </a:pPr>
            <a:r>
              <a:rPr lang="en-US" sz="1400" dirty="0"/>
              <a:t>Create Pivot Table</a:t>
            </a:r>
          </a:p>
          <a:p>
            <a:pPr marL="342900" indent="-342900">
              <a:buBlip>
                <a:blip r:embed="rId2">
                  <a:extLst>
                    <a:ext uri="{837473B0-CC2E-450A-ABE3-18F120FF3D39}">
                      <a1611:picAttrSrcUrl xmlns:a1611="http://schemas.microsoft.com/office/drawing/2016/11/main" r:id="rId3"/>
                    </a:ext>
                  </a:extLst>
                </a:blip>
              </a:buBlip>
            </a:pPr>
            <a:r>
              <a:rPr lang="en-US" sz="1400" dirty="0"/>
              <a:t>Get Selected Range</a:t>
            </a:r>
          </a:p>
          <a:p>
            <a:pPr marL="342900" indent="-342900">
              <a:buBlip>
                <a:blip r:embed="rId2">
                  <a:extLst>
                    <a:ext uri="{837473B0-CC2E-450A-ABE3-18F120FF3D39}">
                      <a1611:picAttrSrcUrl xmlns:a1611="http://schemas.microsoft.com/office/drawing/2016/11/main" r:id="rId3"/>
                    </a:ext>
                  </a:extLst>
                </a:blip>
              </a:buBlip>
            </a:pPr>
            <a:r>
              <a:rPr lang="en-US" sz="1400" dirty="0"/>
              <a:t>Copy Sheet</a:t>
            </a:r>
          </a:p>
          <a:p>
            <a:pPr marL="342900" indent="-342900">
              <a:buBlip>
                <a:blip r:embed="rId2">
                  <a:extLst>
                    <a:ext uri="{837473B0-CC2E-450A-ABE3-18F120FF3D39}">
                      <a1611:picAttrSrcUrl xmlns:a1611="http://schemas.microsoft.com/office/drawing/2016/11/main" r:id="rId3"/>
                    </a:ext>
                  </a:extLst>
                </a:blip>
              </a:buBlip>
            </a:pPr>
            <a:r>
              <a:rPr lang="en-US" sz="1400" dirty="0"/>
              <a:t>Delete Range</a:t>
            </a:r>
          </a:p>
          <a:p>
            <a:pPr marL="342900" indent="-342900">
              <a:buBlip>
                <a:blip r:embed="rId2">
                  <a:extLst>
                    <a:ext uri="{837473B0-CC2E-450A-ABE3-18F120FF3D39}">
                      <a1611:picAttrSrcUrl xmlns:a1611="http://schemas.microsoft.com/office/drawing/2016/11/main" r:id="rId3"/>
                    </a:ext>
                  </a:extLst>
                </a:blip>
              </a:buBlip>
            </a:pPr>
            <a:r>
              <a:rPr lang="en-US" sz="1400" dirty="0"/>
              <a:t>Auto Fill Range</a:t>
            </a:r>
          </a:p>
          <a:p>
            <a:pPr marL="342900" indent="-342900">
              <a:buBlip>
                <a:blip r:embed="rId2">
                  <a:extLst>
                    <a:ext uri="{837473B0-CC2E-450A-ABE3-18F120FF3D39}">
                      <a1611:picAttrSrcUrl xmlns:a1611="http://schemas.microsoft.com/office/drawing/2016/11/main" r:id="rId3"/>
                    </a:ext>
                  </a:extLst>
                </a:blip>
              </a:buBlip>
            </a:pPr>
            <a:r>
              <a:rPr lang="en-US" sz="1400" dirty="0"/>
              <a:t>Copy Paste Range</a:t>
            </a:r>
          </a:p>
          <a:p>
            <a:pPr marL="342900" indent="-342900">
              <a:buBlip>
                <a:blip r:embed="rId2">
                  <a:extLst>
                    <a:ext uri="{837473B0-CC2E-450A-ABE3-18F120FF3D39}">
                      <a1611:picAttrSrcUrl xmlns:a1611="http://schemas.microsoft.com/office/drawing/2016/11/main" r:id="rId3"/>
                    </a:ext>
                  </a:extLst>
                </a:blip>
              </a:buBlip>
            </a:pPr>
            <a:r>
              <a:rPr lang="en-US" sz="1400" dirty="0"/>
              <a:t>Execute Macro</a:t>
            </a:r>
          </a:p>
          <a:p>
            <a:pPr marL="342900" indent="-342900">
              <a:buBlip>
                <a:blip r:embed="rId2">
                  <a:extLst>
                    <a:ext uri="{837473B0-CC2E-450A-ABE3-18F120FF3D39}">
                      <a1611:picAttrSrcUrl xmlns:a1611="http://schemas.microsoft.com/office/drawing/2016/11/main" r:id="rId3"/>
                    </a:ext>
                  </a:extLst>
                </a:blip>
              </a:buBlip>
            </a:pPr>
            <a:r>
              <a:rPr lang="en-US" sz="1400" dirty="0"/>
              <a:t>Insert/Delete Columns</a:t>
            </a:r>
          </a:p>
          <a:p>
            <a:pPr marL="342900" indent="-342900">
              <a:buBlip>
                <a:blip r:embed="rId2">
                  <a:extLst>
                    <a:ext uri="{837473B0-CC2E-450A-ABE3-18F120FF3D39}">
                      <a1611:picAttrSrcUrl xmlns:a1611="http://schemas.microsoft.com/office/drawing/2016/11/main" r:id="rId3"/>
                    </a:ext>
                  </a:extLst>
                </a:blip>
              </a:buBlip>
            </a:pPr>
            <a:r>
              <a:rPr lang="en-US" sz="1400" dirty="0"/>
              <a:t>Insert/Delete Rows</a:t>
            </a:r>
          </a:p>
          <a:p>
            <a:pPr marL="342900" indent="-342900">
              <a:buBlip>
                <a:blip r:embed="rId2">
                  <a:extLst>
                    <a:ext uri="{837473B0-CC2E-450A-ABE3-18F120FF3D39}">
                      <a1611:picAttrSrcUrl xmlns:a1611="http://schemas.microsoft.com/office/drawing/2016/11/main" r:id="rId3"/>
                    </a:ext>
                  </a:extLst>
                </a:blip>
              </a:buBlip>
            </a:pPr>
            <a:r>
              <a:rPr lang="en-US" sz="1400" dirty="0"/>
              <a:t>Invoke VBA</a:t>
            </a:r>
          </a:p>
          <a:p>
            <a:pPr marL="342900" indent="-342900">
              <a:buBlip>
                <a:blip r:embed="rId2">
                  <a:extLst>
                    <a:ext uri="{837473B0-CC2E-450A-ABE3-18F120FF3D39}">
                      <a1611:picAttrSrcUrl xmlns:a1611="http://schemas.microsoft.com/office/drawing/2016/11/main" r:id="rId3"/>
                    </a:ext>
                  </a:extLst>
                </a:blip>
              </a:buBlip>
            </a:pPr>
            <a:r>
              <a:rPr lang="en-US" sz="1400" dirty="0" err="1"/>
              <a:t>LookUp</a:t>
            </a:r>
            <a:r>
              <a:rPr lang="en-US" sz="1400" dirty="0"/>
              <a:t> Range</a:t>
            </a:r>
          </a:p>
          <a:p>
            <a:pPr marL="342900" indent="-342900">
              <a:buBlip>
                <a:blip r:embed="rId2">
                  <a:extLst>
                    <a:ext uri="{837473B0-CC2E-450A-ABE3-18F120FF3D39}">
                      <a1611:picAttrSrcUrl xmlns:a1611="http://schemas.microsoft.com/office/drawing/2016/11/main" r:id="rId3"/>
                    </a:ext>
                  </a:extLst>
                </a:blip>
              </a:buBlip>
            </a:pPr>
            <a:r>
              <a:rPr lang="en-US" sz="1400" dirty="0"/>
              <a:t>Remove Duplicates Range</a:t>
            </a:r>
          </a:p>
        </p:txBody>
      </p:sp>
      <p:sp>
        <p:nvSpPr>
          <p:cNvPr id="5" name="TextBox 4">
            <a:extLst>
              <a:ext uri="{FF2B5EF4-FFF2-40B4-BE49-F238E27FC236}">
                <a16:creationId xmlns:a16="http://schemas.microsoft.com/office/drawing/2014/main" id="{E2837B3A-61C3-4E14-89B7-A201A2401C25}"/>
              </a:ext>
            </a:extLst>
          </p:cNvPr>
          <p:cNvSpPr txBox="1"/>
          <p:nvPr/>
        </p:nvSpPr>
        <p:spPr>
          <a:xfrm>
            <a:off x="427839" y="230184"/>
            <a:ext cx="11405587"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800" dirty="0"/>
              <a:t>Working with Excel(App Integration)</a:t>
            </a:r>
          </a:p>
        </p:txBody>
      </p:sp>
      <p:sp>
        <p:nvSpPr>
          <p:cNvPr id="7" name="TextBox 6">
            <a:extLst>
              <a:ext uri="{FF2B5EF4-FFF2-40B4-BE49-F238E27FC236}">
                <a16:creationId xmlns:a16="http://schemas.microsoft.com/office/drawing/2014/main" id="{3027C414-299D-411F-AB3B-50459EB75791}"/>
              </a:ext>
            </a:extLst>
          </p:cNvPr>
          <p:cNvSpPr txBox="1"/>
          <p:nvPr/>
        </p:nvSpPr>
        <p:spPr>
          <a:xfrm>
            <a:off x="3339545" y="4343647"/>
            <a:ext cx="2791087"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This section includes App Integration related activities found in the </a:t>
            </a:r>
            <a:r>
              <a:rPr lang="en-US" dirty="0" err="1"/>
              <a:t>UiPath.Excel.Activities</a:t>
            </a:r>
            <a:r>
              <a:rPr lang="en-US" dirty="0"/>
              <a:t> pack. </a:t>
            </a:r>
          </a:p>
        </p:txBody>
      </p:sp>
      <p:sp>
        <p:nvSpPr>
          <p:cNvPr id="11" name="TextBox 10">
            <a:extLst>
              <a:ext uri="{FF2B5EF4-FFF2-40B4-BE49-F238E27FC236}">
                <a16:creationId xmlns:a16="http://schemas.microsoft.com/office/drawing/2014/main" id="{D9EB3E31-36AC-49C7-AB87-E950A131875A}"/>
              </a:ext>
            </a:extLst>
          </p:cNvPr>
          <p:cNvSpPr txBox="1"/>
          <p:nvPr/>
        </p:nvSpPr>
        <p:spPr>
          <a:xfrm>
            <a:off x="494951" y="6581779"/>
            <a:ext cx="8068113" cy="253916"/>
          </a:xfrm>
          <a:prstGeom prst="rect">
            <a:avLst/>
          </a:prstGeom>
          <a:noFill/>
        </p:spPr>
        <p:txBody>
          <a:bodyPr wrap="square">
            <a:spAutoFit/>
          </a:bodyPr>
          <a:lstStyle/>
          <a:p>
            <a:r>
              <a:rPr lang="en-US" sz="1050" dirty="0">
                <a:solidFill>
                  <a:srgbClr val="FF0000"/>
                </a:solidFill>
              </a:rPr>
              <a:t>Activities gets updated with Release cycle of UiPath…Hence follow latest UiPath Documentation for updated guide.. </a:t>
            </a:r>
          </a:p>
        </p:txBody>
      </p:sp>
      <p:sp>
        <p:nvSpPr>
          <p:cNvPr id="4" name="TextBox 3">
            <a:extLst>
              <a:ext uri="{FF2B5EF4-FFF2-40B4-BE49-F238E27FC236}">
                <a16:creationId xmlns:a16="http://schemas.microsoft.com/office/drawing/2014/main" id="{9F486AD4-B6F0-18DB-65A7-2551DA59CA86}"/>
              </a:ext>
            </a:extLst>
          </p:cNvPr>
          <p:cNvSpPr txBox="1"/>
          <p:nvPr/>
        </p:nvSpPr>
        <p:spPr>
          <a:xfrm>
            <a:off x="7613779" y="2228671"/>
            <a:ext cx="3291273" cy="1200329"/>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000000"/>
                </a:solidFill>
                <a:effectLst/>
                <a:latin typeface="var(--font-family-body)"/>
              </a:rPr>
              <a:t>All activities used to work with Excel in UiPath are derived from the </a:t>
            </a:r>
            <a:r>
              <a:rPr lang="en-US" b="1" i="0" dirty="0" err="1">
                <a:solidFill>
                  <a:srgbClr val="000000"/>
                </a:solidFill>
                <a:effectLst/>
                <a:latin typeface="var(--font-family-body)"/>
              </a:rPr>
              <a:t>UiPath.Excel.Activities</a:t>
            </a:r>
            <a:r>
              <a:rPr lang="en-US" b="1" i="0" dirty="0">
                <a:solidFill>
                  <a:srgbClr val="000000"/>
                </a:solidFill>
                <a:effectLst/>
                <a:latin typeface="var(--font-family-body)"/>
              </a:rPr>
              <a:t> package</a:t>
            </a:r>
            <a:r>
              <a:rPr lang="en-US" b="0" i="0" dirty="0">
                <a:solidFill>
                  <a:srgbClr val="000000"/>
                </a:solidFill>
                <a:effectLst/>
                <a:latin typeface="var(--font-family-body)"/>
              </a:rPr>
              <a:t>. </a:t>
            </a:r>
          </a:p>
        </p:txBody>
      </p:sp>
    </p:spTree>
    <p:extLst>
      <p:ext uri="{BB962C8B-B14F-4D97-AF65-F5344CB8AC3E}">
        <p14:creationId xmlns:p14="http://schemas.microsoft.com/office/powerpoint/2010/main" val="268471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208CA-DF29-4DC9-964D-ABC5B38B1554}"/>
              </a:ext>
            </a:extLst>
          </p:cNvPr>
          <p:cNvSpPr txBox="1"/>
          <p:nvPr/>
        </p:nvSpPr>
        <p:spPr>
          <a:xfrm>
            <a:off x="773884" y="1224036"/>
            <a:ext cx="2539767" cy="2308324"/>
          </a:xfrm>
          <a:prstGeom prst="rect">
            <a:avLst/>
          </a:prstGeom>
          <a:noFill/>
        </p:spPr>
        <p:txBody>
          <a:bodyPr wrap="square">
            <a:spAutoFit/>
          </a:bodyPr>
          <a:lstStyle/>
          <a:p>
            <a:pPr marL="285750" indent="-285750">
              <a:buBlip>
                <a:blip r:embed="rId2">
                  <a:extLst>
                    <a:ext uri="{837473B0-CC2E-450A-ABE3-18F120FF3D39}">
                      <a1611:picAttrSrcUrl xmlns:a1611="http://schemas.microsoft.com/office/drawing/2016/11/main" r:id="rId3"/>
                    </a:ext>
                  </a:extLst>
                </a:blip>
              </a:buBlip>
            </a:pPr>
            <a:r>
              <a:rPr lang="en-US" dirty="0"/>
              <a:t>Append Range</a:t>
            </a:r>
          </a:p>
          <a:p>
            <a:pPr marL="285750" indent="-285750">
              <a:buBlip>
                <a:blip r:embed="rId2">
                  <a:extLst>
                    <a:ext uri="{837473B0-CC2E-450A-ABE3-18F120FF3D39}">
                      <a1611:picAttrSrcUrl xmlns:a1611="http://schemas.microsoft.com/office/drawing/2016/11/main" r:id="rId3"/>
                    </a:ext>
                  </a:extLst>
                </a:blip>
              </a:buBlip>
            </a:pPr>
            <a:r>
              <a:rPr lang="en-US" dirty="0"/>
              <a:t>Get Table Range</a:t>
            </a:r>
          </a:p>
          <a:p>
            <a:pPr marL="285750" indent="-285750">
              <a:buBlip>
                <a:blip r:embed="rId2">
                  <a:extLst>
                    <a:ext uri="{837473B0-CC2E-450A-ABE3-18F120FF3D39}">
                      <a1611:picAttrSrcUrl xmlns:a1611="http://schemas.microsoft.com/office/drawing/2016/11/main" r:id="rId3"/>
                    </a:ext>
                  </a:extLst>
                </a:blip>
              </a:buBlip>
            </a:pPr>
            <a:r>
              <a:rPr lang="en-US" dirty="0"/>
              <a:t>Read Cell</a:t>
            </a:r>
          </a:p>
          <a:p>
            <a:pPr marL="285750" indent="-285750">
              <a:buBlip>
                <a:blip r:embed="rId2">
                  <a:extLst>
                    <a:ext uri="{837473B0-CC2E-450A-ABE3-18F120FF3D39}">
                      <a1611:picAttrSrcUrl xmlns:a1611="http://schemas.microsoft.com/office/drawing/2016/11/main" r:id="rId3"/>
                    </a:ext>
                  </a:extLst>
                </a:blip>
              </a:buBlip>
            </a:pPr>
            <a:r>
              <a:rPr lang="en-US" dirty="0"/>
              <a:t>Read Cell Formula</a:t>
            </a:r>
          </a:p>
          <a:p>
            <a:pPr marL="285750" indent="-285750">
              <a:buBlip>
                <a:blip r:embed="rId2">
                  <a:extLst>
                    <a:ext uri="{837473B0-CC2E-450A-ABE3-18F120FF3D39}">
                      <a1611:picAttrSrcUrl xmlns:a1611="http://schemas.microsoft.com/office/drawing/2016/11/main" r:id="rId3"/>
                    </a:ext>
                  </a:extLst>
                </a:blip>
              </a:buBlip>
            </a:pPr>
            <a:r>
              <a:rPr lang="en-US" dirty="0"/>
              <a:t>Read Range</a:t>
            </a:r>
          </a:p>
          <a:p>
            <a:pPr marL="285750" indent="-285750">
              <a:buBlip>
                <a:blip r:embed="rId2">
                  <a:extLst>
                    <a:ext uri="{837473B0-CC2E-450A-ABE3-18F120FF3D39}">
                      <a1611:picAttrSrcUrl xmlns:a1611="http://schemas.microsoft.com/office/drawing/2016/11/main" r:id="rId3"/>
                    </a:ext>
                  </a:extLst>
                </a:blip>
              </a:buBlip>
            </a:pPr>
            <a:r>
              <a:rPr lang="en-US" dirty="0"/>
              <a:t>Read Row</a:t>
            </a:r>
          </a:p>
          <a:p>
            <a:pPr marL="285750" indent="-285750">
              <a:buBlip>
                <a:blip r:embed="rId2">
                  <a:extLst>
                    <a:ext uri="{837473B0-CC2E-450A-ABE3-18F120FF3D39}">
                      <a1611:picAttrSrcUrl xmlns:a1611="http://schemas.microsoft.com/office/drawing/2016/11/main" r:id="rId3"/>
                    </a:ext>
                  </a:extLst>
                </a:blip>
              </a:buBlip>
            </a:pPr>
            <a:r>
              <a:rPr lang="en-US" dirty="0"/>
              <a:t>Write Cell</a:t>
            </a:r>
          </a:p>
          <a:p>
            <a:pPr marL="285750" indent="-285750">
              <a:buBlip>
                <a:blip r:embed="rId2">
                  <a:extLst>
                    <a:ext uri="{837473B0-CC2E-450A-ABE3-18F120FF3D39}">
                      <a1611:picAttrSrcUrl xmlns:a1611="http://schemas.microsoft.com/office/drawing/2016/11/main" r:id="rId3"/>
                    </a:ext>
                  </a:extLst>
                </a:blip>
              </a:buBlip>
            </a:pPr>
            <a:r>
              <a:rPr lang="en-US" dirty="0"/>
              <a:t>Write Range</a:t>
            </a:r>
          </a:p>
        </p:txBody>
      </p:sp>
      <p:sp>
        <p:nvSpPr>
          <p:cNvPr id="7" name="TextBox 6">
            <a:extLst>
              <a:ext uri="{FF2B5EF4-FFF2-40B4-BE49-F238E27FC236}">
                <a16:creationId xmlns:a16="http://schemas.microsoft.com/office/drawing/2014/main" id="{544ED7CB-0928-4EAC-8ED9-0FE7EA9087D9}"/>
              </a:ext>
            </a:extLst>
          </p:cNvPr>
          <p:cNvSpPr txBox="1"/>
          <p:nvPr/>
        </p:nvSpPr>
        <p:spPr>
          <a:xfrm>
            <a:off x="427839" y="230184"/>
            <a:ext cx="11405587"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800" dirty="0"/>
              <a:t>Working with Excel (System Integration)</a:t>
            </a:r>
          </a:p>
        </p:txBody>
      </p:sp>
      <p:sp>
        <p:nvSpPr>
          <p:cNvPr id="10" name="TextBox 9">
            <a:extLst>
              <a:ext uri="{FF2B5EF4-FFF2-40B4-BE49-F238E27FC236}">
                <a16:creationId xmlns:a16="http://schemas.microsoft.com/office/drawing/2014/main" id="{DD090C7A-8ECC-4024-B4B7-B60D2427DBA6}"/>
              </a:ext>
            </a:extLst>
          </p:cNvPr>
          <p:cNvSpPr txBox="1"/>
          <p:nvPr/>
        </p:nvSpPr>
        <p:spPr>
          <a:xfrm>
            <a:off x="7256128" y="2777792"/>
            <a:ext cx="408414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Why is Difference Between System Integration Workbook Vs Excel Application Scope…</a:t>
            </a:r>
          </a:p>
        </p:txBody>
      </p:sp>
      <p:sp>
        <p:nvSpPr>
          <p:cNvPr id="2" name="TextBox 1">
            <a:extLst>
              <a:ext uri="{FF2B5EF4-FFF2-40B4-BE49-F238E27FC236}">
                <a16:creationId xmlns:a16="http://schemas.microsoft.com/office/drawing/2014/main" id="{D82C5ACE-19F0-EFBC-C451-8C368458EB1F}"/>
              </a:ext>
            </a:extLst>
          </p:cNvPr>
          <p:cNvSpPr txBox="1"/>
          <p:nvPr/>
        </p:nvSpPr>
        <p:spPr>
          <a:xfrm>
            <a:off x="494951" y="6581779"/>
            <a:ext cx="8068113" cy="253916"/>
          </a:xfrm>
          <a:prstGeom prst="rect">
            <a:avLst/>
          </a:prstGeom>
          <a:noFill/>
        </p:spPr>
        <p:txBody>
          <a:bodyPr wrap="square">
            <a:spAutoFit/>
          </a:bodyPr>
          <a:lstStyle/>
          <a:p>
            <a:r>
              <a:rPr lang="en-US" sz="1050" dirty="0">
                <a:solidFill>
                  <a:srgbClr val="FF0000"/>
                </a:solidFill>
              </a:rPr>
              <a:t>Activities gets updated with Release cycle of UiPath…Hence follow latest UiPath Documentation for updated guide.. </a:t>
            </a:r>
          </a:p>
        </p:txBody>
      </p:sp>
    </p:spTree>
    <p:extLst>
      <p:ext uri="{BB962C8B-B14F-4D97-AF65-F5344CB8AC3E}">
        <p14:creationId xmlns:p14="http://schemas.microsoft.com/office/powerpoint/2010/main" val="421814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7">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28">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0" name="Rectangle 33">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35">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56">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58" name="Rectangle 57">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EE5919A2-D7CD-4F8D-BDA4-32FEF9787015}"/>
              </a:ext>
            </a:extLst>
          </p:cNvPr>
          <p:cNvSpPr txBox="1"/>
          <p:nvPr/>
        </p:nvSpPr>
        <p:spPr>
          <a:xfrm>
            <a:off x="895415" y="2075504"/>
            <a:ext cx="3654569" cy="2042725"/>
          </a:xfrm>
          <a:prstGeom prst="rect">
            <a:avLst/>
          </a:prstGeom>
        </p:spPr>
        <p:style>
          <a:lnRef idx="3">
            <a:schemeClr val="lt1"/>
          </a:lnRef>
          <a:fillRef idx="1">
            <a:schemeClr val="accent1"/>
          </a:fillRef>
          <a:effectRef idx="1">
            <a:schemeClr val="accent1"/>
          </a:effectRef>
          <a:fontRef idx="minor">
            <a:schemeClr val="lt1"/>
          </a:fontRef>
        </p:style>
        <p:txBody>
          <a:bodyPr vert="horz" lIns="228600" tIns="228600" rIns="228600" bIns="0" rtlCol="0" anchor="b">
            <a:normAutofit/>
          </a:bodyPr>
          <a:lstStyle/>
          <a:p>
            <a:pPr algn="ctr" defTabSz="914400">
              <a:lnSpc>
                <a:spcPct val="80000"/>
              </a:lnSpc>
              <a:spcBef>
                <a:spcPct val="0"/>
              </a:spcBef>
              <a:spcAft>
                <a:spcPts val="600"/>
              </a:spcAft>
            </a:pPr>
            <a:r>
              <a:rPr lang="en-US" sz="4600" spc="-150">
                <a:solidFill>
                  <a:srgbClr val="FFFEFF"/>
                </a:solidFill>
                <a:latin typeface="+mj-lt"/>
                <a:ea typeface="+mj-ea"/>
                <a:cs typeface="+mj-cs"/>
              </a:rPr>
              <a:t>Working with Excel (System Integration)</a:t>
            </a:r>
          </a:p>
        </p:txBody>
      </p:sp>
      <p:sp>
        <p:nvSpPr>
          <p:cNvPr id="62" name="Rectangle 61">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3B40B13-8A83-C6C7-FD00-BD74B2DBBB82}"/>
              </a:ext>
            </a:extLst>
          </p:cNvPr>
          <p:cNvGraphicFramePr>
            <a:graphicFrameLocks noGrp="1"/>
          </p:cNvGraphicFramePr>
          <p:nvPr>
            <p:extLst>
              <p:ext uri="{D42A27DB-BD31-4B8C-83A1-F6EECF244321}">
                <p14:modId xmlns:p14="http://schemas.microsoft.com/office/powerpoint/2010/main" val="2565579272"/>
              </p:ext>
            </p:extLst>
          </p:nvPr>
        </p:nvGraphicFramePr>
        <p:xfrm>
          <a:off x="5757262" y="1285365"/>
          <a:ext cx="6120319" cy="4296415"/>
        </p:xfrm>
        <a:graphic>
          <a:graphicData uri="http://schemas.openxmlformats.org/drawingml/2006/table">
            <a:tbl>
              <a:tblPr/>
              <a:tblGrid>
                <a:gridCol w="2173984">
                  <a:extLst>
                    <a:ext uri="{9D8B030D-6E8A-4147-A177-3AD203B41FA5}">
                      <a16:colId xmlns:a16="http://schemas.microsoft.com/office/drawing/2014/main" val="1289658443"/>
                    </a:ext>
                  </a:extLst>
                </a:gridCol>
                <a:gridCol w="1974973">
                  <a:extLst>
                    <a:ext uri="{9D8B030D-6E8A-4147-A177-3AD203B41FA5}">
                      <a16:colId xmlns:a16="http://schemas.microsoft.com/office/drawing/2014/main" val="964678299"/>
                    </a:ext>
                  </a:extLst>
                </a:gridCol>
                <a:gridCol w="1971362">
                  <a:extLst>
                    <a:ext uri="{9D8B030D-6E8A-4147-A177-3AD203B41FA5}">
                      <a16:colId xmlns:a16="http://schemas.microsoft.com/office/drawing/2014/main" val="63516500"/>
                    </a:ext>
                  </a:extLst>
                </a:gridCol>
              </a:tblGrid>
              <a:tr h="611413">
                <a:tc>
                  <a:txBody>
                    <a:bodyPr/>
                    <a:lstStyle/>
                    <a:p>
                      <a:pPr algn="l" fontAlgn="ctr">
                        <a:spcBef>
                          <a:spcPts val="0"/>
                        </a:spcBef>
                        <a:spcAft>
                          <a:spcPts val="0"/>
                        </a:spcAft>
                      </a:pPr>
                      <a:r>
                        <a:rPr lang="en-US" sz="1600" b="0" i="0" u="none" strike="noStrike">
                          <a:solidFill>
                            <a:srgbClr val="FFFFFF"/>
                          </a:solidFill>
                          <a:effectLst/>
                          <a:highlight>
                            <a:srgbClr val="FA4616"/>
                          </a:highlight>
                          <a:latin typeface="var(--font-family-body)"/>
                        </a:rPr>
                        <a:t>Criteria</a:t>
                      </a:r>
                      <a:endParaRPr lang="en-US" sz="1600" b="0" i="0" u="none" strike="noStrike">
                        <a:effectLst/>
                        <a:highlight>
                          <a:srgbClr val="FA4616"/>
                        </a:highlight>
                        <a:latin typeface="Arial" panose="020B0604020202020204" pitchFamily="34" charset="0"/>
                      </a:endParaRPr>
                    </a:p>
                  </a:txBody>
                  <a:tcPr marL="82623" marR="82623" marT="41312" marB="41312" anchor="ctr">
                    <a:lnL w="7620" cap="flat" cmpd="sng" algn="ctr">
                      <a:solidFill>
                        <a:srgbClr val="605BC2"/>
                      </a:solidFill>
                      <a:prstDash val="solid"/>
                      <a:round/>
                      <a:headEnd type="none" w="med" len="med"/>
                      <a:tailEnd type="none" w="med" len="med"/>
                    </a:lnL>
                    <a:lnR w="7620" cap="flat" cmpd="sng" algn="ctr">
                      <a:solidFill>
                        <a:srgbClr val="605BC2"/>
                      </a:solidFill>
                      <a:prstDash val="solid"/>
                      <a:round/>
                      <a:headEnd type="none" w="med" len="med"/>
                      <a:tailEnd type="none" w="med" len="med"/>
                    </a:lnR>
                    <a:lnT w="7620" cap="flat" cmpd="sng" algn="ctr">
                      <a:solidFill>
                        <a:srgbClr val="605BC2"/>
                      </a:solidFill>
                      <a:prstDash val="solid"/>
                      <a:round/>
                      <a:headEnd type="none" w="med" len="med"/>
                      <a:tailEnd type="none" w="med" len="med"/>
                    </a:lnT>
                    <a:lnB w="7620" cap="flat" cmpd="sng" algn="ctr">
                      <a:solidFill>
                        <a:srgbClr val="504DC2"/>
                      </a:solidFill>
                      <a:prstDash val="solid"/>
                      <a:round/>
                      <a:headEnd type="none" w="med" len="med"/>
                      <a:tailEnd type="none" w="med" len="med"/>
                    </a:lnB>
                    <a:solidFill>
                      <a:srgbClr val="FA4616"/>
                    </a:solidFill>
                  </a:tcPr>
                </a:tc>
                <a:tc>
                  <a:txBody>
                    <a:bodyPr/>
                    <a:lstStyle/>
                    <a:p>
                      <a:pPr algn="l" fontAlgn="ctr">
                        <a:spcBef>
                          <a:spcPts val="0"/>
                        </a:spcBef>
                        <a:spcAft>
                          <a:spcPts val="0"/>
                        </a:spcAft>
                      </a:pPr>
                      <a:r>
                        <a:rPr lang="en-US" sz="1600" b="0" i="0" u="none" strike="noStrike" dirty="0">
                          <a:solidFill>
                            <a:srgbClr val="FFFFFF"/>
                          </a:solidFill>
                          <a:effectLst/>
                          <a:highlight>
                            <a:srgbClr val="FA4616"/>
                          </a:highlight>
                          <a:latin typeface="var(--font-family-body)"/>
                        </a:rPr>
                        <a:t>Workbook Activities</a:t>
                      </a:r>
                      <a:endParaRPr lang="en-US" sz="1600" b="0" i="0" u="none" strike="noStrike" dirty="0">
                        <a:effectLst/>
                        <a:highlight>
                          <a:srgbClr val="FA4616"/>
                        </a:highlight>
                        <a:latin typeface="Arial" panose="020B0604020202020204" pitchFamily="34" charset="0"/>
                      </a:endParaRPr>
                    </a:p>
                  </a:txBody>
                  <a:tcPr marL="82623" marR="82623" marT="41312" marB="41312" anchor="ctr">
                    <a:lnL w="7620" cap="flat" cmpd="sng" algn="ctr">
                      <a:solidFill>
                        <a:srgbClr val="605BC2"/>
                      </a:solidFill>
                      <a:prstDash val="solid"/>
                      <a:round/>
                      <a:headEnd type="none" w="med" len="med"/>
                      <a:tailEnd type="none" w="med" len="med"/>
                    </a:lnL>
                    <a:lnR w="7620" cap="flat" cmpd="sng" algn="ctr">
                      <a:solidFill>
                        <a:srgbClr val="0057C2"/>
                      </a:solidFill>
                      <a:prstDash val="solid"/>
                      <a:round/>
                      <a:headEnd type="none" w="med" len="med"/>
                      <a:tailEnd type="none" w="med" len="med"/>
                    </a:lnR>
                    <a:lnT w="7620" cap="flat" cmpd="sng" algn="ctr">
                      <a:solidFill>
                        <a:srgbClr val="605BC2"/>
                      </a:solidFill>
                      <a:prstDash val="solid"/>
                      <a:round/>
                      <a:headEnd type="none" w="med" len="med"/>
                      <a:tailEnd type="none" w="med" len="med"/>
                    </a:lnT>
                    <a:lnB w="7620" cap="flat" cmpd="sng" algn="ctr">
                      <a:solidFill>
                        <a:srgbClr val="804AC2"/>
                      </a:solidFill>
                      <a:prstDash val="solid"/>
                      <a:round/>
                      <a:headEnd type="none" w="med" len="med"/>
                      <a:tailEnd type="none" w="med" len="med"/>
                    </a:lnB>
                    <a:solidFill>
                      <a:srgbClr val="FA4616"/>
                    </a:solidFill>
                  </a:tcPr>
                </a:tc>
                <a:tc>
                  <a:txBody>
                    <a:bodyPr/>
                    <a:lstStyle/>
                    <a:p>
                      <a:pPr algn="l" fontAlgn="ctr">
                        <a:spcBef>
                          <a:spcPts val="0"/>
                        </a:spcBef>
                        <a:spcAft>
                          <a:spcPts val="0"/>
                        </a:spcAft>
                      </a:pPr>
                      <a:r>
                        <a:rPr lang="en-US" sz="1600" b="0" i="0" u="none" strike="noStrike">
                          <a:solidFill>
                            <a:srgbClr val="FFFFFF"/>
                          </a:solidFill>
                          <a:effectLst/>
                          <a:highlight>
                            <a:srgbClr val="FA4616"/>
                          </a:highlight>
                          <a:latin typeface="var(--font-family-body)"/>
                        </a:rPr>
                        <a:t>App Integration Activities</a:t>
                      </a:r>
                      <a:endParaRPr lang="en-US" sz="1600" b="0" i="0" u="none" strike="noStrike">
                        <a:effectLst/>
                        <a:highlight>
                          <a:srgbClr val="FA4616"/>
                        </a:highlight>
                        <a:latin typeface="Arial" panose="020B0604020202020204" pitchFamily="34" charset="0"/>
                      </a:endParaRPr>
                    </a:p>
                  </a:txBody>
                  <a:tcPr marL="82623" marR="82623" marT="41312" marB="41312" anchor="ctr">
                    <a:lnL w="7620" cap="flat" cmpd="sng" algn="ctr">
                      <a:solidFill>
                        <a:srgbClr val="0057C2"/>
                      </a:solidFill>
                      <a:prstDash val="solid"/>
                      <a:round/>
                      <a:headEnd type="none" w="med" len="med"/>
                      <a:tailEnd type="none" w="med" len="med"/>
                    </a:lnL>
                    <a:lnR w="7620" cap="flat" cmpd="sng" algn="ctr">
                      <a:solidFill>
                        <a:srgbClr val="0057C2"/>
                      </a:solidFill>
                      <a:prstDash val="solid"/>
                      <a:round/>
                      <a:headEnd type="none" w="med" len="med"/>
                      <a:tailEnd type="none" w="med" len="med"/>
                    </a:lnR>
                    <a:lnT w="7620" cap="flat" cmpd="sng" algn="ctr">
                      <a:solidFill>
                        <a:srgbClr val="0057C2"/>
                      </a:solidFill>
                      <a:prstDash val="solid"/>
                      <a:round/>
                      <a:headEnd type="none" w="med" len="med"/>
                      <a:tailEnd type="none" w="med" len="med"/>
                    </a:lnT>
                    <a:lnB w="7620" cap="flat" cmpd="sng" algn="ctr">
                      <a:solidFill>
                        <a:srgbClr val="0057C2"/>
                      </a:solidFill>
                      <a:prstDash val="solid"/>
                      <a:round/>
                      <a:headEnd type="none" w="med" len="med"/>
                      <a:tailEnd type="none" w="med" len="med"/>
                    </a:lnB>
                    <a:solidFill>
                      <a:srgbClr val="FA4616"/>
                    </a:solidFill>
                  </a:tcPr>
                </a:tc>
                <a:extLst>
                  <a:ext uri="{0D108BD9-81ED-4DB2-BD59-A6C34878D82A}">
                    <a16:rowId xmlns:a16="http://schemas.microsoft.com/office/drawing/2014/main" val="3174898451"/>
                  </a:ext>
                </a:extLst>
              </a:tr>
              <a:tr h="611413">
                <a:tc>
                  <a:txBody>
                    <a:bodyPr/>
                    <a:lstStyle/>
                    <a:p>
                      <a:pPr algn="l" fontAlgn="ctr">
                        <a:spcBef>
                          <a:spcPts val="0"/>
                        </a:spcBef>
                        <a:spcAft>
                          <a:spcPts val="0"/>
                        </a:spcAft>
                      </a:pPr>
                      <a:r>
                        <a:rPr lang="en-US" sz="1600" b="0" i="0" u="none" strike="noStrike">
                          <a:effectLst/>
                          <a:latin typeface="var(--font-family-body)"/>
                        </a:rPr>
                        <a:t>Excel Installation Required</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504DC2"/>
                      </a:solidFill>
                      <a:prstDash val="solid"/>
                      <a:round/>
                      <a:headEnd type="none" w="med" len="med"/>
                      <a:tailEnd type="none" w="med" len="med"/>
                    </a:lnL>
                    <a:lnR w="7620" cap="flat" cmpd="sng" algn="ctr">
                      <a:solidFill>
                        <a:srgbClr val="804AC2"/>
                      </a:solidFill>
                      <a:prstDash val="solid"/>
                      <a:round/>
                      <a:headEnd type="none" w="med" len="med"/>
                      <a:tailEnd type="none" w="med" len="med"/>
                    </a:lnR>
                    <a:lnT w="7620" cap="flat" cmpd="sng" algn="ctr">
                      <a:solidFill>
                        <a:srgbClr val="504DC2"/>
                      </a:solidFill>
                      <a:prstDash val="solid"/>
                      <a:round/>
                      <a:headEnd type="none" w="med" len="med"/>
                      <a:tailEnd type="none" w="med" len="med"/>
                    </a:lnT>
                    <a:lnB w="7620" cap="flat" cmpd="sng" algn="ctr">
                      <a:solidFill>
                        <a:srgbClr val="005C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var(--font-family-body)"/>
                        </a:rPr>
                        <a:t>No</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804AC2"/>
                      </a:solidFill>
                      <a:prstDash val="solid"/>
                      <a:round/>
                      <a:headEnd type="none" w="med" len="med"/>
                      <a:tailEnd type="none" w="med" len="med"/>
                    </a:lnL>
                    <a:lnR w="7620" cap="flat" cmpd="sng" algn="ctr">
                      <a:solidFill>
                        <a:srgbClr val="0057C2"/>
                      </a:solidFill>
                      <a:prstDash val="solid"/>
                      <a:round/>
                      <a:headEnd type="none" w="med" len="med"/>
                      <a:tailEnd type="none" w="med" len="med"/>
                    </a:lnR>
                    <a:lnT w="7620" cap="flat" cmpd="sng" algn="ctr">
                      <a:solidFill>
                        <a:srgbClr val="804AC2"/>
                      </a:solidFill>
                      <a:prstDash val="solid"/>
                      <a:round/>
                      <a:headEnd type="none" w="med" len="med"/>
                      <a:tailEnd type="none" w="med" len="med"/>
                    </a:lnT>
                    <a:lnB w="7620" cap="flat" cmpd="sng" algn="ctr">
                      <a:solidFill>
                        <a:srgbClr val="505C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var(--font-family-body)"/>
                        </a:rPr>
                        <a:t>Yes</a:t>
                      </a:r>
                      <a:endParaRPr lang="en-US" sz="1600" b="0" i="0" u="none" strike="noStrike" dirty="0">
                        <a:effectLst/>
                        <a:latin typeface="Arial" panose="020B0604020202020204" pitchFamily="34" charset="0"/>
                      </a:endParaRPr>
                    </a:p>
                  </a:txBody>
                  <a:tcPr marL="82623" marR="82623" marT="41312" marB="41312" anchor="ctr">
                    <a:lnL w="7620" cap="flat" cmpd="sng" algn="ctr">
                      <a:solidFill>
                        <a:srgbClr val="0057C2"/>
                      </a:solidFill>
                      <a:prstDash val="solid"/>
                      <a:round/>
                      <a:headEnd type="none" w="med" len="med"/>
                      <a:tailEnd type="none" w="med" len="med"/>
                    </a:lnL>
                    <a:lnR w="7620" cap="flat" cmpd="sng" algn="ctr">
                      <a:solidFill>
                        <a:srgbClr val="0057C2"/>
                      </a:solidFill>
                      <a:prstDash val="solid"/>
                      <a:round/>
                      <a:headEnd type="none" w="med" len="med"/>
                      <a:tailEnd type="none" w="med" len="med"/>
                    </a:lnR>
                    <a:lnT w="7620" cap="flat" cmpd="sng" algn="ctr">
                      <a:solidFill>
                        <a:srgbClr val="0057C2"/>
                      </a:solidFill>
                      <a:prstDash val="solid"/>
                      <a:round/>
                      <a:headEnd type="none" w="med" len="med"/>
                      <a:tailEnd type="none" w="med" len="med"/>
                    </a:lnT>
                    <a:lnB w="7620" cap="flat" cmpd="sng" algn="ctr">
                      <a:solidFill>
                        <a:srgbClr val="4049C2"/>
                      </a:solidFill>
                      <a:prstDash val="solid"/>
                      <a:round/>
                      <a:headEnd type="none" w="med" len="med"/>
                      <a:tailEnd type="none" w="med" len="med"/>
                    </a:lnB>
                    <a:noFill/>
                  </a:tcPr>
                </a:tc>
                <a:extLst>
                  <a:ext uri="{0D108BD9-81ED-4DB2-BD59-A6C34878D82A}">
                    <a16:rowId xmlns:a16="http://schemas.microsoft.com/office/drawing/2014/main" val="3211213705"/>
                  </a:ext>
                </a:extLst>
              </a:tr>
              <a:tr h="611413">
                <a:tc>
                  <a:txBody>
                    <a:bodyPr/>
                    <a:lstStyle/>
                    <a:p>
                      <a:pPr algn="l" fontAlgn="ctr">
                        <a:spcBef>
                          <a:spcPts val="0"/>
                        </a:spcBef>
                        <a:spcAft>
                          <a:spcPts val="0"/>
                        </a:spcAft>
                      </a:pPr>
                      <a:r>
                        <a:rPr lang="en-US" sz="1600" b="0" i="0" u="none" strike="noStrike">
                          <a:effectLst/>
                          <a:latin typeface="var(--font-family-body)"/>
                        </a:rPr>
                        <a:t>Compatibility</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005CC2"/>
                      </a:solidFill>
                      <a:prstDash val="solid"/>
                      <a:round/>
                      <a:headEnd type="none" w="med" len="med"/>
                      <a:tailEnd type="none" w="med" len="med"/>
                    </a:lnL>
                    <a:lnR w="7620" cap="flat" cmpd="sng" algn="ctr">
                      <a:solidFill>
                        <a:srgbClr val="505CC2"/>
                      </a:solidFill>
                      <a:prstDash val="solid"/>
                      <a:round/>
                      <a:headEnd type="none" w="med" len="med"/>
                      <a:tailEnd type="none" w="med" len="med"/>
                    </a:lnR>
                    <a:lnT w="7620" cap="flat" cmpd="sng" algn="ctr">
                      <a:solidFill>
                        <a:srgbClr val="005CC2"/>
                      </a:solidFill>
                      <a:prstDash val="solid"/>
                      <a:round/>
                      <a:headEnd type="none" w="med" len="med"/>
                      <a:tailEnd type="none" w="med" len="med"/>
                    </a:lnT>
                    <a:lnB w="7620" cap="flat" cmpd="sng" algn="ctr">
                      <a:solidFill>
                        <a:srgbClr val="0070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var(--font-family-body)"/>
                        </a:rPr>
                        <a:t>Works with .xlx and .xls</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505CC2"/>
                      </a:solidFill>
                      <a:prstDash val="solid"/>
                      <a:round/>
                      <a:headEnd type="none" w="med" len="med"/>
                      <a:tailEnd type="none" w="med" len="med"/>
                    </a:lnL>
                    <a:lnR w="7620" cap="flat" cmpd="sng" algn="ctr">
                      <a:solidFill>
                        <a:srgbClr val="4049C2"/>
                      </a:solidFill>
                      <a:prstDash val="solid"/>
                      <a:round/>
                      <a:headEnd type="none" w="med" len="med"/>
                      <a:tailEnd type="none" w="med" len="med"/>
                    </a:lnR>
                    <a:lnT w="7620" cap="flat" cmpd="sng" algn="ctr">
                      <a:solidFill>
                        <a:srgbClr val="505CC2"/>
                      </a:solidFill>
                      <a:prstDash val="solid"/>
                      <a:round/>
                      <a:headEnd type="none" w="med" len="med"/>
                      <a:tailEnd type="none" w="med" len="med"/>
                    </a:lnT>
                    <a:lnB w="7620" cap="flat" cmpd="sng" algn="ctr">
                      <a:solidFill>
                        <a:srgbClr val="F061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var(--font-family-body)"/>
                        </a:rPr>
                        <a:t>Compatible with .csv, .xlsx, .xls, and .xlsm</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4049C2"/>
                      </a:solidFill>
                      <a:prstDash val="solid"/>
                      <a:round/>
                      <a:headEnd type="none" w="med" len="med"/>
                      <a:tailEnd type="none" w="med" len="med"/>
                    </a:lnL>
                    <a:lnR w="7620" cap="flat" cmpd="sng" algn="ctr">
                      <a:solidFill>
                        <a:srgbClr val="4049C2"/>
                      </a:solidFill>
                      <a:prstDash val="solid"/>
                      <a:round/>
                      <a:headEnd type="none" w="med" len="med"/>
                      <a:tailEnd type="none" w="med" len="med"/>
                    </a:lnR>
                    <a:lnT w="7620" cap="flat" cmpd="sng" algn="ctr">
                      <a:solidFill>
                        <a:srgbClr val="4049C2"/>
                      </a:solidFill>
                      <a:prstDash val="solid"/>
                      <a:round/>
                      <a:headEnd type="none" w="med" len="med"/>
                      <a:tailEnd type="none" w="med" len="med"/>
                    </a:lnT>
                    <a:lnB w="7620" cap="flat" cmpd="sng" algn="ctr">
                      <a:solidFill>
                        <a:srgbClr val="B088C2"/>
                      </a:solidFill>
                      <a:prstDash val="solid"/>
                      <a:round/>
                      <a:headEnd type="none" w="med" len="med"/>
                      <a:tailEnd type="none" w="med" len="med"/>
                    </a:lnB>
                    <a:noFill/>
                  </a:tcPr>
                </a:tc>
                <a:extLst>
                  <a:ext uri="{0D108BD9-81ED-4DB2-BD59-A6C34878D82A}">
                    <a16:rowId xmlns:a16="http://schemas.microsoft.com/office/drawing/2014/main" val="3830686087"/>
                  </a:ext>
                </a:extLst>
              </a:tr>
              <a:tr h="611413">
                <a:tc>
                  <a:txBody>
                    <a:bodyPr/>
                    <a:lstStyle/>
                    <a:p>
                      <a:pPr algn="l" fontAlgn="ctr">
                        <a:spcBef>
                          <a:spcPts val="0"/>
                        </a:spcBef>
                        <a:spcAft>
                          <a:spcPts val="0"/>
                        </a:spcAft>
                      </a:pPr>
                      <a:r>
                        <a:rPr lang="en-US" sz="1600" b="0" i="0" u="none" strike="noStrike">
                          <a:effectLst/>
                          <a:latin typeface="var(--font-family-body)"/>
                        </a:rPr>
                        <a:t>Functionality</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0070C2"/>
                      </a:solidFill>
                      <a:prstDash val="solid"/>
                      <a:round/>
                      <a:headEnd type="none" w="med" len="med"/>
                      <a:tailEnd type="none" w="med" len="med"/>
                    </a:lnL>
                    <a:lnR w="7620" cap="flat" cmpd="sng" algn="ctr">
                      <a:solidFill>
                        <a:srgbClr val="F061C2"/>
                      </a:solidFill>
                      <a:prstDash val="solid"/>
                      <a:round/>
                      <a:headEnd type="none" w="med" len="med"/>
                      <a:tailEnd type="none" w="med" len="med"/>
                    </a:lnR>
                    <a:lnT w="7620" cap="flat" cmpd="sng" algn="ctr">
                      <a:solidFill>
                        <a:srgbClr val="0070C2"/>
                      </a:solidFill>
                      <a:prstDash val="solid"/>
                      <a:round/>
                      <a:headEnd type="none" w="med" len="med"/>
                      <a:tailEnd type="none" w="med" len="med"/>
                    </a:lnT>
                    <a:lnB w="7620" cap="flat" cmpd="sng" algn="ctr">
                      <a:solidFill>
                        <a:srgbClr val="5089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var(--font-family-body)"/>
                        </a:rPr>
                        <a:t>Limited to basic Activities</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F061C2"/>
                      </a:solidFill>
                      <a:prstDash val="solid"/>
                      <a:round/>
                      <a:headEnd type="none" w="med" len="med"/>
                      <a:tailEnd type="none" w="med" len="med"/>
                    </a:lnL>
                    <a:lnR w="7620" cap="flat" cmpd="sng" algn="ctr">
                      <a:solidFill>
                        <a:srgbClr val="B088C2"/>
                      </a:solidFill>
                      <a:prstDash val="solid"/>
                      <a:round/>
                      <a:headEnd type="none" w="med" len="med"/>
                      <a:tailEnd type="none" w="med" len="med"/>
                    </a:lnR>
                    <a:lnT w="7620" cap="flat" cmpd="sng" algn="ctr">
                      <a:solidFill>
                        <a:srgbClr val="F061C2"/>
                      </a:solidFill>
                      <a:prstDash val="solid"/>
                      <a:round/>
                      <a:headEnd type="none" w="med" len="med"/>
                      <a:tailEnd type="none" w="med" len="med"/>
                    </a:lnT>
                    <a:lnB w="7620" cap="flat" cmpd="sng" algn="ctr">
                      <a:solidFill>
                        <a:srgbClr val="108D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var(--font-family-body)"/>
                        </a:rPr>
                        <a:t>Wide range of Activities</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B088C2"/>
                      </a:solidFill>
                      <a:prstDash val="solid"/>
                      <a:round/>
                      <a:headEnd type="none" w="med" len="med"/>
                      <a:tailEnd type="none" w="med" len="med"/>
                    </a:lnL>
                    <a:lnR w="7620" cap="flat" cmpd="sng" algn="ctr">
                      <a:solidFill>
                        <a:srgbClr val="B088C2"/>
                      </a:solidFill>
                      <a:prstDash val="solid"/>
                      <a:round/>
                      <a:headEnd type="none" w="med" len="med"/>
                      <a:tailEnd type="none" w="med" len="med"/>
                    </a:lnR>
                    <a:lnT w="7620" cap="flat" cmpd="sng" algn="ctr">
                      <a:solidFill>
                        <a:srgbClr val="B088C2"/>
                      </a:solidFill>
                      <a:prstDash val="solid"/>
                      <a:round/>
                      <a:headEnd type="none" w="med" len="med"/>
                      <a:tailEnd type="none" w="med" len="med"/>
                    </a:lnT>
                    <a:lnB w="7620" cap="flat" cmpd="sng" algn="ctr">
                      <a:solidFill>
                        <a:srgbClr val="009DC2"/>
                      </a:solidFill>
                      <a:prstDash val="solid"/>
                      <a:round/>
                      <a:headEnd type="none" w="med" len="med"/>
                      <a:tailEnd type="none" w="med" len="med"/>
                    </a:lnB>
                    <a:noFill/>
                  </a:tcPr>
                </a:tc>
                <a:extLst>
                  <a:ext uri="{0D108BD9-81ED-4DB2-BD59-A6C34878D82A}">
                    <a16:rowId xmlns:a16="http://schemas.microsoft.com/office/drawing/2014/main" val="1753017536"/>
                  </a:ext>
                </a:extLst>
              </a:tr>
              <a:tr h="1850763">
                <a:tc>
                  <a:txBody>
                    <a:bodyPr/>
                    <a:lstStyle/>
                    <a:p>
                      <a:pPr algn="l" fontAlgn="ctr">
                        <a:spcBef>
                          <a:spcPts val="0"/>
                        </a:spcBef>
                        <a:spcAft>
                          <a:spcPts val="0"/>
                        </a:spcAft>
                      </a:pPr>
                      <a:r>
                        <a:rPr lang="en-US" sz="1600" b="0" i="0" u="none" strike="noStrike">
                          <a:effectLst/>
                          <a:latin typeface="var(--font-family-body)"/>
                        </a:rPr>
                        <a:t>Advantages</a:t>
                      </a:r>
                      <a:endParaRPr lang="en-US" sz="1600" b="0" i="0" u="none" strike="noStrike">
                        <a:effectLst/>
                        <a:latin typeface="Arial" panose="020B0604020202020204" pitchFamily="34" charset="0"/>
                      </a:endParaRPr>
                    </a:p>
                  </a:txBody>
                  <a:tcPr marL="82623" marR="82623" marT="41312" marB="41312" anchor="ctr">
                    <a:lnL w="7620" cap="flat" cmpd="sng" algn="ctr">
                      <a:solidFill>
                        <a:srgbClr val="5089C2"/>
                      </a:solidFill>
                      <a:prstDash val="solid"/>
                      <a:round/>
                      <a:headEnd type="none" w="med" len="med"/>
                      <a:tailEnd type="none" w="med" len="med"/>
                    </a:lnL>
                    <a:lnR w="7620" cap="flat" cmpd="sng" algn="ctr">
                      <a:solidFill>
                        <a:srgbClr val="108DC2"/>
                      </a:solidFill>
                      <a:prstDash val="solid"/>
                      <a:round/>
                      <a:headEnd type="none" w="med" len="med"/>
                      <a:tailEnd type="none" w="med" len="med"/>
                    </a:lnR>
                    <a:lnT w="7620" cap="flat" cmpd="sng" algn="ctr">
                      <a:solidFill>
                        <a:srgbClr val="5089C2"/>
                      </a:solidFill>
                      <a:prstDash val="solid"/>
                      <a:round/>
                      <a:headEnd type="none" w="med" len="med"/>
                      <a:tailEnd type="none" w="med" len="med"/>
                    </a:lnT>
                    <a:lnB w="7620" cap="flat" cmpd="sng" algn="ctr">
                      <a:solidFill>
                        <a:srgbClr val="5089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var(--font-family-body)"/>
                        </a:rPr>
                        <a:t>Can be executed in the background without opening the Excel application, resulting in faster and more reliable operations</a:t>
                      </a:r>
                      <a:endParaRPr lang="en-US" sz="1600" b="0" i="0" u="none" strike="noStrike" dirty="0">
                        <a:effectLst/>
                        <a:latin typeface="Arial" panose="020B0604020202020204" pitchFamily="34" charset="0"/>
                      </a:endParaRPr>
                    </a:p>
                  </a:txBody>
                  <a:tcPr marL="82623" marR="82623" marT="41312" marB="41312" anchor="ctr">
                    <a:lnL w="7620" cap="flat" cmpd="sng" algn="ctr">
                      <a:solidFill>
                        <a:srgbClr val="108DC2"/>
                      </a:solidFill>
                      <a:prstDash val="solid"/>
                      <a:round/>
                      <a:headEnd type="none" w="med" len="med"/>
                      <a:tailEnd type="none" w="med" len="med"/>
                    </a:lnL>
                    <a:lnR w="7620" cap="flat" cmpd="sng" algn="ctr">
                      <a:solidFill>
                        <a:srgbClr val="009DC2"/>
                      </a:solidFill>
                      <a:prstDash val="solid"/>
                      <a:round/>
                      <a:headEnd type="none" w="med" len="med"/>
                      <a:tailEnd type="none" w="med" len="med"/>
                    </a:lnR>
                    <a:lnT w="7620" cap="flat" cmpd="sng" algn="ctr">
                      <a:solidFill>
                        <a:srgbClr val="108DC2"/>
                      </a:solidFill>
                      <a:prstDash val="solid"/>
                      <a:round/>
                      <a:headEnd type="none" w="med" len="med"/>
                      <a:tailEnd type="none" w="med" len="med"/>
                    </a:lnT>
                    <a:lnB w="7620" cap="flat" cmpd="sng" algn="ctr">
                      <a:solidFill>
                        <a:srgbClr val="108DC2"/>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var(--font-family-body)"/>
                        </a:rPr>
                        <a:t>Can perform a wide range of operations, including advanced Excel features such as macros and pivot tables</a:t>
                      </a:r>
                      <a:endParaRPr lang="en-US" sz="1600" b="0" i="0" u="none" strike="noStrike" dirty="0">
                        <a:effectLst/>
                        <a:latin typeface="Arial" panose="020B0604020202020204" pitchFamily="34" charset="0"/>
                      </a:endParaRPr>
                    </a:p>
                  </a:txBody>
                  <a:tcPr marL="82623" marR="82623" marT="41312" marB="41312" anchor="ctr">
                    <a:lnL w="7620" cap="flat" cmpd="sng" algn="ctr">
                      <a:solidFill>
                        <a:srgbClr val="009DC2"/>
                      </a:solidFill>
                      <a:prstDash val="solid"/>
                      <a:round/>
                      <a:headEnd type="none" w="med" len="med"/>
                      <a:tailEnd type="none" w="med" len="med"/>
                    </a:lnL>
                    <a:lnR w="7620" cap="flat" cmpd="sng" algn="ctr">
                      <a:solidFill>
                        <a:srgbClr val="009DC2"/>
                      </a:solidFill>
                      <a:prstDash val="solid"/>
                      <a:round/>
                      <a:headEnd type="none" w="med" len="med"/>
                      <a:tailEnd type="none" w="med" len="med"/>
                    </a:lnR>
                    <a:lnT w="7620" cap="flat" cmpd="sng" algn="ctr">
                      <a:solidFill>
                        <a:srgbClr val="009DC2"/>
                      </a:solidFill>
                      <a:prstDash val="solid"/>
                      <a:round/>
                      <a:headEnd type="none" w="med" len="med"/>
                      <a:tailEnd type="none" w="med" len="med"/>
                    </a:lnT>
                    <a:lnB w="7620" cap="flat" cmpd="sng" algn="ctr">
                      <a:solidFill>
                        <a:srgbClr val="009DC2"/>
                      </a:solidFill>
                      <a:prstDash val="solid"/>
                      <a:round/>
                      <a:headEnd type="none" w="med" len="med"/>
                      <a:tailEnd type="none" w="med" len="med"/>
                    </a:lnB>
                    <a:noFill/>
                  </a:tcPr>
                </a:tc>
                <a:extLst>
                  <a:ext uri="{0D108BD9-81ED-4DB2-BD59-A6C34878D82A}">
                    <a16:rowId xmlns:a16="http://schemas.microsoft.com/office/drawing/2014/main" val="2415038966"/>
                  </a:ext>
                </a:extLst>
              </a:tr>
            </a:tbl>
          </a:graphicData>
        </a:graphic>
      </p:graphicFrame>
    </p:spTree>
    <p:extLst>
      <p:ext uri="{BB962C8B-B14F-4D97-AF65-F5344CB8AC3E}">
        <p14:creationId xmlns:p14="http://schemas.microsoft.com/office/powerpoint/2010/main" val="60124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9F5C4-FE05-4142-82CB-1297F509E3F7}"/>
              </a:ext>
            </a:extLst>
          </p:cNvPr>
          <p:cNvSpPr txBox="1"/>
          <p:nvPr/>
        </p:nvSpPr>
        <p:spPr>
          <a:xfrm>
            <a:off x="2650977" y="3059668"/>
            <a:ext cx="689004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Trainer will give quick demo to work with Excel Activities..</a:t>
            </a:r>
          </a:p>
        </p:txBody>
      </p:sp>
    </p:spTree>
    <p:extLst>
      <p:ext uri="{BB962C8B-B14F-4D97-AF65-F5344CB8AC3E}">
        <p14:creationId xmlns:p14="http://schemas.microsoft.com/office/powerpoint/2010/main" val="232585050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1085</TotalTime>
  <Words>2500</Words>
  <Application>Microsoft Office PowerPoint</Application>
  <PresentationFormat>Widescreen</PresentationFormat>
  <Paragraphs>303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MT</vt:lpstr>
      <vt:lpstr>Calibri Light</vt:lpstr>
      <vt:lpstr>inherit</vt:lpstr>
      <vt:lpstr>Rockwell</vt:lpstr>
      <vt:lpstr>Source Sans Pro</vt:lpstr>
      <vt:lpstr>var(--font-family-body)</vt:lpstr>
      <vt:lpstr>Wingdings</vt:lpstr>
      <vt:lpstr>Atlas</vt:lpstr>
      <vt:lpstr>Module No 5</vt:lpstr>
      <vt:lpstr>Learning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5</dc:title>
  <dc:creator>Satish Prasad</dc:creator>
  <cp:lastModifiedBy>UiPath Demo</cp:lastModifiedBy>
  <cp:revision>29</cp:revision>
  <dcterms:created xsi:type="dcterms:W3CDTF">2020-11-16T19:06:09Z</dcterms:created>
  <dcterms:modified xsi:type="dcterms:W3CDTF">2024-07-25T07:41:06Z</dcterms:modified>
</cp:coreProperties>
</file>