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2"/>
  </p:notesMasterIdLst>
  <p:sldIdLst>
    <p:sldId id="256" r:id="rId2"/>
    <p:sldId id="257" r:id="rId3"/>
    <p:sldId id="286" r:id="rId4"/>
    <p:sldId id="258" r:id="rId5"/>
    <p:sldId id="277" r:id="rId6"/>
    <p:sldId id="274" r:id="rId7"/>
    <p:sldId id="287" r:id="rId8"/>
    <p:sldId id="291" r:id="rId9"/>
    <p:sldId id="292" r:id="rId10"/>
    <p:sldId id="294" r:id="rId11"/>
    <p:sldId id="301" r:id="rId12"/>
    <p:sldId id="293" r:id="rId13"/>
    <p:sldId id="295" r:id="rId14"/>
    <p:sldId id="296" r:id="rId15"/>
    <p:sldId id="297" r:id="rId16"/>
    <p:sldId id="298" r:id="rId17"/>
    <p:sldId id="299" r:id="rId18"/>
    <p:sldId id="300" r:id="rId19"/>
    <p:sldId id="302" r:id="rId20"/>
    <p:sldId id="303"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FD5D222C-FD66-4288-99C7-15C1D572B465}">
          <p14:sldIdLst>
            <p14:sldId id="256"/>
            <p14:sldId id="257"/>
          </p14:sldIdLst>
        </p14:section>
        <p14:section name="Introduction of UI path Orchestrator" id="{1FD33CAB-01FE-4525-B772-29D316CD2541}">
          <p14:sldIdLst>
            <p14:sldId id="286"/>
            <p14:sldId id="258"/>
            <p14:sldId id="277"/>
            <p14:sldId id="274"/>
          </p14:sldIdLst>
        </p14:section>
        <p14:section name="Package publishing, Client Deployment, Robot &amp; Machine  provisioning" id="{55C7CC49-CB21-42AA-8FDA-1033AA4FBD53}">
          <p14:sldIdLst>
            <p14:sldId id="287"/>
            <p14:sldId id="291"/>
            <p14:sldId id="292"/>
          </p14:sldIdLst>
        </p14:section>
        <p14:section name="WorkQueus" id="{C7AC2A3C-C123-48F3-BA31-569111705FF8}">
          <p14:sldIdLst>
            <p14:sldId id="294"/>
            <p14:sldId id="301"/>
            <p14:sldId id="293"/>
            <p14:sldId id="295"/>
            <p14:sldId id="296"/>
            <p14:sldId id="297"/>
            <p14:sldId id="298"/>
            <p14:sldId id="299"/>
            <p14:sldId id="300"/>
            <p14:sldId id="302"/>
            <p14:sldId id="30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196" autoAdjust="0"/>
    <p:restoredTop sz="94660"/>
  </p:normalViewPr>
  <p:slideViewPr>
    <p:cSldViewPr snapToGrid="0">
      <p:cViewPr varScale="1">
        <p:scale>
          <a:sx n="82" d="100"/>
          <a:sy n="82" d="100"/>
        </p:scale>
        <p:origin x="66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0D4444-1234-4422-90AB-22309ECFB488}" type="datetimeFigureOut">
              <a:rPr lang="en-US" smtClean="0"/>
              <a:t>7/28/2024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1D04C49-A3C9-4935-81AD-B0E4BBF1DD15}" type="slidenum">
              <a:rPr lang="en-US" smtClean="0"/>
              <a:t>‹#›</a:t>
            </a:fld>
            <a:endParaRPr lang="en-US"/>
          </a:p>
        </p:txBody>
      </p:sp>
    </p:spTree>
    <p:extLst>
      <p:ext uri="{BB962C8B-B14F-4D97-AF65-F5344CB8AC3E}">
        <p14:creationId xmlns:p14="http://schemas.microsoft.com/office/powerpoint/2010/main" val="21048386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89" name="Group 88"/>
          <p:cNvGrpSpPr/>
          <p:nvPr/>
        </p:nvGrpSpPr>
        <p:grpSpPr>
          <a:xfrm>
            <a:off x="-329674" y="-59376"/>
            <a:ext cx="12515851" cy="6923798"/>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1669293" y="1186483"/>
            <a:ext cx="8848345" cy="4477933"/>
            <a:chOff x="1669293" y="1186483"/>
            <a:chExt cx="8848345" cy="4477933"/>
          </a:xfrm>
        </p:grpSpPr>
        <p:sp>
          <p:nvSpPr>
            <p:cNvPr id="39" name="Rectangle 38"/>
            <p:cNvSpPr/>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759236" y="2075504"/>
            <a:ext cx="8679915" cy="1748729"/>
          </a:xfrm>
        </p:spPr>
        <p:txBody>
          <a:bodyPr bIns="0" anchor="b">
            <a:normAutofit/>
          </a:bodyPr>
          <a:lstStyle>
            <a:lvl1pPr algn="ctr">
              <a:lnSpc>
                <a:spcPct val="80000"/>
              </a:lnSpc>
              <a:defRPr sz="5400" spc="-150">
                <a:solidFill>
                  <a:srgbClr val="FFFEFF"/>
                </a:solidFill>
              </a:defRPr>
            </a:lvl1pPr>
          </a:lstStyle>
          <a:p>
            <a:r>
              <a:rPr lang="en-US"/>
              <a:t>Click to edit Master title style</a:t>
            </a:r>
            <a:endParaRPr lang="en-US" dirty="0"/>
          </a:p>
        </p:txBody>
      </p:sp>
      <p:sp>
        <p:nvSpPr>
          <p:cNvPr id="3" name="Subtitle 2"/>
          <p:cNvSpPr>
            <a:spLocks noGrp="1"/>
          </p:cNvSpPr>
          <p:nvPr>
            <p:ph type="subTitle" idx="1"/>
          </p:nvPr>
        </p:nvSpPr>
        <p:spPr>
          <a:xfrm>
            <a:off x="1759237" y="3906266"/>
            <a:ext cx="8673427" cy="1322587"/>
          </a:xfrm>
        </p:spPr>
        <p:txBody>
          <a:bodyPr tIns="0">
            <a:normAutofit/>
          </a:bodyPr>
          <a:lstStyle>
            <a:lvl1pPr marL="0" indent="0" algn="ctr">
              <a:lnSpc>
                <a:spcPct val="100000"/>
              </a:lnSpc>
              <a:buNone/>
              <a:defRPr sz="1800" b="0">
                <a:solidFill>
                  <a:srgbClr val="FFFEFF"/>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fld id="{48A87A34-81AB-432B-8DAE-1953F412C126}" type="datetimeFigureOut">
              <a:rPr lang="en-US" smtClean="0"/>
              <a:pPr/>
              <a:t>7/28/2024</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5" name="Group 74"/>
          <p:cNvGrpSpPr/>
          <p:nvPr/>
        </p:nvGrpSpPr>
        <p:grpSpPr>
          <a:xfrm>
            <a:off x="-417513"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800144"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1"/>
          </a:xfrm>
        </p:spPr>
        <p:txBody>
          <a:bodyPr/>
          <a:lstStyle>
            <a:lvl1pPr>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5109983" y="794719"/>
            <a:ext cx="6275035" cy="52570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7/28/2024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5" name="Group 74"/>
          <p:cNvGrpSpPr/>
          <p:nvPr/>
        </p:nvGrpSpPr>
        <p:grpSpPr>
          <a:xfrm flipH="1">
            <a:off x="0"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7718948"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807437" y="2349925"/>
            <a:ext cx="3501195" cy="2456442"/>
          </a:xfrm>
        </p:spPr>
        <p:txBody>
          <a:bodyPr vert="eaVert"/>
          <a:lstStyle>
            <a:lvl1pPr algn="l">
              <a:lnSpc>
                <a:spcPct val="80000"/>
              </a:lnSpc>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02747" y="798444"/>
            <a:ext cx="6268622" cy="525730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04672" y="320040"/>
            <a:ext cx="3657600" cy="320040"/>
          </a:xfrm>
        </p:spPr>
        <p:txBody>
          <a:bodyPr/>
          <a:lstStyle/>
          <a:p>
            <a:fld id="{48A87A34-81AB-432B-8DAE-1953F412C126}" type="datetimeFigureOut">
              <a:rPr lang="en-US" smtClean="0"/>
              <a:t>7/28/2024</a:t>
            </a:fld>
            <a:endParaRPr lang="en-US" dirty="0"/>
          </a:p>
        </p:txBody>
      </p:sp>
      <p:sp>
        <p:nvSpPr>
          <p:cNvPr id="5" name="Footer Placeholder 4"/>
          <p:cNvSpPr>
            <a:spLocks noGrp="1"/>
          </p:cNvSpPr>
          <p:nvPr>
            <p:ph type="ftr" sz="quarter" idx="11"/>
          </p:nvPr>
        </p:nvSpPr>
        <p:spPr>
          <a:xfrm>
            <a:off x="804672" y="6227064"/>
            <a:ext cx="10588752" cy="320040"/>
          </a:xfrm>
        </p:spPr>
        <p:txBody>
          <a:body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7" name="Group 26"/>
          <p:cNvGrpSpPr/>
          <p:nvPr/>
        </p:nvGrpSpPr>
        <p:grpSpPr>
          <a:xfrm>
            <a:off x="800144" y="1699589"/>
            <a:ext cx="3674476" cy="3470421"/>
            <a:chOff x="697883" y="1816768"/>
            <a:chExt cx="3674476" cy="3470421"/>
          </a:xfrm>
        </p:grpSpPr>
        <p:sp>
          <p:nvSpPr>
            <p:cNvPr id="28" name="Rectangle 27"/>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49925"/>
            <a:ext cx="3498979" cy="2456442"/>
          </a:xfrm>
        </p:spPr>
        <p:txBody>
          <a:bodyPr/>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18447" y="803186"/>
            <a:ext cx="6281873" cy="5248622"/>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7/28/2024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77" name="Group 76"/>
          <p:cNvGrpSpPr/>
          <p:nvPr/>
        </p:nvGrpSpPr>
        <p:grpSpPr>
          <a:xfrm>
            <a:off x="-329674" y="-59376"/>
            <a:ext cx="12515851" cy="6923798"/>
            <a:chOff x="-329674" y="-51881"/>
            <a:chExt cx="12515851" cy="6923798"/>
          </a:xfrm>
        </p:grpSpPr>
        <p:sp>
          <p:nvSpPr>
            <p:cNvPr id="78"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3259545" y="1186483"/>
            <a:ext cx="5666145" cy="4477933"/>
            <a:chOff x="3259545" y="1186483"/>
            <a:chExt cx="5666145" cy="4477933"/>
          </a:xfrm>
        </p:grpSpPr>
        <p:sp>
          <p:nvSpPr>
            <p:cNvPr id="99" name="Rectangle 98"/>
            <p:cNvSpPr/>
            <p:nvPr/>
          </p:nvSpPr>
          <p:spPr>
            <a:xfrm>
              <a:off x="3259545" y="1186483"/>
              <a:ext cx="5657881"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Rectangle 100"/>
            <p:cNvSpPr/>
            <p:nvPr/>
          </p:nvSpPr>
          <p:spPr>
            <a:xfrm>
              <a:off x="3259545" y="1991156"/>
              <a:ext cx="5666145"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344216" y="2074730"/>
            <a:ext cx="5490224" cy="1689390"/>
          </a:xfrm>
        </p:spPr>
        <p:txBody>
          <a:bodyPr bIns="0" anchor="b">
            <a:normAutofit/>
          </a:bodyPr>
          <a:lstStyle>
            <a:lvl1pPr algn="ctr">
              <a:defRPr sz="4400">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3344215" y="3846851"/>
            <a:ext cx="5490223" cy="1383770"/>
          </a:xfrm>
        </p:spPr>
        <p:txBody>
          <a:bodyPr tIns="0">
            <a:normAutofit/>
          </a:bodyPr>
          <a:lstStyle>
            <a:lvl1pPr marL="0" indent="0" algn="ctr">
              <a:buNone/>
              <a:defRPr sz="1800">
                <a:solidFill>
                  <a:srgbClr val="FFFEFF"/>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04672" y="320040"/>
            <a:ext cx="3657600" cy="320040"/>
          </a:xfrm>
        </p:spPr>
        <p:txBody>
          <a:bodyPr/>
          <a:lstStyle/>
          <a:p>
            <a:fld id="{48A87A34-81AB-432B-8DAE-1953F412C126}" type="datetimeFigureOut">
              <a:rPr lang="en-US" smtClean="0"/>
              <a:t>7/28/2024</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37" name="Group 36"/>
          <p:cNvGrpSpPr/>
          <p:nvPr/>
        </p:nvGrpSpPr>
        <p:grpSpPr>
          <a:xfrm>
            <a:off x="-417513" y="0"/>
            <a:ext cx="12584114" cy="6853238"/>
            <a:chOff x="-417513" y="0"/>
            <a:chExt cx="12584114" cy="6853238"/>
          </a:xfrm>
        </p:grpSpPr>
        <p:sp>
          <p:nvSpPr>
            <p:cNvPr id="3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800144" y="1699589"/>
            <a:ext cx="3674476" cy="3470421"/>
            <a:chOff x="697883" y="1816768"/>
            <a:chExt cx="3674476" cy="3470421"/>
          </a:xfrm>
        </p:grpSpPr>
        <p:sp>
          <p:nvSpPr>
            <p:cNvPr id="60" name="Rectangle 59"/>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0" y="2339669"/>
            <a:ext cx="3500828" cy="2470065"/>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sz="half" idx="1"/>
          </p:nvPr>
        </p:nvSpPr>
        <p:spPr>
          <a:xfrm>
            <a:off x="5120878" y="803187"/>
            <a:ext cx="6269591" cy="23826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118447" y="3672162"/>
            <a:ext cx="6272022" cy="23835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804672" y="320040"/>
            <a:ext cx="3657600" cy="320040"/>
          </a:xfrm>
        </p:spPr>
        <p:txBody>
          <a:bodyPr/>
          <a:lstStyle/>
          <a:p>
            <a:fld id="{48A87A34-81AB-432B-8DAE-1953F412C126}" type="datetimeFigureOut">
              <a:rPr lang="en-US" smtClean="0"/>
              <a:t>7/28/2024</a:t>
            </a:fld>
            <a:endParaRPr lang="en-US" dirty="0"/>
          </a:p>
        </p:txBody>
      </p:sp>
      <p:sp>
        <p:nvSpPr>
          <p:cNvPr id="6" name="Footer Placeholder 5"/>
          <p:cNvSpPr>
            <a:spLocks noGrp="1"/>
          </p:cNvSpPr>
          <p:nvPr>
            <p:ph type="ftr" sz="quarter" idx="11"/>
          </p:nvPr>
        </p:nvSpPr>
        <p:spPr>
          <a:xfrm>
            <a:off x="804672" y="6227064"/>
            <a:ext cx="10588752" cy="320040"/>
          </a:xfrm>
        </p:spPr>
        <p:txBody>
          <a:bodyPr/>
          <a:lstStyle/>
          <a:p>
            <a:endParaRPr lang="en-US" dirty="0"/>
          </a:p>
        </p:txBody>
      </p:sp>
      <p:sp>
        <p:nvSpPr>
          <p:cNvPr id="7" name="Slide Number Placeholder 6"/>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39" name="Group 38"/>
          <p:cNvGrpSpPr/>
          <p:nvPr/>
        </p:nvGrpSpPr>
        <p:grpSpPr>
          <a:xfrm>
            <a:off x="-417513" y="0"/>
            <a:ext cx="12584114" cy="6853238"/>
            <a:chOff x="-417513" y="0"/>
            <a:chExt cx="12584114" cy="6853238"/>
          </a:xfrm>
        </p:grpSpPr>
        <p:sp>
          <p:nvSpPr>
            <p:cNvPr id="40"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6"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7"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1" name="Group 60"/>
          <p:cNvGrpSpPr/>
          <p:nvPr/>
        </p:nvGrpSpPr>
        <p:grpSpPr>
          <a:xfrm>
            <a:off x="800144" y="1699589"/>
            <a:ext cx="3674476" cy="3470421"/>
            <a:chOff x="697883" y="1816768"/>
            <a:chExt cx="3674476" cy="3470421"/>
          </a:xfrm>
        </p:grpSpPr>
        <p:sp>
          <p:nvSpPr>
            <p:cNvPr id="62" name="Rectangle 6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63"/>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1" y="2363915"/>
            <a:ext cx="3500828" cy="2460497"/>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5125137" y="803185"/>
            <a:ext cx="6265088"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125305" y="1488985"/>
            <a:ext cx="6264350" cy="169685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18653" y="3665887"/>
            <a:ext cx="6264414"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118447" y="4351687"/>
            <a:ext cx="6265588" cy="17040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804672" y="320040"/>
            <a:ext cx="3657600" cy="320040"/>
          </a:xfrm>
        </p:spPr>
        <p:txBody>
          <a:bodyPr/>
          <a:lstStyle/>
          <a:p>
            <a:fld id="{48A87A34-81AB-432B-8DAE-1953F412C126}" type="datetimeFigureOut">
              <a:rPr lang="en-US" smtClean="0"/>
              <a:t>7/28/2024</a:t>
            </a:fld>
            <a:endParaRPr lang="en-US" dirty="0"/>
          </a:p>
        </p:txBody>
      </p:sp>
      <p:sp>
        <p:nvSpPr>
          <p:cNvPr id="8" name="Footer Placeholder 7"/>
          <p:cNvSpPr>
            <a:spLocks noGrp="1"/>
          </p:cNvSpPr>
          <p:nvPr>
            <p:ph type="ftr" sz="quarter" idx="11"/>
          </p:nvPr>
        </p:nvSpPr>
        <p:spPr>
          <a:xfrm>
            <a:off x="804672" y="6227064"/>
            <a:ext cx="10588752" cy="320040"/>
          </a:xfrm>
        </p:spPr>
        <p:txBody>
          <a:bodyPr/>
          <a:lstStyle/>
          <a:p>
            <a:endParaRPr lang="en-US" dirty="0"/>
          </a:p>
        </p:txBody>
      </p:sp>
      <p:sp>
        <p:nvSpPr>
          <p:cNvPr id="9" name="Slide Number Placeholder 8"/>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77" name="Group 76"/>
          <p:cNvGrpSpPr/>
          <p:nvPr/>
        </p:nvGrpSpPr>
        <p:grpSpPr>
          <a:xfrm>
            <a:off x="-417513" y="0"/>
            <a:ext cx="12584114" cy="6853238"/>
            <a:chOff x="-417513" y="0"/>
            <a:chExt cx="12584114" cy="6853238"/>
          </a:xfrm>
        </p:grpSpPr>
        <p:sp>
          <p:nvSpPr>
            <p:cNvPr id="7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4" name="Group 23"/>
          <p:cNvGrpSpPr/>
          <p:nvPr/>
        </p:nvGrpSpPr>
        <p:grpSpPr>
          <a:xfrm>
            <a:off x="800144" y="1699589"/>
            <a:ext cx="3674476" cy="3470421"/>
            <a:chOff x="697883" y="1816768"/>
            <a:chExt cx="3674476" cy="3470421"/>
          </a:xfrm>
        </p:grpSpPr>
        <p:sp>
          <p:nvSpPr>
            <p:cNvPr id="25" name="Rectangle 24"/>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2"/>
          </a:xfrm>
        </p:spPr>
        <p:txBody>
          <a:bodyPr/>
          <a:lstStyle>
            <a:lvl1pPr>
              <a:defRPr>
                <a:solidFill>
                  <a:srgbClr val="FFFEFF"/>
                </a:solidFill>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7/28/2024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04672" y="320040"/>
            <a:ext cx="3657600" cy="320040"/>
          </a:xfrm>
        </p:spPr>
        <p:txBody>
          <a:bodyPr/>
          <a:lstStyle/>
          <a:p>
            <a:fld id="{48A87A34-81AB-432B-8DAE-1953F412C126}" type="datetimeFigureOut">
              <a:rPr lang="en-US" smtClean="0"/>
              <a:t>7/28/2024</a:t>
            </a:fld>
            <a:endParaRPr lang="en-US" dirty="0"/>
          </a:p>
        </p:txBody>
      </p:sp>
      <p:sp>
        <p:nvSpPr>
          <p:cNvPr id="3" name="Footer Placeholder 2"/>
          <p:cNvSpPr>
            <a:spLocks noGrp="1"/>
          </p:cNvSpPr>
          <p:nvPr>
            <p:ph type="ftr" sz="quarter" idx="11"/>
          </p:nvPr>
        </p:nvSpPr>
        <p:spPr>
          <a:xfrm>
            <a:off x="804672" y="6227064"/>
            <a:ext cx="10588752" cy="320040"/>
          </a:xfrm>
        </p:spPr>
        <p:txBody>
          <a:bodyPr/>
          <a:lstStyle/>
          <a:p>
            <a:endParaRPr lang="en-US" dirty="0"/>
          </a:p>
        </p:txBody>
      </p:sp>
      <p:sp>
        <p:nvSpPr>
          <p:cNvPr id="4" name="Slide Number Placeholder 3"/>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74" name="Group 73"/>
          <p:cNvGrpSpPr/>
          <p:nvPr/>
        </p:nvGrpSpPr>
        <p:grpSpPr>
          <a:xfrm>
            <a:off x="-417513" y="0"/>
            <a:ext cx="12584114" cy="6853238"/>
            <a:chOff x="-417513" y="0"/>
            <a:chExt cx="12584114" cy="6853238"/>
          </a:xfrm>
        </p:grpSpPr>
        <p:sp>
          <p:nvSpPr>
            <p:cNvPr id="75"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1" name="Group 20"/>
          <p:cNvGrpSpPr/>
          <p:nvPr/>
        </p:nvGrpSpPr>
        <p:grpSpPr>
          <a:xfrm>
            <a:off x="800144" y="1699589"/>
            <a:ext cx="3674476" cy="3470421"/>
            <a:chOff x="697883" y="1816768"/>
            <a:chExt cx="3674476" cy="3470421"/>
          </a:xfrm>
        </p:grpSpPr>
        <p:sp>
          <p:nvSpPr>
            <p:cNvPr id="22" name="Rectangle 2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52026"/>
            <a:ext cx="3501197" cy="1223298"/>
          </a:xfrm>
        </p:spPr>
        <p:txBody>
          <a:bodyPr bIns="0" anchor="b">
            <a:noAutofit/>
          </a:bodyPr>
          <a:lstStyle>
            <a:lvl1pPr algn="ctr">
              <a:defRPr sz="3200">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09983" y="802809"/>
            <a:ext cx="6275035" cy="524994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88631" y="3580186"/>
            <a:ext cx="3501197" cy="1221164"/>
          </a:xfrm>
        </p:spPr>
        <p:txBody>
          <a:bodyPr/>
          <a:lstStyle>
            <a:lvl1pPr marL="0" indent="0" algn="ctr">
              <a:buNone/>
              <a:defRPr sz="16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7/28/2024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73" name="Group 72"/>
          <p:cNvGrpSpPr/>
          <p:nvPr/>
        </p:nvGrpSpPr>
        <p:grpSpPr>
          <a:xfrm>
            <a:off x="-329674" y="-59376"/>
            <a:ext cx="12515851" cy="6923798"/>
            <a:chOff x="-329674" y="-51881"/>
            <a:chExt cx="12515851" cy="6923798"/>
          </a:xfrm>
        </p:grpSpPr>
        <p:sp>
          <p:nvSpPr>
            <p:cNvPr id="81"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6" name="Group 75"/>
          <p:cNvGrpSpPr/>
          <p:nvPr/>
        </p:nvGrpSpPr>
        <p:grpSpPr>
          <a:xfrm>
            <a:off x="805336" y="1698331"/>
            <a:ext cx="5941540" cy="3470421"/>
            <a:chOff x="805336" y="1698331"/>
            <a:chExt cx="5941540" cy="3470421"/>
          </a:xfrm>
        </p:grpSpPr>
        <p:sp>
          <p:nvSpPr>
            <p:cNvPr id="77" name="Rectangle 76"/>
            <p:cNvSpPr/>
            <p:nvPr/>
          </p:nvSpPr>
          <p:spPr>
            <a:xfrm>
              <a:off x="805336" y="1698331"/>
              <a:ext cx="5941540"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Isosceles Triangle 9"/>
            <p:cNvSpPr/>
            <p:nvPr/>
          </p:nvSpPr>
          <p:spPr>
            <a:xfrm rot="10800000">
              <a:off x="3618113"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805336" y="2274403"/>
              <a:ext cx="5941540"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7543510" y="0"/>
            <a:ext cx="4648490" cy="6858000"/>
          </a:xfrm>
          <a:solidFill>
            <a:schemeClr val="bg1">
              <a:lumMod val="65000"/>
              <a:lumOff val="3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885443" y="2360255"/>
            <a:ext cx="5776646" cy="1178032"/>
          </a:xfrm>
        </p:spPr>
        <p:txBody>
          <a:bodyPr bIns="0" anchor="b">
            <a:normAutofit/>
          </a:bodyPr>
          <a:lstStyle>
            <a:lvl1pPr>
              <a:defRPr sz="3600">
                <a:solidFill>
                  <a:srgbClr val="FFFE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885443" y="3545012"/>
            <a:ext cx="5776646" cy="1274198"/>
          </a:xfrm>
        </p:spPr>
        <p:txBody>
          <a:bodyPr>
            <a:normAutofit/>
          </a:bodyPr>
          <a:lstStyle>
            <a:lvl1pPr marL="0" indent="0" algn="ctr">
              <a:buNone/>
              <a:defRPr sz="18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04672" y="320040"/>
            <a:ext cx="3657600" cy="320040"/>
          </a:xfrm>
        </p:spPr>
        <p:txBody>
          <a:bodyPr/>
          <a:lstStyle/>
          <a:p>
            <a:fld id="{48A87A34-81AB-432B-8DAE-1953F412C126}" type="datetimeFigureOut">
              <a:rPr lang="en-US" smtClean="0"/>
              <a:t>7/28/2024</a:t>
            </a:fld>
            <a:endParaRPr lang="en-US" dirty="0"/>
          </a:p>
        </p:txBody>
      </p:sp>
      <p:sp>
        <p:nvSpPr>
          <p:cNvPr id="6" name="Footer Placeholder 5"/>
          <p:cNvSpPr>
            <a:spLocks noGrp="1"/>
          </p:cNvSpPr>
          <p:nvPr>
            <p:ph type="ftr" sz="quarter" idx="11"/>
          </p:nvPr>
        </p:nvSpPr>
        <p:spPr>
          <a:xfrm>
            <a:off x="804672" y="6227064"/>
            <a:ext cx="5942203" cy="320040"/>
          </a:xfrm>
        </p:spPr>
        <p:txBody>
          <a:bodyPr/>
          <a:lstStyle/>
          <a:p>
            <a:endParaRPr lang="en-US" dirty="0"/>
          </a:p>
        </p:txBody>
      </p:sp>
      <p:sp>
        <p:nvSpPr>
          <p:cNvPr id="7" name="Slide Number Placeholder 6"/>
          <p:cNvSpPr>
            <a:spLocks noGrp="1"/>
          </p:cNvSpPr>
          <p:nvPr>
            <p:ph type="sldNum" sz="quarter" idx="12"/>
          </p:nvPr>
        </p:nvSpPr>
        <p:spPr>
          <a:xfrm>
            <a:off x="5828377"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1161" y="2358391"/>
            <a:ext cx="3498667" cy="2456485"/>
          </a:xfrm>
          <a:prstGeom prst="rect">
            <a:avLst/>
          </a:prstGeom>
        </p:spPr>
        <p:txBody>
          <a:bodyPr vert="horz" lIns="228600" tIns="228600" rIns="228600" bIns="22860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434982" y="794719"/>
            <a:ext cx="5950036" cy="525709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04672" y="320040"/>
            <a:ext cx="36576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fld id="{48A87A34-81AB-432B-8DAE-1953F412C126}" type="datetimeFigureOut">
              <a:rPr lang="en-US" smtClean="0"/>
              <a:pPr/>
              <a:t>7/28/2024</a:t>
            </a:fld>
            <a:endParaRPr lang="en-US" dirty="0"/>
          </a:p>
        </p:txBody>
      </p:sp>
      <p:sp>
        <p:nvSpPr>
          <p:cNvPr id="5" name="Footer Placeholder 4"/>
          <p:cNvSpPr>
            <a:spLocks noGrp="1"/>
          </p:cNvSpPr>
          <p:nvPr>
            <p:ph type="ftr" sz="quarter" idx="3"/>
          </p:nvPr>
        </p:nvSpPr>
        <p:spPr>
          <a:xfrm>
            <a:off x="804672" y="6227064"/>
            <a:ext cx="10588752" cy="320040"/>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469880" y="320040"/>
            <a:ext cx="9144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lnSpc>
          <a:spcPct val="85000"/>
        </a:lnSpc>
        <a:spcBef>
          <a:spcPct val="0"/>
        </a:spcBef>
        <a:buNone/>
        <a:defRPr sz="4000" b="0" i="0" kern="1200" cap="none" spc="-15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docs.uipath.com/orchestrator/docs/about-queues-and-transactions" TargetMode="External"/><Relationship Id="rId2" Type="http://schemas.openxmlformats.org/officeDocument/2006/relationships/hyperlink" Target="https://forum.uipath.com/t/bulk-add-queue-items-is-there-a-maximum-data-size-what-is-a-suggested-work-around/207184" TargetMode="Externa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77ABCD-292C-49FC-A0B9-31D58CBA275B}"/>
              </a:ext>
            </a:extLst>
          </p:cNvPr>
          <p:cNvSpPr>
            <a:spLocks noGrp="1"/>
          </p:cNvSpPr>
          <p:nvPr>
            <p:ph type="ctrTitle"/>
          </p:nvPr>
        </p:nvSpPr>
        <p:spPr/>
        <p:txBody>
          <a:bodyPr>
            <a:normAutofit/>
          </a:bodyPr>
          <a:lstStyle/>
          <a:p>
            <a:r>
              <a:rPr lang="en-US" dirty="0">
                <a:latin typeface="Verdana" panose="020B0604030504040204" pitchFamily="34" charset="0"/>
                <a:ea typeface="Verdana" panose="020B0604030504040204" pitchFamily="34" charset="0"/>
              </a:rPr>
              <a:t>Module</a:t>
            </a:r>
            <a:r>
              <a:rPr lang="en-US" dirty="0"/>
              <a:t> No 6</a:t>
            </a:r>
          </a:p>
        </p:txBody>
      </p:sp>
      <p:sp>
        <p:nvSpPr>
          <p:cNvPr id="3" name="Subtitle 2">
            <a:extLst>
              <a:ext uri="{FF2B5EF4-FFF2-40B4-BE49-F238E27FC236}">
                <a16:creationId xmlns:a16="http://schemas.microsoft.com/office/drawing/2014/main" id="{59097E70-FA4F-4C30-A211-B580B4CBBE86}"/>
              </a:ext>
            </a:extLst>
          </p:cNvPr>
          <p:cNvSpPr>
            <a:spLocks noGrp="1"/>
          </p:cNvSpPr>
          <p:nvPr>
            <p:ph type="subTitle" idx="1"/>
          </p:nvPr>
        </p:nvSpPr>
        <p:spPr/>
        <p:txBody>
          <a:bodyPr/>
          <a:lstStyle/>
          <a:p>
            <a:r>
              <a:rPr lang="en-US" sz="1800" dirty="0"/>
              <a:t>UiPath Orchestrator and Work Queues</a:t>
            </a:r>
            <a:endParaRPr lang="en-US" dirty="0"/>
          </a:p>
        </p:txBody>
      </p:sp>
    </p:spTree>
    <p:extLst>
      <p:ext uri="{BB962C8B-B14F-4D97-AF65-F5344CB8AC3E}">
        <p14:creationId xmlns:p14="http://schemas.microsoft.com/office/powerpoint/2010/main" val="40834543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C1FE7A5-EFD5-4A34-884E-57132390B86C}"/>
              </a:ext>
            </a:extLst>
          </p:cNvPr>
          <p:cNvSpPr txBox="1"/>
          <p:nvPr/>
        </p:nvSpPr>
        <p:spPr>
          <a:xfrm>
            <a:off x="292598" y="305629"/>
            <a:ext cx="11692255" cy="523220"/>
          </a:xfrm>
          <a:prstGeom prst="rect">
            <a:avLst/>
          </a:prstGeom>
          <a:solidFill>
            <a:schemeClr val="accent1"/>
          </a:solidFill>
        </p:spPr>
        <p:txBody>
          <a:bodyPr wrap="square" rtlCol="0">
            <a:spAutoFit/>
          </a:bodyPr>
          <a:lstStyle/>
          <a:p>
            <a:r>
              <a:rPr lang="en-US" sz="2800" b="1" dirty="0">
                <a:solidFill>
                  <a:schemeClr val="bg1"/>
                </a:solidFill>
                <a:latin typeface="Verdana" panose="020B0604030504040204" pitchFamily="34" charset="0"/>
                <a:ea typeface="Verdana" panose="020B0604030504040204" pitchFamily="34" charset="0"/>
              </a:rPr>
              <a:t>UiPath Queues</a:t>
            </a:r>
          </a:p>
        </p:txBody>
      </p:sp>
      <p:sp>
        <p:nvSpPr>
          <p:cNvPr id="4" name="TextBox 3">
            <a:extLst>
              <a:ext uri="{FF2B5EF4-FFF2-40B4-BE49-F238E27FC236}">
                <a16:creationId xmlns:a16="http://schemas.microsoft.com/office/drawing/2014/main" id="{DE9F9297-81F4-42D8-BE6D-AC3BC3EF2847}"/>
              </a:ext>
            </a:extLst>
          </p:cNvPr>
          <p:cNvSpPr txBox="1"/>
          <p:nvPr/>
        </p:nvSpPr>
        <p:spPr>
          <a:xfrm>
            <a:off x="292598" y="891604"/>
            <a:ext cx="5962924" cy="5031377"/>
          </a:xfrm>
          <a:prstGeom prst="rect">
            <a:avLst/>
          </a:prstGeom>
          <a:noFill/>
        </p:spPr>
        <p:txBody>
          <a:bodyPr wrap="square" rtlCol="0">
            <a:spAutoFit/>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 queue is a container that enables you to hold an unlimited number of items. </a:t>
            </a:r>
          </a:p>
          <a:p>
            <a:pPr marL="285750" marR="0" indent="-285750" algn="just">
              <a:lnSpc>
                <a:spcPct val="107000"/>
              </a:lnSpc>
              <a:spcBef>
                <a:spcPts val="0"/>
              </a:spcBef>
              <a:spcAft>
                <a:spcPts val="800"/>
              </a:spcAft>
              <a:buFont typeface="Arial" panose="020B0604020202020204" pitchFamily="34" charset="0"/>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Queue items can store multiple types of data, such as invoice information or customer details. </a:t>
            </a:r>
          </a:p>
          <a:p>
            <a:pPr marL="285750" marR="0" indent="-285750" algn="just">
              <a:lnSpc>
                <a:spcPct val="107000"/>
              </a:lnSpc>
              <a:spcBef>
                <a:spcPts val="0"/>
              </a:spcBef>
              <a:spcAft>
                <a:spcPts val="800"/>
              </a:spcAft>
              <a:buFont typeface="Arial" panose="020B0604020202020204" pitchFamily="34" charset="0"/>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A queue is usually considered as a list of pending jobs, executed by priority or other criteria related to the underlying order several jobs are executed. However, in UiPath, queues are related to information obtained or generated by the bot, that is, inputs and outputs. </a:t>
            </a:r>
            <a:r>
              <a:rPr lang="en-US" sz="1800" dirty="0">
                <a:solidFill>
                  <a:srgbClr val="6D7278"/>
                </a:solidFill>
                <a:effectLst/>
                <a:latin typeface="Arial" panose="020B0604020202020204" pitchFamily="34" charset="0"/>
                <a:ea typeface="Calibri" panose="020F0502020204030204" pitchFamily="34" charset="0"/>
                <a:cs typeface="Times New Roman" panose="02020603050405020304" pitchFamily="18" charset="0"/>
              </a:rPr>
              <a:t> </a:t>
            </a:r>
          </a:p>
          <a:p>
            <a:pPr marL="285750" marR="0" indent="-285750" algn="just">
              <a:lnSpc>
                <a:spcPct val="107000"/>
              </a:lnSpc>
              <a:spcBef>
                <a:spcPts val="0"/>
              </a:spcBef>
              <a:spcAft>
                <a:spcPts val="800"/>
              </a:spcAft>
              <a:buFont typeface="Arial" panose="020B0604020202020204" pitchFamily="34" charset="0"/>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bot stores the information in a queue, where the information remains stored by the Orchestrator so that it can be retrieved later by other bots.  </a:t>
            </a:r>
          </a:p>
          <a:p>
            <a:pPr marL="0" marR="0" algn="just">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So, a queue is a container of data held so other bots or applications can use it.</a:t>
            </a:r>
          </a:p>
          <a:p>
            <a:endParaRPr lang="en-US" dirty="0"/>
          </a:p>
        </p:txBody>
      </p:sp>
      <p:sp>
        <p:nvSpPr>
          <p:cNvPr id="7" name="TextBox 6">
            <a:extLst>
              <a:ext uri="{FF2B5EF4-FFF2-40B4-BE49-F238E27FC236}">
                <a16:creationId xmlns:a16="http://schemas.microsoft.com/office/drawing/2014/main" id="{E0860889-810F-4425-BC63-6F0268B6C5F3}"/>
              </a:ext>
            </a:extLst>
          </p:cNvPr>
          <p:cNvSpPr txBox="1"/>
          <p:nvPr/>
        </p:nvSpPr>
        <p:spPr>
          <a:xfrm>
            <a:off x="6255522" y="935019"/>
            <a:ext cx="6094602" cy="646331"/>
          </a:xfrm>
          <a:prstGeom prst="rect">
            <a:avLst/>
          </a:prstGeom>
          <a:noFill/>
        </p:spPr>
        <p:txBody>
          <a:bodyPr wrap="square">
            <a:spAutoFit/>
          </a:bodyPr>
          <a:lstStyle/>
          <a:p>
            <a:r>
              <a:rPr lang="en-US" dirty="0"/>
              <a:t>Navigate: Login to Orchestrator &gt; Click on the Queue Option &gt; Click on the Add (+) icon.</a:t>
            </a:r>
          </a:p>
        </p:txBody>
      </p:sp>
      <p:pic>
        <p:nvPicPr>
          <p:cNvPr id="8" name="Picture 7">
            <a:extLst>
              <a:ext uri="{FF2B5EF4-FFF2-40B4-BE49-F238E27FC236}">
                <a16:creationId xmlns:a16="http://schemas.microsoft.com/office/drawing/2014/main" id="{5132B51F-6DCC-40B6-AE20-D2504FF47E83}"/>
              </a:ext>
            </a:extLst>
          </p:cNvPr>
          <p:cNvPicPr/>
          <p:nvPr/>
        </p:nvPicPr>
        <p:blipFill rotWithShape="1">
          <a:blip r:embed="rId2"/>
          <a:srcRect t="20761" r="-252" b="29875"/>
          <a:stretch/>
        </p:blipFill>
        <p:spPr bwMode="auto">
          <a:xfrm>
            <a:off x="6593747" y="1779559"/>
            <a:ext cx="4874003" cy="1299201"/>
          </a:xfrm>
          <a:prstGeom prst="rect">
            <a:avLst/>
          </a:prstGeom>
          <a:ln>
            <a:noFill/>
          </a:ln>
          <a:extLst>
            <a:ext uri="{53640926-AAD7-44D8-BBD7-CCE9431645EC}">
              <a14:shadowObscured xmlns:a14="http://schemas.microsoft.com/office/drawing/2010/main"/>
            </a:ext>
          </a:extLst>
        </p:spPr>
      </p:pic>
      <p:sp>
        <p:nvSpPr>
          <p:cNvPr id="10" name="TextBox 9">
            <a:extLst>
              <a:ext uri="{FF2B5EF4-FFF2-40B4-BE49-F238E27FC236}">
                <a16:creationId xmlns:a16="http://schemas.microsoft.com/office/drawing/2014/main" id="{7C176CED-9D0F-4E3E-A223-01F8AAB229C9}"/>
              </a:ext>
            </a:extLst>
          </p:cNvPr>
          <p:cNvSpPr txBox="1"/>
          <p:nvPr/>
        </p:nvSpPr>
        <p:spPr>
          <a:xfrm>
            <a:off x="6467911" y="3175071"/>
            <a:ext cx="4794307" cy="968278"/>
          </a:xfrm>
          <a:prstGeom prst="rect">
            <a:avLst/>
          </a:prstGeom>
          <a:noFill/>
        </p:spPr>
        <p:txBody>
          <a:bodyPr wrap="square">
            <a:spAutoFit/>
          </a:bodyPr>
          <a:lstStyle/>
          <a:p>
            <a:pPr marR="0" lvl="0" algn="just">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Enter the mandatory Queue Name, Description, Unique Reference (Y/N), Auto Retry (Y/N), enter Max Retry if yes and Enable/Disable SLA.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1" name="Picture 10">
            <a:extLst>
              <a:ext uri="{FF2B5EF4-FFF2-40B4-BE49-F238E27FC236}">
                <a16:creationId xmlns:a16="http://schemas.microsoft.com/office/drawing/2014/main" id="{1978CBAE-2841-4DB3-80D6-6296ED8FFBF9}"/>
              </a:ext>
            </a:extLst>
          </p:cNvPr>
          <p:cNvPicPr/>
          <p:nvPr/>
        </p:nvPicPr>
        <p:blipFill rotWithShape="1">
          <a:blip r:embed="rId3"/>
          <a:srcRect t="12225" b="6551"/>
          <a:stretch/>
        </p:blipFill>
        <p:spPr>
          <a:xfrm>
            <a:off x="6593747" y="4370664"/>
            <a:ext cx="4874003" cy="1879134"/>
          </a:xfrm>
          <a:prstGeom prst="rect">
            <a:avLst/>
          </a:prstGeom>
        </p:spPr>
      </p:pic>
    </p:spTree>
    <p:extLst>
      <p:ext uri="{BB962C8B-B14F-4D97-AF65-F5344CB8AC3E}">
        <p14:creationId xmlns:p14="http://schemas.microsoft.com/office/powerpoint/2010/main" val="6465201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5C872BB-E54D-47CC-82AF-6A3421E3DCB6}"/>
              </a:ext>
            </a:extLst>
          </p:cNvPr>
          <p:cNvSpPr txBox="1"/>
          <p:nvPr/>
        </p:nvSpPr>
        <p:spPr>
          <a:xfrm>
            <a:off x="292598" y="305629"/>
            <a:ext cx="11692255" cy="523220"/>
          </a:xfrm>
          <a:prstGeom prst="rect">
            <a:avLst/>
          </a:prstGeom>
          <a:solidFill>
            <a:schemeClr val="accent1"/>
          </a:solidFill>
        </p:spPr>
        <p:txBody>
          <a:bodyPr wrap="square" rtlCol="0">
            <a:spAutoFit/>
          </a:bodyPr>
          <a:lstStyle/>
          <a:p>
            <a:r>
              <a:rPr lang="en-US" sz="2800" b="1" dirty="0">
                <a:solidFill>
                  <a:schemeClr val="bg1"/>
                </a:solidFill>
                <a:latin typeface="Verdana" panose="020B0604030504040204" pitchFamily="34" charset="0"/>
                <a:ea typeface="Verdana" panose="020B0604030504040204" pitchFamily="34" charset="0"/>
              </a:rPr>
              <a:t>Manage UiPath Queues</a:t>
            </a:r>
          </a:p>
        </p:txBody>
      </p:sp>
      <p:sp>
        <p:nvSpPr>
          <p:cNvPr id="5" name="TextBox 4">
            <a:extLst>
              <a:ext uri="{FF2B5EF4-FFF2-40B4-BE49-F238E27FC236}">
                <a16:creationId xmlns:a16="http://schemas.microsoft.com/office/drawing/2014/main" id="{7119B7FF-4D8E-49E8-90BB-B1551BDEEC2E}"/>
              </a:ext>
            </a:extLst>
          </p:cNvPr>
          <p:cNvSpPr txBox="1"/>
          <p:nvPr/>
        </p:nvSpPr>
        <p:spPr>
          <a:xfrm>
            <a:off x="628157" y="1894140"/>
            <a:ext cx="4103233" cy="968278"/>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marR="0" lvl="0" algn="just">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You can Edit, Monitor, Remove the Queue at any time by clicking on the actions icon.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6" name="Picture 5">
            <a:extLst>
              <a:ext uri="{FF2B5EF4-FFF2-40B4-BE49-F238E27FC236}">
                <a16:creationId xmlns:a16="http://schemas.microsoft.com/office/drawing/2014/main" id="{7F10EAF3-1026-4834-BA4E-8A9F90B47D94}"/>
              </a:ext>
            </a:extLst>
          </p:cNvPr>
          <p:cNvPicPr/>
          <p:nvPr/>
        </p:nvPicPr>
        <p:blipFill rotWithShape="1">
          <a:blip r:embed="rId2"/>
          <a:srcRect l="-1" t="12257" r="-1602" b="5075"/>
          <a:stretch/>
        </p:blipFill>
        <p:spPr bwMode="auto">
          <a:xfrm>
            <a:off x="5423102" y="1778466"/>
            <a:ext cx="6140741" cy="3867324"/>
          </a:xfrm>
          <a:prstGeom prst="rect">
            <a:avLst/>
          </a:prstGeom>
          <a:ln>
            <a:noFill/>
          </a:ln>
          <a:extLst>
            <a:ext uri="{53640926-AAD7-44D8-BBD7-CCE9431645EC}">
              <a14:shadowObscured xmlns:a14="http://schemas.microsoft.com/office/drawing/2010/main"/>
            </a:ext>
          </a:extLst>
        </p:spPr>
      </p:pic>
      <p:sp>
        <p:nvSpPr>
          <p:cNvPr id="8" name="TextBox 7">
            <a:extLst>
              <a:ext uri="{FF2B5EF4-FFF2-40B4-BE49-F238E27FC236}">
                <a16:creationId xmlns:a16="http://schemas.microsoft.com/office/drawing/2014/main" id="{54EB98A7-A0A6-4049-8E7B-334EB0EEE9DE}"/>
              </a:ext>
            </a:extLst>
          </p:cNvPr>
          <p:cNvSpPr txBox="1"/>
          <p:nvPr/>
        </p:nvSpPr>
        <p:spPr>
          <a:xfrm>
            <a:off x="628157" y="4248672"/>
            <a:ext cx="4103233" cy="1477328"/>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dirty="0">
                <a:latin typeface="Calibri" panose="020F0502020204030204" pitchFamily="34" charset="0"/>
                <a:cs typeface="Times New Roman" panose="02020603050405020304" pitchFamily="18" charset="0"/>
              </a:rPr>
              <a:t>To view the items in a specific queue you have to click View Transactions. On clicking the Transactions page is displayed where you can view all the items with its status.</a:t>
            </a:r>
          </a:p>
        </p:txBody>
      </p:sp>
    </p:spTree>
    <p:extLst>
      <p:ext uri="{BB962C8B-B14F-4D97-AF65-F5344CB8AC3E}">
        <p14:creationId xmlns:p14="http://schemas.microsoft.com/office/powerpoint/2010/main" val="13861539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3A06374-CD97-4CE8-A729-77542E720305}"/>
              </a:ext>
            </a:extLst>
          </p:cNvPr>
          <p:cNvSpPr txBox="1"/>
          <p:nvPr/>
        </p:nvSpPr>
        <p:spPr>
          <a:xfrm>
            <a:off x="292598" y="305629"/>
            <a:ext cx="11692255" cy="523220"/>
          </a:xfrm>
          <a:prstGeom prst="rect">
            <a:avLst/>
          </a:prstGeom>
          <a:solidFill>
            <a:schemeClr val="accent1"/>
          </a:solidFill>
        </p:spPr>
        <p:txBody>
          <a:bodyPr wrap="square" rtlCol="0">
            <a:spAutoFit/>
          </a:bodyPr>
          <a:lstStyle/>
          <a:p>
            <a:r>
              <a:rPr lang="en-US" sz="2800" b="1" dirty="0">
                <a:solidFill>
                  <a:schemeClr val="bg1"/>
                </a:solidFill>
                <a:latin typeface="Verdana" panose="020B0604030504040204" pitchFamily="34" charset="0"/>
                <a:ea typeface="Verdana" panose="020B0604030504040204" pitchFamily="34" charset="0"/>
              </a:rPr>
              <a:t>How to use UiPath Queues</a:t>
            </a:r>
          </a:p>
        </p:txBody>
      </p:sp>
      <p:sp>
        <p:nvSpPr>
          <p:cNvPr id="5" name="TextBox 4">
            <a:extLst>
              <a:ext uri="{FF2B5EF4-FFF2-40B4-BE49-F238E27FC236}">
                <a16:creationId xmlns:a16="http://schemas.microsoft.com/office/drawing/2014/main" id="{FF4C68A8-54C5-451D-9722-E9D73ECE5CE7}"/>
              </a:ext>
            </a:extLst>
          </p:cNvPr>
          <p:cNvSpPr txBox="1"/>
          <p:nvPr/>
        </p:nvSpPr>
        <p:spPr>
          <a:xfrm>
            <a:off x="371213" y="931073"/>
            <a:ext cx="6094602" cy="5721503"/>
          </a:xfrm>
          <a:prstGeom prst="rect">
            <a:avLst/>
          </a:prstGeom>
          <a:noFill/>
        </p:spPr>
        <p:txBody>
          <a:bodyPr wrap="square">
            <a:spAutoFit/>
          </a:bodyPr>
          <a:lstStyle/>
          <a:p>
            <a:pPr marL="0" marR="0" algn="just">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While developing the workflow for any process the Queues are managed by the RPA developers. There are various activities that help the UiPath Studio to communicate with the Orchestrator Queues.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So the studio activities that helps in communicating with the Orchestrator Queues are as follows: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Add Queue Item</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Add Transaction Item</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Bulk Add Queue Items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Get Transaction Item</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Delete Queue Items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Get Queue Items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Postpone Transaction Item</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Set Transaction Status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Set Transaction Progress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80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Wait Queue Item</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These can be found in the Activities panel under </a:t>
            </a:r>
            <a:r>
              <a:rPr lang="en-US" sz="1800" b="1" dirty="0">
                <a:effectLst/>
                <a:latin typeface="Calibri" panose="020F0502020204030204" pitchFamily="34" charset="0"/>
                <a:ea typeface="Calibri" panose="020F0502020204030204" pitchFamily="34" charset="0"/>
                <a:cs typeface="Times New Roman" panose="02020603050405020304" pitchFamily="18" charset="0"/>
              </a:rPr>
              <a:t>Orchestrator -&gt; Queues </a:t>
            </a:r>
            <a:r>
              <a:rPr lang="en-US" sz="1800" dirty="0">
                <a:effectLst/>
                <a:latin typeface="Calibri" panose="020F0502020204030204" pitchFamily="34" charset="0"/>
                <a:ea typeface="Calibri" panose="020F0502020204030204" pitchFamily="34" charset="0"/>
                <a:cs typeface="Times New Roman" panose="02020603050405020304" pitchFamily="18" charset="0"/>
              </a:rPr>
              <a:t>as shown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6" name="Picture 5">
            <a:extLst>
              <a:ext uri="{FF2B5EF4-FFF2-40B4-BE49-F238E27FC236}">
                <a16:creationId xmlns:a16="http://schemas.microsoft.com/office/drawing/2014/main" id="{21F6A95D-3DD3-4201-BB9F-E91934C601C3}"/>
              </a:ext>
            </a:extLst>
          </p:cNvPr>
          <p:cNvPicPr/>
          <p:nvPr/>
        </p:nvPicPr>
        <p:blipFill rotWithShape="1">
          <a:blip r:embed="rId2"/>
          <a:srcRect t="3707" r="961" b="32155"/>
          <a:stretch/>
        </p:blipFill>
        <p:spPr bwMode="auto">
          <a:xfrm>
            <a:off x="6744749" y="1711354"/>
            <a:ext cx="4806891" cy="3733101"/>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3078052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A77A268-65EC-4830-B6ED-4CB2AA54E0AE}"/>
              </a:ext>
            </a:extLst>
          </p:cNvPr>
          <p:cNvSpPr txBox="1"/>
          <p:nvPr/>
        </p:nvSpPr>
        <p:spPr>
          <a:xfrm>
            <a:off x="351321" y="288851"/>
            <a:ext cx="11692255" cy="523220"/>
          </a:xfrm>
          <a:prstGeom prst="rect">
            <a:avLst/>
          </a:prstGeom>
          <a:solidFill>
            <a:schemeClr val="accent1"/>
          </a:solidFill>
        </p:spPr>
        <p:txBody>
          <a:bodyPr wrap="square" rtlCol="0">
            <a:spAutoFit/>
          </a:bodyPr>
          <a:lstStyle/>
          <a:p>
            <a:r>
              <a:rPr lang="en-US" sz="2800" b="1" dirty="0">
                <a:solidFill>
                  <a:schemeClr val="bg1"/>
                </a:solidFill>
                <a:latin typeface="Verdana" panose="020B0604030504040204" pitchFamily="34" charset="0"/>
                <a:ea typeface="Verdana" panose="020B0604030504040204" pitchFamily="34" charset="0"/>
              </a:rPr>
              <a:t>UiPath - Add</a:t>
            </a:r>
            <a:r>
              <a:rPr lang="en-US" sz="1800" b="1" dirty="0">
                <a:effectLst/>
                <a:latin typeface="Calibri" panose="020F0502020204030204" pitchFamily="34" charset="0"/>
                <a:ea typeface="Calibri" panose="020F0502020204030204" pitchFamily="34" charset="0"/>
                <a:cs typeface="Times New Roman" panose="02020603050405020304" pitchFamily="18" charset="0"/>
              </a:rPr>
              <a:t> </a:t>
            </a:r>
            <a:r>
              <a:rPr lang="en-US" sz="2800" b="1" dirty="0">
                <a:solidFill>
                  <a:schemeClr val="bg1"/>
                </a:solidFill>
                <a:latin typeface="Verdana" panose="020B0604030504040204" pitchFamily="34" charset="0"/>
                <a:ea typeface="Verdana" panose="020B0604030504040204" pitchFamily="34" charset="0"/>
              </a:rPr>
              <a:t>Queue</a:t>
            </a:r>
            <a:r>
              <a:rPr lang="en-US" sz="1800" b="1" dirty="0">
                <a:effectLst/>
                <a:latin typeface="Calibri" panose="020F0502020204030204" pitchFamily="34" charset="0"/>
                <a:ea typeface="Calibri" panose="020F0502020204030204" pitchFamily="34" charset="0"/>
                <a:cs typeface="Times New Roman" panose="02020603050405020304" pitchFamily="18" charset="0"/>
              </a:rPr>
              <a:t> </a:t>
            </a:r>
            <a:r>
              <a:rPr lang="en-US" sz="2800" b="1" dirty="0">
                <a:solidFill>
                  <a:schemeClr val="bg1"/>
                </a:solidFill>
                <a:latin typeface="Verdana" panose="020B0604030504040204" pitchFamily="34" charset="0"/>
                <a:ea typeface="Verdana" panose="020B0604030504040204" pitchFamily="34" charset="0"/>
              </a:rPr>
              <a:t>Item</a:t>
            </a:r>
          </a:p>
        </p:txBody>
      </p:sp>
      <p:sp>
        <p:nvSpPr>
          <p:cNvPr id="5" name="TextBox 4">
            <a:extLst>
              <a:ext uri="{FF2B5EF4-FFF2-40B4-BE49-F238E27FC236}">
                <a16:creationId xmlns:a16="http://schemas.microsoft.com/office/drawing/2014/main" id="{C30FF680-37ED-4DE1-91B6-DCA4932C8D11}"/>
              </a:ext>
            </a:extLst>
          </p:cNvPr>
          <p:cNvSpPr txBox="1"/>
          <p:nvPr/>
        </p:nvSpPr>
        <p:spPr>
          <a:xfrm>
            <a:off x="351321" y="1005018"/>
            <a:ext cx="6301149" cy="4298484"/>
          </a:xfrm>
          <a:prstGeom prst="rect">
            <a:avLst/>
          </a:prstGeom>
          <a:noFill/>
        </p:spPr>
        <p:txBody>
          <a:bodyPr wrap="square">
            <a:spAutoFit/>
          </a:bodyPr>
          <a:lstStyle/>
          <a:p>
            <a:pPr marL="0" marR="0" algn="just">
              <a:lnSpc>
                <a:spcPct val="107000"/>
              </a:lnSpc>
              <a:spcBef>
                <a:spcPts val="0"/>
              </a:spcBef>
              <a:spcAft>
                <a:spcPts val="800"/>
              </a:spcAft>
            </a:pPr>
            <a:r>
              <a:rPr lang="en-US" sz="1400" dirty="0">
                <a:effectLst/>
                <a:latin typeface="Verdana" panose="020B0604030504040204" pitchFamily="34" charset="0"/>
                <a:ea typeface="Verdana" panose="020B0604030504040204" pitchFamily="34" charset="0"/>
                <a:cs typeface="Times New Roman" panose="02020603050405020304" pitchFamily="18" charset="0"/>
              </a:rPr>
              <a:t>This activity helps to add data (item) in the Queue in UiPath. The status of the item will be New in the Queue.</a:t>
            </a:r>
            <a:endParaRPr lang="en-US" sz="1200" dirty="0">
              <a:effectLst/>
              <a:latin typeface="Verdana" panose="020B0604030504040204" pitchFamily="34" charset="0"/>
              <a:ea typeface="Verdana" panose="020B0604030504040204" pitchFamily="34" charset="0"/>
              <a:cs typeface="Times New Roman" panose="02020603050405020304" pitchFamily="18" charset="0"/>
            </a:endParaRPr>
          </a:p>
          <a:p>
            <a:pPr marL="0" marR="0" algn="just">
              <a:lnSpc>
                <a:spcPct val="107000"/>
              </a:lnSpc>
              <a:spcBef>
                <a:spcPts val="0"/>
              </a:spcBef>
              <a:spcAft>
                <a:spcPts val="800"/>
              </a:spcAft>
            </a:pPr>
            <a:r>
              <a:rPr lang="en-US" sz="1400" dirty="0">
                <a:effectLst/>
                <a:latin typeface="Verdana" panose="020B0604030504040204" pitchFamily="34" charset="0"/>
                <a:ea typeface="Verdana" panose="020B0604030504040204" pitchFamily="34" charset="0"/>
                <a:cs typeface="Times New Roman" panose="02020603050405020304" pitchFamily="18" charset="0"/>
              </a:rPr>
              <a:t>`</a:t>
            </a:r>
            <a:r>
              <a:rPr lang="en-US" sz="1400" dirty="0" err="1">
                <a:effectLst/>
                <a:latin typeface="Verdana" panose="020B0604030504040204" pitchFamily="34" charset="0"/>
                <a:ea typeface="Verdana" panose="020B0604030504040204" pitchFamily="34" charset="0"/>
                <a:cs typeface="Times New Roman" panose="02020603050405020304" pitchFamily="18" charset="0"/>
              </a:rPr>
              <a:t>UiPath.Core.Activities.AddQueueItem</a:t>
            </a:r>
            <a:r>
              <a:rPr lang="en-US" sz="1400" dirty="0">
                <a:effectLst/>
                <a:latin typeface="Verdana" panose="020B0604030504040204" pitchFamily="34" charset="0"/>
                <a:ea typeface="Verdana" panose="020B0604030504040204" pitchFamily="34" charset="0"/>
                <a:cs typeface="Times New Roman" panose="02020603050405020304" pitchFamily="18" charset="0"/>
              </a:rPr>
              <a:t>` </a:t>
            </a:r>
            <a:endParaRPr lang="en-US" sz="1200" dirty="0">
              <a:latin typeface="Verdana" panose="020B0604030504040204" pitchFamily="34" charset="0"/>
              <a:ea typeface="Verdana" panose="020B0604030504040204" pitchFamily="34" charset="0"/>
              <a:cs typeface="Times New Roman" panose="02020603050405020304" pitchFamily="18" charset="0"/>
            </a:endParaRPr>
          </a:p>
          <a:p>
            <a:pPr marL="0" marR="0" algn="just">
              <a:lnSpc>
                <a:spcPct val="107000"/>
              </a:lnSpc>
              <a:spcBef>
                <a:spcPts val="0"/>
              </a:spcBef>
              <a:spcAft>
                <a:spcPts val="800"/>
              </a:spcAft>
            </a:pPr>
            <a:r>
              <a:rPr lang="en-US" sz="1400" b="1" dirty="0">
                <a:effectLst/>
                <a:latin typeface="Verdana" panose="020B0604030504040204" pitchFamily="34" charset="0"/>
                <a:ea typeface="Verdana" panose="020B0604030504040204" pitchFamily="34" charset="0"/>
                <a:cs typeface="Times New Roman" panose="02020603050405020304" pitchFamily="18" charset="0"/>
              </a:rPr>
              <a:t>Configurations</a:t>
            </a:r>
            <a:r>
              <a:rPr lang="en-US" sz="1400" dirty="0">
                <a:effectLst/>
                <a:latin typeface="Verdana" panose="020B0604030504040204" pitchFamily="34" charset="0"/>
                <a:ea typeface="Verdana" panose="020B0604030504040204" pitchFamily="34" charset="0"/>
                <a:cs typeface="Times New Roman" panose="02020603050405020304" pitchFamily="18" charset="0"/>
              </a:rPr>
              <a:t> </a:t>
            </a:r>
            <a:r>
              <a:rPr lang="en-US" sz="1400" b="1" dirty="0">
                <a:effectLst/>
                <a:latin typeface="Verdana" panose="020B0604030504040204" pitchFamily="34" charset="0"/>
                <a:ea typeface="Verdana" panose="020B0604030504040204" pitchFamily="34" charset="0"/>
                <a:cs typeface="Times New Roman" panose="02020603050405020304" pitchFamily="18" charset="0"/>
              </a:rPr>
              <a:t>in</a:t>
            </a:r>
            <a:r>
              <a:rPr lang="en-US" sz="1400" dirty="0">
                <a:effectLst/>
                <a:latin typeface="Verdana" panose="020B0604030504040204" pitchFamily="34" charset="0"/>
                <a:ea typeface="Verdana" panose="020B0604030504040204" pitchFamily="34" charset="0"/>
                <a:cs typeface="Times New Roman" panose="02020603050405020304" pitchFamily="18" charset="0"/>
              </a:rPr>
              <a:t> </a:t>
            </a:r>
            <a:r>
              <a:rPr lang="en-US" sz="1400" b="1" dirty="0">
                <a:effectLst/>
                <a:latin typeface="Verdana" panose="020B0604030504040204" pitchFamily="34" charset="0"/>
                <a:ea typeface="Verdana" panose="020B0604030504040204" pitchFamily="34" charset="0"/>
                <a:cs typeface="Times New Roman" panose="02020603050405020304" pitchFamily="18" charset="0"/>
              </a:rPr>
              <a:t>Properties Panel: </a:t>
            </a:r>
            <a:endParaRPr lang="en-US" sz="1200" dirty="0">
              <a:effectLst/>
              <a:latin typeface="Verdana" panose="020B0604030504040204" pitchFamily="34" charset="0"/>
              <a:ea typeface="Verdana" panose="020B0604030504040204" pitchFamily="34" charset="0"/>
              <a:cs typeface="Times New Roman" panose="02020603050405020304" pitchFamily="18" charset="0"/>
            </a:endParaRPr>
          </a:p>
          <a:p>
            <a:pPr marL="342900" marR="0" lvl="0" indent="-342900" algn="just">
              <a:lnSpc>
                <a:spcPct val="107000"/>
              </a:lnSpc>
              <a:spcBef>
                <a:spcPts val="0"/>
              </a:spcBef>
              <a:spcAft>
                <a:spcPts val="0"/>
              </a:spcAft>
              <a:buFont typeface="Symbol" panose="05050102010706020507" pitchFamily="18" charset="2"/>
              <a:buChar char=""/>
            </a:pPr>
            <a:r>
              <a:rPr lang="en-US" sz="1400" b="1" dirty="0">
                <a:effectLst/>
                <a:latin typeface="Verdana" panose="020B0604030504040204" pitchFamily="34" charset="0"/>
                <a:ea typeface="Verdana" panose="020B0604030504040204" pitchFamily="34" charset="0"/>
                <a:cs typeface="Times New Roman" panose="02020603050405020304" pitchFamily="18" charset="0"/>
              </a:rPr>
              <a:t>Queue Name: </a:t>
            </a:r>
            <a:r>
              <a:rPr lang="en-US" sz="1400" dirty="0">
                <a:effectLst/>
                <a:latin typeface="Verdana" panose="020B0604030504040204" pitchFamily="34" charset="0"/>
                <a:ea typeface="Verdana" panose="020B0604030504040204" pitchFamily="34" charset="0"/>
                <a:cs typeface="Times New Roman" panose="02020603050405020304" pitchFamily="18" charset="0"/>
              </a:rPr>
              <a:t>The queue where the Queue Item object is to be added. The Queue Name should be same as the Queue created in the Orchestrator.</a:t>
            </a:r>
            <a:endParaRPr lang="en-US" sz="1200" dirty="0">
              <a:effectLst/>
              <a:latin typeface="Verdana" panose="020B0604030504040204" pitchFamily="34" charset="0"/>
              <a:ea typeface="Verdana" panose="020B0604030504040204" pitchFamily="34" charset="0"/>
              <a:cs typeface="Times New Roman" panose="02020603050405020304" pitchFamily="18" charset="0"/>
            </a:endParaRPr>
          </a:p>
          <a:p>
            <a:pPr marL="342900" marR="0" lvl="0" indent="-342900" algn="just">
              <a:lnSpc>
                <a:spcPct val="107000"/>
              </a:lnSpc>
              <a:spcBef>
                <a:spcPts val="0"/>
              </a:spcBef>
              <a:spcAft>
                <a:spcPts val="0"/>
              </a:spcAft>
              <a:buFont typeface="Symbol" panose="05050102010706020507" pitchFamily="18" charset="2"/>
              <a:buChar char=""/>
            </a:pPr>
            <a:r>
              <a:rPr lang="en-US" sz="1400" b="1" dirty="0">
                <a:effectLst/>
                <a:latin typeface="Verdana" panose="020B0604030504040204" pitchFamily="34" charset="0"/>
                <a:ea typeface="Verdana" panose="020B0604030504040204" pitchFamily="34" charset="0"/>
                <a:cs typeface="Times New Roman" panose="02020603050405020304" pitchFamily="18" charset="0"/>
              </a:rPr>
              <a:t>Reference: </a:t>
            </a:r>
            <a:r>
              <a:rPr lang="en-US" sz="1400" dirty="0">
                <a:effectLst/>
                <a:latin typeface="Verdana" panose="020B0604030504040204" pitchFamily="34" charset="0"/>
                <a:ea typeface="Verdana" panose="020B0604030504040204" pitchFamily="34" charset="0"/>
                <a:cs typeface="Times New Roman" panose="02020603050405020304" pitchFamily="18" charset="0"/>
              </a:rPr>
              <a:t>The reference can be used to link your transactions to other applications used within an automation project.</a:t>
            </a:r>
            <a:r>
              <a:rPr lang="en-US" sz="1100" dirty="0">
                <a:solidFill>
                  <a:srgbClr val="4C555A"/>
                </a:solidFill>
                <a:effectLst/>
                <a:latin typeface="Verdana" panose="020B0604030504040204" pitchFamily="34" charset="0"/>
                <a:ea typeface="Verdana" panose="020B0604030504040204" pitchFamily="34" charset="0"/>
                <a:cs typeface="Times New Roman" panose="02020603050405020304" pitchFamily="18" charset="0"/>
              </a:rPr>
              <a:t> </a:t>
            </a:r>
            <a:r>
              <a:rPr lang="en-US" sz="1400" b="1" dirty="0">
                <a:effectLst/>
                <a:latin typeface="Verdana" panose="020B0604030504040204" pitchFamily="34" charset="0"/>
                <a:ea typeface="Verdana" panose="020B0604030504040204" pitchFamily="34" charset="0"/>
                <a:cs typeface="Times New Roman" panose="02020603050405020304" pitchFamily="18" charset="0"/>
              </a:rPr>
              <a:t> </a:t>
            </a:r>
            <a:endParaRPr lang="en-US" sz="1200" dirty="0">
              <a:effectLst/>
              <a:latin typeface="Verdana" panose="020B0604030504040204" pitchFamily="34" charset="0"/>
              <a:ea typeface="Verdana" panose="020B0604030504040204" pitchFamily="34" charset="0"/>
              <a:cs typeface="Times New Roman" panose="02020603050405020304" pitchFamily="18" charset="0"/>
            </a:endParaRPr>
          </a:p>
          <a:p>
            <a:pPr marL="342900" marR="0" lvl="0" indent="-342900" algn="just">
              <a:lnSpc>
                <a:spcPct val="107000"/>
              </a:lnSpc>
              <a:spcBef>
                <a:spcPts val="0"/>
              </a:spcBef>
              <a:spcAft>
                <a:spcPts val="0"/>
              </a:spcAft>
              <a:buFont typeface="Symbol" panose="05050102010706020507" pitchFamily="18" charset="2"/>
              <a:buChar char=""/>
            </a:pPr>
            <a:r>
              <a:rPr lang="en-US" sz="1400" b="1" dirty="0" err="1">
                <a:effectLst/>
                <a:latin typeface="Verdana" panose="020B0604030504040204" pitchFamily="34" charset="0"/>
                <a:ea typeface="Verdana" panose="020B0604030504040204" pitchFamily="34" charset="0"/>
                <a:cs typeface="Times New Roman" panose="02020603050405020304" pitchFamily="18" charset="0"/>
              </a:rPr>
              <a:t>ItemInformationCollection</a:t>
            </a:r>
            <a:r>
              <a:rPr lang="en-US" sz="1400" dirty="0">
                <a:effectLst/>
                <a:latin typeface="Verdana" panose="020B0604030504040204" pitchFamily="34" charset="0"/>
                <a:ea typeface="Verdana" panose="020B0604030504040204" pitchFamily="34" charset="0"/>
                <a:cs typeface="Times New Roman" panose="02020603050405020304" pitchFamily="18" charset="0"/>
              </a:rPr>
              <a:t>: </a:t>
            </a:r>
            <a:r>
              <a:rPr lang="en-US" sz="1400" b="1" dirty="0">
                <a:effectLst/>
                <a:latin typeface="Verdana" panose="020B0604030504040204" pitchFamily="34" charset="0"/>
                <a:ea typeface="Verdana" panose="020B0604030504040204" pitchFamily="34" charset="0"/>
                <a:cs typeface="Times New Roman" panose="02020603050405020304" pitchFamily="18" charset="0"/>
              </a:rPr>
              <a:t> </a:t>
            </a:r>
            <a:r>
              <a:rPr lang="en-US" sz="1400" dirty="0">
                <a:effectLst/>
                <a:latin typeface="Verdana" panose="020B0604030504040204" pitchFamily="34" charset="0"/>
                <a:ea typeface="Verdana" panose="020B0604030504040204" pitchFamily="34" charset="0"/>
                <a:cs typeface="Times New Roman" panose="02020603050405020304" pitchFamily="18" charset="0"/>
              </a:rPr>
              <a:t>This field accepts the dictionary variables. This enables importing an entire dictionary of information for a queue item.</a:t>
            </a:r>
            <a:endParaRPr lang="en-US" sz="1200" dirty="0">
              <a:effectLst/>
              <a:latin typeface="Verdana" panose="020B0604030504040204" pitchFamily="34" charset="0"/>
              <a:ea typeface="Verdana" panose="020B0604030504040204" pitchFamily="34" charset="0"/>
              <a:cs typeface="Times New Roman" panose="02020603050405020304" pitchFamily="18" charset="0"/>
            </a:endParaRPr>
          </a:p>
          <a:p>
            <a:pPr marL="1828800" marR="0" indent="457200" algn="just">
              <a:lnSpc>
                <a:spcPct val="107000"/>
              </a:lnSpc>
              <a:spcBef>
                <a:spcPts val="0"/>
              </a:spcBef>
              <a:spcAft>
                <a:spcPts val="0"/>
              </a:spcAft>
            </a:pPr>
            <a:r>
              <a:rPr lang="en-US" sz="1400" dirty="0">
                <a:effectLst/>
                <a:latin typeface="Verdana" panose="020B0604030504040204" pitchFamily="34" charset="0"/>
                <a:ea typeface="Verdana" panose="020B0604030504040204" pitchFamily="34" charset="0"/>
                <a:cs typeface="Times New Roman" panose="02020603050405020304" pitchFamily="18" charset="0"/>
              </a:rPr>
              <a:t>Dictionary&lt;string, object&gt;</a:t>
            </a:r>
            <a:endParaRPr lang="en-US" sz="1200" dirty="0">
              <a:effectLst/>
              <a:latin typeface="Verdana" panose="020B0604030504040204" pitchFamily="34" charset="0"/>
              <a:ea typeface="Verdana" panose="020B0604030504040204" pitchFamily="34" charset="0"/>
              <a:cs typeface="Times New Roman" panose="02020603050405020304" pitchFamily="18" charset="0"/>
            </a:endParaRPr>
          </a:p>
          <a:p>
            <a:pPr marL="342900" marR="0" lvl="0" indent="-342900" algn="just">
              <a:lnSpc>
                <a:spcPct val="107000"/>
              </a:lnSpc>
              <a:spcBef>
                <a:spcPts val="0"/>
              </a:spcBef>
              <a:spcAft>
                <a:spcPts val="800"/>
              </a:spcAft>
              <a:buFont typeface="Symbol" panose="05050102010706020507" pitchFamily="18" charset="2"/>
              <a:buChar char=""/>
            </a:pPr>
            <a:r>
              <a:rPr lang="en-US" sz="1400" b="1" dirty="0">
                <a:effectLst/>
                <a:latin typeface="Verdana" panose="020B0604030504040204" pitchFamily="34" charset="0"/>
                <a:ea typeface="Verdana" panose="020B0604030504040204" pitchFamily="34" charset="0"/>
                <a:cs typeface="Times New Roman" panose="02020603050405020304" pitchFamily="18" charset="0"/>
              </a:rPr>
              <a:t>Deadline</a:t>
            </a:r>
            <a:r>
              <a:rPr lang="en-US" sz="1400" dirty="0">
                <a:effectLst/>
                <a:latin typeface="Verdana" panose="020B0604030504040204" pitchFamily="34" charset="0"/>
                <a:ea typeface="Verdana" panose="020B0604030504040204" pitchFamily="34" charset="0"/>
                <a:cs typeface="Times New Roman" panose="02020603050405020304" pitchFamily="18" charset="0"/>
              </a:rPr>
              <a:t> - The date before which the queue item should be processed. This property can be filled in with relative dates such as </a:t>
            </a:r>
            <a:r>
              <a:rPr lang="en-US" sz="1400" dirty="0" err="1">
                <a:effectLst/>
                <a:latin typeface="Verdana" panose="020B0604030504040204" pitchFamily="34" charset="0"/>
                <a:ea typeface="Verdana" panose="020B0604030504040204" pitchFamily="34" charset="0"/>
                <a:cs typeface="Times New Roman" panose="02020603050405020304" pitchFamily="18" charset="0"/>
              </a:rPr>
              <a:t>DateTime.Now.AddHours</a:t>
            </a:r>
            <a:r>
              <a:rPr lang="en-US" sz="1400" dirty="0">
                <a:effectLst/>
                <a:latin typeface="Verdana" panose="020B0604030504040204" pitchFamily="34" charset="0"/>
                <a:ea typeface="Verdana" panose="020B0604030504040204" pitchFamily="34" charset="0"/>
                <a:cs typeface="Times New Roman" panose="02020603050405020304" pitchFamily="18" charset="0"/>
              </a:rPr>
              <a:t>(2), </a:t>
            </a:r>
            <a:r>
              <a:rPr lang="en-US" sz="1400" dirty="0" err="1">
                <a:effectLst/>
                <a:latin typeface="Verdana" panose="020B0604030504040204" pitchFamily="34" charset="0"/>
                <a:ea typeface="Verdana" panose="020B0604030504040204" pitchFamily="34" charset="0"/>
                <a:cs typeface="Times New Roman" panose="02020603050405020304" pitchFamily="18" charset="0"/>
              </a:rPr>
              <a:t>DateTime.Now.AddDays</a:t>
            </a:r>
            <a:r>
              <a:rPr lang="en-US" sz="1400" dirty="0">
                <a:effectLst/>
                <a:latin typeface="Verdana" panose="020B0604030504040204" pitchFamily="34" charset="0"/>
                <a:ea typeface="Verdana" panose="020B0604030504040204" pitchFamily="34" charset="0"/>
                <a:cs typeface="Times New Roman" panose="02020603050405020304" pitchFamily="18" charset="0"/>
              </a:rPr>
              <a:t>(10) and </a:t>
            </a:r>
            <a:r>
              <a:rPr lang="en-US" sz="1400" dirty="0" err="1">
                <a:effectLst/>
                <a:latin typeface="Verdana" panose="020B0604030504040204" pitchFamily="34" charset="0"/>
                <a:ea typeface="Verdana" panose="020B0604030504040204" pitchFamily="34" charset="0"/>
                <a:cs typeface="Times New Roman" panose="02020603050405020304" pitchFamily="18" charset="0"/>
              </a:rPr>
              <a:t>DateTime.Now.Add</a:t>
            </a:r>
            <a:r>
              <a:rPr lang="en-US" sz="1400" dirty="0">
                <a:effectLst/>
                <a:latin typeface="Verdana" panose="020B0604030504040204" pitchFamily="34" charset="0"/>
                <a:ea typeface="Verdana" panose="020B0604030504040204" pitchFamily="34" charset="0"/>
                <a:cs typeface="Times New Roman" panose="02020603050405020304" pitchFamily="18" charset="0"/>
              </a:rPr>
              <a:t>(New </a:t>
            </a:r>
            <a:r>
              <a:rPr lang="en-US" sz="1400" dirty="0" err="1">
                <a:effectLst/>
                <a:latin typeface="Verdana" panose="020B0604030504040204" pitchFamily="34" charset="0"/>
                <a:ea typeface="Verdana" panose="020B0604030504040204" pitchFamily="34" charset="0"/>
                <a:cs typeface="Times New Roman" panose="02020603050405020304" pitchFamily="18" charset="0"/>
              </a:rPr>
              <a:t>System.TimeSpan</a:t>
            </a:r>
            <a:r>
              <a:rPr lang="en-US" sz="1400" dirty="0">
                <a:effectLst/>
                <a:latin typeface="Verdana" panose="020B0604030504040204" pitchFamily="34" charset="0"/>
                <a:ea typeface="Verdana" panose="020B0604030504040204" pitchFamily="34" charset="0"/>
                <a:cs typeface="Times New Roman" panose="02020603050405020304" pitchFamily="18" charset="0"/>
              </a:rPr>
              <a:t>(5, 0, 0, 0))</a:t>
            </a:r>
            <a:endParaRPr lang="en-US" sz="1200" dirty="0">
              <a:effectLst/>
              <a:latin typeface="Verdana" panose="020B0604030504040204" pitchFamily="34" charset="0"/>
              <a:ea typeface="Verdana" panose="020B0604030504040204" pitchFamily="34" charset="0"/>
              <a:cs typeface="Times New Roman" panose="02020603050405020304" pitchFamily="18" charset="0"/>
            </a:endParaRPr>
          </a:p>
        </p:txBody>
      </p:sp>
      <p:pic>
        <p:nvPicPr>
          <p:cNvPr id="6" name="Picture 5">
            <a:extLst>
              <a:ext uri="{FF2B5EF4-FFF2-40B4-BE49-F238E27FC236}">
                <a16:creationId xmlns:a16="http://schemas.microsoft.com/office/drawing/2014/main" id="{D7B98450-00A2-45AF-97AA-3CE147493037}"/>
              </a:ext>
            </a:extLst>
          </p:cNvPr>
          <p:cNvPicPr/>
          <p:nvPr/>
        </p:nvPicPr>
        <p:blipFill rotWithShape="1">
          <a:blip r:embed="rId2"/>
          <a:srcRect l="-3206" t="-1710" r="3687" b="30159"/>
          <a:stretch/>
        </p:blipFill>
        <p:spPr bwMode="auto">
          <a:xfrm>
            <a:off x="7021586" y="932947"/>
            <a:ext cx="4647500" cy="3374035"/>
          </a:xfrm>
          <a:prstGeom prst="rect">
            <a:avLst/>
          </a:prstGeom>
          <a:ln>
            <a:noFill/>
          </a:ln>
          <a:extLst>
            <a:ext uri="{53640926-AAD7-44D8-BBD7-CCE9431645EC}">
              <a14:shadowObscured xmlns:a14="http://schemas.microsoft.com/office/drawing/2010/main"/>
            </a:ext>
          </a:extLst>
        </p:spPr>
      </p:pic>
      <p:pic>
        <p:nvPicPr>
          <p:cNvPr id="7" name="Picture 6">
            <a:extLst>
              <a:ext uri="{FF2B5EF4-FFF2-40B4-BE49-F238E27FC236}">
                <a16:creationId xmlns:a16="http://schemas.microsoft.com/office/drawing/2014/main" id="{8EF5A22E-B51B-44C3-B62D-1B99E13FC7FE}"/>
              </a:ext>
            </a:extLst>
          </p:cNvPr>
          <p:cNvPicPr/>
          <p:nvPr/>
        </p:nvPicPr>
        <p:blipFill rotWithShape="1">
          <a:blip r:embed="rId3"/>
          <a:srcRect t="4276" r="2724" b="34151"/>
          <a:stretch/>
        </p:blipFill>
        <p:spPr bwMode="auto">
          <a:xfrm>
            <a:off x="7193179" y="4427858"/>
            <a:ext cx="4647500" cy="205740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6912017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4E1C953-D091-4EB4-9720-069607F96342}"/>
              </a:ext>
            </a:extLst>
          </p:cNvPr>
          <p:cNvSpPr txBox="1"/>
          <p:nvPr/>
        </p:nvSpPr>
        <p:spPr>
          <a:xfrm>
            <a:off x="351321" y="288851"/>
            <a:ext cx="11692255" cy="523220"/>
          </a:xfrm>
          <a:prstGeom prst="rect">
            <a:avLst/>
          </a:prstGeom>
          <a:solidFill>
            <a:schemeClr val="accent1"/>
          </a:solidFill>
        </p:spPr>
        <p:txBody>
          <a:bodyPr wrap="square" rtlCol="0">
            <a:spAutoFit/>
          </a:bodyPr>
          <a:lstStyle/>
          <a:p>
            <a:r>
              <a:rPr lang="en-US" sz="2800" b="1" dirty="0">
                <a:solidFill>
                  <a:schemeClr val="bg1"/>
                </a:solidFill>
                <a:latin typeface="Verdana" panose="020B0604030504040204" pitchFamily="34" charset="0"/>
                <a:ea typeface="Verdana" panose="020B0604030504040204" pitchFamily="34" charset="0"/>
              </a:rPr>
              <a:t>UiPath -Add Transaction Item</a:t>
            </a:r>
          </a:p>
        </p:txBody>
      </p:sp>
      <p:sp>
        <p:nvSpPr>
          <p:cNvPr id="5" name="TextBox 4">
            <a:extLst>
              <a:ext uri="{FF2B5EF4-FFF2-40B4-BE49-F238E27FC236}">
                <a16:creationId xmlns:a16="http://schemas.microsoft.com/office/drawing/2014/main" id="{13EB5495-441C-40D4-9465-CF8220829E6E}"/>
              </a:ext>
            </a:extLst>
          </p:cNvPr>
          <p:cNvSpPr txBox="1"/>
          <p:nvPr/>
        </p:nvSpPr>
        <p:spPr>
          <a:xfrm>
            <a:off x="351321" y="1076305"/>
            <a:ext cx="6094602" cy="2352695"/>
          </a:xfrm>
          <a:prstGeom prst="rect">
            <a:avLst/>
          </a:prstGeom>
          <a:noFill/>
        </p:spPr>
        <p:txBody>
          <a:bodyPr wrap="square">
            <a:spAutoFit/>
          </a:bodyPr>
          <a:lstStyle/>
          <a:p>
            <a:pPr marL="0" marR="0" algn="just">
              <a:lnSpc>
                <a:spcPct val="107000"/>
              </a:lnSpc>
              <a:spcBef>
                <a:spcPts val="0"/>
              </a:spcBef>
              <a:spcAft>
                <a:spcPts val="800"/>
              </a:spcAf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Add Transaction Item</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This activity adds an item in the queue, starts the transaction and sets the status to </a:t>
            </a:r>
            <a:r>
              <a:rPr lang="en-US" sz="1800" b="1" dirty="0">
                <a:effectLst/>
                <a:latin typeface="Calibri" panose="020F0502020204030204" pitchFamily="34" charset="0"/>
                <a:ea typeface="Calibri" panose="020F0502020204030204" pitchFamily="34" charset="0"/>
                <a:cs typeface="Times New Roman" panose="02020603050405020304" pitchFamily="18" charset="0"/>
              </a:rPr>
              <a:t>In Progress</a:t>
            </a:r>
            <a:r>
              <a:rPr lang="en-US" sz="1800" dirty="0">
                <a:effectLst/>
                <a:latin typeface="Calibri" panose="020F0502020204030204" pitchFamily="34" charset="0"/>
                <a:ea typeface="Calibri" panose="020F0502020204030204" pitchFamily="34" charset="0"/>
                <a:cs typeface="Times New Roman" panose="02020603050405020304" pitchFamily="18" charset="0"/>
              </a:rPr>
              <a:t>. It can also be configured to add a custom reference to each transaction.</a:t>
            </a:r>
            <a:r>
              <a:rPr lang="en-US" sz="1800" dirty="0">
                <a:solidFill>
                  <a:srgbClr val="222222"/>
                </a:solidFill>
                <a:effectLst/>
                <a:latin typeface="Arial" panose="020B0604020202020204" pitchFamily="34" charset="0"/>
                <a:ea typeface="Calibri" panose="020F0502020204030204" pitchFamily="34" charset="0"/>
                <a:cs typeface="Times New Roman" panose="02020603050405020304" pitchFamily="18" charset="0"/>
              </a:rPr>
              <a:t> </a:t>
            </a:r>
            <a:r>
              <a:rPr lang="en-US" sz="1800" dirty="0">
                <a:effectLst/>
                <a:latin typeface="Calibri" panose="020F0502020204030204" pitchFamily="34" charset="0"/>
                <a:ea typeface="Calibri" panose="020F0502020204030204" pitchFamily="34" charset="0"/>
                <a:cs typeface="Times New Roman" panose="02020603050405020304" pitchFamily="18" charset="0"/>
              </a:rPr>
              <a:t>The status of the item is set to **InProgress**. Returns the item as a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QueueItem</a:t>
            </a:r>
            <a:r>
              <a:rPr lang="en-US" sz="1800" dirty="0">
                <a:effectLst/>
                <a:latin typeface="Calibri" panose="020F0502020204030204" pitchFamily="34" charset="0"/>
                <a:ea typeface="Calibri" panose="020F0502020204030204" pitchFamily="34" charset="0"/>
                <a:cs typeface="Times New Roman" panose="02020603050405020304" pitchFamily="18" charset="0"/>
              </a:rPr>
              <a:t>` variable.</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effectLst/>
                <a:latin typeface="Calibri" panose="020F0502020204030204" pitchFamily="34" charset="0"/>
                <a:ea typeface="Calibri" panose="020F0502020204030204" pitchFamily="34" charset="0"/>
                <a:cs typeface="Times New Roman" panose="02020603050405020304" pitchFamily="18" charset="0"/>
              </a:rPr>
              <a:t>`</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UiPath.Core.Activities.AddTransactionItem</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endParaRPr lang="en-US" dirty="0"/>
          </a:p>
        </p:txBody>
      </p:sp>
      <p:pic>
        <p:nvPicPr>
          <p:cNvPr id="6" name="Picture 5">
            <a:extLst>
              <a:ext uri="{FF2B5EF4-FFF2-40B4-BE49-F238E27FC236}">
                <a16:creationId xmlns:a16="http://schemas.microsoft.com/office/drawing/2014/main" id="{1F639C8E-9B2E-4678-AADB-8C9D3F6AD090}"/>
              </a:ext>
            </a:extLst>
          </p:cNvPr>
          <p:cNvPicPr>
            <a:picLocks noChangeAspect="1"/>
          </p:cNvPicPr>
          <p:nvPr/>
        </p:nvPicPr>
        <p:blipFill>
          <a:blip r:embed="rId2"/>
          <a:stretch>
            <a:fillRect/>
          </a:stretch>
        </p:blipFill>
        <p:spPr>
          <a:xfrm>
            <a:off x="4783425" y="2852823"/>
            <a:ext cx="6834250" cy="3522809"/>
          </a:xfrm>
          <a:prstGeom prst="rect">
            <a:avLst/>
          </a:prstGeom>
        </p:spPr>
      </p:pic>
    </p:spTree>
    <p:extLst>
      <p:ext uri="{BB962C8B-B14F-4D97-AF65-F5344CB8AC3E}">
        <p14:creationId xmlns:p14="http://schemas.microsoft.com/office/powerpoint/2010/main" val="30884898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4C83E14-D340-4F3F-8359-A35525718AE4}"/>
              </a:ext>
            </a:extLst>
          </p:cNvPr>
          <p:cNvSpPr txBox="1"/>
          <p:nvPr/>
        </p:nvSpPr>
        <p:spPr>
          <a:xfrm>
            <a:off x="351321" y="288851"/>
            <a:ext cx="11692255" cy="523220"/>
          </a:xfrm>
          <a:prstGeom prst="rect">
            <a:avLst/>
          </a:prstGeom>
          <a:solidFill>
            <a:schemeClr val="accent1"/>
          </a:solidFill>
        </p:spPr>
        <p:txBody>
          <a:bodyPr wrap="square" rtlCol="0">
            <a:spAutoFit/>
          </a:bodyPr>
          <a:lstStyle/>
          <a:p>
            <a:r>
              <a:rPr lang="en-US" sz="2800" b="1" dirty="0">
                <a:solidFill>
                  <a:schemeClr val="bg1"/>
                </a:solidFill>
                <a:latin typeface="Verdana" panose="020B0604030504040204" pitchFamily="34" charset="0"/>
                <a:ea typeface="Verdana" panose="020B0604030504040204" pitchFamily="34" charset="0"/>
              </a:rPr>
              <a:t>UiPath -Bulk Add Queue Items </a:t>
            </a:r>
          </a:p>
        </p:txBody>
      </p:sp>
      <p:sp>
        <p:nvSpPr>
          <p:cNvPr id="5" name="TextBox 4">
            <a:extLst>
              <a:ext uri="{FF2B5EF4-FFF2-40B4-BE49-F238E27FC236}">
                <a16:creationId xmlns:a16="http://schemas.microsoft.com/office/drawing/2014/main" id="{EF1047B2-9666-4830-A276-979915BAE395}"/>
              </a:ext>
            </a:extLst>
          </p:cNvPr>
          <p:cNvSpPr txBox="1"/>
          <p:nvPr/>
        </p:nvSpPr>
        <p:spPr>
          <a:xfrm>
            <a:off x="351321" y="985792"/>
            <a:ext cx="6094602" cy="1367234"/>
          </a:xfrm>
          <a:prstGeom prst="rect">
            <a:avLst/>
          </a:prstGeom>
          <a:noFill/>
        </p:spPr>
        <p:txBody>
          <a:bodyPr wrap="square">
            <a:spAutoFit/>
          </a:bodyPr>
          <a:lstStyle/>
          <a:p>
            <a:pPr marL="0" marR="0" algn="just">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This activity adds the items from a specified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Datatable</a:t>
            </a:r>
            <a:r>
              <a:rPr lang="en-US" sz="1800" dirty="0">
                <a:effectLst/>
                <a:latin typeface="Calibri" panose="020F0502020204030204" pitchFamily="34" charset="0"/>
                <a:ea typeface="Calibri" panose="020F0502020204030204" pitchFamily="34" charset="0"/>
                <a:cs typeface="Times New Roman" panose="02020603050405020304" pitchFamily="18" charset="0"/>
              </a:rPr>
              <a:t> to the queue in orchestrator. The items once added in the Queue the statuses are changed to New.</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n-US" sz="1800" dirty="0" err="1">
                <a:effectLst/>
                <a:latin typeface="Calibri" panose="020F0502020204030204" pitchFamily="34" charset="0"/>
                <a:ea typeface="Calibri" panose="020F0502020204030204" pitchFamily="34" charset="0"/>
                <a:cs typeface="Times New Roman" panose="02020603050405020304" pitchFamily="18" charset="0"/>
              </a:rPr>
              <a:t>UiPath.Core.Activities.BulkAddQueueItems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6" name="Picture 5">
            <a:extLst>
              <a:ext uri="{FF2B5EF4-FFF2-40B4-BE49-F238E27FC236}">
                <a16:creationId xmlns:a16="http://schemas.microsoft.com/office/drawing/2014/main" id="{29A43742-8FB7-4C9D-AD3A-E6FC0006D28F}"/>
              </a:ext>
            </a:extLst>
          </p:cNvPr>
          <p:cNvPicPr/>
          <p:nvPr/>
        </p:nvPicPr>
        <p:blipFill rotWithShape="1">
          <a:blip r:embed="rId2"/>
          <a:srcRect b="18757"/>
          <a:stretch/>
        </p:blipFill>
        <p:spPr bwMode="auto">
          <a:xfrm>
            <a:off x="2209799" y="2436916"/>
            <a:ext cx="8771389" cy="3519182"/>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41938576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AFBB752-C264-4388-9945-EEC16C731FF5}"/>
              </a:ext>
            </a:extLst>
          </p:cNvPr>
          <p:cNvSpPr txBox="1"/>
          <p:nvPr/>
        </p:nvSpPr>
        <p:spPr>
          <a:xfrm>
            <a:off x="351321" y="288851"/>
            <a:ext cx="11692255" cy="523220"/>
          </a:xfrm>
          <a:prstGeom prst="rect">
            <a:avLst/>
          </a:prstGeom>
          <a:solidFill>
            <a:schemeClr val="accent1"/>
          </a:solidFill>
        </p:spPr>
        <p:txBody>
          <a:bodyPr wrap="square" rtlCol="0">
            <a:spAutoFit/>
          </a:bodyPr>
          <a:lstStyle/>
          <a:p>
            <a:r>
              <a:rPr lang="en-US" sz="2800" b="1" dirty="0">
                <a:solidFill>
                  <a:schemeClr val="bg1"/>
                </a:solidFill>
                <a:latin typeface="Verdana" panose="020B0604030504040204" pitchFamily="34" charset="0"/>
                <a:ea typeface="Verdana" panose="020B0604030504040204" pitchFamily="34" charset="0"/>
              </a:rPr>
              <a:t>UiPath - Get Transaction Item</a:t>
            </a:r>
          </a:p>
        </p:txBody>
      </p:sp>
      <p:sp>
        <p:nvSpPr>
          <p:cNvPr id="5" name="TextBox 4">
            <a:extLst>
              <a:ext uri="{FF2B5EF4-FFF2-40B4-BE49-F238E27FC236}">
                <a16:creationId xmlns:a16="http://schemas.microsoft.com/office/drawing/2014/main" id="{5C8CCCF7-57A0-426D-858C-E54F4936EFAA}"/>
              </a:ext>
            </a:extLst>
          </p:cNvPr>
          <p:cNvSpPr txBox="1"/>
          <p:nvPr/>
        </p:nvSpPr>
        <p:spPr>
          <a:xfrm>
            <a:off x="278934" y="985792"/>
            <a:ext cx="6094602" cy="1367234"/>
          </a:xfrm>
          <a:prstGeom prst="rect">
            <a:avLst/>
          </a:prstGeom>
          <a:noFill/>
        </p:spPr>
        <p:txBody>
          <a:bodyPr wrap="square">
            <a:spAutoFit/>
          </a:bodyPr>
          <a:lstStyle/>
          <a:p>
            <a:pPr marL="0" marR="0" algn="just">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This activity is used to get the item from the orchestrator queue to process and sets its status to In-progress. Starting its processing makes it a transaction.</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UiPath.Core.Activities.GetQueueItem</a:t>
            </a:r>
            <a:r>
              <a:rPr lang="en-US" sz="1800" dirty="0">
                <a:effectLst/>
                <a:latin typeface="Calibri" panose="020F0502020204030204" pitchFamily="34" charset="0"/>
                <a:ea typeface="Calibri" panose="020F0502020204030204" pitchFamily="34" charset="0"/>
                <a:cs typeface="Times New Roman" panose="02020603050405020304" pitchFamily="18" charset="0"/>
              </a:rPr>
              <a: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6" name="Picture 5">
            <a:extLst>
              <a:ext uri="{FF2B5EF4-FFF2-40B4-BE49-F238E27FC236}">
                <a16:creationId xmlns:a16="http://schemas.microsoft.com/office/drawing/2014/main" id="{D713ADF1-D0B4-41E3-B4DC-529A72DD73A3}"/>
              </a:ext>
            </a:extLst>
          </p:cNvPr>
          <p:cNvPicPr/>
          <p:nvPr/>
        </p:nvPicPr>
        <p:blipFill rotWithShape="1">
          <a:blip r:embed="rId2"/>
          <a:srcRect l="1" r="160" b="23033"/>
          <a:stretch/>
        </p:blipFill>
        <p:spPr bwMode="auto">
          <a:xfrm>
            <a:off x="2717902" y="2526747"/>
            <a:ext cx="8347177" cy="3496548"/>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905174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3A602E9-0665-40CE-93DD-CD281FC19A9C}"/>
              </a:ext>
            </a:extLst>
          </p:cNvPr>
          <p:cNvSpPr txBox="1"/>
          <p:nvPr/>
        </p:nvSpPr>
        <p:spPr>
          <a:xfrm>
            <a:off x="351321" y="288851"/>
            <a:ext cx="11692255" cy="523220"/>
          </a:xfrm>
          <a:prstGeom prst="rect">
            <a:avLst/>
          </a:prstGeom>
          <a:solidFill>
            <a:schemeClr val="accent1"/>
          </a:solidFill>
        </p:spPr>
        <p:txBody>
          <a:bodyPr wrap="square" rtlCol="0">
            <a:spAutoFit/>
          </a:bodyPr>
          <a:lstStyle/>
          <a:p>
            <a:r>
              <a:rPr lang="en-US" sz="2800" b="1" dirty="0">
                <a:solidFill>
                  <a:schemeClr val="bg1"/>
                </a:solidFill>
                <a:latin typeface="Verdana" panose="020B0604030504040204" pitchFamily="34" charset="0"/>
                <a:ea typeface="Verdana" panose="020B0604030504040204" pitchFamily="34" charset="0"/>
              </a:rPr>
              <a:t>UiPath - Delete Queue Item </a:t>
            </a:r>
          </a:p>
        </p:txBody>
      </p:sp>
      <p:sp>
        <p:nvSpPr>
          <p:cNvPr id="5" name="TextBox 4">
            <a:extLst>
              <a:ext uri="{FF2B5EF4-FFF2-40B4-BE49-F238E27FC236}">
                <a16:creationId xmlns:a16="http://schemas.microsoft.com/office/drawing/2014/main" id="{15A8E20E-9F93-40E8-BEAD-AA628E9E5655}"/>
              </a:ext>
            </a:extLst>
          </p:cNvPr>
          <p:cNvSpPr txBox="1"/>
          <p:nvPr/>
        </p:nvSpPr>
        <p:spPr>
          <a:xfrm>
            <a:off x="351320" y="1041695"/>
            <a:ext cx="7081325" cy="774507"/>
          </a:xfrm>
          <a:prstGeom prst="rect">
            <a:avLst/>
          </a:prstGeom>
          <a:noFill/>
        </p:spPr>
        <p:txBody>
          <a:bodyPr wrap="square">
            <a:spAutoFit/>
          </a:bodyPr>
          <a:lstStyle/>
          <a:p>
            <a:pPr marL="0" marR="0" algn="just">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Enables you to delete items with the ‘New’ state from a specified queue.</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UiPath.Core.Activities.DeleteQueueItems</a:t>
            </a:r>
            <a:r>
              <a:rPr lang="en-US" sz="1800" dirty="0">
                <a:effectLst/>
                <a:latin typeface="Calibri" panose="020F0502020204030204" pitchFamily="34" charset="0"/>
                <a:ea typeface="Calibri" panose="020F0502020204030204" pitchFamily="34" charset="0"/>
                <a:cs typeface="Times New Roman" panose="02020603050405020304" pitchFamily="18" charset="0"/>
              </a:rPr>
              <a: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6" name="Picture 5">
            <a:extLst>
              <a:ext uri="{FF2B5EF4-FFF2-40B4-BE49-F238E27FC236}">
                <a16:creationId xmlns:a16="http://schemas.microsoft.com/office/drawing/2014/main" id="{F30C2ED3-755A-4118-8F74-05175B1BBE94}"/>
              </a:ext>
            </a:extLst>
          </p:cNvPr>
          <p:cNvPicPr/>
          <p:nvPr/>
        </p:nvPicPr>
        <p:blipFill rotWithShape="1">
          <a:blip r:embed="rId2"/>
          <a:srcRect l="-1" t="13398" r="-320" b="16476"/>
          <a:stretch/>
        </p:blipFill>
        <p:spPr bwMode="auto">
          <a:xfrm>
            <a:off x="1789214" y="2249036"/>
            <a:ext cx="8436965" cy="3279308"/>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869380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D8C8C1C-1D3B-493D-A6A7-B5B826143AC9}"/>
              </a:ext>
            </a:extLst>
          </p:cNvPr>
          <p:cNvSpPr txBox="1"/>
          <p:nvPr/>
        </p:nvSpPr>
        <p:spPr>
          <a:xfrm>
            <a:off x="351321" y="288851"/>
            <a:ext cx="11692255" cy="523220"/>
          </a:xfrm>
          <a:prstGeom prst="rect">
            <a:avLst/>
          </a:prstGeom>
          <a:solidFill>
            <a:schemeClr val="accent1"/>
          </a:solidFill>
        </p:spPr>
        <p:txBody>
          <a:bodyPr wrap="square" rtlCol="0">
            <a:spAutoFit/>
          </a:bodyPr>
          <a:lstStyle/>
          <a:p>
            <a:r>
              <a:rPr lang="en-US" sz="2800" b="1" dirty="0">
                <a:solidFill>
                  <a:schemeClr val="bg1"/>
                </a:solidFill>
                <a:latin typeface="Verdana" panose="020B0604030504040204" pitchFamily="34" charset="0"/>
                <a:ea typeface="Verdana" panose="020B0604030504040204" pitchFamily="34" charset="0"/>
              </a:rPr>
              <a:t>UiPath - Set Transaction Status</a:t>
            </a:r>
          </a:p>
        </p:txBody>
      </p:sp>
      <p:sp>
        <p:nvSpPr>
          <p:cNvPr id="5" name="TextBox 4">
            <a:extLst>
              <a:ext uri="{FF2B5EF4-FFF2-40B4-BE49-F238E27FC236}">
                <a16:creationId xmlns:a16="http://schemas.microsoft.com/office/drawing/2014/main" id="{AF990B8C-899C-4B5D-9125-775EFDC53ED1}"/>
              </a:ext>
            </a:extLst>
          </p:cNvPr>
          <p:cNvSpPr txBox="1"/>
          <p:nvPr/>
        </p:nvSpPr>
        <p:spPr>
          <a:xfrm>
            <a:off x="351321" y="1081782"/>
            <a:ext cx="6094602" cy="671915"/>
          </a:xfrm>
          <a:prstGeom prst="rect">
            <a:avLst/>
          </a:prstGeom>
          <a:noFill/>
        </p:spPr>
        <p:txBody>
          <a:bodyPr wrap="square">
            <a:spAutoFit/>
          </a:bodyPr>
          <a:lstStyle/>
          <a:p>
            <a:pPr marL="0" marR="0" algn="just">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This activity is used to set the transaction status of item to Failed or Successful.</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TextBox 6">
            <a:extLst>
              <a:ext uri="{FF2B5EF4-FFF2-40B4-BE49-F238E27FC236}">
                <a16:creationId xmlns:a16="http://schemas.microsoft.com/office/drawing/2014/main" id="{2739E885-7BF8-490C-B1F6-796163433E3D}"/>
              </a:ext>
            </a:extLst>
          </p:cNvPr>
          <p:cNvSpPr txBox="1"/>
          <p:nvPr/>
        </p:nvSpPr>
        <p:spPr>
          <a:xfrm>
            <a:off x="351321" y="2023408"/>
            <a:ext cx="6094602" cy="2371740"/>
          </a:xfrm>
          <a:prstGeom prst="rect">
            <a:avLst/>
          </a:prstGeom>
          <a:noFill/>
        </p:spPr>
        <p:txBody>
          <a:bodyPr wrap="square">
            <a:spAutoFit/>
          </a:bodyPr>
          <a:lstStyle/>
          <a:p>
            <a:pPr marL="0" marR="0" algn="just">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Inputs: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300"/>
              </a:spcBef>
              <a:spcAft>
                <a:spcPts val="0"/>
              </a:spcAft>
              <a:buFont typeface="Symbol" panose="05050102010706020507" pitchFamily="18" charset="2"/>
              <a:buChar char=""/>
            </a:pPr>
            <a:r>
              <a:rPr lang="en-US" sz="1800" b="1" dirty="0">
                <a:effectLst/>
                <a:latin typeface="Calibri" panose="020F0502020204030204" pitchFamily="34" charset="0"/>
                <a:ea typeface="Calibri" panose="020F0502020204030204" pitchFamily="34" charset="0"/>
                <a:cs typeface="Times New Roman" panose="02020603050405020304" pitchFamily="18" charset="0"/>
              </a:rPr>
              <a:t>Output</a:t>
            </a:r>
            <a:r>
              <a:rPr lang="en-US" sz="1800" dirty="0">
                <a:effectLst/>
                <a:latin typeface="Calibri" panose="020F0502020204030204" pitchFamily="34" charset="0"/>
                <a:ea typeface="Calibri" panose="020F0502020204030204" pitchFamily="34" charset="0"/>
                <a:cs typeface="Times New Roman" panose="02020603050405020304" pitchFamily="18" charset="0"/>
              </a:rPr>
              <a:t> - A collection of additional information about the specific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TransactionItem</a:t>
            </a:r>
            <a:r>
              <a:rPr lang="en-US" sz="1800" dirty="0">
                <a:effectLst/>
                <a:latin typeface="Calibri" panose="020F0502020204030204" pitchFamily="34" charset="0"/>
                <a:ea typeface="Calibri" panose="020F0502020204030204" pitchFamily="34" charset="0"/>
                <a:cs typeface="Times New Roman" panose="02020603050405020304" pitchFamily="18" charset="0"/>
              </a:rPr>
              <a:t> whose status is to be updated.</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300"/>
              </a:spcBef>
              <a:spcAft>
                <a:spcPts val="0"/>
              </a:spcAft>
              <a:buFont typeface="Symbol" panose="05050102010706020507" pitchFamily="18" charset="2"/>
              <a:buChar char=""/>
            </a:pPr>
            <a:r>
              <a:rPr lang="en-US" sz="1800" b="1" dirty="0">
                <a:effectLst/>
                <a:latin typeface="Calibri" panose="020F0502020204030204" pitchFamily="34" charset="0"/>
                <a:ea typeface="Calibri" panose="020F0502020204030204" pitchFamily="34" charset="0"/>
                <a:cs typeface="Times New Roman" panose="02020603050405020304" pitchFamily="18" charset="0"/>
              </a:rPr>
              <a:t>Status</a:t>
            </a:r>
            <a:r>
              <a:rPr lang="en-US" sz="1800" dirty="0">
                <a:effectLst/>
                <a:latin typeface="Calibri" panose="020F0502020204030204" pitchFamily="34" charset="0"/>
                <a:ea typeface="Calibri" panose="020F0502020204030204" pitchFamily="34" charset="0"/>
                <a:cs typeface="Times New Roman" panose="02020603050405020304" pitchFamily="18" charset="0"/>
              </a:rPr>
              <a:t> - The status that is to be set to the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TransactionItem</a:t>
            </a:r>
            <a:r>
              <a:rPr lang="en-US" sz="1800" dirty="0">
                <a:effectLst/>
                <a:latin typeface="Calibri" panose="020F0502020204030204" pitchFamily="34" charset="0"/>
                <a:ea typeface="Calibri" panose="020F0502020204030204" pitchFamily="34" charset="0"/>
                <a:cs typeface="Times New Roman" panose="02020603050405020304" pitchFamily="18" charset="0"/>
              </a:rPr>
              <a:t> (Failed/Successful).</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300"/>
              </a:spcBef>
              <a:spcAft>
                <a:spcPts val="800"/>
              </a:spcAft>
              <a:buFont typeface="Symbol" panose="05050102010706020507" pitchFamily="18" charset="2"/>
              <a:buChar char=""/>
            </a:pPr>
            <a:r>
              <a:rPr lang="en-US" sz="1800" b="1" dirty="0" err="1">
                <a:effectLst/>
                <a:latin typeface="Calibri" panose="020F0502020204030204" pitchFamily="34" charset="0"/>
                <a:ea typeface="Calibri" panose="020F0502020204030204" pitchFamily="34" charset="0"/>
                <a:cs typeface="Times New Roman" panose="02020603050405020304" pitchFamily="18" charset="0"/>
              </a:rPr>
              <a:t>TransactionItem</a:t>
            </a:r>
            <a:r>
              <a:rPr lang="en-US" sz="1800" dirty="0">
                <a:effectLst/>
                <a:latin typeface="Calibri" panose="020F0502020204030204" pitchFamily="34" charset="0"/>
                <a:ea typeface="Calibri" panose="020F0502020204030204" pitchFamily="34" charset="0"/>
                <a:cs typeface="Times New Roman" panose="02020603050405020304" pitchFamily="18" charset="0"/>
              </a:rPr>
              <a:t> - The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TransactionItem</a:t>
            </a:r>
            <a:r>
              <a:rPr lang="en-US" sz="1800" dirty="0">
                <a:effectLst/>
                <a:latin typeface="Calibri" panose="020F0502020204030204" pitchFamily="34" charset="0"/>
                <a:ea typeface="Calibri" panose="020F0502020204030204" pitchFamily="34" charset="0"/>
                <a:cs typeface="Times New Roman" panose="02020603050405020304" pitchFamily="18" charset="0"/>
              </a:rPr>
              <a:t> whose status is to be updated.</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8" name="Picture 7">
            <a:extLst>
              <a:ext uri="{FF2B5EF4-FFF2-40B4-BE49-F238E27FC236}">
                <a16:creationId xmlns:a16="http://schemas.microsoft.com/office/drawing/2014/main" id="{B529F04B-1165-42FE-9BB5-66F1E7F48C5F}"/>
              </a:ext>
            </a:extLst>
          </p:cNvPr>
          <p:cNvPicPr/>
          <p:nvPr/>
        </p:nvPicPr>
        <p:blipFill rotWithShape="1">
          <a:blip r:embed="rId2"/>
          <a:srcRect l="-1" r="641" b="21323"/>
          <a:stretch/>
        </p:blipFill>
        <p:spPr bwMode="auto">
          <a:xfrm>
            <a:off x="6711192" y="1191633"/>
            <a:ext cx="4941116" cy="2826693"/>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5439343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2F544C7-84A3-49D9-BAC8-D732286CB656}"/>
              </a:ext>
            </a:extLst>
          </p:cNvPr>
          <p:cNvSpPr txBox="1"/>
          <p:nvPr/>
        </p:nvSpPr>
        <p:spPr>
          <a:xfrm>
            <a:off x="309376" y="297240"/>
            <a:ext cx="11692255" cy="523220"/>
          </a:xfrm>
          <a:prstGeom prst="rect">
            <a:avLst/>
          </a:prstGeom>
          <a:solidFill>
            <a:schemeClr val="accent1"/>
          </a:solidFill>
        </p:spPr>
        <p:txBody>
          <a:bodyPr wrap="square" rtlCol="0">
            <a:spAutoFit/>
          </a:bodyPr>
          <a:lstStyle/>
          <a:p>
            <a:r>
              <a:rPr lang="en-US" sz="2800" b="1" dirty="0">
                <a:solidFill>
                  <a:schemeClr val="bg1"/>
                </a:solidFill>
                <a:latin typeface="Verdana" panose="020B0604030504040204" pitchFamily="34" charset="0"/>
                <a:ea typeface="Verdana" panose="020B0604030504040204" pitchFamily="34" charset="0"/>
              </a:rPr>
              <a:t>UiPath – Working Example on Queue</a:t>
            </a:r>
          </a:p>
        </p:txBody>
      </p:sp>
      <p:sp>
        <p:nvSpPr>
          <p:cNvPr id="5" name="TextBox 4">
            <a:extLst>
              <a:ext uri="{FF2B5EF4-FFF2-40B4-BE49-F238E27FC236}">
                <a16:creationId xmlns:a16="http://schemas.microsoft.com/office/drawing/2014/main" id="{03C6C642-7259-4A6D-8A72-E6642AD44BD1}"/>
              </a:ext>
            </a:extLst>
          </p:cNvPr>
          <p:cNvSpPr txBox="1"/>
          <p:nvPr/>
        </p:nvSpPr>
        <p:spPr>
          <a:xfrm>
            <a:off x="805448" y="2911337"/>
            <a:ext cx="10170028" cy="584775"/>
          </a:xfrm>
          <a:prstGeom prst="rect">
            <a:avLst/>
          </a:prstGeom>
          <a:noFill/>
        </p:spPr>
        <p:txBody>
          <a:bodyPr wrap="none" rtlCol="0">
            <a:spAutoFit/>
          </a:bodyPr>
          <a:lstStyle/>
          <a:p>
            <a:r>
              <a:rPr lang="en-US" sz="3200" dirty="0"/>
              <a:t>Trainer Will Demo Queue Example on Orchestrator...</a:t>
            </a:r>
          </a:p>
        </p:txBody>
      </p:sp>
    </p:spTree>
    <p:extLst>
      <p:ext uri="{BB962C8B-B14F-4D97-AF65-F5344CB8AC3E}">
        <p14:creationId xmlns:p14="http://schemas.microsoft.com/office/powerpoint/2010/main" val="39534378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71EC71-09AC-439D-8782-AA8F1ABE8E82}"/>
              </a:ext>
            </a:extLst>
          </p:cNvPr>
          <p:cNvSpPr>
            <a:spLocks noGrp="1"/>
          </p:cNvSpPr>
          <p:nvPr>
            <p:ph type="title"/>
          </p:nvPr>
        </p:nvSpPr>
        <p:spPr/>
        <p:txBody>
          <a:bodyPr/>
          <a:lstStyle/>
          <a:p>
            <a:r>
              <a:rPr lang="en-US" dirty="0"/>
              <a:t>Learning </a:t>
            </a:r>
            <a:br>
              <a:rPr lang="en-US" dirty="0"/>
            </a:br>
            <a:r>
              <a:rPr lang="en-US" dirty="0">
                <a:latin typeface="Verdana" panose="020B0604030504040204" pitchFamily="34" charset="0"/>
                <a:ea typeface="Verdana" panose="020B0604030504040204" pitchFamily="34" charset="0"/>
              </a:rPr>
              <a:t>Objectives</a:t>
            </a:r>
            <a:endParaRPr lang="en-US" dirty="0"/>
          </a:p>
        </p:txBody>
      </p:sp>
      <p:sp>
        <p:nvSpPr>
          <p:cNvPr id="3" name="Content Placeholder 2">
            <a:extLst>
              <a:ext uri="{FF2B5EF4-FFF2-40B4-BE49-F238E27FC236}">
                <a16:creationId xmlns:a16="http://schemas.microsoft.com/office/drawing/2014/main" id="{C427E9D1-E363-410E-8762-ADDF05D8B1BE}"/>
              </a:ext>
            </a:extLst>
          </p:cNvPr>
          <p:cNvSpPr>
            <a:spLocks noGrp="1"/>
          </p:cNvSpPr>
          <p:nvPr>
            <p:ph idx="1"/>
          </p:nvPr>
        </p:nvSpPr>
        <p:spPr>
          <a:xfrm>
            <a:off x="5152002" y="1436207"/>
            <a:ext cx="6281873" cy="3985585"/>
          </a:xfrm>
        </p:spPr>
        <p:txBody>
          <a:bodyPr/>
          <a:lstStyle/>
          <a:p>
            <a:r>
              <a:rPr lang="en-US" dirty="0"/>
              <a:t>Working with Orchestrator</a:t>
            </a:r>
          </a:p>
          <a:p>
            <a:r>
              <a:rPr lang="en-US" dirty="0"/>
              <a:t>Dashboard , Security, Robots, Process </a:t>
            </a:r>
          </a:p>
          <a:p>
            <a:r>
              <a:rPr lang="en-US" dirty="0"/>
              <a:t>Package publishing, Client Deployment, Robot &amp; Machine  provisioning</a:t>
            </a:r>
          </a:p>
          <a:p>
            <a:r>
              <a:rPr lang="en-US" dirty="0"/>
              <a:t>Work Queues</a:t>
            </a:r>
          </a:p>
          <a:p>
            <a:r>
              <a:rPr lang="en-US" dirty="0"/>
              <a:t>Working Example with Queues</a:t>
            </a:r>
          </a:p>
        </p:txBody>
      </p:sp>
    </p:spTree>
    <p:extLst>
      <p:ext uri="{BB962C8B-B14F-4D97-AF65-F5344CB8AC3E}">
        <p14:creationId xmlns:p14="http://schemas.microsoft.com/office/powerpoint/2010/main" val="19888559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5266DE3-5D74-43C1-A444-5987674F23CC}"/>
              </a:ext>
            </a:extLst>
          </p:cNvPr>
          <p:cNvSpPr txBox="1"/>
          <p:nvPr/>
        </p:nvSpPr>
        <p:spPr>
          <a:xfrm>
            <a:off x="309376" y="297240"/>
            <a:ext cx="11692255" cy="523220"/>
          </a:xfrm>
          <a:prstGeom prst="rect">
            <a:avLst/>
          </a:prstGeom>
          <a:solidFill>
            <a:schemeClr val="accent1"/>
          </a:solidFill>
        </p:spPr>
        <p:txBody>
          <a:bodyPr wrap="square" rtlCol="0">
            <a:spAutoFit/>
          </a:bodyPr>
          <a:lstStyle/>
          <a:p>
            <a:r>
              <a:rPr lang="en-US" sz="2800" b="1" dirty="0">
                <a:solidFill>
                  <a:schemeClr val="bg1"/>
                </a:solidFill>
                <a:latin typeface="Verdana" panose="020B0604030504040204" pitchFamily="34" charset="0"/>
                <a:ea typeface="Verdana" panose="020B0604030504040204" pitchFamily="34" charset="0"/>
              </a:rPr>
              <a:t>UiPath – Working Example on Queue</a:t>
            </a:r>
          </a:p>
        </p:txBody>
      </p:sp>
      <p:sp>
        <p:nvSpPr>
          <p:cNvPr id="5" name="TextBox 4">
            <a:extLst>
              <a:ext uri="{FF2B5EF4-FFF2-40B4-BE49-F238E27FC236}">
                <a16:creationId xmlns:a16="http://schemas.microsoft.com/office/drawing/2014/main" id="{35EA8F83-9131-47A5-9399-AB4AA252BB11}"/>
              </a:ext>
            </a:extLst>
          </p:cNvPr>
          <p:cNvSpPr txBox="1"/>
          <p:nvPr/>
        </p:nvSpPr>
        <p:spPr>
          <a:xfrm>
            <a:off x="384877" y="1306879"/>
            <a:ext cx="10327864" cy="2988895"/>
          </a:xfrm>
          <a:prstGeom prst="rect">
            <a:avLst/>
          </a:prstGeom>
          <a:noFill/>
        </p:spPr>
        <p:txBody>
          <a:bodyPr wrap="square">
            <a:spAutoFit/>
          </a:bodyPr>
          <a:lstStyle/>
          <a:p>
            <a:pPr marL="0" marR="0" algn="just">
              <a:lnSpc>
                <a:spcPct val="107000"/>
              </a:lnSpc>
              <a:spcBef>
                <a:spcPts val="0"/>
              </a:spcBef>
              <a:spcAft>
                <a:spcPts val="800"/>
              </a:spcAft>
            </a:pPr>
            <a:r>
              <a:rPr lang="en-US" sz="2400" dirty="0">
                <a:solidFill>
                  <a:srgbClr val="2E74B5"/>
                </a:solidFill>
                <a:effectLst/>
                <a:latin typeface="Calibri Light" panose="020F0302020204030204" pitchFamily="34" charset="0"/>
                <a:ea typeface="Times New Roman" panose="02020603050405020304" pitchFamily="18" charset="0"/>
                <a:cs typeface="Times New Roman" panose="02020603050405020304" pitchFamily="18" charset="0"/>
              </a:rPr>
              <a:t>Conclusion</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Queues enables to create large automation projects underlies by complex logic. The Item Statuses are controlled by the developers of UiPath and the Revision Status are controlled I Orchestrator.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By Default the Queue items that have been processed successfully are archived on a daily basis, while the others remain in the queue so that you can decide what to do with them.</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n-US" sz="2400" dirty="0">
                <a:solidFill>
                  <a:srgbClr val="2E74B5"/>
                </a:solidFill>
                <a:effectLst/>
                <a:latin typeface="Calibri Light" panose="020F0302020204030204" pitchFamily="34" charset="0"/>
                <a:ea typeface="Times New Roman" panose="02020603050405020304" pitchFamily="18" charset="0"/>
                <a:cs typeface="Times New Roman" panose="02020603050405020304" pitchFamily="18" charset="0"/>
              </a:rPr>
              <a:t>References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171450" marR="0" indent="-171450" algn="just">
              <a:lnSpc>
                <a:spcPct val="107000"/>
              </a:lnSpc>
              <a:spcBef>
                <a:spcPts val="0"/>
              </a:spcBef>
              <a:spcAft>
                <a:spcPts val="800"/>
              </a:spcAft>
              <a:buFont typeface="Arial" panose="020B0604020202020204" pitchFamily="34" charset="0"/>
              <a:buChar char="•"/>
            </a:pPr>
            <a:r>
              <a:rPr lang="en-US" sz="1200" u="sng" dirty="0">
                <a:solidFill>
                  <a:srgbClr val="0563C1"/>
                </a:solidFill>
                <a:effectLst/>
                <a:latin typeface="Verdana" panose="020B0604030504040204" pitchFamily="34" charset="0"/>
                <a:ea typeface="Verdana" panose="020B0604030504040204" pitchFamily="34" charset="0"/>
                <a:cs typeface="Times New Roman" panose="02020603050405020304" pitchFamily="18" charset="0"/>
                <a:hlinkClick r:id="rId2"/>
              </a:rPr>
              <a:t>https://forum.uipath.com/t/bulk-add-queue-items-is-there-a-maximum-data-size-what-is-a-suggested-work-around/207184</a:t>
            </a:r>
            <a:endParaRPr lang="en-US" sz="1000" dirty="0">
              <a:effectLst/>
              <a:latin typeface="Verdana" panose="020B0604030504040204" pitchFamily="34" charset="0"/>
              <a:ea typeface="Verdana" panose="020B0604030504040204" pitchFamily="34" charset="0"/>
              <a:cs typeface="Times New Roman" panose="02020603050405020304" pitchFamily="18" charset="0"/>
            </a:endParaRPr>
          </a:p>
          <a:p>
            <a:pPr marL="171450" marR="0" indent="-171450" algn="just">
              <a:lnSpc>
                <a:spcPct val="107000"/>
              </a:lnSpc>
              <a:spcBef>
                <a:spcPts val="0"/>
              </a:spcBef>
              <a:spcAft>
                <a:spcPts val="800"/>
              </a:spcAft>
              <a:buFont typeface="Arial" panose="020B0604020202020204" pitchFamily="34" charset="0"/>
              <a:buChar char="•"/>
            </a:pPr>
            <a:r>
              <a:rPr lang="en-US" sz="1200" u="sng" dirty="0">
                <a:solidFill>
                  <a:srgbClr val="0563C1"/>
                </a:solidFill>
                <a:effectLst/>
                <a:latin typeface="Verdana" panose="020B0604030504040204" pitchFamily="34" charset="0"/>
                <a:ea typeface="Verdana" panose="020B0604030504040204" pitchFamily="34" charset="0"/>
                <a:cs typeface="Times New Roman" panose="02020603050405020304" pitchFamily="18" charset="0"/>
                <a:hlinkClick r:id="rId3"/>
              </a:rPr>
              <a:t>https://docs.uipath.com/orchestrator/docs/about-queues-and-transactions</a:t>
            </a:r>
            <a:endParaRPr lang="en-US" sz="1000" dirty="0">
              <a:effectLst/>
              <a:latin typeface="Verdana" panose="020B0604030504040204" pitchFamily="34" charset="0"/>
              <a:ea typeface="Verdana" panose="020B0604030504040204" pitchFamily="34" charset="0"/>
              <a:cs typeface="Times New Roman" panose="02020603050405020304" pitchFamily="18" charset="0"/>
            </a:endParaRPr>
          </a:p>
        </p:txBody>
      </p:sp>
    </p:spTree>
    <p:extLst>
      <p:ext uri="{BB962C8B-B14F-4D97-AF65-F5344CB8AC3E}">
        <p14:creationId xmlns:p14="http://schemas.microsoft.com/office/powerpoint/2010/main" val="19572276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7D71962-4FE5-4755-A743-FD536F581C43}"/>
              </a:ext>
            </a:extLst>
          </p:cNvPr>
          <p:cNvPicPr>
            <a:picLocks noChangeAspect="1"/>
          </p:cNvPicPr>
          <p:nvPr/>
        </p:nvPicPr>
        <p:blipFill>
          <a:blip r:embed="rId2"/>
          <a:stretch>
            <a:fillRect/>
          </a:stretch>
        </p:blipFill>
        <p:spPr>
          <a:xfrm>
            <a:off x="5217951" y="2361395"/>
            <a:ext cx="6581084" cy="3412129"/>
          </a:xfrm>
          <a:prstGeom prst="rect">
            <a:avLst/>
          </a:prstGeom>
        </p:spPr>
      </p:pic>
      <p:sp>
        <p:nvSpPr>
          <p:cNvPr id="7" name="TextBox 6">
            <a:extLst>
              <a:ext uri="{FF2B5EF4-FFF2-40B4-BE49-F238E27FC236}">
                <a16:creationId xmlns:a16="http://schemas.microsoft.com/office/drawing/2014/main" id="{A568FFCB-0710-45F7-8422-EFE7760DCFD0}"/>
              </a:ext>
            </a:extLst>
          </p:cNvPr>
          <p:cNvSpPr txBox="1"/>
          <p:nvPr/>
        </p:nvSpPr>
        <p:spPr>
          <a:xfrm>
            <a:off x="292597" y="943764"/>
            <a:ext cx="11317766" cy="1354217"/>
          </a:xfrm>
          <a:prstGeom prst="rect">
            <a:avLst/>
          </a:prstGeom>
          <a:noFill/>
        </p:spPr>
        <p:txBody>
          <a:bodyPr wrap="square" rtlCol="0">
            <a:spAutoFit/>
          </a:bodyPr>
          <a:lstStyle/>
          <a:p>
            <a:pPr algn="l"/>
            <a:r>
              <a:rPr lang="en-US" sz="1600" b="0" i="0" dirty="0">
                <a:effectLst/>
                <a:latin typeface="Verdana" panose="020B0604030504040204" pitchFamily="34" charset="0"/>
                <a:ea typeface="Verdana" panose="020B0604030504040204" pitchFamily="34" charset="0"/>
              </a:rPr>
              <a:t>UiPath Orchestrator is a web application that enables you to orchestrate your UiPath Robots in executing repetitive business processes.</a:t>
            </a:r>
          </a:p>
          <a:p>
            <a:pPr algn="l"/>
            <a:endParaRPr lang="en-US" sz="1600" b="0" i="0" dirty="0">
              <a:effectLst/>
              <a:latin typeface="Verdana" panose="020B0604030504040204" pitchFamily="34" charset="0"/>
              <a:ea typeface="Verdana" panose="020B0604030504040204" pitchFamily="34" charset="0"/>
            </a:endParaRPr>
          </a:p>
          <a:p>
            <a:pPr algn="l"/>
            <a:r>
              <a:rPr lang="en-US" sz="1600" b="0" i="0" dirty="0">
                <a:effectLst/>
                <a:latin typeface="Verdana" panose="020B0604030504040204" pitchFamily="34" charset="0"/>
                <a:ea typeface="Verdana" panose="020B0604030504040204" pitchFamily="34" charset="0"/>
              </a:rPr>
              <a:t>Orchestrator lets you manage the creation, monitoring, and deployment of </a:t>
            </a:r>
            <a:r>
              <a:rPr lang="en-US" sz="1400" b="0" i="0" dirty="0">
                <a:effectLst/>
                <a:latin typeface="Verdana" panose="020B0604030504040204" pitchFamily="34" charset="0"/>
                <a:ea typeface="Verdana" panose="020B0604030504040204" pitchFamily="34" charset="0"/>
              </a:rPr>
              <a:t>resources</a:t>
            </a:r>
            <a:r>
              <a:rPr lang="en-US" sz="1600" b="0" i="0" dirty="0">
                <a:effectLst/>
                <a:latin typeface="Verdana" panose="020B0604030504040204" pitchFamily="34" charset="0"/>
                <a:ea typeface="Verdana" panose="020B0604030504040204" pitchFamily="34" charset="0"/>
              </a:rPr>
              <a:t> in your environment.</a:t>
            </a:r>
          </a:p>
          <a:p>
            <a:endParaRPr lang="en-US" dirty="0"/>
          </a:p>
        </p:txBody>
      </p:sp>
      <p:sp>
        <p:nvSpPr>
          <p:cNvPr id="9" name="TextBox 8">
            <a:extLst>
              <a:ext uri="{FF2B5EF4-FFF2-40B4-BE49-F238E27FC236}">
                <a16:creationId xmlns:a16="http://schemas.microsoft.com/office/drawing/2014/main" id="{75FE7575-E223-429E-8DD4-7BB18E431407}"/>
              </a:ext>
            </a:extLst>
          </p:cNvPr>
          <p:cNvSpPr txBox="1"/>
          <p:nvPr/>
        </p:nvSpPr>
        <p:spPr>
          <a:xfrm>
            <a:off x="292598" y="305629"/>
            <a:ext cx="11692255" cy="523220"/>
          </a:xfrm>
          <a:prstGeom prst="rect">
            <a:avLst/>
          </a:prstGeom>
          <a:solidFill>
            <a:schemeClr val="accent1"/>
          </a:solidFill>
        </p:spPr>
        <p:txBody>
          <a:bodyPr wrap="square" rtlCol="0">
            <a:spAutoFit/>
          </a:bodyPr>
          <a:lstStyle/>
          <a:p>
            <a:r>
              <a:rPr lang="en-US" sz="2800" dirty="0">
                <a:solidFill>
                  <a:schemeClr val="bg1"/>
                </a:solidFill>
              </a:rPr>
              <a:t> Introduction of UI Path Orchestrator</a:t>
            </a:r>
          </a:p>
        </p:txBody>
      </p:sp>
      <p:sp>
        <p:nvSpPr>
          <p:cNvPr id="8" name="TextBox 7">
            <a:extLst>
              <a:ext uri="{FF2B5EF4-FFF2-40B4-BE49-F238E27FC236}">
                <a16:creationId xmlns:a16="http://schemas.microsoft.com/office/drawing/2014/main" id="{8E61A654-93BE-41B7-A7B7-66E8290D5B46}"/>
              </a:ext>
            </a:extLst>
          </p:cNvPr>
          <p:cNvSpPr txBox="1"/>
          <p:nvPr/>
        </p:nvSpPr>
        <p:spPr>
          <a:xfrm>
            <a:off x="392965" y="2390651"/>
            <a:ext cx="4807907" cy="3600986"/>
          </a:xfrm>
          <a:prstGeom prst="rect">
            <a:avLst/>
          </a:prstGeom>
          <a:noFill/>
        </p:spPr>
        <p:txBody>
          <a:bodyPr wrap="square">
            <a:spAutoFit/>
          </a:bodyPr>
          <a:lstStyle/>
          <a:p>
            <a:pPr algn="l"/>
            <a:r>
              <a:rPr lang="en-US" sz="1200" b="1" i="0" dirty="0">
                <a:effectLst/>
                <a:latin typeface="Verdana" panose="020B0604030504040204" pitchFamily="34" charset="0"/>
                <a:ea typeface="Verdana" panose="020B0604030504040204" pitchFamily="34" charset="0"/>
              </a:rPr>
              <a:t>Orchestrator Main Capabilities- </a:t>
            </a:r>
          </a:p>
          <a:p>
            <a:pPr algn="l"/>
            <a:endParaRPr lang="en-US" sz="1200" b="0" i="0" dirty="0">
              <a:effectLst/>
              <a:latin typeface="Verdana" panose="020B0604030504040204" pitchFamily="34" charset="0"/>
              <a:ea typeface="Verdana" panose="020B0604030504040204" pitchFamily="34" charset="0"/>
            </a:endParaRPr>
          </a:p>
          <a:p>
            <a:pPr marL="228600" indent="-228600" algn="l">
              <a:buFont typeface="+mj-lt"/>
              <a:buAutoNum type="arabicPeriod"/>
            </a:pPr>
            <a:r>
              <a:rPr lang="en-US" sz="1200" b="1" i="0" dirty="0">
                <a:effectLst/>
                <a:latin typeface="Verdana" panose="020B0604030504040204" pitchFamily="34" charset="0"/>
                <a:ea typeface="Verdana" panose="020B0604030504040204" pitchFamily="34" charset="0"/>
              </a:rPr>
              <a:t>Provisioning</a:t>
            </a:r>
            <a:r>
              <a:rPr lang="en-US" sz="1200" b="0" i="0" dirty="0">
                <a:effectLst/>
                <a:latin typeface="Verdana" panose="020B0604030504040204" pitchFamily="34" charset="0"/>
                <a:ea typeface="Verdana" panose="020B0604030504040204" pitchFamily="34" charset="0"/>
              </a:rPr>
              <a:t> - creates and maintains the connection between Robots and the web application</a:t>
            </a:r>
          </a:p>
          <a:p>
            <a:pPr marL="228600" indent="-228600" algn="l">
              <a:buFont typeface="+mj-lt"/>
              <a:buAutoNum type="arabicPeriod"/>
            </a:pPr>
            <a:r>
              <a:rPr lang="en-US" sz="1200" b="1" i="0" dirty="0">
                <a:effectLst/>
                <a:latin typeface="Verdana" panose="020B0604030504040204" pitchFamily="34" charset="0"/>
                <a:ea typeface="Verdana" panose="020B0604030504040204" pitchFamily="34" charset="0"/>
              </a:rPr>
              <a:t>Deployment</a:t>
            </a:r>
            <a:r>
              <a:rPr lang="en-US" sz="1200" b="0" i="0" dirty="0">
                <a:effectLst/>
                <a:latin typeface="Verdana" panose="020B0604030504040204" pitchFamily="34" charset="0"/>
                <a:ea typeface="Verdana" panose="020B0604030504040204" pitchFamily="34" charset="0"/>
              </a:rPr>
              <a:t> - assures the correct delivery of package versions to the assigned Robots for execution</a:t>
            </a:r>
          </a:p>
          <a:p>
            <a:pPr marL="228600" indent="-228600" algn="l">
              <a:buFont typeface="+mj-lt"/>
              <a:buAutoNum type="arabicPeriod"/>
            </a:pPr>
            <a:r>
              <a:rPr lang="en-US" sz="1200" b="1" i="0" dirty="0">
                <a:effectLst/>
                <a:latin typeface="Verdana" panose="020B0604030504040204" pitchFamily="34" charset="0"/>
                <a:ea typeface="Verdana" panose="020B0604030504040204" pitchFamily="34" charset="0"/>
              </a:rPr>
              <a:t>Configuration</a:t>
            </a:r>
            <a:r>
              <a:rPr lang="en-US" sz="1200" b="0" i="0" dirty="0">
                <a:effectLst/>
                <a:latin typeface="Verdana" panose="020B0604030504040204" pitchFamily="34" charset="0"/>
                <a:ea typeface="Verdana" panose="020B0604030504040204" pitchFamily="34" charset="0"/>
              </a:rPr>
              <a:t> - maintains and delivers Robot environments and processes configuration</a:t>
            </a:r>
          </a:p>
          <a:p>
            <a:pPr marL="228600" indent="-228600" algn="l">
              <a:buFont typeface="+mj-lt"/>
              <a:buAutoNum type="arabicPeriod"/>
            </a:pPr>
            <a:r>
              <a:rPr lang="en-US" sz="1200" b="1" i="0" dirty="0">
                <a:effectLst/>
                <a:latin typeface="Verdana" panose="020B0604030504040204" pitchFamily="34" charset="0"/>
                <a:ea typeface="Verdana" panose="020B0604030504040204" pitchFamily="34" charset="0"/>
              </a:rPr>
              <a:t>Queues</a:t>
            </a:r>
            <a:r>
              <a:rPr lang="en-US" sz="1200" b="0" i="0" dirty="0">
                <a:effectLst/>
                <a:latin typeface="Verdana" panose="020B0604030504040204" pitchFamily="34" charset="0"/>
                <a:ea typeface="Verdana" panose="020B0604030504040204" pitchFamily="34" charset="0"/>
              </a:rPr>
              <a:t> - ensures automatic workload distribution across Robots</a:t>
            </a:r>
          </a:p>
          <a:p>
            <a:pPr marL="228600" indent="-228600" algn="l">
              <a:buFont typeface="+mj-lt"/>
              <a:buAutoNum type="arabicPeriod"/>
            </a:pPr>
            <a:r>
              <a:rPr lang="en-US" sz="1200" b="1" i="0" dirty="0">
                <a:effectLst/>
                <a:latin typeface="Verdana" panose="020B0604030504040204" pitchFamily="34" charset="0"/>
                <a:ea typeface="Verdana" panose="020B0604030504040204" pitchFamily="34" charset="0"/>
              </a:rPr>
              <a:t>Monitoring</a:t>
            </a:r>
            <a:r>
              <a:rPr lang="en-US" sz="1200" b="0" i="0" dirty="0">
                <a:effectLst/>
                <a:latin typeface="Verdana" panose="020B0604030504040204" pitchFamily="34" charset="0"/>
                <a:ea typeface="Verdana" panose="020B0604030504040204" pitchFamily="34" charset="0"/>
              </a:rPr>
              <a:t> - keeps track of Robot identification data and maintains user permissions</a:t>
            </a:r>
          </a:p>
          <a:p>
            <a:pPr marL="228600" indent="-228600" algn="l">
              <a:buFont typeface="+mj-lt"/>
              <a:buAutoNum type="arabicPeriod"/>
            </a:pPr>
            <a:r>
              <a:rPr lang="en-US" sz="1200" b="1" i="0" dirty="0">
                <a:effectLst/>
                <a:latin typeface="Verdana" panose="020B0604030504040204" pitchFamily="34" charset="0"/>
                <a:ea typeface="Verdana" panose="020B0604030504040204" pitchFamily="34" charset="0"/>
              </a:rPr>
              <a:t>Logging</a:t>
            </a:r>
            <a:r>
              <a:rPr lang="en-US" sz="1200" b="0" i="0" dirty="0">
                <a:effectLst/>
                <a:latin typeface="Verdana" panose="020B0604030504040204" pitchFamily="34" charset="0"/>
                <a:ea typeface="Verdana" panose="020B0604030504040204" pitchFamily="34" charset="0"/>
              </a:rPr>
              <a:t> - stores and indexes the logs to an SQL database and/or Elasticsearch (depending on your architecture and configuration)</a:t>
            </a:r>
          </a:p>
          <a:p>
            <a:pPr marL="228600" indent="-228600" algn="l">
              <a:buFont typeface="+mj-lt"/>
              <a:buAutoNum type="arabicPeriod"/>
            </a:pPr>
            <a:r>
              <a:rPr lang="en-US" sz="1200" b="1" i="0" dirty="0">
                <a:effectLst/>
                <a:latin typeface="Verdana" panose="020B0604030504040204" pitchFamily="34" charset="0"/>
                <a:ea typeface="Verdana" panose="020B0604030504040204" pitchFamily="34" charset="0"/>
              </a:rPr>
              <a:t>Inter-connectivity</a:t>
            </a:r>
            <a:r>
              <a:rPr lang="en-US" sz="1200" b="0" i="0" dirty="0">
                <a:effectLst/>
                <a:latin typeface="Verdana" panose="020B0604030504040204" pitchFamily="34" charset="0"/>
                <a:ea typeface="Verdana" panose="020B0604030504040204" pitchFamily="34" charset="0"/>
              </a:rPr>
              <a:t> - acts as the centralized point of communication for 3rd party solutions or applications</a:t>
            </a:r>
          </a:p>
          <a:p>
            <a:br>
              <a:rPr lang="en-US" sz="1200" b="0" i="0" dirty="0">
                <a:effectLst/>
                <a:latin typeface="Verdana" panose="020B0604030504040204" pitchFamily="34" charset="0"/>
                <a:ea typeface="Verdana" panose="020B0604030504040204" pitchFamily="34" charset="0"/>
              </a:rPr>
            </a:br>
            <a:endParaRPr lang="en-US" sz="1200"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5008424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AAFDB05B-7D23-4691-A6AA-47BBCCB08B32}"/>
              </a:ext>
            </a:extLst>
          </p:cNvPr>
          <p:cNvSpPr txBox="1"/>
          <p:nvPr/>
        </p:nvSpPr>
        <p:spPr>
          <a:xfrm>
            <a:off x="292598" y="305629"/>
            <a:ext cx="11692255" cy="523220"/>
          </a:xfrm>
          <a:prstGeom prst="rect">
            <a:avLst/>
          </a:prstGeom>
          <a:solidFill>
            <a:schemeClr val="accent1"/>
          </a:solidFill>
        </p:spPr>
        <p:txBody>
          <a:bodyPr wrap="square" rtlCol="0">
            <a:spAutoFit/>
          </a:bodyPr>
          <a:lstStyle/>
          <a:p>
            <a:r>
              <a:rPr lang="en-US" sz="2800" dirty="0">
                <a:solidFill>
                  <a:schemeClr val="bg1"/>
                </a:solidFill>
              </a:rPr>
              <a:t>UiPath Orchestrator Logical Components</a:t>
            </a:r>
          </a:p>
        </p:txBody>
      </p:sp>
      <p:sp>
        <p:nvSpPr>
          <p:cNvPr id="7" name="TextBox 6">
            <a:extLst>
              <a:ext uri="{FF2B5EF4-FFF2-40B4-BE49-F238E27FC236}">
                <a16:creationId xmlns:a16="http://schemas.microsoft.com/office/drawing/2014/main" id="{E50B232A-2F04-460B-BDA7-A8FDA411DDFB}"/>
              </a:ext>
            </a:extLst>
          </p:cNvPr>
          <p:cNvSpPr txBox="1"/>
          <p:nvPr/>
        </p:nvSpPr>
        <p:spPr>
          <a:xfrm>
            <a:off x="488658" y="1477269"/>
            <a:ext cx="4544736" cy="3108543"/>
          </a:xfrm>
          <a:prstGeom prst="rect">
            <a:avLst/>
          </a:prstGeom>
          <a:noFill/>
        </p:spPr>
        <p:txBody>
          <a:bodyPr wrap="square">
            <a:spAutoFit/>
          </a:bodyPr>
          <a:lstStyle/>
          <a:p>
            <a:r>
              <a:rPr lang="en-US" sz="1400" dirty="0">
                <a:latin typeface="Verdana" panose="020B0604030504040204" pitchFamily="34" charset="0"/>
                <a:ea typeface="Verdana" panose="020B0604030504040204" pitchFamily="34" charset="0"/>
              </a:rPr>
              <a:t>UiPath Orchestrator has some logical components, which are given as follows:</a:t>
            </a:r>
          </a:p>
          <a:p>
            <a:endParaRPr lang="en-US" sz="1400" dirty="0">
              <a:latin typeface="Verdana" panose="020B0604030504040204" pitchFamily="34" charset="0"/>
              <a:ea typeface="Verdana" panose="020B0604030504040204" pitchFamily="34" charset="0"/>
            </a:endParaRPr>
          </a:p>
          <a:p>
            <a:r>
              <a:rPr lang="en-US" sz="1400" dirty="0">
                <a:latin typeface="Verdana" panose="020B0604030504040204" pitchFamily="34" charset="0"/>
                <a:ea typeface="Verdana" panose="020B0604030504040204" pitchFamily="34" charset="0"/>
              </a:rPr>
              <a:t>1. User Interface Layer:</a:t>
            </a:r>
          </a:p>
          <a:p>
            <a:pPr marL="742950" lvl="1" indent="-285750">
              <a:buFont typeface="Arial" panose="020B0604020202020204" pitchFamily="34" charset="0"/>
              <a:buChar char="•"/>
            </a:pPr>
            <a:r>
              <a:rPr lang="en-US" sz="1400" dirty="0">
                <a:latin typeface="Verdana" panose="020B0604030504040204" pitchFamily="34" charset="0"/>
                <a:ea typeface="Verdana" panose="020B0604030504040204" pitchFamily="34" charset="0"/>
              </a:rPr>
              <a:t>Web Application</a:t>
            </a:r>
          </a:p>
          <a:p>
            <a:r>
              <a:rPr lang="en-US" sz="1400" dirty="0">
                <a:latin typeface="Verdana" panose="020B0604030504040204" pitchFamily="34" charset="0"/>
                <a:ea typeface="Verdana" panose="020B0604030504040204" pitchFamily="34" charset="0"/>
              </a:rPr>
              <a:t>2. Web Services Layer:</a:t>
            </a:r>
          </a:p>
          <a:p>
            <a:pPr marL="742950" lvl="1" indent="-285750">
              <a:buFont typeface="Arial" panose="020B0604020202020204" pitchFamily="34" charset="0"/>
              <a:buChar char="•"/>
            </a:pPr>
            <a:r>
              <a:rPr lang="en-US" sz="1400" dirty="0">
                <a:latin typeface="Verdana" panose="020B0604030504040204" pitchFamily="34" charset="0"/>
                <a:ea typeface="Verdana" panose="020B0604030504040204" pitchFamily="34" charset="0"/>
              </a:rPr>
              <a:t>Monitoring Service</a:t>
            </a:r>
          </a:p>
          <a:p>
            <a:pPr marL="742950" lvl="1" indent="-285750">
              <a:buFont typeface="Arial" panose="020B0604020202020204" pitchFamily="34" charset="0"/>
              <a:buChar char="•"/>
            </a:pPr>
            <a:r>
              <a:rPr lang="en-US" sz="1400" dirty="0">
                <a:latin typeface="Verdana" panose="020B0604030504040204" pitchFamily="34" charset="0"/>
                <a:ea typeface="Verdana" panose="020B0604030504040204" pitchFamily="34" charset="0"/>
              </a:rPr>
              <a:t>Logging Service</a:t>
            </a:r>
          </a:p>
          <a:p>
            <a:pPr marL="742950" lvl="1" indent="-285750">
              <a:buFont typeface="Arial" panose="020B0604020202020204" pitchFamily="34" charset="0"/>
              <a:buChar char="•"/>
            </a:pPr>
            <a:r>
              <a:rPr lang="en-US" sz="1400" dirty="0">
                <a:latin typeface="Verdana" panose="020B0604030504040204" pitchFamily="34" charset="0"/>
                <a:ea typeface="Verdana" panose="020B0604030504040204" pitchFamily="34" charset="0"/>
              </a:rPr>
              <a:t>Deployment Service</a:t>
            </a:r>
          </a:p>
          <a:p>
            <a:pPr marL="742950" lvl="1" indent="-285750">
              <a:buFont typeface="Arial" panose="020B0604020202020204" pitchFamily="34" charset="0"/>
              <a:buChar char="•"/>
            </a:pPr>
            <a:r>
              <a:rPr lang="en-US" sz="1400" dirty="0">
                <a:latin typeface="Verdana" panose="020B0604030504040204" pitchFamily="34" charset="0"/>
                <a:ea typeface="Verdana" panose="020B0604030504040204" pitchFamily="34" charset="0"/>
              </a:rPr>
              <a:t>Configuration Service</a:t>
            </a:r>
          </a:p>
          <a:p>
            <a:pPr marL="742950" lvl="1" indent="-285750">
              <a:buFont typeface="Arial" panose="020B0604020202020204" pitchFamily="34" charset="0"/>
              <a:buChar char="•"/>
            </a:pPr>
            <a:r>
              <a:rPr lang="en-US" sz="1400" dirty="0">
                <a:latin typeface="Verdana" panose="020B0604030504040204" pitchFamily="34" charset="0"/>
                <a:ea typeface="Verdana" panose="020B0604030504040204" pitchFamily="34" charset="0"/>
              </a:rPr>
              <a:t>Queues Service</a:t>
            </a:r>
          </a:p>
          <a:p>
            <a:r>
              <a:rPr lang="en-US" sz="1400" dirty="0">
                <a:latin typeface="Verdana" panose="020B0604030504040204" pitchFamily="34" charset="0"/>
                <a:ea typeface="Verdana" panose="020B0604030504040204" pitchFamily="34" charset="0"/>
              </a:rPr>
              <a:t>3. Persistence Layer:</a:t>
            </a:r>
          </a:p>
          <a:p>
            <a:pPr marL="742950" lvl="1" indent="-285750">
              <a:buFont typeface="Arial" panose="020B0604020202020204" pitchFamily="34" charset="0"/>
              <a:buChar char="•"/>
            </a:pPr>
            <a:r>
              <a:rPr lang="en-US" sz="1400" dirty="0">
                <a:latin typeface="Verdana" panose="020B0604030504040204" pitchFamily="34" charset="0"/>
                <a:ea typeface="Verdana" panose="020B0604030504040204" pitchFamily="34" charset="0"/>
              </a:rPr>
              <a:t>SQL Server</a:t>
            </a:r>
          </a:p>
          <a:p>
            <a:pPr marL="742950" lvl="1" indent="-285750">
              <a:buFont typeface="Arial" panose="020B0604020202020204" pitchFamily="34" charset="0"/>
              <a:buChar char="•"/>
            </a:pPr>
            <a:r>
              <a:rPr lang="en-US" sz="1400" dirty="0">
                <a:latin typeface="Verdana" panose="020B0604030504040204" pitchFamily="34" charset="0"/>
                <a:ea typeface="Verdana" panose="020B0604030504040204" pitchFamily="34" charset="0"/>
              </a:rPr>
              <a:t>Elasticsearch</a:t>
            </a:r>
          </a:p>
        </p:txBody>
      </p:sp>
      <p:pic>
        <p:nvPicPr>
          <p:cNvPr id="4" name="Picture 3">
            <a:extLst>
              <a:ext uri="{FF2B5EF4-FFF2-40B4-BE49-F238E27FC236}">
                <a16:creationId xmlns:a16="http://schemas.microsoft.com/office/drawing/2014/main" id="{0D3AF511-5A2C-4479-83D4-77F504837989}"/>
              </a:ext>
            </a:extLst>
          </p:cNvPr>
          <p:cNvPicPr>
            <a:picLocks noChangeAspect="1"/>
          </p:cNvPicPr>
          <p:nvPr/>
        </p:nvPicPr>
        <p:blipFill rotWithShape="1">
          <a:blip r:embed="rId2"/>
          <a:srcRect l="12194" r="11866" b="955"/>
          <a:stretch/>
        </p:blipFill>
        <p:spPr>
          <a:xfrm>
            <a:off x="5033394" y="1072711"/>
            <a:ext cx="5939407" cy="3917660"/>
          </a:xfrm>
          <a:prstGeom prst="rect">
            <a:avLst/>
          </a:prstGeom>
          <a:ln>
            <a:noFill/>
          </a:ln>
          <a:effectLst>
            <a:softEdge rad="112500"/>
          </a:effectLst>
        </p:spPr>
      </p:pic>
      <p:sp>
        <p:nvSpPr>
          <p:cNvPr id="5" name="TextBox 4">
            <a:extLst>
              <a:ext uri="{FF2B5EF4-FFF2-40B4-BE49-F238E27FC236}">
                <a16:creationId xmlns:a16="http://schemas.microsoft.com/office/drawing/2014/main" id="{E08BA90B-992F-4B70-A7AD-0750CE6F0C63}"/>
              </a:ext>
            </a:extLst>
          </p:cNvPr>
          <p:cNvSpPr txBox="1"/>
          <p:nvPr/>
        </p:nvSpPr>
        <p:spPr>
          <a:xfrm>
            <a:off x="488658" y="5323624"/>
            <a:ext cx="10484143" cy="923330"/>
          </a:xfrm>
          <a:prstGeom prst="rect">
            <a:avLst/>
          </a:prstGeom>
          <a:noFill/>
        </p:spPr>
        <p:txBody>
          <a:bodyPr wrap="square" rtlCol="0">
            <a:spAutoFit/>
          </a:bodyPr>
          <a:lstStyle/>
          <a:p>
            <a:r>
              <a:rPr lang="en-US" dirty="0"/>
              <a:t>UiPath Orchestrator also provides OData REST API so that Third Party Application and Consume or Integrate with.</a:t>
            </a:r>
          </a:p>
          <a:p>
            <a:r>
              <a:rPr lang="en-US" dirty="0"/>
              <a:t> </a:t>
            </a:r>
          </a:p>
        </p:txBody>
      </p:sp>
    </p:spTree>
    <p:extLst>
      <p:ext uri="{BB962C8B-B14F-4D97-AF65-F5344CB8AC3E}">
        <p14:creationId xmlns:p14="http://schemas.microsoft.com/office/powerpoint/2010/main" val="24926580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79C8825-B678-4F4D-89F0-FF13D2A3F19A}"/>
              </a:ext>
            </a:extLst>
          </p:cNvPr>
          <p:cNvSpPr txBox="1"/>
          <p:nvPr/>
        </p:nvSpPr>
        <p:spPr>
          <a:xfrm>
            <a:off x="292598" y="305629"/>
            <a:ext cx="11692255" cy="523220"/>
          </a:xfrm>
          <a:prstGeom prst="rect">
            <a:avLst/>
          </a:prstGeom>
          <a:solidFill>
            <a:schemeClr val="accent1"/>
          </a:solidFill>
        </p:spPr>
        <p:txBody>
          <a:bodyPr wrap="square" rtlCol="0">
            <a:spAutoFit/>
          </a:bodyPr>
          <a:lstStyle/>
          <a:p>
            <a:pPr algn="l"/>
            <a:r>
              <a:rPr lang="en-US" sz="2800" b="0" i="0" dirty="0">
                <a:solidFill>
                  <a:schemeClr val="bg1"/>
                </a:solidFill>
                <a:effectLst/>
                <a:latin typeface="-apple-system"/>
              </a:rPr>
              <a:t>UiPath Orchestrator  Key Concepts and Terms</a:t>
            </a:r>
          </a:p>
        </p:txBody>
      </p:sp>
      <p:sp>
        <p:nvSpPr>
          <p:cNvPr id="5" name="TextBox 4">
            <a:extLst>
              <a:ext uri="{FF2B5EF4-FFF2-40B4-BE49-F238E27FC236}">
                <a16:creationId xmlns:a16="http://schemas.microsoft.com/office/drawing/2014/main" id="{15F9CA8D-25F7-4FA3-A9F3-7138FDDFB634}"/>
              </a:ext>
            </a:extLst>
          </p:cNvPr>
          <p:cNvSpPr txBox="1"/>
          <p:nvPr/>
        </p:nvSpPr>
        <p:spPr>
          <a:xfrm>
            <a:off x="292599" y="920060"/>
            <a:ext cx="3960620" cy="5262979"/>
          </a:xfrm>
          <a:prstGeom prst="rect">
            <a:avLst/>
          </a:prstGeom>
          <a:noFill/>
        </p:spPr>
        <p:txBody>
          <a:bodyPr wrap="square">
            <a:spAutoFit/>
          </a:bodyPr>
          <a:lstStyle/>
          <a:p>
            <a:pPr algn="l"/>
            <a:r>
              <a:rPr lang="en-US" sz="1200" b="0" i="0" dirty="0">
                <a:solidFill>
                  <a:srgbClr val="000000"/>
                </a:solidFill>
                <a:effectLst/>
                <a:latin typeface="Verdana" panose="020B0604030504040204" pitchFamily="34" charset="0"/>
                <a:ea typeface="Verdana" panose="020B0604030504040204" pitchFamily="34" charset="0"/>
              </a:rPr>
              <a:t>Here are some of the basic concepts and terms in UiPath that you should get familiar with for the tutorial later:</a:t>
            </a:r>
          </a:p>
          <a:p>
            <a:pPr algn="l"/>
            <a:endParaRPr lang="en-US" sz="1200" b="0" i="0" dirty="0">
              <a:solidFill>
                <a:srgbClr val="172B4D"/>
              </a:solidFill>
              <a:effectLst/>
              <a:latin typeface="Verdana" panose="020B0604030504040204" pitchFamily="34" charset="0"/>
              <a:ea typeface="Verdana" panose="020B0604030504040204" pitchFamily="34" charset="0"/>
            </a:endParaRPr>
          </a:p>
          <a:p>
            <a:pPr marL="342900" indent="-342900" algn="l">
              <a:buFont typeface="+mj-lt"/>
              <a:buAutoNum type="arabicPeriod"/>
            </a:pPr>
            <a:r>
              <a:rPr lang="en-US" sz="1200" b="0" i="0" u="none" strike="noStrike" dirty="0">
                <a:solidFill>
                  <a:schemeClr val="accent1"/>
                </a:solidFill>
                <a:effectLst/>
                <a:latin typeface="Verdana" panose="020B0604030504040204" pitchFamily="34" charset="0"/>
                <a:ea typeface="Verdana" panose="020B0604030504040204" pitchFamily="34" charset="0"/>
              </a:rPr>
              <a:t>Machine</a:t>
            </a:r>
            <a:r>
              <a:rPr lang="en-US" sz="1200" b="0" i="0" dirty="0">
                <a:solidFill>
                  <a:schemeClr val="accent1"/>
                </a:solidFill>
                <a:effectLst/>
                <a:latin typeface="Verdana" panose="020B0604030504040204" pitchFamily="34" charset="0"/>
                <a:ea typeface="Verdana" panose="020B0604030504040204" pitchFamily="34" charset="0"/>
              </a:rPr>
              <a:t>- </a:t>
            </a:r>
            <a:r>
              <a:rPr lang="en-US" sz="1200" b="0" i="0" dirty="0">
                <a:effectLst/>
                <a:latin typeface="Verdana" panose="020B0604030504040204" pitchFamily="34" charset="0"/>
                <a:ea typeface="Verdana" panose="020B0604030504040204" pitchFamily="34" charset="0"/>
              </a:rPr>
              <a:t>Represents the actual machine the robot executes in</a:t>
            </a:r>
          </a:p>
          <a:p>
            <a:pPr marL="342900" indent="-342900" algn="l">
              <a:buFont typeface="+mj-lt"/>
              <a:buAutoNum type="arabicPeriod"/>
            </a:pPr>
            <a:r>
              <a:rPr lang="en-US" sz="1200" b="0" i="0" u="none" strike="noStrike" dirty="0">
                <a:solidFill>
                  <a:schemeClr val="accent1"/>
                </a:solidFill>
                <a:effectLst/>
                <a:latin typeface="Verdana" panose="020B0604030504040204" pitchFamily="34" charset="0"/>
                <a:ea typeface="Verdana" panose="020B0604030504040204" pitchFamily="34" charset="0"/>
              </a:rPr>
              <a:t>Package</a:t>
            </a:r>
            <a:r>
              <a:rPr lang="en-US" sz="1200" u="none" strike="noStrike" dirty="0">
                <a:solidFill>
                  <a:schemeClr val="accent1"/>
                </a:solidFill>
                <a:latin typeface="Verdana" panose="020B0604030504040204" pitchFamily="34" charset="0"/>
                <a:ea typeface="Verdana" panose="020B0604030504040204" pitchFamily="34" charset="0"/>
              </a:rPr>
              <a:t>- </a:t>
            </a:r>
            <a:r>
              <a:rPr lang="en-US" sz="1200" b="0" i="0" dirty="0">
                <a:effectLst/>
                <a:latin typeface="Verdana" panose="020B0604030504040204" pitchFamily="34" charset="0"/>
                <a:ea typeface="Verdana" panose="020B0604030504040204" pitchFamily="34" charset="0"/>
              </a:rPr>
              <a:t>A UiPath Studio project that is published</a:t>
            </a:r>
          </a:p>
          <a:p>
            <a:pPr marL="342900" indent="-342900" algn="l">
              <a:buFont typeface="+mj-lt"/>
              <a:buAutoNum type="arabicPeriod"/>
            </a:pPr>
            <a:r>
              <a:rPr lang="en-US" sz="1200" b="0" i="0" u="none" strike="noStrike" dirty="0">
                <a:solidFill>
                  <a:schemeClr val="accent1"/>
                </a:solidFill>
                <a:effectLst/>
                <a:latin typeface="Verdana" panose="020B0604030504040204" pitchFamily="34" charset="0"/>
                <a:ea typeface="Verdana" panose="020B0604030504040204" pitchFamily="34" charset="0"/>
              </a:rPr>
              <a:t>Process</a:t>
            </a:r>
            <a:r>
              <a:rPr lang="en-US" sz="1200" u="none" strike="noStrike" dirty="0">
                <a:solidFill>
                  <a:schemeClr val="accent1"/>
                </a:solidFill>
                <a:latin typeface="Verdana" panose="020B0604030504040204" pitchFamily="34" charset="0"/>
                <a:ea typeface="Verdana" panose="020B0604030504040204" pitchFamily="34" charset="0"/>
              </a:rPr>
              <a:t>- </a:t>
            </a:r>
            <a:r>
              <a:rPr lang="en-US" sz="1200" b="0" i="0" dirty="0">
                <a:effectLst/>
                <a:latin typeface="Verdana" panose="020B0604030504040204" pitchFamily="34" charset="0"/>
                <a:ea typeface="Verdana" panose="020B0604030504040204" pitchFamily="34" charset="0"/>
              </a:rPr>
              <a:t>A process represents the association between a package and an environment. Each time a package is </a:t>
            </a:r>
            <a:r>
              <a:rPr lang="en-US" sz="1100" b="0" i="0" dirty="0">
                <a:effectLst/>
                <a:latin typeface="Verdana" panose="020B0604030504040204" pitchFamily="34" charset="0"/>
                <a:ea typeface="Verdana" panose="020B0604030504040204" pitchFamily="34" charset="0"/>
              </a:rPr>
              <a:t>deployed</a:t>
            </a:r>
            <a:r>
              <a:rPr lang="en-US" sz="1200" b="0" i="0" dirty="0">
                <a:effectLst/>
                <a:latin typeface="Verdana" panose="020B0604030504040204" pitchFamily="34" charset="0"/>
                <a:ea typeface="Verdana" panose="020B0604030504040204" pitchFamily="34" charset="0"/>
              </a:rPr>
              <a:t> to an environment, it is automatically distributed to all machines that belong to that environment.</a:t>
            </a:r>
          </a:p>
          <a:p>
            <a:pPr marL="342900" indent="-342900" algn="l">
              <a:buFont typeface="+mj-lt"/>
              <a:buAutoNum type="arabicPeriod"/>
            </a:pPr>
            <a:r>
              <a:rPr lang="en-US" sz="1200" b="0" i="0" u="none" strike="noStrike" dirty="0">
                <a:solidFill>
                  <a:schemeClr val="accent1"/>
                </a:solidFill>
                <a:effectLst/>
                <a:latin typeface="Verdana" panose="020B0604030504040204" pitchFamily="34" charset="0"/>
                <a:ea typeface="Verdana" panose="020B0604030504040204" pitchFamily="34" charset="0"/>
              </a:rPr>
              <a:t>Job</a:t>
            </a:r>
            <a:r>
              <a:rPr lang="en-US" sz="1200" u="none" strike="noStrike" dirty="0">
                <a:solidFill>
                  <a:schemeClr val="accent1"/>
                </a:solidFill>
                <a:latin typeface="Verdana" panose="020B0604030504040204" pitchFamily="34" charset="0"/>
                <a:ea typeface="Verdana" panose="020B0604030504040204" pitchFamily="34" charset="0"/>
              </a:rPr>
              <a:t>- </a:t>
            </a:r>
            <a:r>
              <a:rPr lang="en-US" sz="1200" b="0" i="0" dirty="0">
                <a:effectLst/>
                <a:latin typeface="Verdana" panose="020B0604030504040204" pitchFamily="34" charset="0"/>
                <a:ea typeface="Verdana" panose="020B0604030504040204" pitchFamily="34" charset="0"/>
              </a:rPr>
              <a:t>A job is the execution of a process on one or multiple Robots.</a:t>
            </a:r>
          </a:p>
          <a:p>
            <a:pPr marL="342900" indent="-342900" algn="l">
              <a:buFont typeface="+mj-lt"/>
              <a:buAutoNum type="arabicPeriod"/>
            </a:pPr>
            <a:r>
              <a:rPr lang="en-US" sz="1200" dirty="0">
                <a:solidFill>
                  <a:schemeClr val="accent1"/>
                </a:solidFill>
                <a:latin typeface="Verdana" panose="020B0604030504040204" pitchFamily="34" charset="0"/>
                <a:ea typeface="Verdana" panose="020B0604030504040204" pitchFamily="34" charset="0"/>
              </a:rPr>
              <a:t>Library- </a:t>
            </a:r>
            <a:r>
              <a:rPr lang="en-US" sz="1200" b="0" i="0" dirty="0">
                <a:solidFill>
                  <a:srgbClr val="172B4D"/>
                </a:solidFill>
                <a:effectLst/>
                <a:latin typeface="Verdana" panose="020B0604030504040204" pitchFamily="34" charset="0"/>
                <a:ea typeface="Verdana" panose="020B0604030504040204" pitchFamily="34" charset="0"/>
              </a:rPr>
              <a:t>A process library describes a system of activities that are reusable for sharing</a:t>
            </a:r>
          </a:p>
          <a:p>
            <a:pPr marL="342900" indent="-342900" algn="l">
              <a:buFont typeface="+mj-lt"/>
              <a:buAutoNum type="arabicPeriod"/>
            </a:pPr>
            <a:r>
              <a:rPr lang="en-US" sz="1200" dirty="0">
                <a:solidFill>
                  <a:schemeClr val="accent1"/>
                </a:solidFill>
                <a:latin typeface="Verdana" panose="020B0604030504040204" pitchFamily="34" charset="0"/>
                <a:ea typeface="Verdana" panose="020B0604030504040204" pitchFamily="34" charset="0"/>
              </a:rPr>
              <a:t>Schedule-</a:t>
            </a:r>
            <a:r>
              <a:rPr lang="en-US" sz="1200" b="0" i="0" dirty="0">
                <a:solidFill>
                  <a:srgbClr val="172B4D"/>
                </a:solidFill>
                <a:effectLst/>
                <a:latin typeface="Verdana" panose="020B0604030504040204" pitchFamily="34" charset="0"/>
                <a:ea typeface="Verdana" panose="020B0604030504040204" pitchFamily="34" charset="0"/>
              </a:rPr>
              <a:t> Enables jobs to be executed in a preplanned manner</a:t>
            </a:r>
          </a:p>
          <a:p>
            <a:pPr marL="342900" indent="-342900" algn="l">
              <a:buFont typeface="+mj-lt"/>
              <a:buAutoNum type="arabicPeriod"/>
            </a:pPr>
            <a:r>
              <a:rPr lang="en-US" sz="1200" dirty="0">
                <a:solidFill>
                  <a:schemeClr val="accent1"/>
                </a:solidFill>
                <a:latin typeface="Verdana" panose="020B0604030504040204" pitchFamily="34" charset="0"/>
                <a:ea typeface="Verdana" panose="020B0604030504040204" pitchFamily="34" charset="0"/>
              </a:rPr>
              <a:t>Asset- </a:t>
            </a:r>
            <a:r>
              <a:rPr lang="en-US" sz="1200" b="0" i="0" dirty="0">
                <a:solidFill>
                  <a:srgbClr val="172B4D"/>
                </a:solidFill>
                <a:effectLst/>
                <a:latin typeface="Verdana" panose="020B0604030504040204" pitchFamily="34" charset="0"/>
                <a:ea typeface="Verdana" panose="020B0604030504040204" pitchFamily="34" charset="0"/>
              </a:rPr>
              <a:t>Usually represent shared variables or credentials that can be used in different projects.</a:t>
            </a:r>
          </a:p>
          <a:p>
            <a:pPr marL="342900" indent="-342900" algn="l">
              <a:buFont typeface="+mj-lt"/>
              <a:buAutoNum type="arabicPeriod"/>
            </a:pPr>
            <a:r>
              <a:rPr lang="en-US" sz="1200" dirty="0">
                <a:solidFill>
                  <a:schemeClr val="accent1"/>
                </a:solidFill>
                <a:latin typeface="Verdana" panose="020B0604030504040204" pitchFamily="34" charset="0"/>
                <a:ea typeface="Verdana" panose="020B0604030504040204" pitchFamily="34" charset="0"/>
              </a:rPr>
              <a:t>Queue- </a:t>
            </a:r>
            <a:r>
              <a:rPr lang="en-US" sz="1200" b="0" i="0" dirty="0">
                <a:solidFill>
                  <a:srgbClr val="172B4D"/>
                </a:solidFill>
                <a:effectLst/>
                <a:latin typeface="Verdana" panose="020B0604030504040204" pitchFamily="34" charset="0"/>
                <a:ea typeface="Verdana" panose="020B0604030504040204" pitchFamily="34" charset="0"/>
              </a:rPr>
              <a:t>A place to store multiple types of data, such as invoice information or customer details.</a:t>
            </a:r>
          </a:p>
          <a:p>
            <a:pPr marL="342900" indent="-342900" algn="l">
              <a:buFont typeface="+mj-lt"/>
              <a:buAutoNum type="arabicPeriod"/>
            </a:pPr>
            <a:endParaRPr lang="en-US" sz="1200" b="0" i="0" dirty="0">
              <a:effectLst/>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31897859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C1FE7A5-EFD5-4A34-884E-57132390B86C}"/>
              </a:ext>
            </a:extLst>
          </p:cNvPr>
          <p:cNvSpPr txBox="1"/>
          <p:nvPr/>
        </p:nvSpPr>
        <p:spPr>
          <a:xfrm>
            <a:off x="292598" y="305629"/>
            <a:ext cx="11692255" cy="523220"/>
          </a:xfrm>
          <a:prstGeom prst="rect">
            <a:avLst/>
          </a:prstGeom>
          <a:solidFill>
            <a:schemeClr val="accent1"/>
          </a:solidFill>
        </p:spPr>
        <p:txBody>
          <a:bodyPr wrap="square" rtlCol="0">
            <a:spAutoFit/>
          </a:bodyPr>
          <a:lstStyle/>
          <a:p>
            <a:r>
              <a:rPr lang="en-US" sz="2800" b="1" dirty="0">
                <a:solidFill>
                  <a:schemeClr val="bg1"/>
                </a:solidFill>
                <a:latin typeface="Verdana" panose="020B0604030504040204" pitchFamily="34" charset="0"/>
                <a:ea typeface="Verdana" panose="020B0604030504040204" pitchFamily="34" charset="0"/>
              </a:rPr>
              <a:t>UiPath Orchestrator Demo</a:t>
            </a:r>
          </a:p>
        </p:txBody>
      </p:sp>
      <p:sp>
        <p:nvSpPr>
          <p:cNvPr id="5" name="TextBox 4">
            <a:extLst>
              <a:ext uri="{FF2B5EF4-FFF2-40B4-BE49-F238E27FC236}">
                <a16:creationId xmlns:a16="http://schemas.microsoft.com/office/drawing/2014/main" id="{25D33AAF-86C0-4A5C-B544-5B018325B23E}"/>
              </a:ext>
            </a:extLst>
          </p:cNvPr>
          <p:cNvSpPr txBox="1"/>
          <p:nvPr/>
        </p:nvSpPr>
        <p:spPr>
          <a:xfrm>
            <a:off x="831197" y="2449942"/>
            <a:ext cx="10041788" cy="584775"/>
          </a:xfrm>
          <a:prstGeom prst="rect">
            <a:avLst/>
          </a:prstGeom>
          <a:noFill/>
        </p:spPr>
        <p:txBody>
          <a:bodyPr wrap="none" rtlCol="0">
            <a:spAutoFit/>
          </a:bodyPr>
          <a:lstStyle/>
          <a:p>
            <a:r>
              <a:rPr lang="en-US" sz="3200" dirty="0"/>
              <a:t>Trainer Will Demo Each Tab of UiPath Orchestrator...</a:t>
            </a:r>
          </a:p>
        </p:txBody>
      </p:sp>
    </p:spTree>
    <p:extLst>
      <p:ext uri="{BB962C8B-B14F-4D97-AF65-F5344CB8AC3E}">
        <p14:creationId xmlns:p14="http://schemas.microsoft.com/office/powerpoint/2010/main" val="10842891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3C836EC-381D-403D-A9B7-7C144CC268E7}"/>
              </a:ext>
            </a:extLst>
          </p:cNvPr>
          <p:cNvSpPr txBox="1"/>
          <p:nvPr/>
        </p:nvSpPr>
        <p:spPr>
          <a:xfrm>
            <a:off x="292598" y="305629"/>
            <a:ext cx="11692255" cy="523220"/>
          </a:xfrm>
          <a:prstGeom prst="rect">
            <a:avLst/>
          </a:prstGeom>
          <a:solidFill>
            <a:schemeClr val="accent1"/>
          </a:solidFill>
        </p:spPr>
        <p:txBody>
          <a:bodyPr wrap="square" rtlCol="0">
            <a:spAutoFit/>
          </a:bodyPr>
          <a:lstStyle/>
          <a:p>
            <a:r>
              <a:rPr lang="en-US" sz="2800" dirty="0">
                <a:solidFill>
                  <a:schemeClr val="bg1"/>
                </a:solidFill>
              </a:rPr>
              <a:t>Publish a Process to UI Path Orchestrator</a:t>
            </a:r>
          </a:p>
        </p:txBody>
      </p:sp>
      <p:sp>
        <p:nvSpPr>
          <p:cNvPr id="6" name="TextBox 5">
            <a:extLst>
              <a:ext uri="{FF2B5EF4-FFF2-40B4-BE49-F238E27FC236}">
                <a16:creationId xmlns:a16="http://schemas.microsoft.com/office/drawing/2014/main" id="{8C9F25F4-12AC-4D5C-B722-9F8AD09077F8}"/>
              </a:ext>
            </a:extLst>
          </p:cNvPr>
          <p:cNvSpPr txBox="1"/>
          <p:nvPr/>
        </p:nvSpPr>
        <p:spPr>
          <a:xfrm>
            <a:off x="217098" y="1000168"/>
            <a:ext cx="6094602" cy="369332"/>
          </a:xfrm>
          <a:prstGeom prst="rect">
            <a:avLst/>
          </a:prstGeom>
          <a:noFill/>
        </p:spPr>
        <p:txBody>
          <a:bodyPr wrap="square">
            <a:spAutoFit/>
          </a:bodyPr>
          <a:lstStyle/>
          <a:p>
            <a:r>
              <a:rPr lang="en-US" dirty="0"/>
              <a:t>How to publish a workflow in UiPath</a:t>
            </a:r>
          </a:p>
        </p:txBody>
      </p:sp>
      <p:sp>
        <p:nvSpPr>
          <p:cNvPr id="8" name="TextBox 7">
            <a:extLst>
              <a:ext uri="{FF2B5EF4-FFF2-40B4-BE49-F238E27FC236}">
                <a16:creationId xmlns:a16="http://schemas.microsoft.com/office/drawing/2014/main" id="{4D48A976-2ADE-480B-B28A-6908E0D0AA07}"/>
              </a:ext>
            </a:extLst>
          </p:cNvPr>
          <p:cNvSpPr txBox="1"/>
          <p:nvPr/>
        </p:nvSpPr>
        <p:spPr>
          <a:xfrm>
            <a:off x="292598" y="1540819"/>
            <a:ext cx="4866631" cy="3693319"/>
          </a:xfrm>
          <a:prstGeom prst="rect">
            <a:avLst/>
          </a:prstGeom>
          <a:noFill/>
        </p:spPr>
        <p:txBody>
          <a:bodyPr wrap="square">
            <a:spAutoFit/>
          </a:bodyPr>
          <a:lstStyle/>
          <a:p>
            <a:r>
              <a:rPr lang="en-US" dirty="0"/>
              <a:t>The following are the steps to be followed to publish a workflow in UiPath:</a:t>
            </a:r>
          </a:p>
          <a:p>
            <a:pPr marL="285750" indent="-285750">
              <a:buFont typeface="Arial" panose="020B0604020202020204" pitchFamily="34" charset="0"/>
              <a:buChar char="•"/>
            </a:pPr>
            <a:r>
              <a:rPr lang="en-US" dirty="0"/>
              <a:t>First, open UiPath Studio, create a new project, and give it an appropriate name.  Or Open Existing Project </a:t>
            </a:r>
          </a:p>
          <a:p>
            <a:pPr marL="285750" indent="-285750">
              <a:buFont typeface="Arial" panose="020B0604020202020204" pitchFamily="34" charset="0"/>
              <a:buChar char="•"/>
            </a:pPr>
            <a:r>
              <a:rPr lang="en-US" dirty="0"/>
              <a:t>Go to the DESIGN Ribbon and click on the Publish button. </a:t>
            </a:r>
          </a:p>
          <a:p>
            <a:pPr marL="285750" indent="-285750">
              <a:buFont typeface="Arial" panose="020B0604020202020204" pitchFamily="34" charset="0"/>
              <a:buChar char="•"/>
            </a:pPr>
            <a:r>
              <a:rPr lang="en-US" dirty="0"/>
              <a:t>If everything goes well, You will get confirmation message.</a:t>
            </a:r>
          </a:p>
          <a:p>
            <a:pPr marL="285750" indent="-285750">
              <a:buFont typeface="Arial" panose="020B0604020202020204" pitchFamily="34" charset="0"/>
              <a:buChar char="•"/>
            </a:pPr>
            <a:r>
              <a:rPr lang="en-US" dirty="0"/>
              <a:t>When we publish the package to Orchestrator Server then it automatically reaches the server and can be viewed on the Packages page. </a:t>
            </a:r>
          </a:p>
        </p:txBody>
      </p:sp>
      <p:pic>
        <p:nvPicPr>
          <p:cNvPr id="10" name="Picture 9">
            <a:extLst>
              <a:ext uri="{FF2B5EF4-FFF2-40B4-BE49-F238E27FC236}">
                <a16:creationId xmlns:a16="http://schemas.microsoft.com/office/drawing/2014/main" id="{17655613-BD93-4D85-97FF-1F05448B39A3}"/>
              </a:ext>
            </a:extLst>
          </p:cNvPr>
          <p:cNvPicPr>
            <a:picLocks noChangeAspect="1"/>
          </p:cNvPicPr>
          <p:nvPr/>
        </p:nvPicPr>
        <p:blipFill>
          <a:blip r:embed="rId2"/>
          <a:stretch>
            <a:fillRect/>
          </a:stretch>
        </p:blipFill>
        <p:spPr>
          <a:xfrm>
            <a:off x="5419287" y="1000168"/>
            <a:ext cx="6316911" cy="4049304"/>
          </a:xfrm>
          <a:prstGeom prst="rect">
            <a:avLst/>
          </a:prstGeom>
        </p:spPr>
      </p:pic>
      <p:pic>
        <p:nvPicPr>
          <p:cNvPr id="11" name="Picture 10">
            <a:extLst>
              <a:ext uri="{FF2B5EF4-FFF2-40B4-BE49-F238E27FC236}">
                <a16:creationId xmlns:a16="http://schemas.microsoft.com/office/drawing/2014/main" id="{5B033460-9C32-4EA8-9897-5817D58CA023}"/>
              </a:ext>
            </a:extLst>
          </p:cNvPr>
          <p:cNvPicPr>
            <a:picLocks noChangeAspect="1"/>
          </p:cNvPicPr>
          <p:nvPr/>
        </p:nvPicPr>
        <p:blipFill>
          <a:blip r:embed="rId3"/>
          <a:stretch>
            <a:fillRect/>
          </a:stretch>
        </p:blipFill>
        <p:spPr>
          <a:xfrm>
            <a:off x="418962" y="5220791"/>
            <a:ext cx="11439525" cy="1266825"/>
          </a:xfrm>
          <a:prstGeom prst="rect">
            <a:avLst/>
          </a:prstGeom>
        </p:spPr>
      </p:pic>
    </p:spTree>
    <p:extLst>
      <p:ext uri="{BB962C8B-B14F-4D97-AF65-F5344CB8AC3E}">
        <p14:creationId xmlns:p14="http://schemas.microsoft.com/office/powerpoint/2010/main" val="34895356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22A1C59-124E-4122-A062-380575FC1CE2}"/>
              </a:ext>
            </a:extLst>
          </p:cNvPr>
          <p:cNvPicPr>
            <a:picLocks noChangeAspect="1"/>
          </p:cNvPicPr>
          <p:nvPr/>
        </p:nvPicPr>
        <p:blipFill>
          <a:blip r:embed="rId2"/>
          <a:stretch>
            <a:fillRect/>
          </a:stretch>
        </p:blipFill>
        <p:spPr>
          <a:xfrm>
            <a:off x="4538443" y="995272"/>
            <a:ext cx="7049549" cy="5169459"/>
          </a:xfrm>
          <a:prstGeom prst="rect">
            <a:avLst/>
          </a:prstGeom>
        </p:spPr>
      </p:pic>
      <p:sp>
        <p:nvSpPr>
          <p:cNvPr id="5" name="TextBox 4">
            <a:extLst>
              <a:ext uri="{FF2B5EF4-FFF2-40B4-BE49-F238E27FC236}">
                <a16:creationId xmlns:a16="http://schemas.microsoft.com/office/drawing/2014/main" id="{6E4DDE07-4E47-43BD-A611-4063B2E28E53}"/>
              </a:ext>
            </a:extLst>
          </p:cNvPr>
          <p:cNvSpPr txBox="1"/>
          <p:nvPr/>
        </p:nvSpPr>
        <p:spPr>
          <a:xfrm>
            <a:off x="292598" y="305629"/>
            <a:ext cx="11692255" cy="523220"/>
          </a:xfrm>
          <a:prstGeom prst="rect">
            <a:avLst/>
          </a:prstGeom>
          <a:solidFill>
            <a:schemeClr val="accent1"/>
          </a:solidFill>
        </p:spPr>
        <p:txBody>
          <a:bodyPr wrap="square" rtlCol="0">
            <a:spAutoFit/>
          </a:bodyPr>
          <a:lstStyle/>
          <a:p>
            <a:r>
              <a:rPr lang="en-US" sz="2800" dirty="0">
                <a:solidFill>
                  <a:schemeClr val="bg1"/>
                </a:solidFill>
              </a:rPr>
              <a:t>Publish a Process to UI Path Orchestrator</a:t>
            </a:r>
          </a:p>
        </p:txBody>
      </p:sp>
      <p:sp>
        <p:nvSpPr>
          <p:cNvPr id="7" name="TextBox 6">
            <a:extLst>
              <a:ext uri="{FF2B5EF4-FFF2-40B4-BE49-F238E27FC236}">
                <a16:creationId xmlns:a16="http://schemas.microsoft.com/office/drawing/2014/main" id="{9298FEFB-64D9-44E1-B654-23759F403CC7}"/>
              </a:ext>
            </a:extLst>
          </p:cNvPr>
          <p:cNvSpPr txBox="1"/>
          <p:nvPr/>
        </p:nvSpPr>
        <p:spPr>
          <a:xfrm>
            <a:off x="604007" y="1266467"/>
            <a:ext cx="3691155" cy="4524315"/>
          </a:xfrm>
          <a:prstGeom prst="rect">
            <a:avLst/>
          </a:prstGeom>
          <a:noFill/>
        </p:spPr>
        <p:txBody>
          <a:bodyPr wrap="square">
            <a:spAutoFit/>
          </a:bodyPr>
          <a:lstStyle/>
          <a:p>
            <a:pPr marL="285750" indent="-285750">
              <a:buFont typeface="Arial" panose="020B0604020202020204" pitchFamily="34" charset="0"/>
              <a:buChar char="•"/>
            </a:pPr>
            <a:r>
              <a:rPr lang="en-US" dirty="0">
                <a:latin typeface="Verdana" panose="020B0604030504040204" pitchFamily="34" charset="0"/>
                <a:ea typeface="Verdana" panose="020B0604030504040204" pitchFamily="34" charset="0"/>
              </a:rPr>
              <a:t>However, if somehow the package is not found on the Orchestrator Server then we can add a package manually as well. Or Incase you don’t have required access you can pass your package to be Uploaded Directly. </a:t>
            </a:r>
          </a:p>
          <a:p>
            <a:pPr marL="285750" indent="-285750">
              <a:buFont typeface="Arial" panose="020B0604020202020204" pitchFamily="34" charset="0"/>
              <a:buChar char="•"/>
            </a:pPr>
            <a:endParaRPr lang="en-US" dirty="0">
              <a:latin typeface="Verdana" panose="020B0604030504040204" pitchFamily="34" charset="0"/>
              <a:ea typeface="Verdana" panose="020B0604030504040204" pitchFamily="34" charset="0"/>
            </a:endParaRPr>
          </a:p>
          <a:p>
            <a:pPr marL="285750" indent="-285750">
              <a:buFont typeface="Arial" panose="020B0604020202020204" pitchFamily="34" charset="0"/>
              <a:buChar char="•"/>
            </a:pPr>
            <a:r>
              <a:rPr lang="en-US" dirty="0">
                <a:latin typeface="Verdana" panose="020B0604030504040204" pitchFamily="34" charset="0"/>
                <a:ea typeface="Verdana" panose="020B0604030504040204" pitchFamily="34" charset="0"/>
              </a:rPr>
              <a:t>The Other Important feature here is , You can Rollback the Changes and you can use old package by making them active and inactive.</a:t>
            </a:r>
          </a:p>
        </p:txBody>
      </p:sp>
    </p:spTree>
    <p:extLst>
      <p:ext uri="{BB962C8B-B14F-4D97-AF65-F5344CB8AC3E}">
        <p14:creationId xmlns:p14="http://schemas.microsoft.com/office/powerpoint/2010/main" val="9132909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C1FE7A5-EFD5-4A34-884E-57132390B86C}"/>
              </a:ext>
            </a:extLst>
          </p:cNvPr>
          <p:cNvSpPr txBox="1"/>
          <p:nvPr/>
        </p:nvSpPr>
        <p:spPr>
          <a:xfrm>
            <a:off x="292598" y="305629"/>
            <a:ext cx="11692255" cy="523220"/>
          </a:xfrm>
          <a:prstGeom prst="rect">
            <a:avLst/>
          </a:prstGeom>
          <a:solidFill>
            <a:schemeClr val="accent1"/>
          </a:solidFill>
        </p:spPr>
        <p:txBody>
          <a:bodyPr wrap="square" rtlCol="0">
            <a:spAutoFit/>
          </a:bodyPr>
          <a:lstStyle/>
          <a:p>
            <a:r>
              <a:rPr lang="en-US" sz="2800" b="1" dirty="0">
                <a:solidFill>
                  <a:schemeClr val="bg1"/>
                </a:solidFill>
                <a:latin typeface="Verdana" panose="020B0604030504040204" pitchFamily="34" charset="0"/>
                <a:ea typeface="Verdana" panose="020B0604030504040204" pitchFamily="34" charset="0"/>
              </a:rPr>
              <a:t>UiPath Orchestrator Demo</a:t>
            </a:r>
          </a:p>
        </p:txBody>
      </p:sp>
      <p:sp>
        <p:nvSpPr>
          <p:cNvPr id="5" name="TextBox 4">
            <a:extLst>
              <a:ext uri="{FF2B5EF4-FFF2-40B4-BE49-F238E27FC236}">
                <a16:creationId xmlns:a16="http://schemas.microsoft.com/office/drawing/2014/main" id="{25D33AAF-86C0-4A5C-B544-5B018325B23E}"/>
              </a:ext>
            </a:extLst>
          </p:cNvPr>
          <p:cNvSpPr txBox="1"/>
          <p:nvPr/>
        </p:nvSpPr>
        <p:spPr>
          <a:xfrm>
            <a:off x="729947" y="2609333"/>
            <a:ext cx="10732105" cy="584775"/>
          </a:xfrm>
          <a:prstGeom prst="rect">
            <a:avLst/>
          </a:prstGeom>
          <a:noFill/>
        </p:spPr>
        <p:txBody>
          <a:bodyPr wrap="none" rtlCol="0">
            <a:spAutoFit/>
          </a:bodyPr>
          <a:lstStyle/>
          <a:p>
            <a:r>
              <a:rPr lang="en-US" sz="3200" dirty="0"/>
              <a:t>Trainer Will Demo Publishing Package on Orchestrator...</a:t>
            </a:r>
          </a:p>
        </p:txBody>
      </p:sp>
    </p:spTree>
    <p:extLst>
      <p:ext uri="{BB962C8B-B14F-4D97-AF65-F5344CB8AC3E}">
        <p14:creationId xmlns:p14="http://schemas.microsoft.com/office/powerpoint/2010/main" val="764394285"/>
      </p:ext>
    </p:extLst>
  </p:cSld>
  <p:clrMapOvr>
    <a:masterClrMapping/>
  </p:clrMapOvr>
</p:sld>
</file>

<file path=ppt/theme/theme1.xml><?xml version="1.0" encoding="utf-8"?>
<a:theme xmlns:a="http://schemas.openxmlformats.org/drawingml/2006/main" name="Atlas">
  <a:themeElements>
    <a:clrScheme name="Atlas">
      <a:dk1>
        <a:sysClr val="windowText" lastClr="000000"/>
      </a:dk1>
      <a:lt1>
        <a:sysClr val="window" lastClr="FFFFFF"/>
      </a:lt1>
      <a:dk2>
        <a:srgbClr val="454545"/>
      </a:dk2>
      <a:lt2>
        <a:srgbClr val="E0E0E0"/>
      </a:lt2>
      <a:accent1>
        <a:srgbClr val="F81B02"/>
      </a:accent1>
      <a:accent2>
        <a:srgbClr val="FC7715"/>
      </a:accent2>
      <a:accent3>
        <a:srgbClr val="AFBF41"/>
      </a:accent3>
      <a:accent4>
        <a:srgbClr val="50C49F"/>
      </a:accent4>
      <a:accent5>
        <a:srgbClr val="3B95C4"/>
      </a:accent5>
      <a:accent6>
        <a:srgbClr val="B560D4"/>
      </a:accent6>
      <a:hlink>
        <a:srgbClr val="FC5A1A"/>
      </a:hlink>
      <a:folHlink>
        <a:srgbClr val="B49E74"/>
      </a:folHlink>
    </a:clrScheme>
    <a:fontScheme name="Atla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508F7963-D0B5-43F7-BB2C-FCE3009C08E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TM16401371[[fn=Atlas]]</Template>
  <TotalTime>1684</TotalTime>
  <Words>1487</Words>
  <Application>Microsoft Office PowerPoint</Application>
  <PresentationFormat>Widescreen</PresentationFormat>
  <Paragraphs>126</Paragraphs>
  <Slides>20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20</vt:i4>
      </vt:variant>
    </vt:vector>
  </HeadingPairs>
  <TitlesOfParts>
    <vt:vector size="29" baseType="lpstr">
      <vt:lpstr>-apple-system</vt:lpstr>
      <vt:lpstr>Arial</vt:lpstr>
      <vt:lpstr>Calibri</vt:lpstr>
      <vt:lpstr>Calibri Light</vt:lpstr>
      <vt:lpstr>Rockwell</vt:lpstr>
      <vt:lpstr>Symbol</vt:lpstr>
      <vt:lpstr>Verdana</vt:lpstr>
      <vt:lpstr>Wingdings</vt:lpstr>
      <vt:lpstr>Atlas</vt:lpstr>
      <vt:lpstr>Module No 6</vt:lpstr>
      <vt:lpstr>Learning  Objectives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No 2</dc:title>
  <dc:creator>Satish Prasad</dc:creator>
  <cp:lastModifiedBy>UiPath Demo</cp:lastModifiedBy>
  <cp:revision>46</cp:revision>
  <dcterms:created xsi:type="dcterms:W3CDTF">2020-11-11T17:50:20Z</dcterms:created>
  <dcterms:modified xsi:type="dcterms:W3CDTF">2024-07-28T16:22:25Z</dcterms:modified>
</cp:coreProperties>
</file>