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0" r:id="rId8"/>
    <p:sldId id="271" r:id="rId9"/>
    <p:sldId id="272"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2298B8-DDBB-40AC-B79F-CB6D458DF15F}">
          <p14:sldIdLst>
            <p14:sldId id="256"/>
            <p14:sldId id="257"/>
          </p14:sldIdLst>
        </p14:section>
        <p14:section name="Project Layout" id="{CD21C792-A52C-4281-9C42-13C471196F6F}">
          <p14:sldIdLst>
            <p14:sldId id="258"/>
            <p14:sldId id="259"/>
            <p14:sldId id="260"/>
          </p14:sldIdLst>
        </p14:section>
        <p14:section name="State Machine" id="{D0CC6C5D-46AF-4C5D-80FC-8F9A88E67D8B}">
          <p14:sldIdLst>
            <p14:sldId id="269"/>
          </p14:sldIdLst>
        </p14:section>
        <p14:section name="REFramework" id="{30318455-EC85-45B0-9DB4-D8B9BDCEFFD6}">
          <p14:sldIdLst>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7/28/2024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7/28/2024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uipath.com/activities/docs/trigger-scop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00BE-C519-4947-9ABA-2769D1E73E87}"/>
              </a:ext>
            </a:extLst>
          </p:cNvPr>
          <p:cNvSpPr>
            <a:spLocks noGrp="1"/>
          </p:cNvSpPr>
          <p:nvPr>
            <p:ph type="ctrTitle"/>
          </p:nvPr>
        </p:nvSpPr>
        <p:spPr/>
        <p:txBody>
          <a:bodyPr/>
          <a:lstStyle/>
          <a:p>
            <a:r>
              <a:rPr lang="en-US" dirty="0"/>
              <a:t>Module 7</a:t>
            </a:r>
          </a:p>
        </p:txBody>
      </p:sp>
      <p:sp>
        <p:nvSpPr>
          <p:cNvPr id="3" name="Subtitle 2">
            <a:extLst>
              <a:ext uri="{FF2B5EF4-FFF2-40B4-BE49-F238E27FC236}">
                <a16:creationId xmlns:a16="http://schemas.microsoft.com/office/drawing/2014/main" id="{1AA4E598-E16E-4D66-9836-0AD7C7EB8C2F}"/>
              </a:ext>
            </a:extLst>
          </p:cNvPr>
          <p:cNvSpPr>
            <a:spLocks noGrp="1"/>
          </p:cNvSpPr>
          <p:nvPr>
            <p:ph type="subTitle" idx="1"/>
          </p:nvPr>
        </p:nvSpPr>
        <p:spPr/>
        <p:txBody>
          <a:bodyPr/>
          <a:lstStyle/>
          <a:p>
            <a:r>
              <a:rPr lang="en-US" dirty="0"/>
              <a:t>UiPath Project Planning and ReFramework</a:t>
            </a:r>
          </a:p>
          <a:p>
            <a:endParaRPr lang="en-US" dirty="0"/>
          </a:p>
        </p:txBody>
      </p:sp>
    </p:spTree>
    <p:extLst>
      <p:ext uri="{BB962C8B-B14F-4D97-AF65-F5344CB8AC3E}">
        <p14:creationId xmlns:p14="http://schemas.microsoft.com/office/powerpoint/2010/main" val="370863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E06D7-135D-4F80-8304-46B38CF456C0}"/>
              </a:ext>
            </a:extLst>
          </p:cNvPr>
          <p:cNvSpPr txBox="1"/>
          <p:nvPr/>
        </p:nvSpPr>
        <p:spPr>
          <a:xfrm>
            <a:off x="436227" y="783370"/>
            <a:ext cx="5947795" cy="5909310"/>
          </a:xfrm>
          <a:prstGeom prst="rect">
            <a:avLst/>
          </a:prstGeom>
          <a:noFill/>
        </p:spPr>
        <p:txBody>
          <a:bodyPr wrap="square">
            <a:spAutoFit/>
          </a:bodyPr>
          <a:lstStyle/>
          <a:p>
            <a:pPr algn="l"/>
            <a:r>
              <a:rPr lang="en-US" b="1" i="0" dirty="0">
                <a:solidFill>
                  <a:srgbClr val="000000"/>
                </a:solidFill>
                <a:effectLst/>
                <a:latin typeface="Open Sans"/>
              </a:rPr>
              <a:t>Get Transaction- </a:t>
            </a:r>
            <a:r>
              <a:rPr lang="en-US" b="0" i="0" dirty="0">
                <a:solidFill>
                  <a:srgbClr val="000000"/>
                </a:solidFill>
                <a:effectLst/>
                <a:latin typeface="Open Sans"/>
              </a:rPr>
              <a:t>It is the data retrieval state, which is used to get the transaction from queue, data table, folder, database and other sources. </a:t>
            </a:r>
          </a:p>
          <a:p>
            <a:pPr algn="l"/>
            <a:endParaRPr lang="en-US" dirty="0">
              <a:solidFill>
                <a:srgbClr val="000000"/>
              </a:solidFill>
              <a:latin typeface="Open Sans"/>
            </a:endParaRPr>
          </a:p>
          <a:p>
            <a:pPr algn="l"/>
            <a:r>
              <a:rPr lang="en-US" b="0" i="0" dirty="0">
                <a:solidFill>
                  <a:srgbClr val="000000"/>
                </a:solidFill>
                <a:effectLst/>
                <a:latin typeface="Open Sans"/>
              </a:rPr>
              <a:t>Yes, once the Bot successfully initialized all the applications it requires for a process. Hence, it looks for any transaction items in the Orchestrator Queue to process. </a:t>
            </a:r>
            <a:endParaRPr lang="en-US" dirty="0">
              <a:solidFill>
                <a:srgbClr val="000000"/>
              </a:solidFill>
              <a:latin typeface="Open Sans"/>
            </a:endParaRPr>
          </a:p>
          <a:p>
            <a:pPr algn="l"/>
            <a:endParaRPr lang="en-US" b="0" i="0" dirty="0">
              <a:solidFill>
                <a:srgbClr val="000000"/>
              </a:solidFill>
              <a:effectLst/>
              <a:latin typeface="Open Sans"/>
            </a:endParaRPr>
          </a:p>
          <a:p>
            <a:pPr marL="285750" indent="-285750" algn="l">
              <a:buFont typeface="Arial" panose="020B0604020202020204" pitchFamily="34" charset="0"/>
              <a:buChar char="•"/>
            </a:pPr>
            <a:r>
              <a:rPr lang="en-US" b="0" i="0" dirty="0">
                <a:solidFill>
                  <a:srgbClr val="000000"/>
                </a:solidFill>
                <a:effectLst/>
                <a:latin typeface="Open Sans"/>
              </a:rPr>
              <a:t>ReFramework prebuilt functionality looks for a Stop Request and will stop the process even though there are items still in the Queue to process. </a:t>
            </a:r>
            <a:endParaRPr lang="en-US" dirty="0">
              <a:solidFill>
                <a:srgbClr val="000000"/>
              </a:solidFill>
              <a:latin typeface="Open Sans"/>
            </a:endParaRPr>
          </a:p>
          <a:p>
            <a:pPr marL="285750" indent="-285750" algn="l">
              <a:buFont typeface="Arial" panose="020B0604020202020204" pitchFamily="34" charset="0"/>
              <a:buChar char="•"/>
            </a:pPr>
            <a:r>
              <a:rPr lang="en-US" b="0" i="0" dirty="0">
                <a:solidFill>
                  <a:srgbClr val="000000"/>
                </a:solidFill>
                <a:effectLst/>
                <a:latin typeface="Open Sans"/>
              </a:rPr>
              <a:t>This becomes helpful in situations where you notice the Bot is not doing what it is expected to do and want to stop the process before it works on any other transaction items.</a:t>
            </a:r>
          </a:p>
          <a:p>
            <a:pPr marL="285750" indent="-285750" algn="l">
              <a:buFont typeface="Arial" panose="020B0604020202020204" pitchFamily="34" charset="0"/>
              <a:buChar char="•"/>
            </a:pPr>
            <a:r>
              <a:rPr lang="en-US" b="0" i="0" dirty="0">
                <a:solidFill>
                  <a:srgbClr val="4A4A4A"/>
                </a:solidFill>
                <a:effectLst/>
                <a:latin typeface="Open Sans"/>
              </a:rPr>
              <a:t>In this state, you have two possibilities. If a </a:t>
            </a:r>
            <a:r>
              <a:rPr lang="en-US" b="1" i="0" dirty="0">
                <a:solidFill>
                  <a:srgbClr val="4A4A4A"/>
                </a:solidFill>
                <a:effectLst/>
                <a:latin typeface="Open Sans"/>
              </a:rPr>
              <a:t>new process is retrieved</a:t>
            </a:r>
            <a:r>
              <a:rPr lang="en-US" b="0" i="0" dirty="0">
                <a:solidFill>
                  <a:srgbClr val="4A4A4A"/>
                </a:solidFill>
                <a:effectLst/>
                <a:latin typeface="Open Sans"/>
              </a:rPr>
              <a:t> then it goes to the next state i.e. the </a:t>
            </a:r>
            <a:r>
              <a:rPr lang="en-US" b="0" i="0" dirty="0">
                <a:solidFill>
                  <a:schemeClr val="accent1"/>
                </a:solidFill>
                <a:effectLst/>
                <a:latin typeface="Open Sans"/>
              </a:rPr>
              <a:t>Process Transaction state</a:t>
            </a:r>
            <a:r>
              <a:rPr lang="en-US" b="0" i="0" dirty="0">
                <a:solidFill>
                  <a:srgbClr val="4A4A4A"/>
                </a:solidFill>
                <a:effectLst/>
                <a:latin typeface="Open Sans"/>
              </a:rPr>
              <a:t>, else if all the transactions are processed then it goes to the </a:t>
            </a:r>
            <a:r>
              <a:rPr lang="en-US" b="0" i="0" dirty="0">
                <a:solidFill>
                  <a:schemeClr val="accent1"/>
                </a:solidFill>
                <a:effectLst/>
                <a:latin typeface="Open Sans"/>
              </a:rPr>
              <a:t>End Process state</a:t>
            </a:r>
            <a:r>
              <a:rPr lang="en-US" b="0" i="0" dirty="0">
                <a:solidFill>
                  <a:srgbClr val="4A4A4A"/>
                </a:solidFill>
                <a:effectLst/>
                <a:latin typeface="Open Sans"/>
              </a:rPr>
              <a:t>.</a:t>
            </a:r>
            <a:endParaRPr lang="en-US" b="0" i="0" dirty="0">
              <a:solidFill>
                <a:srgbClr val="000000"/>
              </a:solidFill>
              <a:effectLst/>
              <a:latin typeface="Open Sans"/>
            </a:endParaRPr>
          </a:p>
        </p:txBody>
      </p:sp>
      <p:sp>
        <p:nvSpPr>
          <p:cNvPr id="5" name="TextBox 4">
            <a:extLst>
              <a:ext uri="{FF2B5EF4-FFF2-40B4-BE49-F238E27FC236}">
                <a16:creationId xmlns:a16="http://schemas.microsoft.com/office/drawing/2014/main" id="{AEB9C376-C3FE-4470-BC44-C539182266B7}"/>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i="0" dirty="0">
                <a:solidFill>
                  <a:schemeClr val="bg1"/>
                </a:solidFill>
                <a:effectLst/>
                <a:latin typeface="Open Sans"/>
              </a:rPr>
              <a:t>GET TRANSACTION DATA</a:t>
            </a:r>
          </a:p>
        </p:txBody>
      </p:sp>
      <p:sp>
        <p:nvSpPr>
          <p:cNvPr id="7" name="Rectangle 6">
            <a:extLst>
              <a:ext uri="{FF2B5EF4-FFF2-40B4-BE49-F238E27FC236}">
                <a16:creationId xmlns:a16="http://schemas.microsoft.com/office/drawing/2014/main" id="{6F24804B-5210-43EB-AD91-1DC69DC98B82}"/>
              </a:ext>
            </a:extLst>
          </p:cNvPr>
          <p:cNvSpPr/>
          <p:nvPr/>
        </p:nvSpPr>
        <p:spPr>
          <a:xfrm>
            <a:off x="7801761" y="2718033"/>
            <a:ext cx="3095538" cy="57045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800" b="1" i="0" dirty="0">
                <a:solidFill>
                  <a:schemeClr val="bg1"/>
                </a:solidFill>
                <a:effectLst/>
                <a:latin typeface="Open Sans"/>
              </a:rPr>
              <a:t>GET TRANSACTION DATA</a:t>
            </a:r>
          </a:p>
        </p:txBody>
      </p:sp>
      <p:sp>
        <p:nvSpPr>
          <p:cNvPr id="9" name="TextBox 8">
            <a:extLst>
              <a:ext uri="{FF2B5EF4-FFF2-40B4-BE49-F238E27FC236}">
                <a16:creationId xmlns:a16="http://schemas.microsoft.com/office/drawing/2014/main" id="{ABABA6D6-43F3-4D80-A071-544CC703CA38}"/>
              </a:ext>
            </a:extLst>
          </p:cNvPr>
          <p:cNvSpPr txBox="1"/>
          <p:nvPr/>
        </p:nvSpPr>
        <p:spPr>
          <a:xfrm>
            <a:off x="7831123" y="2253979"/>
            <a:ext cx="303681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n-US" sz="1200" dirty="0" err="1"/>
              <a:t>in_Config</a:t>
            </a:r>
            <a:r>
              <a:rPr lang="en-US" sz="1200" dirty="0"/>
              <a:t> [Dictionary for all configs]</a:t>
            </a:r>
          </a:p>
          <a:p>
            <a:pPr marL="285750" indent="-285750">
              <a:buFont typeface="Wingdings" panose="05000000000000000000" pitchFamily="2" charset="2"/>
              <a:buChar char="ü"/>
            </a:pPr>
            <a:r>
              <a:rPr lang="en-US" sz="1200" dirty="0"/>
              <a:t>Open Applications</a:t>
            </a:r>
          </a:p>
        </p:txBody>
      </p:sp>
      <p:sp>
        <p:nvSpPr>
          <p:cNvPr id="11" name="Rectangle: Rounded Corners 10">
            <a:extLst>
              <a:ext uri="{FF2B5EF4-FFF2-40B4-BE49-F238E27FC236}">
                <a16:creationId xmlns:a16="http://schemas.microsoft.com/office/drawing/2014/main" id="{DD9AA570-9540-4814-BAA7-A552A750AE35}"/>
              </a:ext>
            </a:extLst>
          </p:cNvPr>
          <p:cNvSpPr/>
          <p:nvPr/>
        </p:nvSpPr>
        <p:spPr>
          <a:xfrm>
            <a:off x="7104076" y="3293262"/>
            <a:ext cx="4490907" cy="792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buFont typeface="Arial" panose="020B0604020202020204" pitchFamily="34" charset="0"/>
              <a:buChar char="•"/>
            </a:pPr>
            <a:r>
              <a:rPr lang="en-US" sz="1200" dirty="0"/>
              <a:t>Read Queues or other source to Get Data for Processing</a:t>
            </a:r>
          </a:p>
          <a:p>
            <a:pPr marL="171450" indent="-171450" algn="just">
              <a:buFont typeface="Arial" panose="020B0604020202020204" pitchFamily="34" charset="0"/>
              <a:buChar char="•"/>
            </a:pPr>
            <a:r>
              <a:rPr lang="en-US" sz="1200" dirty="0"/>
              <a:t>Transaction items including Transaction ID, Transaction Data</a:t>
            </a:r>
          </a:p>
          <a:p>
            <a:pPr marL="171450" indent="-171450" algn="just">
              <a:buFont typeface="Arial" panose="020B0604020202020204" pitchFamily="34" charset="0"/>
              <a:buChar char="•"/>
            </a:pPr>
            <a:endParaRPr lang="en-US" sz="1200" dirty="0"/>
          </a:p>
        </p:txBody>
      </p:sp>
      <p:sp>
        <p:nvSpPr>
          <p:cNvPr id="13" name="TextBox 12">
            <a:extLst>
              <a:ext uri="{FF2B5EF4-FFF2-40B4-BE49-F238E27FC236}">
                <a16:creationId xmlns:a16="http://schemas.microsoft.com/office/drawing/2014/main" id="{3A76E182-9839-4AED-AEB7-5259FBCE1B16}"/>
              </a:ext>
            </a:extLst>
          </p:cNvPr>
          <p:cNvSpPr txBox="1"/>
          <p:nvPr/>
        </p:nvSpPr>
        <p:spPr>
          <a:xfrm>
            <a:off x="7831123" y="4085440"/>
            <a:ext cx="298648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Process Transaction State</a:t>
            </a:r>
          </a:p>
        </p:txBody>
      </p:sp>
    </p:spTree>
    <p:extLst>
      <p:ext uri="{BB962C8B-B14F-4D97-AF65-F5344CB8AC3E}">
        <p14:creationId xmlns:p14="http://schemas.microsoft.com/office/powerpoint/2010/main" val="52680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3FBD953-6B99-480D-8742-D19DBDA6B4FB}"/>
              </a:ext>
            </a:extLst>
          </p:cNvPr>
          <p:cNvSpPr txBox="1"/>
          <p:nvPr/>
        </p:nvSpPr>
        <p:spPr>
          <a:xfrm>
            <a:off x="404769" y="816278"/>
            <a:ext cx="6094602" cy="3754874"/>
          </a:xfrm>
          <a:prstGeom prst="rect">
            <a:avLst/>
          </a:prstGeom>
          <a:noFill/>
        </p:spPr>
        <p:txBody>
          <a:bodyPr wrap="square">
            <a:spAutoFit/>
          </a:bodyPr>
          <a:lstStyle/>
          <a:p>
            <a:pPr algn="l"/>
            <a:r>
              <a:rPr lang="en-US" sz="1400" b="1" i="0" dirty="0">
                <a:solidFill>
                  <a:srgbClr val="000000"/>
                </a:solidFill>
                <a:effectLst/>
              </a:rPr>
              <a:t>Process Transaction- </a:t>
            </a:r>
            <a:r>
              <a:rPr lang="en-US" sz="1400" b="0" i="0" dirty="0">
                <a:solidFill>
                  <a:srgbClr val="000000"/>
                </a:solidFill>
                <a:effectLst/>
              </a:rPr>
              <a:t>In this state, the transactions are processed that are fetched from the previous state. And if there is no record to process, the robot automatically moves to the end process state. </a:t>
            </a:r>
          </a:p>
          <a:p>
            <a:pPr algn="l"/>
            <a:endParaRPr lang="en-US" sz="1400" dirty="0">
              <a:solidFill>
                <a:srgbClr val="000000"/>
              </a:solidFill>
            </a:endParaRPr>
          </a:p>
          <a:p>
            <a:pPr algn="l"/>
            <a:r>
              <a:rPr lang="en-US" sz="1400" b="0" i="0" dirty="0">
                <a:solidFill>
                  <a:srgbClr val="000000"/>
                </a:solidFill>
                <a:effectLst/>
              </a:rPr>
              <a:t>Going back to our example of attaching a document in SAP, the Bot has now initialized the SAP Application, got the Transaction Data from the Queue and the Bot should now upload the attachment to SAP. So, here in Process State, all the activities to attach the document are invoked.</a:t>
            </a:r>
          </a:p>
          <a:p>
            <a:pPr algn="l"/>
            <a:r>
              <a:rPr lang="en-US" sz="1400" b="0" i="0" dirty="0">
                <a:solidFill>
                  <a:srgbClr val="000000"/>
                </a:solidFill>
                <a:effectLst/>
              </a:rPr>
              <a:t> </a:t>
            </a:r>
          </a:p>
          <a:p>
            <a:pPr algn="l"/>
            <a:r>
              <a:rPr lang="en-US" sz="1400" b="0" i="0" dirty="0">
                <a:solidFill>
                  <a:srgbClr val="000000"/>
                </a:solidFill>
                <a:effectLst/>
              </a:rPr>
              <a:t>For example, a workflow to check if the document exists or not on the Shared Path, a workflow with activities like clicking on appropriate GUI Elements for the Bot to navigate through SAP, type in the file path and look for the confirmation that the document was successfully attached.</a:t>
            </a:r>
          </a:p>
          <a:p>
            <a:pPr algn="l"/>
            <a:endParaRPr lang="en-US" sz="1400" b="0" i="0" dirty="0">
              <a:solidFill>
                <a:srgbClr val="000000"/>
              </a:solidFill>
              <a:effectLst/>
            </a:endParaRPr>
          </a:p>
          <a:p>
            <a:pPr algn="l"/>
            <a:r>
              <a:rPr lang="en-US" sz="1400" b="0" i="0" dirty="0">
                <a:solidFill>
                  <a:srgbClr val="000000"/>
                </a:solidFill>
                <a:effectLst/>
              </a:rPr>
              <a:t>ReFramework has prebuilt </a:t>
            </a:r>
            <a:r>
              <a:rPr lang="en-US" sz="1400" b="0" i="0" dirty="0" err="1">
                <a:solidFill>
                  <a:schemeClr val="accent1"/>
                </a:solidFill>
                <a:effectLst/>
              </a:rPr>
              <a:t>SetTransactionStatus</a:t>
            </a:r>
            <a:r>
              <a:rPr lang="en-US" sz="1400" b="0" i="0" dirty="0">
                <a:solidFill>
                  <a:srgbClr val="000000"/>
                </a:solidFill>
                <a:effectLst/>
              </a:rPr>
              <a:t> workflow that can be used to set the Transaction Status of an item to either Success, Business Exception or Application Exception</a:t>
            </a:r>
          </a:p>
        </p:txBody>
      </p:sp>
      <p:sp>
        <p:nvSpPr>
          <p:cNvPr id="6" name="TextBox 5">
            <a:extLst>
              <a:ext uri="{FF2B5EF4-FFF2-40B4-BE49-F238E27FC236}">
                <a16:creationId xmlns:a16="http://schemas.microsoft.com/office/drawing/2014/main" id="{AA39364A-1A6D-4D81-957F-5B6227B5D570}"/>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i="0">
                <a:solidFill>
                  <a:schemeClr val="bg1"/>
                </a:solidFill>
                <a:effectLst/>
                <a:latin typeface="Open Sans"/>
              </a:rPr>
              <a:t>PROCESS TRANSACTION</a:t>
            </a:r>
            <a:endParaRPr lang="en-US" sz="2400" b="1" i="0" dirty="0">
              <a:solidFill>
                <a:schemeClr val="bg1"/>
              </a:solidFill>
              <a:effectLst/>
              <a:latin typeface="Open Sans"/>
            </a:endParaRPr>
          </a:p>
        </p:txBody>
      </p:sp>
      <p:sp>
        <p:nvSpPr>
          <p:cNvPr id="18" name="TextBox 17">
            <a:extLst>
              <a:ext uri="{FF2B5EF4-FFF2-40B4-BE49-F238E27FC236}">
                <a16:creationId xmlns:a16="http://schemas.microsoft.com/office/drawing/2014/main" id="{AC5FFA5E-9E21-4788-A15B-72AF051F9C0E}"/>
              </a:ext>
            </a:extLst>
          </p:cNvPr>
          <p:cNvSpPr txBox="1"/>
          <p:nvPr/>
        </p:nvSpPr>
        <p:spPr>
          <a:xfrm>
            <a:off x="328894" y="4571152"/>
            <a:ext cx="6094602" cy="2277547"/>
          </a:xfrm>
          <a:prstGeom prst="rect">
            <a:avLst/>
          </a:prstGeom>
          <a:noFill/>
        </p:spPr>
        <p:txBody>
          <a:bodyPr wrap="square">
            <a:spAutoFit/>
          </a:bodyPr>
          <a:lstStyle/>
          <a:p>
            <a:pPr marL="285750" indent="-285750">
              <a:buFont typeface="Arial" panose="020B0604020202020204" pitchFamily="34" charset="0"/>
              <a:buChar char="•"/>
            </a:pPr>
            <a:r>
              <a:rPr lang="en-US" sz="1400" dirty="0"/>
              <a:t>For example, if </a:t>
            </a:r>
            <a:r>
              <a:rPr lang="en-US" sz="1600" dirty="0"/>
              <a:t>the</a:t>
            </a:r>
            <a:r>
              <a:rPr lang="en-US" sz="1400" dirty="0"/>
              <a:t> document the Bot is looking for is not in shared path, the Bot can set the status as business exception and notify the business team about the missing document. </a:t>
            </a:r>
          </a:p>
          <a:p>
            <a:pPr marL="285750" indent="-285750">
              <a:buFont typeface="Arial" panose="020B0604020202020204" pitchFamily="34" charset="0"/>
              <a:buChar char="•"/>
            </a:pPr>
            <a:r>
              <a:rPr lang="en-US" sz="1400" dirty="0"/>
              <a:t>An Application Exception is when the Bot encountered an unknown exception, either due to the SAP application crashing or the Bot could not look for certain elements it is supposed to.</a:t>
            </a:r>
          </a:p>
          <a:p>
            <a:pPr marL="285750" indent="-285750">
              <a:buFont typeface="Arial" panose="020B0604020202020204" pitchFamily="34" charset="0"/>
              <a:buChar char="•"/>
            </a:pPr>
            <a:r>
              <a:rPr lang="en-US" sz="1400" dirty="0"/>
              <a:t> Application Exceptions can be retried multiple times and the Bot will retry the same transaction item to see if it has a successful status on its second retry</a:t>
            </a:r>
          </a:p>
          <a:p>
            <a:endParaRPr lang="en-US" sz="1400" dirty="0"/>
          </a:p>
        </p:txBody>
      </p:sp>
      <p:pic>
        <p:nvPicPr>
          <p:cNvPr id="9" name="Picture 8">
            <a:extLst>
              <a:ext uri="{FF2B5EF4-FFF2-40B4-BE49-F238E27FC236}">
                <a16:creationId xmlns:a16="http://schemas.microsoft.com/office/drawing/2014/main" id="{CE776D7A-C3E0-4227-93FC-B0A3740E9058}"/>
              </a:ext>
            </a:extLst>
          </p:cNvPr>
          <p:cNvPicPr>
            <a:picLocks noChangeAspect="1"/>
          </p:cNvPicPr>
          <p:nvPr/>
        </p:nvPicPr>
        <p:blipFill>
          <a:blip r:embed="rId2"/>
          <a:stretch>
            <a:fillRect/>
          </a:stretch>
        </p:blipFill>
        <p:spPr>
          <a:xfrm>
            <a:off x="6575246" y="1090568"/>
            <a:ext cx="5306547" cy="5070350"/>
          </a:xfrm>
          <a:prstGeom prst="rect">
            <a:avLst/>
          </a:prstGeom>
        </p:spPr>
      </p:pic>
    </p:spTree>
    <p:extLst>
      <p:ext uri="{BB962C8B-B14F-4D97-AF65-F5344CB8AC3E}">
        <p14:creationId xmlns:p14="http://schemas.microsoft.com/office/powerpoint/2010/main" val="324459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8E12C-0C4C-4322-9B07-07E0C3CC9577}"/>
              </a:ext>
            </a:extLst>
          </p:cNvPr>
          <p:cNvSpPr txBox="1"/>
          <p:nvPr/>
        </p:nvSpPr>
        <p:spPr>
          <a:xfrm>
            <a:off x="436227" y="842580"/>
            <a:ext cx="6094602" cy="2308324"/>
          </a:xfrm>
          <a:prstGeom prst="rect">
            <a:avLst/>
          </a:prstGeom>
          <a:noFill/>
        </p:spPr>
        <p:txBody>
          <a:bodyPr wrap="square">
            <a:spAutoFit/>
          </a:bodyPr>
          <a:lstStyle/>
          <a:p>
            <a:r>
              <a:rPr lang="en-US" b="1" i="0" dirty="0">
                <a:solidFill>
                  <a:srgbClr val="000000"/>
                </a:solidFill>
                <a:effectLst/>
                <a:latin typeface="Open Sans"/>
              </a:rPr>
              <a:t>End Transaction- </a:t>
            </a:r>
            <a:r>
              <a:rPr lang="en-US" b="0" i="0" dirty="0">
                <a:solidFill>
                  <a:srgbClr val="000000"/>
                </a:solidFill>
                <a:effectLst/>
                <a:latin typeface="Open Sans"/>
              </a:rPr>
              <a:t>This is the final state of ReFramework that ends the robot successfully and closes all the applications.</a:t>
            </a:r>
          </a:p>
          <a:p>
            <a:endParaRPr lang="en-US" dirty="0">
              <a:solidFill>
                <a:srgbClr val="000000"/>
              </a:solidFill>
              <a:latin typeface="Open Sans"/>
            </a:endParaRPr>
          </a:p>
          <a:p>
            <a:pPr marL="285750" indent="-285750">
              <a:buFont typeface="Arial" panose="020B0604020202020204" pitchFamily="34" charset="0"/>
              <a:buChar char="•"/>
            </a:pPr>
            <a:r>
              <a:rPr lang="en-US" b="0" i="0" dirty="0">
                <a:solidFill>
                  <a:srgbClr val="000000"/>
                </a:solidFill>
                <a:effectLst/>
                <a:latin typeface="Open Sans"/>
              </a:rPr>
              <a:t>After the Bot has finished processing all the transaction items from the Queue, it will log out applications,  irrespective of if it is a failed or successful transaction.</a:t>
            </a:r>
            <a:endParaRPr lang="en-US" dirty="0"/>
          </a:p>
        </p:txBody>
      </p:sp>
      <p:sp>
        <p:nvSpPr>
          <p:cNvPr id="5" name="TextBox 4">
            <a:extLst>
              <a:ext uri="{FF2B5EF4-FFF2-40B4-BE49-F238E27FC236}">
                <a16:creationId xmlns:a16="http://schemas.microsoft.com/office/drawing/2014/main" id="{5105BB3E-18CA-42B1-B49A-167A005A55D5}"/>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i="0">
                <a:solidFill>
                  <a:schemeClr val="bg1"/>
                </a:solidFill>
                <a:effectLst/>
                <a:latin typeface="Open Sans"/>
              </a:rPr>
              <a:t>END PROCESS</a:t>
            </a:r>
            <a:endParaRPr lang="en-US" sz="2400" b="1" i="0" dirty="0">
              <a:solidFill>
                <a:schemeClr val="bg1"/>
              </a:solidFill>
              <a:effectLst/>
              <a:latin typeface="Open Sans"/>
            </a:endParaRPr>
          </a:p>
        </p:txBody>
      </p:sp>
      <p:sp>
        <p:nvSpPr>
          <p:cNvPr id="7" name="TextBox 6">
            <a:extLst>
              <a:ext uri="{FF2B5EF4-FFF2-40B4-BE49-F238E27FC236}">
                <a16:creationId xmlns:a16="http://schemas.microsoft.com/office/drawing/2014/main" id="{3CB5C4C4-5717-4D4F-8C28-B4653C936393}"/>
              </a:ext>
            </a:extLst>
          </p:cNvPr>
          <p:cNvSpPr txBox="1"/>
          <p:nvPr/>
        </p:nvSpPr>
        <p:spPr>
          <a:xfrm>
            <a:off x="606803" y="3429000"/>
            <a:ext cx="53773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0" i="1" dirty="0">
                <a:solidFill>
                  <a:srgbClr val="666666"/>
                </a:solidFill>
                <a:effectLst/>
                <a:latin typeface="Open Sans"/>
              </a:rPr>
              <a:t>UiPath is continually adding new features and updates to UiPath Studio and ReFramework so keep an eye out on the latest news and updates!</a:t>
            </a:r>
            <a:endParaRPr lang="en-US" sz="1600" i="1" dirty="0"/>
          </a:p>
        </p:txBody>
      </p:sp>
    </p:spTree>
    <p:extLst>
      <p:ext uri="{BB962C8B-B14F-4D97-AF65-F5344CB8AC3E}">
        <p14:creationId xmlns:p14="http://schemas.microsoft.com/office/powerpoint/2010/main" val="57274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DF14-6FCE-489A-BF24-87D2E203A0D7}"/>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2291D167-FF8D-4824-A62A-D21A551AEF89}"/>
              </a:ext>
            </a:extLst>
          </p:cNvPr>
          <p:cNvSpPr>
            <a:spLocks noGrp="1"/>
          </p:cNvSpPr>
          <p:nvPr>
            <p:ph idx="1"/>
          </p:nvPr>
        </p:nvSpPr>
        <p:spPr/>
        <p:txBody>
          <a:bodyPr/>
          <a:lstStyle/>
          <a:p>
            <a:r>
              <a:rPr lang="en-US" sz="1800" b="0" i="0" u="none" strike="noStrike" dirty="0">
                <a:solidFill>
                  <a:srgbClr val="000000"/>
                </a:solidFill>
                <a:effectLst/>
                <a:latin typeface="Calibri" panose="020F0502020204030204" pitchFamily="34" charset="0"/>
              </a:rPr>
              <a:t>UiPath Project Layout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Advance Exception Handling</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State Machine</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RE-Framework</a:t>
            </a:r>
            <a:r>
              <a:rPr lang="en-US" dirty="0"/>
              <a:t> </a:t>
            </a:r>
          </a:p>
        </p:txBody>
      </p:sp>
    </p:spTree>
    <p:extLst>
      <p:ext uri="{BB962C8B-B14F-4D97-AF65-F5344CB8AC3E}">
        <p14:creationId xmlns:p14="http://schemas.microsoft.com/office/powerpoint/2010/main" val="42863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DE5245A-36CF-405C-8363-A3F3B9724DD7}"/>
              </a:ext>
            </a:extLst>
          </p:cNvPr>
          <p:cNvPicPr>
            <a:picLocks noChangeAspect="1"/>
          </p:cNvPicPr>
          <p:nvPr/>
        </p:nvPicPr>
        <p:blipFill>
          <a:blip r:embed="rId2"/>
          <a:stretch>
            <a:fillRect/>
          </a:stretch>
        </p:blipFill>
        <p:spPr>
          <a:xfrm>
            <a:off x="6375633" y="1006678"/>
            <a:ext cx="5520656" cy="4664279"/>
          </a:xfrm>
          <a:prstGeom prst="rect">
            <a:avLst/>
          </a:prstGeom>
        </p:spPr>
      </p:pic>
      <p:sp>
        <p:nvSpPr>
          <p:cNvPr id="11" name="TextBox 10">
            <a:extLst>
              <a:ext uri="{FF2B5EF4-FFF2-40B4-BE49-F238E27FC236}">
                <a16:creationId xmlns:a16="http://schemas.microsoft.com/office/drawing/2014/main" id="{33090834-6F4A-4F45-BC92-5D2D6D65A84E}"/>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Project Layout and Templates</a:t>
            </a:r>
          </a:p>
        </p:txBody>
      </p:sp>
      <p:sp>
        <p:nvSpPr>
          <p:cNvPr id="13" name="TextBox 12">
            <a:extLst>
              <a:ext uri="{FF2B5EF4-FFF2-40B4-BE49-F238E27FC236}">
                <a16:creationId xmlns:a16="http://schemas.microsoft.com/office/drawing/2014/main" id="{A7494DA2-6278-405F-846B-ABB0A6EE8F5B}"/>
              </a:ext>
            </a:extLst>
          </p:cNvPr>
          <p:cNvSpPr txBox="1"/>
          <p:nvPr/>
        </p:nvSpPr>
        <p:spPr>
          <a:xfrm>
            <a:off x="295711" y="897623"/>
            <a:ext cx="6163812" cy="5771625"/>
          </a:xfrm>
          <a:prstGeom prst="rect">
            <a:avLst/>
          </a:prstGeom>
          <a:noFill/>
        </p:spPr>
        <p:txBody>
          <a:bodyPr wrap="square">
            <a:spAutoFit/>
          </a:bodyPr>
          <a:lstStyle/>
          <a:p>
            <a:pPr algn="l"/>
            <a:r>
              <a:rPr lang="en-US" sz="1200" b="1" i="0" dirty="0">
                <a:solidFill>
                  <a:schemeClr val="accent1"/>
                </a:solidFill>
                <a:effectLst/>
              </a:rPr>
              <a:t>Orchestration Process</a:t>
            </a:r>
          </a:p>
          <a:p>
            <a:r>
              <a:rPr lang="en-US" sz="1200" dirty="0"/>
              <a:t>Long-running workflows are master projects which support service orchestration, human intervention, and long-running transactions in unattended environments</a:t>
            </a:r>
          </a:p>
          <a:p>
            <a:endParaRPr lang="en-US" sz="1200" dirty="0"/>
          </a:p>
          <a:p>
            <a:pPr algn="l"/>
            <a:r>
              <a:rPr lang="en-US" sz="1200" b="1" i="0" dirty="0">
                <a:solidFill>
                  <a:schemeClr val="accent1"/>
                </a:solidFill>
                <a:effectLst/>
              </a:rPr>
              <a:t>Background Process</a:t>
            </a:r>
          </a:p>
          <a:p>
            <a:r>
              <a:rPr lang="en-US" sz="1200" dirty="0"/>
              <a:t>The Background Process is a template for creating processes that can run in parallel on the same Robot, together with one foreground process. For this reason, background processes must not contain activities that require user interaction.</a:t>
            </a:r>
          </a:p>
          <a:p>
            <a:endParaRPr lang="en-US" sz="1200" dirty="0"/>
          </a:p>
          <a:p>
            <a:r>
              <a:rPr lang="en-US" sz="1200" b="1" i="0" dirty="0">
                <a:solidFill>
                  <a:schemeClr val="accent1"/>
                </a:solidFill>
                <a:effectLst/>
              </a:rPr>
              <a:t>Robotic Enterprise Framework [Most Important!]</a:t>
            </a:r>
          </a:p>
          <a:p>
            <a:r>
              <a:rPr lang="en-US" sz="1200" dirty="0"/>
              <a:t>Robotic Enterprise Framework is a project template based on State Machines. It is created to fit all of the best practices regarding logging, exception handling, application initialization, and others, being ready to tackle a complex business scenario.</a:t>
            </a:r>
          </a:p>
          <a:p>
            <a:endParaRPr lang="en-US" sz="1200" dirty="0"/>
          </a:p>
          <a:p>
            <a:pPr algn="l"/>
            <a:r>
              <a:rPr lang="en-US" sz="1200" b="1" i="0" dirty="0">
                <a:solidFill>
                  <a:schemeClr val="accent1"/>
                </a:solidFill>
                <a:effectLst/>
              </a:rPr>
              <a:t>Transactional Process[Start With This…]</a:t>
            </a:r>
          </a:p>
          <a:p>
            <a:pPr algn="l"/>
            <a:r>
              <a:rPr lang="en-US" sz="1200" b="0" i="0" dirty="0">
                <a:solidFill>
                  <a:srgbClr val="4C555A"/>
                </a:solidFill>
                <a:effectLst/>
              </a:rPr>
              <a:t>The </a:t>
            </a:r>
            <a:r>
              <a:rPr lang="en-US" sz="1200" b="1" i="0" dirty="0">
                <a:solidFill>
                  <a:srgbClr val="4C555A"/>
                </a:solidFill>
                <a:effectLst/>
              </a:rPr>
              <a:t>Transactional Process</a:t>
            </a:r>
            <a:r>
              <a:rPr lang="en-US" sz="1200" b="0" i="0" dirty="0">
                <a:solidFill>
                  <a:srgbClr val="4C555A"/>
                </a:solidFill>
                <a:effectLst/>
              </a:rPr>
              <a:t> is a project template based on a </a:t>
            </a:r>
            <a:r>
              <a:rPr lang="en-US" sz="1200" b="1" i="0" dirty="0">
                <a:solidFill>
                  <a:srgbClr val="4C555A"/>
                </a:solidFill>
                <a:effectLst/>
              </a:rPr>
              <a:t>Flowchart</a:t>
            </a:r>
            <a:r>
              <a:rPr lang="en-US" sz="1200" b="0" i="0" dirty="0">
                <a:solidFill>
                  <a:srgbClr val="4C555A"/>
                </a:solidFill>
                <a:effectLst/>
              </a:rPr>
              <a:t>, optimized for basic automation processes.</a:t>
            </a:r>
          </a:p>
          <a:p>
            <a:pPr algn="l"/>
            <a:br>
              <a:rPr lang="en-US" sz="1200" dirty="0"/>
            </a:br>
            <a:r>
              <a:rPr lang="en-US" sz="1200" b="1" i="0" dirty="0">
                <a:solidFill>
                  <a:schemeClr val="accent1"/>
                </a:solidFill>
                <a:effectLst/>
              </a:rPr>
              <a:t>Trigger Based Attended Automation [For Attended Robot only…]</a:t>
            </a:r>
          </a:p>
          <a:p>
            <a:r>
              <a:rPr lang="en-US" sz="1200" b="1" i="0" dirty="0">
                <a:solidFill>
                  <a:srgbClr val="4C555A"/>
                </a:solidFill>
                <a:effectLst/>
              </a:rPr>
              <a:t>Trigger Based Attended Automation</a:t>
            </a:r>
            <a:r>
              <a:rPr lang="en-US" sz="1200" b="0" i="0" dirty="0">
                <a:solidFill>
                  <a:srgbClr val="4C555A"/>
                </a:solidFill>
                <a:effectLst/>
              </a:rPr>
              <a:t> is a project template based on a </a:t>
            </a:r>
            <a:r>
              <a:rPr lang="en-US" sz="1200" b="1" i="0" dirty="0">
                <a:solidFill>
                  <a:srgbClr val="4C555A"/>
                </a:solidFill>
                <a:effectLst/>
              </a:rPr>
              <a:t>Sequence</a:t>
            </a:r>
            <a:r>
              <a:rPr lang="en-US" sz="1200" b="0" i="0" dirty="0">
                <a:solidFill>
                  <a:srgbClr val="4C555A"/>
                </a:solidFill>
                <a:effectLst/>
              </a:rPr>
              <a:t>, that is tailored to monitor certain triggers such as a mouse or keyboard event and deploy an automation. </a:t>
            </a:r>
          </a:p>
          <a:p>
            <a:endParaRPr lang="en-US" sz="1200" dirty="0">
              <a:solidFill>
                <a:srgbClr val="4C555A"/>
              </a:solidFill>
            </a:endParaRPr>
          </a:p>
          <a:p>
            <a:r>
              <a:rPr lang="en-US" sz="1200" b="0" i="0" dirty="0">
                <a:solidFill>
                  <a:srgbClr val="4C555A"/>
                </a:solidFill>
                <a:effectLst/>
              </a:rPr>
              <a:t>This sequence contains a </a:t>
            </a:r>
            <a:r>
              <a:rPr lang="en-US" sz="1200" b="0" i="0" u="sng" dirty="0">
                <a:solidFill>
                  <a:srgbClr val="1976D2"/>
                </a:solidFill>
                <a:effectLst/>
                <a:hlinkClick r:id="rId3"/>
              </a:rPr>
              <a:t>Trigger Scope</a:t>
            </a:r>
            <a:r>
              <a:rPr lang="en-US" sz="1200" b="0" i="0" dirty="0">
                <a:solidFill>
                  <a:srgbClr val="4C555A"/>
                </a:solidFill>
                <a:effectLst/>
              </a:rPr>
              <a:t> activity named </a:t>
            </a:r>
            <a:r>
              <a:rPr lang="en-US" sz="1200" b="1" i="0" dirty="0">
                <a:solidFill>
                  <a:srgbClr val="4C555A"/>
                </a:solidFill>
                <a:effectLst/>
              </a:rPr>
              <a:t>Monitor Agent Action</a:t>
            </a:r>
            <a:r>
              <a:rPr lang="en-US" sz="1200" b="0" i="0" dirty="0">
                <a:solidFill>
                  <a:srgbClr val="4C555A"/>
                </a:solidFill>
                <a:effectLst/>
              </a:rPr>
              <a:t> that contains triggers for clicks, keystrokes, and hotkeys, a </a:t>
            </a:r>
            <a:r>
              <a:rPr lang="en-US" sz="1200" b="1" i="0" dirty="0">
                <a:solidFill>
                  <a:srgbClr val="4C555A"/>
                </a:solidFill>
                <a:effectLst/>
              </a:rPr>
              <a:t>Get Source Element</a:t>
            </a:r>
            <a:r>
              <a:rPr lang="en-US" sz="1200" b="0" i="0" dirty="0">
                <a:solidFill>
                  <a:srgbClr val="4C555A"/>
                </a:solidFill>
                <a:effectLst/>
              </a:rPr>
              <a:t> activity to retrieve </a:t>
            </a:r>
            <a:r>
              <a:rPr lang="en-US" sz="1200" b="0" i="0" dirty="0" err="1">
                <a:solidFill>
                  <a:srgbClr val="4C555A"/>
                </a:solidFill>
                <a:effectLst/>
              </a:rPr>
              <a:t>UiElement</a:t>
            </a:r>
            <a:r>
              <a:rPr lang="en-US" sz="1200" b="0" i="0" dirty="0">
                <a:solidFill>
                  <a:srgbClr val="4C555A"/>
                </a:solidFill>
                <a:effectLst/>
              </a:rPr>
              <a:t> objects and a container for adding event handling logic.</a:t>
            </a:r>
            <a:endParaRPr lang="en-US" sz="1200" dirty="0"/>
          </a:p>
          <a:p>
            <a:endParaRPr lang="en-US" sz="1200" dirty="0"/>
          </a:p>
          <a:p>
            <a:br>
              <a:rPr lang="en-US" sz="1200" dirty="0"/>
            </a:br>
            <a:endParaRPr lang="en-US" sz="1200" dirty="0"/>
          </a:p>
        </p:txBody>
      </p:sp>
    </p:spTree>
    <p:extLst>
      <p:ext uri="{BB962C8B-B14F-4D97-AF65-F5344CB8AC3E}">
        <p14:creationId xmlns:p14="http://schemas.microsoft.com/office/powerpoint/2010/main" val="106247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A156D-8755-44DE-8B14-3D0A766F3B34}"/>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Transactional Process</a:t>
            </a:r>
          </a:p>
        </p:txBody>
      </p:sp>
      <p:pic>
        <p:nvPicPr>
          <p:cNvPr id="4" name="Picture 3">
            <a:extLst>
              <a:ext uri="{FF2B5EF4-FFF2-40B4-BE49-F238E27FC236}">
                <a16:creationId xmlns:a16="http://schemas.microsoft.com/office/drawing/2014/main" id="{BE4D7071-224F-495D-A38C-E1C686B4AC58}"/>
              </a:ext>
            </a:extLst>
          </p:cNvPr>
          <p:cNvPicPr>
            <a:picLocks noChangeAspect="1"/>
          </p:cNvPicPr>
          <p:nvPr/>
        </p:nvPicPr>
        <p:blipFill>
          <a:blip r:embed="rId2"/>
          <a:stretch>
            <a:fillRect/>
          </a:stretch>
        </p:blipFill>
        <p:spPr>
          <a:xfrm>
            <a:off x="6234418" y="853754"/>
            <a:ext cx="4961476" cy="5150491"/>
          </a:xfrm>
          <a:prstGeom prst="rect">
            <a:avLst/>
          </a:prstGeom>
        </p:spPr>
      </p:pic>
      <p:sp>
        <p:nvSpPr>
          <p:cNvPr id="6" name="TextBox 5">
            <a:extLst>
              <a:ext uri="{FF2B5EF4-FFF2-40B4-BE49-F238E27FC236}">
                <a16:creationId xmlns:a16="http://schemas.microsoft.com/office/drawing/2014/main" id="{D48D9404-1108-4E5D-A194-C35365C592F1}"/>
              </a:ext>
            </a:extLst>
          </p:cNvPr>
          <p:cNvSpPr txBox="1"/>
          <p:nvPr/>
        </p:nvSpPr>
        <p:spPr>
          <a:xfrm>
            <a:off x="436227" y="973122"/>
            <a:ext cx="5394122" cy="3847207"/>
          </a:xfrm>
          <a:prstGeom prst="rect">
            <a:avLst/>
          </a:prstGeom>
          <a:noFill/>
        </p:spPr>
        <p:txBody>
          <a:bodyPr wrap="square">
            <a:spAutoFit/>
          </a:bodyPr>
          <a:lstStyle/>
          <a:p>
            <a:r>
              <a:rPr lang="en-US" sz="1400" dirty="0"/>
              <a:t>The Transactional Process is a project template based on a Flowchart, optimized for basic automation processes.</a:t>
            </a:r>
          </a:p>
          <a:p>
            <a:endParaRPr lang="en-US" sz="1400" dirty="0"/>
          </a:p>
          <a:p>
            <a:pPr algn="l"/>
            <a:r>
              <a:rPr lang="en-US" sz="1400" dirty="0"/>
              <a:t>1. </a:t>
            </a:r>
            <a:r>
              <a:rPr lang="en-US" sz="1400" i="0" dirty="0">
                <a:effectLst/>
              </a:rPr>
              <a:t>Data Input Sequence – Initiate and read your transaction data here.</a:t>
            </a:r>
            <a:br>
              <a:rPr lang="en-US" sz="1400" dirty="0"/>
            </a:br>
            <a:r>
              <a:rPr lang="en-US" sz="1400" dirty="0"/>
              <a:t>2. Flow Decision- Check if there is any data to process ?</a:t>
            </a:r>
          </a:p>
          <a:p>
            <a:r>
              <a:rPr lang="en-US" sz="1400" dirty="0"/>
              <a:t>3. Transaction Processing- Perform actual steps here.</a:t>
            </a:r>
          </a:p>
          <a:p>
            <a:r>
              <a:rPr lang="en-US" sz="1400" dirty="0"/>
              <a:t>4. End Process – Close and Free Resources if any </a:t>
            </a:r>
          </a:p>
          <a:p>
            <a:endParaRPr lang="en-US" dirty="0"/>
          </a:p>
          <a:p>
            <a:endParaRPr lang="en-US" dirty="0"/>
          </a:p>
          <a:p>
            <a:r>
              <a:rPr lang="en-US" sz="1400" dirty="0"/>
              <a:t>Note-You can modify this as per your need to include retry methods and exception handling ?</a:t>
            </a:r>
          </a:p>
          <a:p>
            <a:endParaRPr lang="en-US" sz="1400" dirty="0"/>
          </a:p>
          <a:p>
            <a:endParaRPr lang="en-US" dirty="0"/>
          </a:p>
          <a:p>
            <a:endParaRPr lang="en-US" dirty="0"/>
          </a:p>
          <a:p>
            <a:endParaRPr lang="en-US" dirty="0"/>
          </a:p>
        </p:txBody>
      </p:sp>
    </p:spTree>
    <p:extLst>
      <p:ext uri="{BB962C8B-B14F-4D97-AF65-F5344CB8AC3E}">
        <p14:creationId xmlns:p14="http://schemas.microsoft.com/office/powerpoint/2010/main" val="195066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53C72-9811-485F-BB88-B33D9A698CDC}"/>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dirty="0">
                <a:solidFill>
                  <a:schemeClr val="bg1"/>
                </a:solidFill>
              </a:rPr>
              <a:t>Demo Transactional Process</a:t>
            </a:r>
          </a:p>
        </p:txBody>
      </p:sp>
      <p:sp>
        <p:nvSpPr>
          <p:cNvPr id="4" name="TextBox 3">
            <a:extLst>
              <a:ext uri="{FF2B5EF4-FFF2-40B4-BE49-F238E27FC236}">
                <a16:creationId xmlns:a16="http://schemas.microsoft.com/office/drawing/2014/main" id="{0502168D-6D17-4122-9CF8-5AFA0CEA96D5}"/>
              </a:ext>
            </a:extLst>
          </p:cNvPr>
          <p:cNvSpPr txBox="1"/>
          <p:nvPr/>
        </p:nvSpPr>
        <p:spPr>
          <a:xfrm>
            <a:off x="2169639" y="2391332"/>
            <a:ext cx="785272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Trainer will explain and guide to create project from Transactional process and help you to modify as per need.</a:t>
            </a:r>
          </a:p>
        </p:txBody>
      </p:sp>
    </p:spTree>
    <p:extLst>
      <p:ext uri="{BB962C8B-B14F-4D97-AF65-F5344CB8AC3E}">
        <p14:creationId xmlns:p14="http://schemas.microsoft.com/office/powerpoint/2010/main" val="4678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FAB18-17A4-4E37-8A35-6E144EBFA20C}"/>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a:solidFill>
                  <a:schemeClr val="bg1"/>
                </a:solidFill>
              </a:rPr>
              <a:t>State Machine</a:t>
            </a:r>
            <a:endParaRPr lang="en-US" sz="2400" dirty="0">
              <a:solidFill>
                <a:schemeClr val="bg1"/>
              </a:solidFill>
            </a:endParaRPr>
          </a:p>
        </p:txBody>
      </p:sp>
      <p:sp>
        <p:nvSpPr>
          <p:cNvPr id="9" name="TextBox 8">
            <a:extLst>
              <a:ext uri="{FF2B5EF4-FFF2-40B4-BE49-F238E27FC236}">
                <a16:creationId xmlns:a16="http://schemas.microsoft.com/office/drawing/2014/main" id="{56A4D920-234A-40AD-A48F-84E7FF508DB2}"/>
              </a:ext>
            </a:extLst>
          </p:cNvPr>
          <p:cNvSpPr txBox="1"/>
          <p:nvPr/>
        </p:nvSpPr>
        <p:spPr>
          <a:xfrm>
            <a:off x="436227" y="867747"/>
            <a:ext cx="4454556" cy="5632311"/>
          </a:xfrm>
          <a:prstGeom prst="rect">
            <a:avLst/>
          </a:prstGeom>
          <a:noFill/>
        </p:spPr>
        <p:txBody>
          <a:bodyPr wrap="square">
            <a:spAutoFit/>
          </a:bodyPr>
          <a:lstStyle/>
          <a:p>
            <a:r>
              <a:rPr lang="en-US" dirty="0"/>
              <a:t>A </a:t>
            </a:r>
            <a:r>
              <a:rPr lang="en-US" dirty="0">
                <a:solidFill>
                  <a:schemeClr val="accent1"/>
                </a:solidFill>
              </a:rPr>
              <a:t>State Machine </a:t>
            </a:r>
            <a:r>
              <a:rPr lang="en-US" dirty="0"/>
              <a:t>uses a finite number of sets in its execution. It can go into a state when it is triggered by an activity; it exits that state when another activity is triggered. Another important aspect of State Machines is </a:t>
            </a:r>
            <a:r>
              <a:rPr lang="en-US" dirty="0">
                <a:solidFill>
                  <a:schemeClr val="accent1"/>
                </a:solidFill>
              </a:rPr>
              <a:t>transactions</a:t>
            </a:r>
            <a:r>
              <a:rPr lang="en-US" dirty="0"/>
              <a:t>. </a:t>
            </a:r>
          </a:p>
          <a:p>
            <a:pPr marL="285750" indent="-285750">
              <a:buFont typeface="Arial" panose="020B0604020202020204" pitchFamily="34" charset="0"/>
              <a:buChar char="•"/>
            </a:pPr>
            <a:r>
              <a:rPr lang="en-US" dirty="0"/>
              <a:t>They enable you to add conditions based on which transactions jump from one state to another. These are represented by arrows or branches between states.</a:t>
            </a:r>
          </a:p>
          <a:p>
            <a:pPr marL="285750" indent="-285750">
              <a:buFont typeface="Arial" panose="020B0604020202020204" pitchFamily="34" charset="0"/>
              <a:buChar char="•"/>
            </a:pPr>
            <a:r>
              <a:rPr lang="en-US" dirty="0"/>
              <a:t>There are two activities specific to State Machines. They are </a:t>
            </a:r>
            <a:r>
              <a:rPr lang="en-US" dirty="0">
                <a:solidFill>
                  <a:schemeClr val="accent1"/>
                </a:solidFill>
              </a:rPr>
              <a:t>State</a:t>
            </a:r>
            <a:r>
              <a:rPr lang="en-US" dirty="0"/>
              <a:t> and </a:t>
            </a:r>
            <a:r>
              <a:rPr lang="en-US" dirty="0">
                <a:solidFill>
                  <a:schemeClr val="accent1"/>
                </a:solidFill>
              </a:rPr>
              <a:t>Final State</a:t>
            </a:r>
            <a:r>
              <a:rPr lang="en-US" dirty="0"/>
              <a:t>, and they are shown in the screenshot.</a:t>
            </a:r>
          </a:p>
          <a:p>
            <a:pPr marL="285750" indent="-285750">
              <a:buFont typeface="Arial" panose="020B0604020202020204" pitchFamily="34" charset="0"/>
              <a:buChar char="•"/>
            </a:pPr>
            <a:r>
              <a:rPr lang="en-US" dirty="0"/>
              <a:t>The State activity consists of three section </a:t>
            </a:r>
            <a:r>
              <a:rPr lang="en-US" dirty="0">
                <a:solidFill>
                  <a:schemeClr val="accent1"/>
                </a:solidFill>
              </a:rPr>
              <a:t>Entry</a:t>
            </a:r>
            <a:r>
              <a:rPr lang="en-US" dirty="0"/>
              <a:t>, </a:t>
            </a:r>
            <a:r>
              <a:rPr lang="en-US" dirty="0">
                <a:solidFill>
                  <a:schemeClr val="accent1"/>
                </a:solidFill>
              </a:rPr>
              <a:t>Exit</a:t>
            </a:r>
            <a:r>
              <a:rPr lang="en-US" dirty="0"/>
              <a:t>, and </a:t>
            </a:r>
            <a:r>
              <a:rPr lang="en-US" dirty="0">
                <a:solidFill>
                  <a:schemeClr val="accent1"/>
                </a:solidFill>
              </a:rPr>
              <a:t>Transitions</a:t>
            </a:r>
            <a:r>
              <a:rPr lang="en-US" dirty="0"/>
              <a:t>, while the </a:t>
            </a:r>
            <a:r>
              <a:rPr lang="en-US" dirty="0" err="1"/>
              <a:t>FinalState</a:t>
            </a:r>
            <a:r>
              <a:rPr lang="en-US" dirty="0"/>
              <a:t> only contains Entry</a:t>
            </a:r>
          </a:p>
          <a:p>
            <a:endParaRPr lang="en-US" dirty="0"/>
          </a:p>
        </p:txBody>
      </p:sp>
      <p:pic>
        <p:nvPicPr>
          <p:cNvPr id="4" name="Picture 3">
            <a:extLst>
              <a:ext uri="{FF2B5EF4-FFF2-40B4-BE49-F238E27FC236}">
                <a16:creationId xmlns:a16="http://schemas.microsoft.com/office/drawing/2014/main" id="{10E3E8F3-1196-4A33-A0B1-F875F9CBD877}"/>
              </a:ext>
            </a:extLst>
          </p:cNvPr>
          <p:cNvPicPr>
            <a:picLocks noChangeAspect="1"/>
          </p:cNvPicPr>
          <p:nvPr/>
        </p:nvPicPr>
        <p:blipFill>
          <a:blip r:embed="rId2"/>
          <a:stretch>
            <a:fillRect/>
          </a:stretch>
        </p:blipFill>
        <p:spPr>
          <a:xfrm>
            <a:off x="8498048" y="1114739"/>
            <a:ext cx="3133850" cy="4305300"/>
          </a:xfrm>
          <a:prstGeom prst="rect">
            <a:avLst/>
          </a:prstGeom>
        </p:spPr>
      </p:pic>
      <p:pic>
        <p:nvPicPr>
          <p:cNvPr id="5" name="Picture 4">
            <a:extLst>
              <a:ext uri="{FF2B5EF4-FFF2-40B4-BE49-F238E27FC236}">
                <a16:creationId xmlns:a16="http://schemas.microsoft.com/office/drawing/2014/main" id="{F488B9C0-5FA2-4099-B3EB-E4ED0E1D0462}"/>
              </a:ext>
            </a:extLst>
          </p:cNvPr>
          <p:cNvPicPr>
            <a:picLocks noChangeAspect="1"/>
          </p:cNvPicPr>
          <p:nvPr/>
        </p:nvPicPr>
        <p:blipFill>
          <a:blip r:embed="rId3"/>
          <a:stretch>
            <a:fillRect/>
          </a:stretch>
        </p:blipFill>
        <p:spPr>
          <a:xfrm>
            <a:off x="5051353" y="1114739"/>
            <a:ext cx="3286125" cy="4305300"/>
          </a:xfrm>
          <a:prstGeom prst="rect">
            <a:avLst/>
          </a:prstGeom>
        </p:spPr>
      </p:pic>
    </p:spTree>
    <p:extLst>
      <p:ext uri="{BB962C8B-B14F-4D97-AF65-F5344CB8AC3E}">
        <p14:creationId xmlns:p14="http://schemas.microsoft.com/office/powerpoint/2010/main" val="37130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DB567-5179-4B76-B1C5-BDB934682CB8}"/>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i="0" dirty="0">
                <a:solidFill>
                  <a:schemeClr val="bg1"/>
                </a:solidFill>
                <a:effectLst/>
                <a:latin typeface="Open Sans"/>
              </a:rPr>
              <a:t>UiPath Reframework/Robotic Enterprise Framework</a:t>
            </a:r>
          </a:p>
        </p:txBody>
      </p:sp>
      <p:sp>
        <p:nvSpPr>
          <p:cNvPr id="5" name="TextBox 4">
            <a:extLst>
              <a:ext uri="{FF2B5EF4-FFF2-40B4-BE49-F238E27FC236}">
                <a16:creationId xmlns:a16="http://schemas.microsoft.com/office/drawing/2014/main" id="{6A1ED05E-9720-40C5-9125-D1C28C107B8A}"/>
              </a:ext>
            </a:extLst>
          </p:cNvPr>
          <p:cNvSpPr txBox="1"/>
          <p:nvPr/>
        </p:nvSpPr>
        <p:spPr>
          <a:xfrm>
            <a:off x="371213" y="859520"/>
            <a:ext cx="5850125" cy="1785104"/>
          </a:xfrm>
          <a:prstGeom prst="rect">
            <a:avLst/>
          </a:prstGeom>
          <a:noFill/>
        </p:spPr>
        <p:txBody>
          <a:bodyPr wrap="square">
            <a:spAutoFit/>
          </a:bodyPr>
          <a:lstStyle/>
          <a:p>
            <a:pPr algn="l"/>
            <a:r>
              <a:rPr lang="en-US" sz="1100" b="1" i="0" dirty="0">
                <a:solidFill>
                  <a:schemeClr val="accent1"/>
                </a:solidFill>
                <a:effectLst/>
                <a:latin typeface="Open Sans"/>
              </a:rPr>
              <a:t>What is ReFramework?</a:t>
            </a:r>
          </a:p>
          <a:p>
            <a:pPr algn="l"/>
            <a:endParaRPr lang="en-US" sz="1100" b="0" i="0" dirty="0">
              <a:solidFill>
                <a:schemeClr val="accent1"/>
              </a:solidFill>
              <a:effectLst/>
              <a:latin typeface="Open Sans"/>
            </a:endParaRPr>
          </a:p>
          <a:p>
            <a:pPr algn="just"/>
            <a:r>
              <a:rPr lang="en-US" sz="1100" dirty="0"/>
              <a:t>Robotic Enterprise Framework or Re-Framework is a template that is used to create automation workflows in a modular approach for large scale deployments. </a:t>
            </a:r>
          </a:p>
          <a:p>
            <a:pPr algn="just"/>
            <a:endParaRPr lang="en-US" sz="1100" dirty="0"/>
          </a:p>
          <a:p>
            <a:pPr algn="just"/>
            <a:r>
              <a:rPr lang="en-US" sz="1100" dirty="0"/>
              <a:t>At a high level, it provides an excellent Exception Handling mechanism, retrying a failed transaction, application recovery and the ability to stop the process where continuing to run the Bot does more harm than good. Reframework enables you to put the external settings in a Config.xlsx file and Orchestrator Assets instead of hard coding settings like a Shared Network Path location or Credentials within the script.</a:t>
            </a:r>
          </a:p>
        </p:txBody>
      </p:sp>
      <p:pic>
        <p:nvPicPr>
          <p:cNvPr id="10" name="Picture 9">
            <a:extLst>
              <a:ext uri="{FF2B5EF4-FFF2-40B4-BE49-F238E27FC236}">
                <a16:creationId xmlns:a16="http://schemas.microsoft.com/office/drawing/2014/main" id="{40C8BA62-5EC7-483C-AACF-AAC8F4C3BDB3}"/>
              </a:ext>
            </a:extLst>
          </p:cNvPr>
          <p:cNvPicPr>
            <a:picLocks noChangeAspect="1"/>
          </p:cNvPicPr>
          <p:nvPr/>
        </p:nvPicPr>
        <p:blipFill>
          <a:blip r:embed="rId2"/>
          <a:stretch>
            <a:fillRect/>
          </a:stretch>
        </p:blipFill>
        <p:spPr>
          <a:xfrm>
            <a:off x="6349525" y="721725"/>
            <a:ext cx="5683084" cy="6136276"/>
          </a:xfrm>
          <a:prstGeom prst="rect">
            <a:avLst/>
          </a:prstGeom>
        </p:spPr>
      </p:pic>
      <p:sp>
        <p:nvSpPr>
          <p:cNvPr id="7" name="TextBox 6">
            <a:extLst>
              <a:ext uri="{FF2B5EF4-FFF2-40B4-BE49-F238E27FC236}">
                <a16:creationId xmlns:a16="http://schemas.microsoft.com/office/drawing/2014/main" id="{4B9E595F-4394-433F-ABE8-0989AAF57F60}"/>
              </a:ext>
            </a:extLst>
          </p:cNvPr>
          <p:cNvSpPr txBox="1"/>
          <p:nvPr/>
        </p:nvSpPr>
        <p:spPr>
          <a:xfrm>
            <a:off x="345575" y="2651615"/>
            <a:ext cx="6094602" cy="261610"/>
          </a:xfrm>
          <a:prstGeom prst="rect">
            <a:avLst/>
          </a:prstGeom>
          <a:noFill/>
        </p:spPr>
        <p:txBody>
          <a:bodyPr wrap="square">
            <a:spAutoFit/>
          </a:bodyPr>
          <a:lstStyle/>
          <a:p>
            <a:pPr algn="l"/>
            <a:r>
              <a:rPr lang="en-US" sz="1100" b="1" dirty="0">
                <a:solidFill>
                  <a:schemeClr val="accent1"/>
                </a:solidFill>
                <a:latin typeface="Open Sans"/>
              </a:rPr>
              <a:t>UiPath ReFramework Architecture</a:t>
            </a:r>
          </a:p>
        </p:txBody>
      </p:sp>
      <p:sp>
        <p:nvSpPr>
          <p:cNvPr id="9" name="TextBox 8">
            <a:extLst>
              <a:ext uri="{FF2B5EF4-FFF2-40B4-BE49-F238E27FC236}">
                <a16:creationId xmlns:a16="http://schemas.microsoft.com/office/drawing/2014/main" id="{9C78AA8F-EA4A-42FA-AEC7-543CD6C5A6EF}"/>
              </a:ext>
            </a:extLst>
          </p:cNvPr>
          <p:cNvSpPr txBox="1"/>
          <p:nvPr/>
        </p:nvSpPr>
        <p:spPr>
          <a:xfrm>
            <a:off x="371213" y="2920216"/>
            <a:ext cx="5343788" cy="1323439"/>
          </a:xfrm>
          <a:prstGeom prst="rect">
            <a:avLst/>
          </a:prstGeom>
          <a:noFill/>
        </p:spPr>
        <p:txBody>
          <a:bodyPr wrap="square">
            <a:spAutoFit/>
          </a:bodyPr>
          <a:lstStyle/>
          <a:p>
            <a:r>
              <a:rPr lang="en-US" sz="1100" dirty="0"/>
              <a:t>The ReFramework uses the state machine diagram and has the following 4 states:</a:t>
            </a:r>
          </a:p>
          <a:p>
            <a:pPr marL="285750" indent="-285750" algn="l">
              <a:buFont typeface="Arial" panose="020B0604020202020204" pitchFamily="34" charset="0"/>
              <a:buChar char="•"/>
            </a:pPr>
            <a:r>
              <a:rPr lang="en-US" sz="1100" dirty="0"/>
              <a:t>Init State</a:t>
            </a:r>
          </a:p>
          <a:p>
            <a:pPr marL="285750" indent="-285750" algn="l">
              <a:buFont typeface="Arial" panose="020B0604020202020204" pitchFamily="34" charset="0"/>
              <a:buChar char="•"/>
            </a:pPr>
            <a:r>
              <a:rPr lang="en-US" sz="1100" dirty="0"/>
              <a:t>Get Transaction Data State</a:t>
            </a:r>
          </a:p>
          <a:p>
            <a:pPr marL="285750" indent="-285750" algn="l">
              <a:buFont typeface="Arial" panose="020B0604020202020204" pitchFamily="34" charset="0"/>
              <a:buChar char="•"/>
            </a:pPr>
            <a:r>
              <a:rPr lang="en-US" sz="1100" dirty="0"/>
              <a:t>Process Transaction State</a:t>
            </a:r>
          </a:p>
          <a:p>
            <a:pPr marL="285750" indent="-285750" algn="l">
              <a:buFont typeface="Arial" panose="020B0604020202020204" pitchFamily="34" charset="0"/>
              <a:buChar char="•"/>
            </a:pPr>
            <a:r>
              <a:rPr lang="en-US" sz="1100" dirty="0"/>
              <a:t>End Process State</a:t>
            </a:r>
          </a:p>
          <a:p>
            <a:endParaRPr lang="en-US" sz="1400" dirty="0"/>
          </a:p>
        </p:txBody>
      </p:sp>
      <p:sp>
        <p:nvSpPr>
          <p:cNvPr id="14" name="TextBox 13">
            <a:extLst>
              <a:ext uri="{FF2B5EF4-FFF2-40B4-BE49-F238E27FC236}">
                <a16:creationId xmlns:a16="http://schemas.microsoft.com/office/drawing/2014/main" id="{7CB38D79-1B59-4C80-8EA3-24D51AA79DBA}"/>
              </a:ext>
            </a:extLst>
          </p:cNvPr>
          <p:cNvSpPr txBox="1"/>
          <p:nvPr/>
        </p:nvSpPr>
        <p:spPr>
          <a:xfrm>
            <a:off x="298838" y="4093486"/>
            <a:ext cx="6097424" cy="2292935"/>
          </a:xfrm>
          <a:prstGeom prst="rect">
            <a:avLst/>
          </a:prstGeom>
          <a:noFill/>
        </p:spPr>
        <p:txBody>
          <a:bodyPr wrap="square">
            <a:spAutoFit/>
          </a:bodyPr>
          <a:lstStyle/>
          <a:p>
            <a:pPr algn="l" fontAlgn="base"/>
            <a:r>
              <a:rPr lang="en-US" sz="1100" b="1" dirty="0">
                <a:solidFill>
                  <a:schemeClr val="accent1"/>
                </a:solidFill>
                <a:latin typeface="Open Sans"/>
              </a:rPr>
              <a:t>The key advantages to leveraging the ReFramework are highlighted below:</a:t>
            </a:r>
          </a:p>
          <a:p>
            <a:pPr marL="228600" indent="-228600" algn="l" fontAlgn="base">
              <a:buFont typeface="+mj-lt"/>
              <a:buAutoNum type="arabicPeriod"/>
            </a:pPr>
            <a:r>
              <a:rPr lang="en-US" sz="1100" dirty="0"/>
              <a:t>Logging: Exceptional logging mechanism to monitor the process and error handling.</a:t>
            </a:r>
          </a:p>
          <a:p>
            <a:pPr marL="228600" indent="-228600" algn="l" fontAlgn="base">
              <a:buFont typeface="+mj-lt"/>
              <a:buAutoNum type="arabicPeriod"/>
            </a:pPr>
            <a:r>
              <a:rPr lang="en-US" sz="1100" dirty="0"/>
              <a:t>Scalability: Ability to retry a failed transaction multiple times and send exception notifications.</a:t>
            </a:r>
          </a:p>
          <a:p>
            <a:pPr marL="228600" indent="-228600" algn="l" fontAlgn="base">
              <a:buFont typeface="+mj-lt"/>
              <a:buAutoNum type="arabicPeriod"/>
            </a:pPr>
            <a:r>
              <a:rPr lang="en-US" sz="1100" dirty="0"/>
              <a:t>Consistency: Variables, assets and Orchestrator Settings are consistent across ReFramework and will be easy to understand and the code standards will allow for a more painless handover to a different developer.</a:t>
            </a:r>
          </a:p>
          <a:p>
            <a:pPr marL="228600" indent="-228600" algn="l" fontAlgn="base">
              <a:buFont typeface="+mj-lt"/>
              <a:buAutoNum type="arabicPeriod"/>
            </a:pPr>
            <a:r>
              <a:rPr lang="en-US" sz="1100" dirty="0"/>
              <a:t>Reusability: Works for any type of processes and business logic code is separated from other aspects of Reframework like exception handling which enables it to be used across multiple processes.</a:t>
            </a:r>
          </a:p>
          <a:p>
            <a:pPr marL="228600" indent="-228600" algn="l" fontAlgn="base">
              <a:buFont typeface="+mj-lt"/>
              <a:buAutoNum type="arabicPeriod"/>
            </a:pPr>
            <a:r>
              <a:rPr lang="en-US" sz="1100" dirty="0"/>
              <a:t>Error screenshots: ReFramework has the functionality to take a screenshot of the screen at the point where it failed, which useful in unattended automations and overall troubleshooting.</a:t>
            </a:r>
          </a:p>
        </p:txBody>
      </p:sp>
    </p:spTree>
    <p:extLst>
      <p:ext uri="{BB962C8B-B14F-4D97-AF65-F5344CB8AC3E}">
        <p14:creationId xmlns:p14="http://schemas.microsoft.com/office/powerpoint/2010/main" val="41969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4846A-55C6-48F2-8AFA-8003F18887C9}"/>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dirty="0">
                <a:solidFill>
                  <a:schemeClr val="bg1"/>
                </a:solidFill>
                <a:latin typeface="Open Sans"/>
              </a:rPr>
              <a:t>How </a:t>
            </a:r>
            <a:r>
              <a:rPr lang="en-US" sz="2400" b="1" i="0" dirty="0">
                <a:solidFill>
                  <a:schemeClr val="bg1"/>
                </a:solidFill>
                <a:effectLst/>
                <a:latin typeface="Open Sans"/>
              </a:rPr>
              <a:t>Robotic Enterprise Framework Works</a:t>
            </a:r>
          </a:p>
        </p:txBody>
      </p:sp>
      <p:sp>
        <p:nvSpPr>
          <p:cNvPr id="5" name="TextBox 4">
            <a:extLst>
              <a:ext uri="{FF2B5EF4-FFF2-40B4-BE49-F238E27FC236}">
                <a16:creationId xmlns:a16="http://schemas.microsoft.com/office/drawing/2014/main" id="{14ED0D22-A23F-408D-A029-2BF574FCAAD3}"/>
              </a:ext>
            </a:extLst>
          </p:cNvPr>
          <p:cNvSpPr txBox="1"/>
          <p:nvPr/>
        </p:nvSpPr>
        <p:spPr>
          <a:xfrm>
            <a:off x="371213" y="786349"/>
            <a:ext cx="6094602" cy="4524315"/>
          </a:xfrm>
          <a:prstGeom prst="rect">
            <a:avLst/>
          </a:prstGeom>
          <a:noFill/>
        </p:spPr>
        <p:txBody>
          <a:bodyPr wrap="square">
            <a:spAutoFit/>
          </a:bodyPr>
          <a:lstStyle/>
          <a:p>
            <a:pPr algn="l"/>
            <a:endParaRPr lang="en-US" sz="1400" b="1" i="0" dirty="0">
              <a:solidFill>
                <a:srgbClr val="24292E"/>
              </a:solidFill>
              <a:effectLst/>
            </a:endParaRPr>
          </a:p>
          <a:p>
            <a:pPr algn="l">
              <a:buFont typeface="+mj-lt"/>
              <a:buAutoNum type="arabicPeriod"/>
            </a:pPr>
            <a:r>
              <a:rPr lang="en-US" sz="1400" b="1" i="0" dirty="0">
                <a:solidFill>
                  <a:srgbClr val="24292E"/>
                </a:solidFill>
                <a:effectLst/>
              </a:rPr>
              <a:t>INITIALIZE PROCESS</a:t>
            </a:r>
            <a:endParaRPr lang="en-US" sz="1400" b="0" i="0" dirty="0">
              <a:solidFill>
                <a:srgbClr val="24292E"/>
              </a:solidFill>
              <a:effectLst/>
            </a:endParaRPr>
          </a:p>
          <a:p>
            <a:pPr marL="800100" lvl="1" indent="-342900">
              <a:buFont typeface="Arial" panose="020B0604020202020204" pitchFamily="34" charset="0"/>
              <a:buChar char="•"/>
            </a:pPr>
            <a:r>
              <a:rPr lang="en-US" sz="1200" b="0" i="1" dirty="0" err="1">
                <a:solidFill>
                  <a:srgbClr val="24292E"/>
                </a:solidFill>
                <a:effectLst/>
              </a:rPr>
              <a:t>InitiAllSettings</a:t>
            </a:r>
            <a:r>
              <a:rPr lang="en-US" sz="1200" b="0" i="0" dirty="0">
                <a:solidFill>
                  <a:srgbClr val="24292E"/>
                </a:solidFill>
                <a:effectLst/>
              </a:rPr>
              <a:t> - Load config data from file and from assets</a:t>
            </a:r>
          </a:p>
          <a:p>
            <a:pPr marL="800100" lvl="1" indent="-342900">
              <a:buFont typeface="Arial" panose="020B0604020202020204" pitchFamily="34" charset="0"/>
              <a:buChar char="•"/>
            </a:pPr>
            <a:r>
              <a:rPr lang="en-US" sz="1200" b="0" i="1" dirty="0" err="1">
                <a:solidFill>
                  <a:srgbClr val="24292E"/>
                </a:solidFill>
                <a:effectLst/>
              </a:rPr>
              <a:t>InitiAllApplications</a:t>
            </a:r>
            <a:r>
              <a:rPr lang="en-US" sz="1200" b="0" i="0" dirty="0">
                <a:solidFill>
                  <a:srgbClr val="24292E"/>
                </a:solidFill>
                <a:effectLst/>
              </a:rPr>
              <a:t> - Login to applications as per Config("</a:t>
            </a:r>
            <a:r>
              <a:rPr lang="en-US" sz="1200" b="0" i="0" dirty="0" err="1">
                <a:solidFill>
                  <a:srgbClr val="24292E"/>
                </a:solidFill>
                <a:effectLst/>
              </a:rPr>
              <a:t>OpenApps</a:t>
            </a:r>
            <a:r>
              <a:rPr lang="en-US" sz="1200" b="0" i="0" dirty="0">
                <a:solidFill>
                  <a:srgbClr val="24292E"/>
                </a:solidFill>
                <a:effectLst/>
              </a:rPr>
              <a:t>") field</a:t>
            </a:r>
          </a:p>
          <a:p>
            <a:pPr marL="800100" lvl="1" indent="-342900">
              <a:buFont typeface="Arial" panose="020B0604020202020204" pitchFamily="34" charset="0"/>
              <a:buChar char="•"/>
            </a:pPr>
            <a:r>
              <a:rPr lang="en-US" sz="1200" b="0" i="1" dirty="0" err="1">
                <a:solidFill>
                  <a:srgbClr val="24292E"/>
                </a:solidFill>
                <a:effectLst/>
              </a:rPr>
              <a:t>GetAppCredentials</a:t>
            </a:r>
            <a:r>
              <a:rPr lang="en-US" sz="1200" b="0" i="0" dirty="0">
                <a:solidFill>
                  <a:srgbClr val="24292E"/>
                </a:solidFill>
                <a:effectLst/>
              </a:rPr>
              <a:t> - From Orchestrator assets or local Credential Manager [</a:t>
            </a:r>
            <a:r>
              <a:rPr lang="en-US" sz="1200" b="0" i="0" dirty="0">
                <a:solidFill>
                  <a:schemeClr val="accent1"/>
                </a:solidFill>
                <a:effectLst/>
              </a:rPr>
              <a:t>Not Available in Latest Release </a:t>
            </a:r>
            <a:r>
              <a:rPr lang="en-US" sz="1200" b="0" i="0" dirty="0">
                <a:solidFill>
                  <a:srgbClr val="24292E"/>
                </a:solidFill>
                <a:effectLst/>
              </a:rPr>
              <a:t>]</a:t>
            </a:r>
            <a:endParaRPr lang="en-US" sz="1200" dirty="0">
              <a:solidFill>
                <a:srgbClr val="24292E"/>
              </a:solidFill>
            </a:endParaRPr>
          </a:p>
          <a:p>
            <a:pPr marL="800100" lvl="1" indent="-342900">
              <a:buFont typeface="Arial" panose="020B0604020202020204" pitchFamily="34" charset="0"/>
              <a:buChar char="•"/>
            </a:pPr>
            <a:r>
              <a:rPr lang="en-US" sz="1200" b="0" i="0" dirty="0">
                <a:solidFill>
                  <a:srgbClr val="24292E"/>
                </a:solidFill>
                <a:effectLst/>
              </a:rPr>
              <a:t>If failing, retry a few times as per Config("</a:t>
            </a:r>
            <a:r>
              <a:rPr lang="en-US" sz="1200" b="0" i="0" dirty="0" err="1">
                <a:solidFill>
                  <a:srgbClr val="24292E"/>
                </a:solidFill>
                <a:effectLst/>
              </a:rPr>
              <a:t>ProcessRetries</a:t>
            </a:r>
            <a:r>
              <a:rPr lang="en-US" sz="1200" b="0" i="0" dirty="0">
                <a:solidFill>
                  <a:srgbClr val="24292E"/>
                </a:solidFill>
                <a:effectLst/>
              </a:rPr>
              <a:t>")</a:t>
            </a:r>
          </a:p>
          <a:p>
            <a:pPr algn="l">
              <a:buFont typeface="+mj-lt"/>
              <a:buAutoNum type="arabicPeriod" startAt="2"/>
            </a:pPr>
            <a:r>
              <a:rPr lang="en-US" sz="1400" b="1" i="0" dirty="0">
                <a:solidFill>
                  <a:srgbClr val="24292E"/>
                </a:solidFill>
                <a:effectLst/>
              </a:rPr>
              <a:t>GET TRANSACTION DATA</a:t>
            </a:r>
            <a:endParaRPr lang="en-US" sz="1400" b="0" i="0" dirty="0">
              <a:solidFill>
                <a:srgbClr val="24292E"/>
              </a:solidFill>
              <a:effectLst/>
            </a:endParaRPr>
          </a:p>
          <a:p>
            <a:pPr marL="742950" lvl="1" indent="-285750" algn="l">
              <a:buFont typeface="Arial" panose="020B0604020202020204" pitchFamily="34" charset="0"/>
              <a:buChar char="•"/>
            </a:pPr>
            <a:r>
              <a:rPr lang="en-US" sz="1200" b="0" i="0" dirty="0">
                <a:solidFill>
                  <a:srgbClr val="24292E"/>
                </a:solidFill>
                <a:effectLst/>
              </a:rPr>
              <a:t>./Framework/</a:t>
            </a:r>
            <a:r>
              <a:rPr lang="en-US" sz="1200" b="0" i="1" dirty="0" err="1">
                <a:solidFill>
                  <a:srgbClr val="24292E"/>
                </a:solidFill>
                <a:effectLst/>
              </a:rPr>
              <a:t>GetTransactionData</a:t>
            </a:r>
            <a:r>
              <a:rPr lang="en-US" sz="1200" b="0" i="0" dirty="0">
                <a:solidFill>
                  <a:srgbClr val="24292E"/>
                </a:solidFill>
                <a:effectLst/>
              </a:rPr>
              <a:t> - Fetches from Orchestrator queue as per Config("</a:t>
            </a:r>
            <a:r>
              <a:rPr lang="en-US" sz="1200" b="0" i="0" dirty="0" err="1">
                <a:solidFill>
                  <a:srgbClr val="24292E"/>
                </a:solidFill>
                <a:effectLst/>
              </a:rPr>
              <a:t>TransactionQueue</a:t>
            </a:r>
            <a:r>
              <a:rPr lang="en-US" sz="1200" b="0" i="0" dirty="0">
                <a:solidFill>
                  <a:srgbClr val="24292E"/>
                </a:solidFill>
                <a:effectLst/>
              </a:rPr>
              <a:t>")</a:t>
            </a:r>
          </a:p>
          <a:p>
            <a:pPr marL="742950" lvl="1" indent="-285750" algn="l">
              <a:buFont typeface="Arial" panose="020B0604020202020204" pitchFamily="34" charset="0"/>
              <a:buChar char="•"/>
            </a:pPr>
            <a:r>
              <a:rPr lang="en-US" sz="1200" b="0" i="0" dirty="0">
                <a:solidFill>
                  <a:srgbClr val="24292E"/>
                </a:solidFill>
                <a:effectLst/>
              </a:rPr>
              <a:t>./</a:t>
            </a:r>
            <a:r>
              <a:rPr lang="en-US" sz="1200" b="0" i="1" dirty="0" err="1">
                <a:solidFill>
                  <a:srgbClr val="24292E"/>
                </a:solidFill>
                <a:effectLst/>
              </a:rPr>
              <a:t>GetTransactionData</a:t>
            </a:r>
            <a:r>
              <a:rPr lang="en-US" sz="1200" b="0" i="0" dirty="0">
                <a:solidFill>
                  <a:srgbClr val="24292E"/>
                </a:solidFill>
                <a:effectLst/>
              </a:rPr>
              <a:t> - Sample for working with Excel input files</a:t>
            </a:r>
          </a:p>
          <a:p>
            <a:pPr algn="l">
              <a:buFont typeface="+mj-lt"/>
              <a:buAutoNum type="arabicPeriod" startAt="2"/>
            </a:pPr>
            <a:r>
              <a:rPr lang="en-US" sz="1400" b="1" i="0" dirty="0">
                <a:solidFill>
                  <a:srgbClr val="24292E"/>
                </a:solidFill>
                <a:effectLst/>
              </a:rPr>
              <a:t>PROCESS TRANSACTION</a:t>
            </a:r>
            <a:endParaRPr lang="en-US" sz="1400" b="0" i="0" dirty="0">
              <a:solidFill>
                <a:srgbClr val="24292E"/>
              </a:solidFill>
              <a:effectLst/>
            </a:endParaRPr>
          </a:p>
          <a:p>
            <a:pPr marL="742950" lvl="1" indent="-285750">
              <a:buFont typeface="Arial" panose="020B0604020202020204" pitchFamily="34" charset="0"/>
              <a:buChar char="•"/>
            </a:pPr>
            <a:r>
              <a:rPr lang="en-US" sz="1200" b="0" i="0" dirty="0">
                <a:solidFill>
                  <a:srgbClr val="24292E"/>
                </a:solidFill>
                <a:effectLst/>
              </a:rPr>
              <a:t>Try </a:t>
            </a:r>
            <a:r>
              <a:rPr lang="en-US" sz="1200" b="0" i="1" dirty="0" err="1">
                <a:solidFill>
                  <a:srgbClr val="24292E"/>
                </a:solidFill>
                <a:effectLst/>
              </a:rPr>
              <a:t>ProcessTransaction</a:t>
            </a:r>
            <a:endParaRPr lang="en-US" sz="1200" b="0" i="0" dirty="0">
              <a:solidFill>
                <a:srgbClr val="24292E"/>
              </a:solidFill>
              <a:effectLst/>
            </a:endParaRPr>
          </a:p>
          <a:p>
            <a:pPr marL="742950" lvl="1" indent="-285750">
              <a:buFont typeface="Arial" panose="020B0604020202020204" pitchFamily="34" charset="0"/>
              <a:buChar char="•"/>
            </a:pPr>
            <a:r>
              <a:rPr lang="en-US" sz="1200" b="0" i="0" dirty="0">
                <a:solidFill>
                  <a:srgbClr val="24292E"/>
                </a:solidFill>
                <a:effectLst/>
              </a:rPr>
              <a:t>If application exceptions happen</a:t>
            </a:r>
          </a:p>
          <a:p>
            <a:pPr marL="1200150" lvl="2" indent="-285750">
              <a:buFont typeface="Arial" panose="020B0604020202020204" pitchFamily="34" charset="0"/>
              <a:buChar char="•"/>
            </a:pPr>
            <a:r>
              <a:rPr lang="en-US" sz="1200" b="0" i="1" dirty="0" err="1">
                <a:solidFill>
                  <a:srgbClr val="24292E"/>
                </a:solidFill>
                <a:effectLst/>
              </a:rPr>
              <a:t>SaveErrorScreen</a:t>
            </a:r>
            <a:r>
              <a:rPr lang="en-US" sz="1200" b="0" i="0" dirty="0">
                <a:solidFill>
                  <a:srgbClr val="24292E"/>
                </a:solidFill>
                <a:effectLst/>
              </a:rPr>
              <a:t> - In Config("</a:t>
            </a:r>
            <a:r>
              <a:rPr lang="en-US" sz="1200" b="0" i="0" dirty="0" err="1">
                <a:solidFill>
                  <a:srgbClr val="24292E"/>
                </a:solidFill>
                <a:effectLst/>
              </a:rPr>
              <a:t>ErrorsFolder</a:t>
            </a:r>
            <a:r>
              <a:rPr lang="en-US" sz="1200" b="0" i="0" dirty="0">
                <a:solidFill>
                  <a:srgbClr val="24292E"/>
                </a:solidFill>
                <a:effectLst/>
              </a:rPr>
              <a:t>") with the exception message</a:t>
            </a:r>
          </a:p>
          <a:p>
            <a:pPr marL="1200150" lvl="2" indent="-285750">
              <a:buFont typeface="Arial" panose="020B0604020202020204" pitchFamily="34" charset="0"/>
              <a:buChar char="•"/>
            </a:pPr>
            <a:r>
              <a:rPr lang="en-US" sz="1200" b="0" i="0" dirty="0">
                <a:solidFill>
                  <a:srgbClr val="24292E"/>
                </a:solidFill>
                <a:effectLst/>
              </a:rPr>
              <a:t>Going to re/INITIALIZE</a:t>
            </a:r>
          </a:p>
          <a:p>
            <a:pPr marL="742950" lvl="1" indent="-285750">
              <a:buFont typeface="Arial" panose="020B0604020202020204" pitchFamily="34" charset="0"/>
              <a:buChar char="•"/>
            </a:pPr>
            <a:r>
              <a:rPr lang="en-US" sz="1200" b="0" i="1" dirty="0" err="1">
                <a:solidFill>
                  <a:srgbClr val="24292E"/>
                </a:solidFill>
                <a:effectLst/>
              </a:rPr>
              <a:t>SetTransactionStatus</a:t>
            </a:r>
            <a:r>
              <a:rPr lang="en-US" sz="1200" b="0" i="0" dirty="0">
                <a:solidFill>
                  <a:srgbClr val="24292E"/>
                </a:solidFill>
                <a:effectLst/>
              </a:rPr>
              <a:t> - As Success, Failed or Rejected with reason</a:t>
            </a:r>
          </a:p>
          <a:p>
            <a:pPr marL="1200150" lvl="2" indent="-285750">
              <a:buFont typeface="Arial" panose="020B0604020202020204" pitchFamily="34" charset="0"/>
              <a:buChar char="•"/>
            </a:pPr>
            <a:r>
              <a:rPr lang="en-US" sz="1200" b="0" i="0" dirty="0">
                <a:solidFill>
                  <a:srgbClr val="24292E"/>
                </a:solidFill>
                <a:effectLst/>
              </a:rPr>
              <a:t>./Framework/</a:t>
            </a:r>
            <a:r>
              <a:rPr lang="en-US" sz="1200" b="0" i="1" dirty="0" err="1">
                <a:solidFill>
                  <a:srgbClr val="24292E"/>
                </a:solidFill>
                <a:effectLst/>
              </a:rPr>
              <a:t>SetTransactionStatus</a:t>
            </a:r>
            <a:r>
              <a:rPr lang="en-US" sz="1200" b="0" i="0" dirty="0">
                <a:solidFill>
                  <a:srgbClr val="24292E"/>
                </a:solidFill>
                <a:effectLst/>
              </a:rPr>
              <a:t> - Updates the Orchestrator queue item</a:t>
            </a:r>
          </a:p>
          <a:p>
            <a:pPr algn="l">
              <a:buFont typeface="+mj-lt"/>
              <a:buAutoNum type="arabicPeriod" startAt="4"/>
            </a:pPr>
            <a:r>
              <a:rPr lang="en-US" sz="1400" b="1" i="0" dirty="0">
                <a:solidFill>
                  <a:srgbClr val="24292E"/>
                </a:solidFill>
                <a:effectLst/>
              </a:rPr>
              <a:t>END PROCESS</a:t>
            </a:r>
            <a:endParaRPr lang="en-US" sz="1400" b="0" i="0" dirty="0">
              <a:solidFill>
                <a:srgbClr val="24292E"/>
              </a:solidFill>
              <a:effectLst/>
            </a:endParaRPr>
          </a:p>
          <a:p>
            <a:pPr lvl="1">
              <a:buFont typeface="Arial" panose="020B0604020202020204" pitchFamily="34" charset="0"/>
              <a:buChar char="•"/>
            </a:pPr>
            <a:r>
              <a:rPr lang="en-US" sz="1400" b="0" i="1" dirty="0" err="1">
                <a:solidFill>
                  <a:srgbClr val="24292E"/>
                </a:solidFill>
                <a:effectLst/>
              </a:rPr>
              <a:t>CloseAllApplications</a:t>
            </a:r>
            <a:r>
              <a:rPr lang="en-US" sz="1400" b="0" i="0" dirty="0">
                <a:solidFill>
                  <a:srgbClr val="24292E"/>
                </a:solidFill>
                <a:effectLst/>
              </a:rPr>
              <a:t> -</a:t>
            </a:r>
          </a:p>
        </p:txBody>
      </p:sp>
      <p:pic>
        <p:nvPicPr>
          <p:cNvPr id="7" name="Picture 6">
            <a:extLst>
              <a:ext uri="{FF2B5EF4-FFF2-40B4-BE49-F238E27FC236}">
                <a16:creationId xmlns:a16="http://schemas.microsoft.com/office/drawing/2014/main" id="{06C0A592-AAC8-4950-8F23-AF3F5028942F}"/>
              </a:ext>
            </a:extLst>
          </p:cNvPr>
          <p:cNvPicPr>
            <a:picLocks noChangeAspect="1"/>
          </p:cNvPicPr>
          <p:nvPr/>
        </p:nvPicPr>
        <p:blipFill>
          <a:blip r:embed="rId2"/>
          <a:stretch>
            <a:fillRect/>
          </a:stretch>
        </p:blipFill>
        <p:spPr>
          <a:xfrm>
            <a:off x="6882703" y="1032267"/>
            <a:ext cx="4466667" cy="3266667"/>
          </a:xfrm>
          <a:prstGeom prst="rect">
            <a:avLst/>
          </a:prstGeom>
        </p:spPr>
      </p:pic>
    </p:spTree>
    <p:extLst>
      <p:ext uri="{BB962C8B-B14F-4D97-AF65-F5344CB8AC3E}">
        <p14:creationId xmlns:p14="http://schemas.microsoft.com/office/powerpoint/2010/main" val="78813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291E8-8336-47D3-B153-DCA82F6BFFD2}"/>
              </a:ext>
            </a:extLst>
          </p:cNvPr>
          <p:cNvSpPr txBox="1"/>
          <p:nvPr/>
        </p:nvSpPr>
        <p:spPr>
          <a:xfrm>
            <a:off x="436227" y="260059"/>
            <a:ext cx="11596382" cy="461665"/>
          </a:xfrm>
          <a:prstGeom prst="rect">
            <a:avLst/>
          </a:prstGeom>
          <a:solidFill>
            <a:schemeClr val="accent1"/>
          </a:solidFill>
        </p:spPr>
        <p:txBody>
          <a:bodyPr wrap="square" rtlCol="0">
            <a:spAutoFit/>
          </a:bodyPr>
          <a:lstStyle/>
          <a:p>
            <a:r>
              <a:rPr lang="en-US" sz="2400" b="1" i="0">
                <a:solidFill>
                  <a:schemeClr val="bg1"/>
                </a:solidFill>
                <a:effectLst/>
                <a:latin typeface="Open Sans"/>
              </a:rPr>
              <a:t>INITIALIZE PROCESS</a:t>
            </a:r>
            <a:endParaRPr lang="en-US" sz="2400" b="1" i="0" dirty="0">
              <a:solidFill>
                <a:schemeClr val="bg1"/>
              </a:solidFill>
              <a:effectLst/>
              <a:latin typeface="Open Sans"/>
            </a:endParaRPr>
          </a:p>
        </p:txBody>
      </p:sp>
      <p:sp>
        <p:nvSpPr>
          <p:cNvPr id="5" name="TextBox 4">
            <a:extLst>
              <a:ext uri="{FF2B5EF4-FFF2-40B4-BE49-F238E27FC236}">
                <a16:creationId xmlns:a16="http://schemas.microsoft.com/office/drawing/2014/main" id="{FCF86C1B-138C-4F78-97DB-F9E8E1B7162F}"/>
              </a:ext>
            </a:extLst>
          </p:cNvPr>
          <p:cNvSpPr txBox="1"/>
          <p:nvPr/>
        </p:nvSpPr>
        <p:spPr>
          <a:xfrm>
            <a:off x="436227" y="721724"/>
            <a:ext cx="6576969" cy="4955203"/>
          </a:xfrm>
          <a:prstGeom prst="rect">
            <a:avLst/>
          </a:prstGeom>
          <a:noFill/>
        </p:spPr>
        <p:txBody>
          <a:bodyPr wrap="square">
            <a:spAutoFit/>
          </a:bodyPr>
          <a:lstStyle/>
          <a:p>
            <a:pPr algn="l"/>
            <a:r>
              <a:rPr lang="en-US" sz="1600" b="0" i="0" dirty="0">
                <a:solidFill>
                  <a:srgbClr val="000000"/>
                </a:solidFill>
                <a:effectLst/>
              </a:rPr>
              <a:t>This is the initial state which is used to - </a:t>
            </a:r>
          </a:p>
          <a:p>
            <a:pPr marL="342900" indent="-342900" algn="l">
              <a:buAutoNum type="arabicPeriod"/>
            </a:pPr>
            <a:r>
              <a:rPr lang="en-US" sz="1600" dirty="0">
                <a:solidFill>
                  <a:srgbClr val="000000"/>
                </a:solidFill>
              </a:rPr>
              <a:t>R</a:t>
            </a:r>
            <a:r>
              <a:rPr lang="en-US" sz="1600" b="0" i="0" dirty="0">
                <a:solidFill>
                  <a:srgbClr val="000000"/>
                </a:solidFill>
                <a:effectLst/>
              </a:rPr>
              <a:t>ead and Store the config data in the dictionary(</a:t>
            </a:r>
            <a:r>
              <a:rPr lang="en-US" sz="1600" b="0" i="0" dirty="0" err="1">
                <a:solidFill>
                  <a:srgbClr val="000000"/>
                </a:solidFill>
                <a:effectLst/>
              </a:rPr>
              <a:t>in_Config</a:t>
            </a:r>
            <a:r>
              <a:rPr lang="en-US" sz="1600" b="0" i="0" dirty="0">
                <a:solidFill>
                  <a:srgbClr val="000000"/>
                </a:solidFill>
                <a:effectLst/>
              </a:rPr>
              <a:t>)</a:t>
            </a:r>
            <a:endParaRPr lang="en-US" sz="1600" dirty="0">
              <a:solidFill>
                <a:srgbClr val="000000"/>
              </a:solidFill>
            </a:endParaRPr>
          </a:p>
          <a:p>
            <a:pPr marL="342900" indent="-342900" algn="l">
              <a:buAutoNum type="arabicPeriod"/>
            </a:pPr>
            <a:r>
              <a:rPr lang="en-US" sz="1600" dirty="0">
                <a:solidFill>
                  <a:srgbClr val="000000"/>
                </a:solidFill>
              </a:rPr>
              <a:t>C</a:t>
            </a:r>
            <a:r>
              <a:rPr lang="en-US" sz="1600" b="0" i="0" dirty="0">
                <a:solidFill>
                  <a:srgbClr val="000000"/>
                </a:solidFill>
                <a:effectLst/>
              </a:rPr>
              <a:t>lose all the unnecessary applications and open the required one. </a:t>
            </a:r>
          </a:p>
          <a:p>
            <a:pPr marL="342900" indent="-342900" algn="l">
              <a:buAutoNum type="arabicPeriod"/>
            </a:pPr>
            <a:r>
              <a:rPr lang="en-US" sz="1600" dirty="0">
                <a:solidFill>
                  <a:srgbClr val="000000"/>
                </a:solidFill>
              </a:rPr>
              <a:t>You can configure any additional step you need to initialize all you application.</a:t>
            </a:r>
          </a:p>
          <a:p>
            <a:pPr marL="342900" indent="-342900" algn="l">
              <a:buAutoNum type="arabicPeriod"/>
            </a:pPr>
            <a:endParaRPr lang="en-US" sz="1600" b="0" i="0" dirty="0">
              <a:solidFill>
                <a:srgbClr val="000000"/>
              </a:solidFill>
              <a:effectLst/>
            </a:endParaRPr>
          </a:p>
          <a:p>
            <a:pPr algn="l"/>
            <a:r>
              <a:rPr lang="en-US" sz="1600" b="0" i="0" dirty="0">
                <a:solidFill>
                  <a:srgbClr val="000000"/>
                </a:solidFill>
                <a:effectLst/>
              </a:rPr>
              <a:t>For example, if in the Process we need to upload an attachment in SAP, we first require the Bot to fetch the credentials from Orchestrator, open the SAP application and then login to SAP using the credentials. </a:t>
            </a:r>
          </a:p>
          <a:p>
            <a:pPr algn="l"/>
            <a:endParaRPr lang="en-US" sz="1600" b="0" i="0" dirty="0">
              <a:solidFill>
                <a:srgbClr val="000000"/>
              </a:solidFill>
              <a:effectLst/>
            </a:endParaRPr>
          </a:p>
          <a:p>
            <a:pPr marL="285750" indent="-285750" algn="l">
              <a:buFont typeface="Wingdings" panose="05000000000000000000" pitchFamily="2" charset="2"/>
              <a:buChar char="ü"/>
            </a:pPr>
            <a:r>
              <a:rPr lang="en-US" sz="1600" b="0" i="0" dirty="0">
                <a:solidFill>
                  <a:srgbClr val="000000"/>
                </a:solidFill>
                <a:effectLst/>
              </a:rPr>
              <a:t>The best part of UiPath ReFramework is that it is built in such a way that you can initialize all the applications necessary here in the Init state and if the conditions you have built are met, the Bot will then move forward with processing the transaction.</a:t>
            </a:r>
          </a:p>
          <a:p>
            <a:pPr algn="l"/>
            <a:endParaRPr lang="en-US" sz="1200" b="0" i="0" dirty="0">
              <a:solidFill>
                <a:srgbClr val="000000"/>
              </a:solidFill>
              <a:effectLst/>
            </a:endParaRPr>
          </a:p>
          <a:p>
            <a:pPr marL="285750" indent="-285750" algn="l">
              <a:buFont typeface="Wingdings" panose="05000000000000000000" pitchFamily="2" charset="2"/>
              <a:buChar char="ü"/>
            </a:pPr>
            <a:r>
              <a:rPr lang="en-US" sz="1600" b="0" i="0" dirty="0">
                <a:solidFill>
                  <a:srgbClr val="000000"/>
                </a:solidFill>
                <a:effectLst/>
              </a:rPr>
              <a:t>If there is an error while initializing the applications or the credentials provided are invalid, an exception notification will be sent from within Init State and end the process.</a:t>
            </a:r>
          </a:p>
        </p:txBody>
      </p:sp>
      <p:sp>
        <p:nvSpPr>
          <p:cNvPr id="6" name="Rectangle 5">
            <a:extLst>
              <a:ext uri="{FF2B5EF4-FFF2-40B4-BE49-F238E27FC236}">
                <a16:creationId xmlns:a16="http://schemas.microsoft.com/office/drawing/2014/main" id="{430A75BE-06EB-45D1-8CA3-F1D974D66BF8}"/>
              </a:ext>
            </a:extLst>
          </p:cNvPr>
          <p:cNvSpPr/>
          <p:nvPr/>
        </p:nvSpPr>
        <p:spPr>
          <a:xfrm>
            <a:off x="7801761" y="2718033"/>
            <a:ext cx="3095538" cy="57045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INIT</a:t>
            </a:r>
          </a:p>
        </p:txBody>
      </p:sp>
      <p:sp>
        <p:nvSpPr>
          <p:cNvPr id="9" name="TextBox 8">
            <a:extLst>
              <a:ext uri="{FF2B5EF4-FFF2-40B4-BE49-F238E27FC236}">
                <a16:creationId xmlns:a16="http://schemas.microsoft.com/office/drawing/2014/main" id="{B83FEDF3-05A8-4646-B222-CE0C4183E8E3}"/>
              </a:ext>
            </a:extLst>
          </p:cNvPr>
          <p:cNvSpPr txBox="1"/>
          <p:nvPr/>
        </p:nvSpPr>
        <p:spPr>
          <a:xfrm>
            <a:off x="7831123" y="1702370"/>
            <a:ext cx="303681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n-US" sz="1200" dirty="0"/>
              <a:t>Config Files</a:t>
            </a:r>
          </a:p>
          <a:p>
            <a:pPr marL="285750" indent="-285750">
              <a:buFont typeface="Wingdings" panose="05000000000000000000" pitchFamily="2" charset="2"/>
              <a:buChar char="ü"/>
            </a:pPr>
            <a:r>
              <a:rPr lang="en-US" sz="1200" dirty="0"/>
              <a:t>Assets</a:t>
            </a:r>
          </a:p>
          <a:p>
            <a:pPr marL="285750" indent="-285750">
              <a:buFont typeface="Wingdings" panose="05000000000000000000" pitchFamily="2" charset="2"/>
              <a:buChar char="ü"/>
            </a:pPr>
            <a:r>
              <a:rPr lang="en-US" sz="1200" dirty="0"/>
              <a:t>Folder Structure</a:t>
            </a:r>
          </a:p>
          <a:p>
            <a:pPr marL="285750" indent="-285750">
              <a:buFont typeface="Wingdings" panose="05000000000000000000" pitchFamily="2" charset="2"/>
              <a:buChar char="ü"/>
            </a:pPr>
            <a:r>
              <a:rPr lang="en-US" sz="1200" dirty="0"/>
              <a:t>Any other Config or Assists</a:t>
            </a:r>
          </a:p>
          <a:p>
            <a:endParaRPr lang="en-US" sz="1200" dirty="0"/>
          </a:p>
        </p:txBody>
      </p:sp>
      <p:sp>
        <p:nvSpPr>
          <p:cNvPr id="10" name="Rectangle: Rounded Corners 9">
            <a:extLst>
              <a:ext uri="{FF2B5EF4-FFF2-40B4-BE49-F238E27FC236}">
                <a16:creationId xmlns:a16="http://schemas.microsoft.com/office/drawing/2014/main" id="{D3B8587F-A769-4C1B-894E-8C0B7FA07CB1}"/>
              </a:ext>
            </a:extLst>
          </p:cNvPr>
          <p:cNvSpPr/>
          <p:nvPr/>
        </p:nvSpPr>
        <p:spPr>
          <a:xfrm>
            <a:off x="7104076" y="3293261"/>
            <a:ext cx="4490907" cy="10528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buFont typeface="Arial" panose="020B0604020202020204" pitchFamily="34" charset="0"/>
              <a:buChar char="•"/>
            </a:pPr>
            <a:r>
              <a:rPr lang="en-US" sz="1200" dirty="0"/>
              <a:t>Read Config</a:t>
            </a:r>
          </a:p>
          <a:p>
            <a:pPr marL="171450" indent="-171450" algn="just">
              <a:buFont typeface="Arial" panose="020B0604020202020204" pitchFamily="34" charset="0"/>
              <a:buChar char="•"/>
            </a:pPr>
            <a:r>
              <a:rPr lang="en-US" sz="1200" dirty="0"/>
              <a:t>Close Open application</a:t>
            </a:r>
          </a:p>
          <a:p>
            <a:pPr marL="171450" indent="-171450" algn="just">
              <a:buFont typeface="Arial" panose="020B0604020202020204" pitchFamily="34" charset="0"/>
              <a:buChar char="•"/>
            </a:pPr>
            <a:r>
              <a:rPr lang="en-US" sz="1200" dirty="0"/>
              <a:t>Initialize any settings and Folder Structures etc.</a:t>
            </a:r>
          </a:p>
          <a:p>
            <a:pPr marL="171450" indent="-171450" algn="just">
              <a:buFont typeface="Arial" panose="020B0604020202020204" pitchFamily="34" charset="0"/>
              <a:buChar char="•"/>
            </a:pPr>
            <a:r>
              <a:rPr lang="en-US" sz="1200" dirty="0"/>
              <a:t>Open All Required Application </a:t>
            </a:r>
          </a:p>
        </p:txBody>
      </p:sp>
      <p:sp>
        <p:nvSpPr>
          <p:cNvPr id="14" name="TextBox 13">
            <a:extLst>
              <a:ext uri="{FF2B5EF4-FFF2-40B4-BE49-F238E27FC236}">
                <a16:creationId xmlns:a16="http://schemas.microsoft.com/office/drawing/2014/main" id="{09C2B6B8-646A-485E-9CE4-B1CB18B510B5}"/>
              </a:ext>
            </a:extLst>
          </p:cNvPr>
          <p:cNvSpPr txBox="1"/>
          <p:nvPr/>
        </p:nvSpPr>
        <p:spPr>
          <a:xfrm>
            <a:off x="7881456" y="4346078"/>
            <a:ext cx="298648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Get Transaction Data state</a:t>
            </a:r>
            <a:endParaRPr lang="en-US" dirty="0"/>
          </a:p>
        </p:txBody>
      </p:sp>
    </p:spTree>
    <p:extLst>
      <p:ext uri="{BB962C8B-B14F-4D97-AF65-F5344CB8AC3E}">
        <p14:creationId xmlns:p14="http://schemas.microsoft.com/office/powerpoint/2010/main" val="175567196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219</TotalTime>
  <Words>1634</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vt:lpstr>
      <vt:lpstr>Rockwell</vt:lpstr>
      <vt:lpstr>Wingdings</vt:lpstr>
      <vt:lpstr>Atlas</vt:lpstr>
      <vt:lpstr>Module 7</vt:lpstr>
      <vt:lpstr>Learning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Satish Prasad</dc:creator>
  <cp:lastModifiedBy>UiPath Demo</cp:lastModifiedBy>
  <cp:revision>19</cp:revision>
  <dcterms:created xsi:type="dcterms:W3CDTF">2020-11-15T18:48:17Z</dcterms:created>
  <dcterms:modified xsi:type="dcterms:W3CDTF">2024-07-28T16:23:23Z</dcterms:modified>
</cp:coreProperties>
</file>