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80" r:id="rId4"/>
    <p:sldId id="274" r:id="rId5"/>
    <p:sldId id="275" r:id="rId6"/>
    <p:sldId id="276" r:id="rId7"/>
    <p:sldId id="277" r:id="rId8"/>
    <p:sldId id="278" r:id="rId9"/>
    <p:sldId id="279" r:id="rId10"/>
    <p:sldId id="281" r:id="rId11"/>
    <p:sldId id="282" r:id="rId12"/>
    <p:sldId id="283" r:id="rId13"/>
    <p:sldId id="285" r:id="rId14"/>
    <p:sldId id="284" r:id="rId15"/>
    <p:sldId id="286" r:id="rId16"/>
    <p:sldId id="2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5D222C-FD66-4288-99C7-15C1D572B465}">
          <p14:sldIdLst>
            <p14:sldId id="256"/>
            <p14:sldId id="257"/>
          </p14:sldIdLst>
        </p14:section>
        <p14:section name="Invoke Code" id="{1FD33CAB-01FE-4525-B772-29D316CD2541}">
          <p14:sldIdLst>
            <p14:sldId id="280"/>
            <p14:sldId id="274"/>
          </p14:sldIdLst>
        </p14:section>
        <p14:section name="Power Shell Integration" id="{9C52E458-6A3A-41D9-A4C5-146048E75CD3}">
          <p14:sldIdLst>
            <p14:sldId id="275"/>
            <p14:sldId id="276"/>
          </p14:sldIdLst>
        </p14:section>
        <p14:section name="Python Integration" id="{E9771830-3AF6-4296-9DB8-0883AF2B592D}">
          <p14:sldIdLst>
            <p14:sldId id="277"/>
            <p14:sldId id="278"/>
            <p14:sldId id="279"/>
          </p14:sldIdLst>
        </p14:section>
        <p14:section name="Integration With Databases" id="{55387192-03DF-4793-865F-DFFD81788FCD}">
          <p14:sldIdLst>
            <p14:sldId id="281"/>
            <p14:sldId id="282"/>
            <p14:sldId id="283"/>
            <p14:sldId id="285"/>
            <p14:sldId id="284"/>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94660"/>
  </p:normalViewPr>
  <p:slideViewPr>
    <p:cSldViewPr snapToGrid="0">
      <p:cViewPr varScale="1">
        <p:scale>
          <a:sx n="111" d="100"/>
          <a:sy n="111" d="100"/>
        </p:scale>
        <p:origin x="5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D4444-1234-4422-90AB-22309ECFB488}"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04C49-A3C9-4935-81AD-B0E4BBF1DD15}" type="slidenum">
              <a:rPr lang="en-US" smtClean="0"/>
              <a:t>‹#›</a:t>
            </a:fld>
            <a:endParaRPr lang="en-US"/>
          </a:p>
        </p:txBody>
      </p:sp>
    </p:spTree>
    <p:extLst>
      <p:ext uri="{BB962C8B-B14F-4D97-AF65-F5344CB8AC3E}">
        <p14:creationId xmlns:p14="http://schemas.microsoft.com/office/powerpoint/2010/main" val="2104838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7/29/2024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7/29/2024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7/29/2024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7/29/2024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7/29/2024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7/29/2024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7/29/2024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7/29/2024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ABCD-292C-49FC-A0B9-31D58CBA275B}"/>
              </a:ext>
            </a:extLst>
          </p:cNvPr>
          <p:cNvSpPr>
            <a:spLocks noGrp="1"/>
          </p:cNvSpPr>
          <p:nvPr>
            <p:ph type="ctrTitle"/>
          </p:nvPr>
        </p:nvSpPr>
        <p:spPr/>
        <p:txBody>
          <a:bodyPr>
            <a:normAutofit/>
          </a:bodyPr>
          <a:lstStyle/>
          <a:p>
            <a:r>
              <a:rPr lang="en-US" dirty="0">
                <a:latin typeface="Verdana" panose="020B0604030504040204" pitchFamily="34" charset="0"/>
                <a:ea typeface="Verdana" panose="020B0604030504040204" pitchFamily="34" charset="0"/>
              </a:rPr>
              <a:t>Module</a:t>
            </a:r>
            <a:r>
              <a:rPr lang="en-US" dirty="0"/>
              <a:t> No 8</a:t>
            </a:r>
          </a:p>
        </p:txBody>
      </p:sp>
      <p:sp>
        <p:nvSpPr>
          <p:cNvPr id="3" name="Subtitle 2">
            <a:extLst>
              <a:ext uri="{FF2B5EF4-FFF2-40B4-BE49-F238E27FC236}">
                <a16:creationId xmlns:a16="http://schemas.microsoft.com/office/drawing/2014/main" id="{59097E70-FA4F-4C30-A211-B580B4CBBE86}"/>
              </a:ext>
            </a:extLst>
          </p:cNvPr>
          <p:cNvSpPr>
            <a:spLocks noGrp="1"/>
          </p:cNvSpPr>
          <p:nvPr>
            <p:ph type="subTitle" idx="1"/>
          </p:nvPr>
        </p:nvSpPr>
        <p:spPr/>
        <p:txBody>
          <a:bodyPr/>
          <a:lstStyle/>
          <a:p>
            <a:r>
              <a:rPr lang="en-US" dirty="0"/>
              <a:t>UiPath Advance Features(Code/API/Databases)</a:t>
            </a:r>
          </a:p>
        </p:txBody>
      </p:sp>
    </p:spTree>
    <p:extLst>
      <p:ext uri="{BB962C8B-B14F-4D97-AF65-F5344CB8AC3E}">
        <p14:creationId xmlns:p14="http://schemas.microsoft.com/office/powerpoint/2010/main" val="4083454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90A2BB-4FBC-4BA7-8C45-249FD5D0F9F1}"/>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Database Integration With UiPath</a:t>
            </a:r>
          </a:p>
        </p:txBody>
      </p:sp>
      <p:sp>
        <p:nvSpPr>
          <p:cNvPr id="5" name="TextBox 4">
            <a:extLst>
              <a:ext uri="{FF2B5EF4-FFF2-40B4-BE49-F238E27FC236}">
                <a16:creationId xmlns:a16="http://schemas.microsoft.com/office/drawing/2014/main" id="{E384DA3A-F075-49EA-A694-8728247F11E4}"/>
              </a:ext>
            </a:extLst>
          </p:cNvPr>
          <p:cNvSpPr txBox="1"/>
          <p:nvPr/>
        </p:nvSpPr>
        <p:spPr>
          <a:xfrm>
            <a:off x="292598" y="998041"/>
            <a:ext cx="5160246" cy="4239687"/>
          </a:xfrm>
          <a:prstGeom prst="rect">
            <a:avLst/>
          </a:prstGeom>
          <a:noFill/>
        </p:spPr>
        <p:txBody>
          <a:bodyPr wrap="square">
            <a:spAutoFit/>
          </a:bodyPr>
          <a:lstStyle/>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Uipath</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Database pack enables the user to connect to a database and perform different action within it, such as executing queries, transactions, and non-queries.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different types of activities that are present under the Database package are as follows: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ourier New" panose="02070309020205020404" pitchFamily="49" charset="0"/>
              </a:rPr>
              <a:t>Connect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ourier New" panose="02070309020205020404" pitchFamily="49" charset="0"/>
              </a:rPr>
              <a:t>Disconnect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ourier New" panose="02070309020205020404" pitchFamily="49" charset="0"/>
              </a:rPr>
              <a:t>Execute Non Query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ourier New" panose="02070309020205020404" pitchFamily="49" charset="0"/>
              </a:rPr>
              <a:t>Execute Query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ourier New" panose="02070309020205020404" pitchFamily="49" charset="0"/>
              </a:rPr>
              <a:t>Insert</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ourier New" panose="02070309020205020404" pitchFamily="49" charset="0"/>
              </a:rPr>
              <a:t>Start Transaction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Let’s discuss these activities one by one in detail.</a:t>
            </a:r>
          </a:p>
        </p:txBody>
      </p:sp>
      <p:pic>
        <p:nvPicPr>
          <p:cNvPr id="6" name="Picture 5">
            <a:extLst>
              <a:ext uri="{FF2B5EF4-FFF2-40B4-BE49-F238E27FC236}">
                <a16:creationId xmlns:a16="http://schemas.microsoft.com/office/drawing/2014/main" id="{7A1C4FFF-BB59-4ABF-85E1-69CA53F6EEB2}"/>
              </a:ext>
            </a:extLst>
          </p:cNvPr>
          <p:cNvPicPr/>
          <p:nvPr/>
        </p:nvPicPr>
        <p:blipFill rotWithShape="1">
          <a:blip r:embed="rId2"/>
          <a:srcRect r="-480" b="7354"/>
          <a:stretch/>
        </p:blipFill>
        <p:spPr bwMode="auto">
          <a:xfrm>
            <a:off x="6012109" y="1109747"/>
            <a:ext cx="5254305" cy="4016273"/>
          </a:xfrm>
          <a:prstGeom prst="rect">
            <a:avLst/>
          </a:prstGeom>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58381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E24B12-515D-40CB-B636-EA6966E97E34}"/>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Database Integration With UiPath</a:t>
            </a:r>
          </a:p>
        </p:txBody>
      </p:sp>
      <p:sp>
        <p:nvSpPr>
          <p:cNvPr id="5" name="TextBox 4">
            <a:extLst>
              <a:ext uri="{FF2B5EF4-FFF2-40B4-BE49-F238E27FC236}">
                <a16:creationId xmlns:a16="http://schemas.microsoft.com/office/drawing/2014/main" id="{9AD29A95-1FFD-4D72-8C9E-18E1E8578E06}"/>
              </a:ext>
            </a:extLst>
          </p:cNvPr>
          <p:cNvSpPr txBox="1"/>
          <p:nvPr/>
        </p:nvSpPr>
        <p:spPr>
          <a:xfrm>
            <a:off x="292598" y="947103"/>
            <a:ext cx="11228283" cy="5485348"/>
          </a:xfrm>
          <a:prstGeom prst="rect">
            <a:avLst/>
          </a:prstGeom>
          <a:noFill/>
        </p:spPr>
        <p:txBody>
          <a:bodyPr wrap="square">
            <a:spAutoFit/>
          </a:bodyPr>
          <a:lstStyle/>
          <a:p>
            <a:pPr marL="0" marR="0" algn="just">
              <a:lnSpc>
                <a:spcPct val="107000"/>
              </a:lnSpc>
              <a:spcBef>
                <a:spcPts val="0"/>
              </a:spcBef>
              <a:spcAft>
                <a:spcPts val="800"/>
              </a:spcAft>
            </a:pPr>
            <a:r>
              <a:rPr lang="en-US" sz="1600" b="1" dirty="0">
                <a:effectLst/>
                <a:latin typeface="Verdana" panose="020B0604030504040204" pitchFamily="34" charset="0"/>
                <a:ea typeface="Verdana" panose="020B0604030504040204" pitchFamily="34" charset="0"/>
                <a:cs typeface="Times New Roman" panose="02020603050405020304" pitchFamily="18" charset="0"/>
              </a:rPr>
              <a:t>Connect</a:t>
            </a:r>
            <a:r>
              <a:rPr lang="en-US" sz="1600" dirty="0">
                <a:effectLst/>
                <a:latin typeface="Verdana" panose="020B0604030504040204" pitchFamily="34" charset="0"/>
                <a:ea typeface="Verdana" panose="020B0604030504040204" pitchFamily="34" charset="0"/>
                <a:cs typeface="Times New Roman" panose="02020603050405020304" pitchFamily="18" charset="0"/>
              </a:rPr>
              <a:t>: This activity requests a connection string to establish a database connection and a </a:t>
            </a:r>
            <a:r>
              <a:rPr lang="en-US" sz="1600" dirty="0" err="1">
                <a:effectLst/>
                <a:latin typeface="Verdana" panose="020B0604030504040204" pitchFamily="34" charset="0"/>
                <a:ea typeface="Verdana" panose="020B0604030504040204" pitchFamily="34" charset="0"/>
                <a:cs typeface="Times New Roman" panose="02020603050405020304" pitchFamily="18" charset="0"/>
              </a:rPr>
              <a:t>ProviderName</a:t>
            </a:r>
            <a:r>
              <a:rPr lang="en-US" sz="1600" dirty="0">
                <a:effectLst/>
                <a:latin typeface="Verdana" panose="020B0604030504040204" pitchFamily="34" charset="0"/>
                <a:ea typeface="Verdana" panose="020B0604030504040204" pitchFamily="34" charset="0"/>
                <a:cs typeface="Times New Roman" panose="02020603050405020304" pitchFamily="18" charset="0"/>
              </a:rPr>
              <a:t>. The connection string must contain a data source, a username and a password. This activity outputs a </a:t>
            </a:r>
            <a:r>
              <a:rPr lang="en-US" sz="1600" dirty="0" err="1">
                <a:effectLst/>
                <a:latin typeface="Verdana" panose="020B0604030504040204" pitchFamily="34" charset="0"/>
                <a:ea typeface="Verdana" panose="020B0604030504040204" pitchFamily="34" charset="0"/>
                <a:cs typeface="Times New Roman" panose="02020603050405020304" pitchFamily="18" charset="0"/>
              </a:rPr>
              <a:t>DatabaseConnection</a:t>
            </a:r>
            <a:r>
              <a:rPr lang="en-US" sz="1600" dirty="0">
                <a:effectLst/>
                <a:latin typeface="Verdana" panose="020B0604030504040204" pitchFamily="34" charset="0"/>
                <a:ea typeface="Verdana" panose="020B0604030504040204" pitchFamily="34" charset="0"/>
                <a:cs typeface="Times New Roman" panose="02020603050405020304" pitchFamily="18" charset="0"/>
              </a:rPr>
              <a:t> variable which you can use throughout further activities.</a:t>
            </a:r>
          </a:p>
          <a:p>
            <a:pPr marL="0" marR="0">
              <a:lnSpc>
                <a:spcPct val="107000"/>
              </a:lnSpc>
              <a:spcBef>
                <a:spcPts val="0"/>
              </a:spcBef>
              <a:spcAft>
                <a:spcPts val="800"/>
              </a:spcAft>
            </a:pPr>
            <a:r>
              <a:rPr lang="en-US" sz="1600" b="1" dirty="0">
                <a:effectLst/>
                <a:latin typeface="Verdana" panose="020B0604030504040204" pitchFamily="34" charset="0"/>
                <a:ea typeface="Verdana" panose="020B0604030504040204" pitchFamily="34" charset="0"/>
                <a:cs typeface="Times New Roman" panose="02020603050405020304" pitchFamily="18" charset="0"/>
              </a:rPr>
              <a:t>Disconnect: </a:t>
            </a:r>
            <a:r>
              <a:rPr lang="en-US" sz="1600" dirty="0">
                <a:effectLst/>
                <a:latin typeface="Verdana" panose="020B0604030504040204" pitchFamily="34" charset="0"/>
                <a:ea typeface="Verdana" panose="020B0604030504040204" pitchFamily="34" charset="0"/>
                <a:cs typeface="Times New Roman" panose="02020603050405020304" pitchFamily="18" charset="0"/>
              </a:rPr>
              <a:t>This activity closes a connection to a database.</a:t>
            </a:r>
          </a:p>
          <a:p>
            <a:pPr marL="0" marR="0">
              <a:lnSpc>
                <a:spcPct val="107000"/>
              </a:lnSpc>
              <a:spcBef>
                <a:spcPts val="0"/>
              </a:spcBef>
              <a:spcAft>
                <a:spcPts val="800"/>
              </a:spcAft>
            </a:pPr>
            <a:r>
              <a:rPr lang="en-US" sz="1600" b="1" dirty="0">
                <a:effectLst/>
                <a:latin typeface="Verdana" panose="020B0604030504040204" pitchFamily="34" charset="0"/>
                <a:ea typeface="Verdana" panose="020B0604030504040204" pitchFamily="34" charset="0"/>
                <a:cs typeface="Times New Roman" panose="02020603050405020304" pitchFamily="18" charset="0"/>
              </a:rPr>
              <a:t>Execute Non Query: </a:t>
            </a:r>
            <a:r>
              <a:rPr lang="en-US" sz="1600" dirty="0">
                <a:effectLst/>
                <a:latin typeface="Verdana" panose="020B0604030504040204" pitchFamily="34" charset="0"/>
                <a:ea typeface="Verdana" panose="020B0604030504040204" pitchFamily="34" charset="0"/>
                <a:cs typeface="Times New Roman" panose="02020603050405020304" pitchFamily="18" charset="0"/>
              </a:rPr>
              <a:t>This activity executes a non-query (Update, Insert, and Delete, etc.) statements that do not return any result sets. This method returns the number of rows affected by either any of the non-query statements.</a:t>
            </a:r>
          </a:p>
          <a:p>
            <a:pPr marL="0" marR="0" algn="just">
              <a:lnSpc>
                <a:spcPct val="107000"/>
              </a:lnSpc>
              <a:spcBef>
                <a:spcPts val="0"/>
              </a:spcBef>
              <a:spcAft>
                <a:spcPts val="0"/>
              </a:spcAft>
            </a:pPr>
            <a:r>
              <a:rPr lang="en-US" sz="1600" b="1" dirty="0">
                <a:effectLst/>
                <a:latin typeface="Verdana" panose="020B0604030504040204" pitchFamily="34" charset="0"/>
                <a:ea typeface="Verdana" panose="020B0604030504040204" pitchFamily="34" charset="0"/>
                <a:cs typeface="Times New Roman" panose="02020603050405020304" pitchFamily="18" charset="0"/>
              </a:rPr>
              <a:t>Execute Query: </a:t>
            </a:r>
            <a:r>
              <a:rPr lang="en-US" sz="1600" dirty="0">
                <a:effectLst/>
                <a:latin typeface="Verdana" panose="020B0604030504040204" pitchFamily="34" charset="0"/>
                <a:ea typeface="Verdana" panose="020B0604030504040204" pitchFamily="34" charset="0"/>
                <a:cs typeface="Times New Roman" panose="02020603050405020304" pitchFamily="18" charset="0"/>
              </a:rPr>
              <a:t>Executes the query on a database and returns the query result in the </a:t>
            </a:r>
            <a:r>
              <a:rPr lang="en-US" sz="1600" dirty="0" err="1">
                <a:effectLst/>
                <a:latin typeface="Verdana" panose="020B0604030504040204" pitchFamily="34" charset="0"/>
                <a:ea typeface="Verdana" panose="020B0604030504040204" pitchFamily="34" charset="0"/>
                <a:cs typeface="Times New Roman" panose="02020603050405020304" pitchFamily="18" charset="0"/>
              </a:rPr>
              <a:t>datatable</a:t>
            </a:r>
            <a:r>
              <a:rPr lang="en-US" sz="1600" dirty="0">
                <a:effectLst/>
                <a:latin typeface="Verdana" panose="020B0604030504040204" pitchFamily="34" charset="0"/>
                <a:ea typeface="Verdana" panose="020B0604030504040204" pitchFamily="34" charset="0"/>
                <a:cs typeface="Times New Roman" panose="02020603050405020304" pitchFamily="18" charset="0"/>
              </a:rPr>
              <a:t>. SQL command to be executed to get the results.</a:t>
            </a:r>
          </a:p>
          <a:p>
            <a:pPr marL="0" marR="0" algn="just">
              <a:lnSpc>
                <a:spcPct val="107000"/>
              </a:lnSpc>
              <a:spcBef>
                <a:spcPts val="0"/>
              </a:spcBef>
              <a:spcAft>
                <a:spcPts val="0"/>
              </a:spcAft>
            </a:pPr>
            <a:r>
              <a:rPr lang="en-US" sz="1600" dirty="0">
                <a:effectLst/>
                <a:latin typeface="Verdana" panose="020B0604030504040204" pitchFamily="34" charset="0"/>
                <a:ea typeface="Verdana" panose="020B0604030504040204" pitchFamily="34" charset="0"/>
                <a:cs typeface="Times New Roman" panose="02020603050405020304" pitchFamily="18" charset="0"/>
              </a:rPr>
              <a:t> </a:t>
            </a:r>
          </a:p>
          <a:p>
            <a:pPr marL="0" marR="0" algn="just">
              <a:lnSpc>
                <a:spcPct val="107000"/>
              </a:lnSpc>
              <a:spcBef>
                <a:spcPts val="0"/>
              </a:spcBef>
              <a:spcAft>
                <a:spcPts val="800"/>
              </a:spcAft>
            </a:pPr>
            <a:r>
              <a:rPr lang="en-US" sz="1600" b="1" dirty="0">
                <a:effectLst/>
                <a:latin typeface="Verdana" panose="020B0604030504040204" pitchFamily="34" charset="0"/>
                <a:ea typeface="Verdana" panose="020B0604030504040204" pitchFamily="34" charset="0"/>
                <a:cs typeface="Times New Roman" panose="02020603050405020304" pitchFamily="18" charset="0"/>
              </a:rPr>
              <a:t>Insert:  </a:t>
            </a:r>
            <a:r>
              <a:rPr lang="en-US" sz="1600" dirty="0">
                <a:effectLst/>
                <a:latin typeface="Verdana" panose="020B0604030504040204" pitchFamily="34" charset="0"/>
                <a:ea typeface="Verdana" panose="020B0604030504040204" pitchFamily="34" charset="0"/>
                <a:cs typeface="Times New Roman" panose="02020603050405020304" pitchFamily="18" charset="0"/>
              </a:rPr>
              <a:t>This activity inserts a data table records into an existing database table. For this you need to provide the table name and the data table variable that will be inserted into table in the properties panel of Insert activity.</a:t>
            </a:r>
          </a:p>
          <a:p>
            <a:pPr marL="0" marR="0">
              <a:lnSpc>
                <a:spcPct val="107000"/>
              </a:lnSpc>
              <a:spcBef>
                <a:spcPts val="0"/>
              </a:spcBef>
              <a:spcAft>
                <a:spcPts val="800"/>
              </a:spcAft>
            </a:pPr>
            <a:r>
              <a:rPr lang="en-US" sz="1600" b="1" dirty="0">
                <a:effectLst/>
                <a:latin typeface="Verdana" panose="020B0604030504040204" pitchFamily="34" charset="0"/>
                <a:ea typeface="Verdana" panose="020B0604030504040204" pitchFamily="34" charset="0"/>
                <a:cs typeface="Times New Roman" panose="02020603050405020304" pitchFamily="18" charset="0"/>
              </a:rPr>
              <a:t>Start Transaction: </a:t>
            </a:r>
            <a:r>
              <a:rPr lang="en-US" sz="1600" dirty="0">
                <a:effectLst/>
                <a:latin typeface="Verdana" panose="020B0604030504040204" pitchFamily="34" charset="0"/>
                <a:ea typeface="Verdana" panose="020B0604030504040204" pitchFamily="34" charset="0"/>
                <a:cs typeface="Times New Roman" panose="02020603050405020304" pitchFamily="18" charset="0"/>
              </a:rPr>
              <a:t>This activity is used to connect to a database and can include any database related activities in it. It gives us the output with a database connection variable which can be passed as input to other database activities as input for connection string. If </a:t>
            </a:r>
            <a:r>
              <a:rPr lang="en-US" sz="1600" dirty="0" err="1">
                <a:effectLst/>
                <a:latin typeface="Verdana" panose="020B0604030504040204" pitchFamily="34" charset="0"/>
                <a:ea typeface="Verdana" panose="020B0604030504040204" pitchFamily="34" charset="0"/>
                <a:cs typeface="Times New Roman" panose="02020603050405020304" pitchFamily="18" charset="0"/>
              </a:rPr>
              <a:t>UseTransaction</a:t>
            </a:r>
            <a:r>
              <a:rPr lang="en-US" sz="1600" dirty="0">
                <a:effectLst/>
                <a:latin typeface="Verdana" panose="020B0604030504040204" pitchFamily="34" charset="0"/>
                <a:ea typeface="Verdana" panose="020B0604030504040204" pitchFamily="34" charset="0"/>
                <a:cs typeface="Times New Roman" panose="02020603050405020304" pitchFamily="18" charset="0"/>
              </a:rPr>
              <a:t> is set true, the contained operations are executed in a single transaction, and applied at the end if none of them failed. If </a:t>
            </a:r>
            <a:r>
              <a:rPr lang="en-US" sz="1600" dirty="0" err="1">
                <a:effectLst/>
                <a:latin typeface="Verdana" panose="020B0604030504040204" pitchFamily="34" charset="0"/>
                <a:ea typeface="Verdana" panose="020B0604030504040204" pitchFamily="34" charset="0"/>
                <a:cs typeface="Times New Roman" panose="02020603050405020304" pitchFamily="18" charset="0"/>
              </a:rPr>
              <a:t>UseTransaction</a:t>
            </a:r>
            <a:r>
              <a:rPr lang="en-US" sz="1600" dirty="0">
                <a:effectLst/>
                <a:latin typeface="Verdana" panose="020B0604030504040204" pitchFamily="34" charset="0"/>
                <a:ea typeface="Verdana" panose="020B0604030504040204" pitchFamily="34" charset="0"/>
                <a:cs typeface="Times New Roman" panose="02020603050405020304" pitchFamily="18" charset="0"/>
              </a:rPr>
              <a:t> is set to false, all operations are committed individually. When this activity ends, the connection to the database is closed.</a:t>
            </a:r>
          </a:p>
        </p:txBody>
      </p:sp>
    </p:spTree>
    <p:extLst>
      <p:ext uri="{BB962C8B-B14F-4D97-AF65-F5344CB8AC3E}">
        <p14:creationId xmlns:p14="http://schemas.microsoft.com/office/powerpoint/2010/main" val="2144727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616B17-1206-4FC3-8B71-E16F176F9F73}"/>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Database Steps With UiPath</a:t>
            </a:r>
          </a:p>
        </p:txBody>
      </p:sp>
      <p:sp>
        <p:nvSpPr>
          <p:cNvPr id="7" name="TextBox 6">
            <a:extLst>
              <a:ext uri="{FF2B5EF4-FFF2-40B4-BE49-F238E27FC236}">
                <a16:creationId xmlns:a16="http://schemas.microsoft.com/office/drawing/2014/main" id="{B73E735B-B8DD-4625-B2DE-46B80C70C217}"/>
              </a:ext>
            </a:extLst>
          </p:cNvPr>
          <p:cNvSpPr txBox="1"/>
          <p:nvPr/>
        </p:nvSpPr>
        <p:spPr>
          <a:xfrm>
            <a:off x="292598" y="1136519"/>
            <a:ext cx="6094602" cy="5509200"/>
          </a:xfrm>
          <a:prstGeom prst="rect">
            <a:avLst/>
          </a:prstGeom>
          <a:noFill/>
        </p:spPr>
        <p:txBody>
          <a:bodyPr wrap="square">
            <a:spAutoFit/>
          </a:bodyPr>
          <a:lstStyle/>
          <a:p>
            <a:r>
              <a:rPr lang="en-US" dirty="0">
                <a:solidFill>
                  <a:schemeClr val="accent1"/>
                </a:solidFill>
              </a:rPr>
              <a:t>Step 1 </a:t>
            </a:r>
            <a:r>
              <a:rPr lang="en-US" dirty="0"/>
              <a:t>- Install the database package from manage packages. </a:t>
            </a:r>
          </a:p>
          <a:p>
            <a:endParaRPr lang="en-US" dirty="0"/>
          </a:p>
          <a:p>
            <a:r>
              <a:rPr lang="en-US" dirty="0">
                <a:solidFill>
                  <a:schemeClr val="accent1"/>
                </a:solidFill>
              </a:rPr>
              <a:t>Step 2- </a:t>
            </a:r>
            <a:r>
              <a:rPr lang="en-US" dirty="0"/>
              <a:t>Now In activities panel search “Database”, you will see various database activities as shown in figure.</a:t>
            </a:r>
          </a:p>
          <a:p>
            <a:endParaRPr lang="en-US" dirty="0"/>
          </a:p>
          <a:p>
            <a:r>
              <a:rPr lang="en-US" dirty="0">
                <a:solidFill>
                  <a:schemeClr val="accent1"/>
                </a:solidFill>
              </a:rPr>
              <a:t>Step 3- </a:t>
            </a:r>
            <a:r>
              <a:rPr lang="en-US" sz="1800" dirty="0">
                <a:effectLst/>
                <a:latin typeface="Calibri" panose="020F0502020204030204" pitchFamily="34" charset="0"/>
                <a:ea typeface="Calibri" panose="020F0502020204030204" pitchFamily="34" charset="0"/>
                <a:cs typeface="Times New Roman" panose="02020603050405020304" pitchFamily="18" charset="0"/>
              </a:rPr>
              <a:t>Now go to UiPath and Drag the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Connect</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activity in the sequence.</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Connect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This activity requests a connection string to establish a database connection and a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ProviderName</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The connection string must contain a data source, a username and a password. This activity outputs a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DatabaseConnection</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variable which you can use throughout further activities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For Example- </a:t>
            </a:r>
          </a:p>
          <a:p>
            <a:r>
              <a:rPr lang="en-US" sz="1400" i="1" dirty="0"/>
              <a:t>Server=127.0.0.1;port=3306;database=</a:t>
            </a:r>
            <a:r>
              <a:rPr lang="en-US" sz="1400" i="1" dirty="0" err="1"/>
              <a:t>databasename</a:t>
            </a:r>
            <a:r>
              <a:rPr lang="en-US" sz="1400" i="1" dirty="0"/>
              <a:t> ;</a:t>
            </a:r>
            <a:r>
              <a:rPr lang="en-US" sz="1400" i="1" dirty="0" err="1"/>
              <a:t>uid</a:t>
            </a:r>
            <a:r>
              <a:rPr lang="en-US" sz="1400" i="1" dirty="0"/>
              <a:t>=</a:t>
            </a:r>
            <a:r>
              <a:rPr lang="en-US" sz="1400" i="1" dirty="0" err="1"/>
              <a:t>root;password</a:t>
            </a:r>
            <a:r>
              <a:rPr lang="en-US" sz="1400" i="1" dirty="0"/>
              <a:t>=*****; </a:t>
            </a:r>
          </a:p>
          <a:p>
            <a:endParaRPr lang="en-US" dirty="0"/>
          </a:p>
          <a:p>
            <a:endParaRPr lang="en-US" dirty="0"/>
          </a:p>
        </p:txBody>
      </p:sp>
      <p:pic>
        <p:nvPicPr>
          <p:cNvPr id="8" name="Picture 7">
            <a:extLst>
              <a:ext uri="{FF2B5EF4-FFF2-40B4-BE49-F238E27FC236}">
                <a16:creationId xmlns:a16="http://schemas.microsoft.com/office/drawing/2014/main" id="{7632D67B-8E91-4497-B68A-37AF04824739}"/>
              </a:ext>
            </a:extLst>
          </p:cNvPr>
          <p:cNvPicPr/>
          <p:nvPr/>
        </p:nvPicPr>
        <p:blipFill rotWithShape="1">
          <a:blip r:embed="rId2"/>
          <a:srcRect l="1" r="160" b="6214"/>
          <a:stretch/>
        </p:blipFill>
        <p:spPr bwMode="auto">
          <a:xfrm>
            <a:off x="6937696" y="1195243"/>
            <a:ext cx="4130310" cy="2017742"/>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EE4AB1B8-3F74-4524-B336-D123AC97B4C3}"/>
              </a:ext>
            </a:extLst>
          </p:cNvPr>
          <p:cNvPicPr/>
          <p:nvPr/>
        </p:nvPicPr>
        <p:blipFill rotWithShape="1">
          <a:blip r:embed="rId3"/>
          <a:srcRect b="6214"/>
          <a:stretch/>
        </p:blipFill>
        <p:spPr bwMode="auto">
          <a:xfrm>
            <a:off x="6937696" y="3551492"/>
            <a:ext cx="4130310" cy="24120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8911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43B44A-C679-4585-9FFB-F5C7200B3964}"/>
              </a:ext>
            </a:extLst>
          </p:cNvPr>
          <p:cNvSpPr txBox="1"/>
          <p:nvPr/>
        </p:nvSpPr>
        <p:spPr>
          <a:xfrm>
            <a:off x="211822" y="960350"/>
            <a:ext cx="5090020" cy="923330"/>
          </a:xfrm>
          <a:prstGeom prst="rect">
            <a:avLst/>
          </a:prstGeom>
          <a:noFill/>
        </p:spPr>
        <p:txBody>
          <a:bodyPr wrap="square">
            <a:spAutoFit/>
          </a:bodyPr>
          <a:lstStyle/>
          <a:p>
            <a:r>
              <a:rPr lang="en-US" dirty="0">
                <a:solidFill>
                  <a:schemeClr val="accent1"/>
                </a:solidFill>
              </a:rPr>
              <a:t>Step 4- </a:t>
            </a:r>
            <a:r>
              <a:rPr lang="en-US" sz="1800" dirty="0">
                <a:effectLst/>
                <a:latin typeface="Calibri" panose="020F0502020204030204" pitchFamily="34" charset="0"/>
                <a:ea typeface="Calibri" panose="020F0502020204030204" pitchFamily="34" charset="0"/>
                <a:cs typeface="Times New Roman" panose="02020603050405020304" pitchFamily="18" charset="0"/>
              </a:rPr>
              <a:t>Now provide the provider name as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Mysql.sql.connect</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under Properties panel.</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B216491-B6B8-4426-BC38-A38A1020D3F7}"/>
              </a:ext>
            </a:extLst>
          </p:cNvPr>
          <p:cNvPicPr/>
          <p:nvPr/>
        </p:nvPicPr>
        <p:blipFill rotWithShape="1">
          <a:blip r:embed="rId2"/>
          <a:srcRect r="1442" b="29589"/>
          <a:stretch/>
        </p:blipFill>
        <p:spPr bwMode="auto">
          <a:xfrm>
            <a:off x="5240278" y="960350"/>
            <a:ext cx="5857875" cy="2352675"/>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F5EDA8FF-622E-4FF5-A05C-42F7F7D0E599}"/>
              </a:ext>
            </a:extLst>
          </p:cNvPr>
          <p:cNvPicPr/>
          <p:nvPr/>
        </p:nvPicPr>
        <p:blipFill rotWithShape="1">
          <a:blip r:embed="rId3"/>
          <a:srcRect r="1122" b="32155"/>
          <a:stretch/>
        </p:blipFill>
        <p:spPr bwMode="auto">
          <a:xfrm>
            <a:off x="5230754" y="3630700"/>
            <a:ext cx="5876925" cy="2266950"/>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A043F1A3-1915-4934-AF52-B6F3FFF1455C}"/>
              </a:ext>
            </a:extLst>
          </p:cNvPr>
          <p:cNvSpPr txBox="1"/>
          <p:nvPr/>
        </p:nvSpPr>
        <p:spPr>
          <a:xfrm>
            <a:off x="211822" y="3630700"/>
            <a:ext cx="5090020" cy="1657377"/>
          </a:xfrm>
          <a:prstGeom prst="rect">
            <a:avLst/>
          </a:prstGeom>
          <a:noFill/>
        </p:spPr>
        <p:txBody>
          <a:bodyPr wrap="square">
            <a:spAutoFit/>
          </a:bodyPr>
          <a:lstStyle/>
          <a:p>
            <a:pPr marR="0" lvl="0">
              <a:lnSpc>
                <a:spcPct val="107000"/>
              </a:lnSpc>
              <a:spcBef>
                <a:spcPts val="0"/>
              </a:spcBef>
              <a:spcAft>
                <a:spcPts val="0"/>
              </a:spcAft>
            </a:pPr>
            <a:r>
              <a:rPr lang="en-US" dirty="0">
                <a:solidFill>
                  <a:schemeClr val="accent1"/>
                </a:solidFill>
              </a:rPr>
              <a:t>Step 5- </a:t>
            </a:r>
            <a:r>
              <a:rPr lang="en-US" sz="1800" dirty="0">
                <a:effectLst/>
                <a:latin typeface="Calibri" panose="020F0502020204030204" pitchFamily="34" charset="0"/>
                <a:ea typeface="Calibri" panose="020F0502020204030204" pitchFamily="34" charset="0"/>
                <a:cs typeface="Times New Roman" panose="02020603050405020304" pitchFamily="18" charset="0"/>
              </a:rPr>
              <a:t>Now provide the output variable of the connection so that the same connection properties can be used in other database activities.</a:t>
            </a:r>
          </a:p>
          <a:p>
            <a:pPr marL="457200" marR="0">
              <a:lnSpc>
                <a:spcPct val="107000"/>
              </a:lnSpc>
              <a:spcBef>
                <a:spcPts val="0"/>
              </a:spcBef>
              <a:spcAft>
                <a:spcPts val="800"/>
              </a:spcAft>
            </a:pP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DatabaseConnection</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dbtest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BA23C103-FD90-474A-B33F-21F6286267A2}"/>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Database Steps With UiPath</a:t>
            </a:r>
          </a:p>
        </p:txBody>
      </p:sp>
    </p:spTree>
    <p:extLst>
      <p:ext uri="{BB962C8B-B14F-4D97-AF65-F5344CB8AC3E}">
        <p14:creationId xmlns:p14="http://schemas.microsoft.com/office/powerpoint/2010/main" val="27920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43B44A-C679-4585-9FFB-F5C7200B3964}"/>
              </a:ext>
            </a:extLst>
          </p:cNvPr>
          <p:cNvSpPr txBox="1"/>
          <p:nvPr/>
        </p:nvSpPr>
        <p:spPr>
          <a:xfrm>
            <a:off x="292598" y="1035851"/>
            <a:ext cx="5090020" cy="923330"/>
          </a:xfrm>
          <a:prstGeom prst="rect">
            <a:avLst/>
          </a:prstGeom>
          <a:noFill/>
        </p:spPr>
        <p:txBody>
          <a:bodyPr wrap="square">
            <a:spAutoFit/>
          </a:bodyPr>
          <a:lstStyle/>
          <a:p>
            <a:r>
              <a:rPr lang="en-US" dirty="0">
                <a:solidFill>
                  <a:schemeClr val="accent1"/>
                </a:solidFill>
              </a:rPr>
              <a:t>Step 6- </a:t>
            </a:r>
            <a:r>
              <a:rPr lang="en-US" sz="1800" dirty="0">
                <a:effectLst/>
                <a:latin typeface="Calibri" panose="020F0502020204030204" pitchFamily="34" charset="0"/>
                <a:ea typeface="Calibri" panose="020F0502020204030204" pitchFamily="34" charset="0"/>
                <a:cs typeface="Times New Roman" panose="02020603050405020304" pitchFamily="18" charset="0"/>
              </a:rPr>
              <a:t>Now if you see the connection established successfully and warning is not visible in connect activity. </a:t>
            </a:r>
          </a:p>
        </p:txBody>
      </p:sp>
      <p:sp>
        <p:nvSpPr>
          <p:cNvPr id="7" name="TextBox 6">
            <a:extLst>
              <a:ext uri="{FF2B5EF4-FFF2-40B4-BE49-F238E27FC236}">
                <a16:creationId xmlns:a16="http://schemas.microsoft.com/office/drawing/2014/main" id="{A043F1A3-1915-4934-AF52-B6F3FFF1455C}"/>
              </a:ext>
            </a:extLst>
          </p:cNvPr>
          <p:cNvSpPr txBox="1"/>
          <p:nvPr/>
        </p:nvSpPr>
        <p:spPr>
          <a:xfrm>
            <a:off x="292598" y="2085790"/>
            <a:ext cx="5090020" cy="2757871"/>
          </a:xfrm>
          <a:prstGeom prst="rect">
            <a:avLst/>
          </a:prstGeom>
          <a:noFill/>
        </p:spPr>
        <p:txBody>
          <a:bodyPr wrap="square">
            <a:spAutoFit/>
          </a:bodyPr>
          <a:lstStyle/>
          <a:p>
            <a:pPr marR="0" lvl="0">
              <a:lnSpc>
                <a:spcPct val="107000"/>
              </a:lnSpc>
              <a:spcBef>
                <a:spcPts val="0"/>
              </a:spcBef>
              <a:spcAft>
                <a:spcPts val="800"/>
              </a:spcAft>
            </a:pPr>
            <a:r>
              <a:rPr lang="en-US" dirty="0">
                <a:solidFill>
                  <a:schemeClr val="accent1"/>
                </a:solidFill>
              </a:rPr>
              <a:t>Step 7- </a:t>
            </a:r>
            <a:r>
              <a:rPr lang="en-US" sz="1800" dirty="0">
                <a:effectLst/>
                <a:latin typeface="Calibri" panose="020F0502020204030204" pitchFamily="34" charset="0"/>
                <a:ea typeface="Calibri" panose="020F0502020204030204" pitchFamily="34" charset="0"/>
                <a:cs typeface="Times New Roman" panose="02020603050405020304" pitchFamily="18" charset="0"/>
              </a:rPr>
              <a:t>Now Drag the activity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Execute Query</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the sequence.</a:t>
            </a:r>
          </a:p>
          <a:p>
            <a:pPr marL="45720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Execute Query: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activity executes a query on a database and returns the result of the query in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datatable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Package: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Uipath.Database.Activities.ExecuteQuery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BA23C103-FD90-474A-B33F-21F6286267A2}"/>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Database Steps With UiPath</a:t>
            </a:r>
          </a:p>
        </p:txBody>
      </p:sp>
      <p:pic>
        <p:nvPicPr>
          <p:cNvPr id="10" name="Picture 9">
            <a:extLst>
              <a:ext uri="{FF2B5EF4-FFF2-40B4-BE49-F238E27FC236}">
                <a16:creationId xmlns:a16="http://schemas.microsoft.com/office/drawing/2014/main" id="{5D39F244-AC1F-4A96-85D6-5C9908089454}"/>
              </a:ext>
            </a:extLst>
          </p:cNvPr>
          <p:cNvPicPr/>
          <p:nvPr/>
        </p:nvPicPr>
        <p:blipFill rotWithShape="1">
          <a:blip r:embed="rId2"/>
          <a:srcRect l="1" r="160" b="27309"/>
          <a:stretch/>
        </p:blipFill>
        <p:spPr bwMode="auto">
          <a:xfrm>
            <a:off x="5230754" y="960350"/>
            <a:ext cx="5934075" cy="2428875"/>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EF6EDC47-7014-495C-80D7-6DD2D4DB678F}"/>
              </a:ext>
            </a:extLst>
          </p:cNvPr>
          <p:cNvSpPr txBox="1"/>
          <p:nvPr/>
        </p:nvSpPr>
        <p:spPr>
          <a:xfrm>
            <a:off x="378695" y="4838485"/>
            <a:ext cx="4765963" cy="1107996"/>
          </a:xfrm>
          <a:prstGeom prst="rect">
            <a:avLst/>
          </a:prstGeom>
          <a:noFill/>
        </p:spPr>
        <p:txBody>
          <a:bodyPr wrap="square">
            <a:spAutoFit/>
          </a:bodyPr>
          <a:lstStyle/>
          <a:p>
            <a:r>
              <a:rPr lang="en-US" sz="1100" dirty="0"/>
              <a:t>In this activity, three important properties always should be in mind:</a:t>
            </a:r>
          </a:p>
          <a:p>
            <a:r>
              <a:rPr lang="en-US" sz="1100" dirty="0"/>
              <a:t>1.	Existing Connection: Use the output of the connect activity </a:t>
            </a:r>
            <a:r>
              <a:rPr lang="en-US" sz="1050" dirty="0"/>
              <a:t>to</a:t>
            </a:r>
            <a:r>
              <a:rPr lang="en-US" sz="1100" dirty="0"/>
              <a:t> use its connection properties in execute query.</a:t>
            </a:r>
          </a:p>
          <a:p>
            <a:r>
              <a:rPr lang="en-US" sz="1100" dirty="0"/>
              <a:t>2.	SQL: Write the SQL query as a string.</a:t>
            </a:r>
          </a:p>
          <a:p>
            <a:r>
              <a:rPr lang="en-US" sz="1100" dirty="0"/>
              <a:t>3.	</a:t>
            </a:r>
            <a:r>
              <a:rPr lang="en-US" sz="1100" dirty="0" err="1"/>
              <a:t>Datatable</a:t>
            </a:r>
            <a:r>
              <a:rPr lang="en-US" sz="1100" dirty="0"/>
              <a:t>: Store the result in the </a:t>
            </a:r>
            <a:r>
              <a:rPr lang="en-US" sz="1100" dirty="0" err="1"/>
              <a:t>datatable</a:t>
            </a:r>
            <a:r>
              <a:rPr lang="en-US" sz="1100" dirty="0"/>
              <a:t> variable. (Create the </a:t>
            </a:r>
            <a:r>
              <a:rPr lang="en-US" sz="1100" dirty="0" err="1"/>
              <a:t>datatable</a:t>
            </a:r>
            <a:r>
              <a:rPr lang="en-US" sz="1100" dirty="0"/>
              <a:t> variable as “</a:t>
            </a:r>
            <a:r>
              <a:rPr lang="en-US" sz="1100" dirty="0" err="1"/>
              <a:t>OutputDT</a:t>
            </a:r>
            <a:r>
              <a:rPr lang="en-US" sz="1100" dirty="0"/>
              <a:t>”</a:t>
            </a:r>
          </a:p>
        </p:txBody>
      </p:sp>
      <p:pic>
        <p:nvPicPr>
          <p:cNvPr id="14" name="Picture 13">
            <a:extLst>
              <a:ext uri="{FF2B5EF4-FFF2-40B4-BE49-F238E27FC236}">
                <a16:creationId xmlns:a16="http://schemas.microsoft.com/office/drawing/2014/main" id="{DBF5F7B2-6C6D-40A5-B263-A321B5FA778A}"/>
              </a:ext>
            </a:extLst>
          </p:cNvPr>
          <p:cNvPicPr/>
          <p:nvPr/>
        </p:nvPicPr>
        <p:blipFill rotWithShape="1">
          <a:blip r:embed="rId3"/>
          <a:srcRect l="-1" t="3421" r="1282" b="20467"/>
          <a:stretch/>
        </p:blipFill>
        <p:spPr bwMode="auto">
          <a:xfrm>
            <a:off x="5230754" y="3698682"/>
            <a:ext cx="5867400" cy="25431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3997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1956DD-84F5-4AC6-B3A7-D38D970C3912}"/>
              </a:ext>
            </a:extLst>
          </p:cNvPr>
          <p:cNvSpPr txBox="1"/>
          <p:nvPr/>
        </p:nvSpPr>
        <p:spPr>
          <a:xfrm>
            <a:off x="249872" y="188183"/>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Database Steps With UiPath</a:t>
            </a:r>
          </a:p>
        </p:txBody>
      </p:sp>
      <p:pic>
        <p:nvPicPr>
          <p:cNvPr id="4" name="Picture 3">
            <a:extLst>
              <a:ext uri="{FF2B5EF4-FFF2-40B4-BE49-F238E27FC236}">
                <a16:creationId xmlns:a16="http://schemas.microsoft.com/office/drawing/2014/main" id="{FA77835B-E85F-4FDA-8353-8C3926E825E5}"/>
              </a:ext>
            </a:extLst>
          </p:cNvPr>
          <p:cNvPicPr/>
          <p:nvPr/>
        </p:nvPicPr>
        <p:blipFill rotWithShape="1">
          <a:blip r:embed="rId2"/>
          <a:srcRect l="-1" r="-801" b="14766"/>
          <a:stretch/>
        </p:blipFill>
        <p:spPr bwMode="auto">
          <a:xfrm>
            <a:off x="5591917" y="931221"/>
            <a:ext cx="5991225" cy="2847975"/>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2ED19581-8FD4-4F81-8EBD-B7F86748819C}"/>
              </a:ext>
            </a:extLst>
          </p:cNvPr>
          <p:cNvSpPr txBox="1"/>
          <p:nvPr/>
        </p:nvSpPr>
        <p:spPr>
          <a:xfrm>
            <a:off x="249872" y="1081782"/>
            <a:ext cx="5244917" cy="1469826"/>
          </a:xfrm>
          <a:prstGeom prst="rect">
            <a:avLst/>
          </a:prstGeom>
          <a:noFill/>
        </p:spPr>
        <p:txBody>
          <a:bodyPr wrap="square">
            <a:spAutoFit/>
          </a:bodyPr>
          <a:lstStyle/>
          <a:p>
            <a:pPr marR="0" lvl="0">
              <a:lnSpc>
                <a:spcPct val="107000"/>
              </a:lnSpc>
              <a:spcBef>
                <a:spcPts val="0"/>
              </a:spcBef>
              <a:spcAft>
                <a:spcPts val="800"/>
              </a:spcAft>
            </a:pPr>
            <a:r>
              <a:rPr lang="en-US" dirty="0">
                <a:solidFill>
                  <a:schemeClr val="accent1"/>
                </a:solidFill>
              </a:rPr>
              <a:t>Step 8- </a:t>
            </a:r>
            <a:r>
              <a:rPr lang="en-US" sz="1800" dirty="0">
                <a:effectLst/>
                <a:latin typeface="Calibri" panose="020F0502020204030204" pitchFamily="34" charset="0"/>
                <a:ea typeface="Calibri" panose="020F0502020204030204" pitchFamily="34" charset="0"/>
                <a:cs typeface="Times New Roman" panose="02020603050405020304" pitchFamily="18" charset="0"/>
              </a:rPr>
              <a:t>Now you are all set to execute the query from the UiPath. Run the file and see the results.</a:t>
            </a:r>
          </a:p>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Execution successful.</a:t>
            </a:r>
          </a:p>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TextBox 7">
            <a:extLst>
              <a:ext uri="{FF2B5EF4-FFF2-40B4-BE49-F238E27FC236}">
                <a16:creationId xmlns:a16="http://schemas.microsoft.com/office/drawing/2014/main" id="{21D36FB3-B307-44C1-BD74-708B0F9FE064}"/>
              </a:ext>
            </a:extLst>
          </p:cNvPr>
          <p:cNvSpPr txBox="1"/>
          <p:nvPr/>
        </p:nvSpPr>
        <p:spPr>
          <a:xfrm>
            <a:off x="-201336" y="2355208"/>
            <a:ext cx="4320330" cy="671915"/>
          </a:xfrm>
          <a:prstGeom prst="rect">
            <a:avLst/>
          </a:prstGeom>
          <a:noFill/>
        </p:spPr>
        <p:txBody>
          <a:bodyPr wrap="square">
            <a:spAutoFit/>
          </a:bodyPr>
          <a:lstStyle/>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Result of data table that we have write in the workbook as shown below.</a:t>
            </a:r>
          </a:p>
        </p:txBody>
      </p:sp>
      <p:pic>
        <p:nvPicPr>
          <p:cNvPr id="9" name="Picture 8">
            <a:extLst>
              <a:ext uri="{FF2B5EF4-FFF2-40B4-BE49-F238E27FC236}">
                <a16:creationId xmlns:a16="http://schemas.microsoft.com/office/drawing/2014/main" id="{6C05B840-CBBA-4AA1-A469-C74D285C990A}"/>
              </a:ext>
            </a:extLst>
          </p:cNvPr>
          <p:cNvPicPr/>
          <p:nvPr/>
        </p:nvPicPr>
        <p:blipFill rotWithShape="1">
          <a:blip r:embed="rId3"/>
          <a:srcRect t="10194" r="49600" b="4369"/>
          <a:stretch/>
        </p:blipFill>
        <p:spPr bwMode="auto">
          <a:xfrm>
            <a:off x="535540" y="3078812"/>
            <a:ext cx="3000375" cy="3352800"/>
          </a:xfrm>
          <a:prstGeom prst="rect">
            <a:avLst/>
          </a:prstGeom>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6D818975-0A93-4594-9C04-320B72A7C70E}"/>
              </a:ext>
            </a:extLst>
          </p:cNvPr>
          <p:cNvSpPr txBox="1"/>
          <p:nvPr/>
        </p:nvSpPr>
        <p:spPr>
          <a:xfrm>
            <a:off x="4943213" y="4599589"/>
            <a:ext cx="6195270" cy="671915"/>
          </a:xfrm>
          <a:prstGeom prst="rect">
            <a:avLst/>
          </a:prstGeom>
          <a:noFill/>
        </p:spPr>
        <p:txBody>
          <a:bodyPr wrap="square">
            <a:spAutoFit/>
          </a:bodyPr>
          <a:lstStyle/>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way you can write the different types of queries (like Select, Update, Delete, Drop, Truncate, etc.)  And get the results.</a:t>
            </a:r>
          </a:p>
        </p:txBody>
      </p:sp>
    </p:spTree>
    <p:extLst>
      <p:ext uri="{BB962C8B-B14F-4D97-AF65-F5344CB8AC3E}">
        <p14:creationId xmlns:p14="http://schemas.microsoft.com/office/powerpoint/2010/main" val="1701954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0685C1-3ACB-405E-8258-24643CF441AE}"/>
              </a:ext>
            </a:extLst>
          </p:cNvPr>
          <p:cNvSpPr txBox="1"/>
          <p:nvPr/>
        </p:nvSpPr>
        <p:spPr>
          <a:xfrm>
            <a:off x="249872" y="188183"/>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Database Steps With UiPath</a:t>
            </a:r>
          </a:p>
        </p:txBody>
      </p:sp>
      <p:sp>
        <p:nvSpPr>
          <p:cNvPr id="5" name="TextBox 4">
            <a:extLst>
              <a:ext uri="{FF2B5EF4-FFF2-40B4-BE49-F238E27FC236}">
                <a16:creationId xmlns:a16="http://schemas.microsoft.com/office/drawing/2014/main" id="{8CD48740-19F5-4404-BB67-0ABBED6E869C}"/>
              </a:ext>
            </a:extLst>
          </p:cNvPr>
          <p:cNvSpPr txBox="1"/>
          <p:nvPr/>
        </p:nvSpPr>
        <p:spPr>
          <a:xfrm>
            <a:off x="413158" y="1090461"/>
            <a:ext cx="4527958" cy="369332"/>
          </a:xfrm>
          <a:prstGeom prst="rect">
            <a:avLst/>
          </a:prstGeom>
          <a:noFill/>
        </p:spPr>
        <p:txBody>
          <a:bodyPr wrap="square">
            <a:spAutoFit/>
          </a:bodyPr>
          <a:lstStyle/>
          <a:p>
            <a:r>
              <a:rPr lang="en-US" dirty="0"/>
              <a:t>For SQL Server Express Connections : </a:t>
            </a:r>
          </a:p>
        </p:txBody>
      </p:sp>
      <p:pic>
        <p:nvPicPr>
          <p:cNvPr id="6" name="Picture 5">
            <a:extLst>
              <a:ext uri="{FF2B5EF4-FFF2-40B4-BE49-F238E27FC236}">
                <a16:creationId xmlns:a16="http://schemas.microsoft.com/office/drawing/2014/main" id="{CDD2CF89-94C7-4B2A-ADC8-EE065E3ABB9F}"/>
              </a:ext>
            </a:extLst>
          </p:cNvPr>
          <p:cNvPicPr/>
          <p:nvPr/>
        </p:nvPicPr>
        <p:blipFill rotWithShape="1">
          <a:blip r:embed="rId2"/>
          <a:srcRect r="321" b="5930"/>
          <a:stretch/>
        </p:blipFill>
        <p:spPr bwMode="auto">
          <a:xfrm>
            <a:off x="6095999" y="1838851"/>
            <a:ext cx="4813446" cy="2160951"/>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950D878E-0297-4D08-8AF6-518C99923B81}"/>
              </a:ext>
            </a:extLst>
          </p:cNvPr>
          <p:cNvSpPr txBox="1"/>
          <p:nvPr/>
        </p:nvSpPr>
        <p:spPr>
          <a:xfrm>
            <a:off x="413158" y="1838851"/>
            <a:ext cx="4897073"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Select the “Microsoft SQL Server” Data source and click OK, On clicking the Connection Properties window opens where you have to select the Server Name (Automatically appears in the list), and Database Name (automatically appears in the drop down). </a:t>
            </a:r>
          </a:p>
        </p:txBody>
      </p:sp>
      <p:sp>
        <p:nvSpPr>
          <p:cNvPr id="10" name="TextBox 9">
            <a:extLst>
              <a:ext uri="{FF2B5EF4-FFF2-40B4-BE49-F238E27FC236}">
                <a16:creationId xmlns:a16="http://schemas.microsoft.com/office/drawing/2014/main" id="{7B563723-0840-43A3-8477-835A2278F7D6}"/>
              </a:ext>
            </a:extLst>
          </p:cNvPr>
          <p:cNvSpPr txBox="1"/>
          <p:nvPr/>
        </p:nvSpPr>
        <p:spPr>
          <a:xfrm>
            <a:off x="413157" y="4172760"/>
            <a:ext cx="4897073" cy="1200329"/>
          </a:xfrm>
          <a:prstGeom prst="rect">
            <a:avLst/>
          </a:prstGeom>
          <a:noFill/>
        </p:spPr>
        <p:txBody>
          <a:bodyPr wrap="square">
            <a:spAutoFit/>
          </a:bodyPr>
          <a:lstStyle/>
          <a:p>
            <a:r>
              <a:rPr lang="en-US" dirty="0"/>
              <a:t>Note: If you have your authentication credentials then select the “Use SQL Server Authentication” and provide the username and password for the same. </a:t>
            </a:r>
          </a:p>
        </p:txBody>
      </p:sp>
      <p:pic>
        <p:nvPicPr>
          <p:cNvPr id="11" name="Picture 10">
            <a:extLst>
              <a:ext uri="{FF2B5EF4-FFF2-40B4-BE49-F238E27FC236}">
                <a16:creationId xmlns:a16="http://schemas.microsoft.com/office/drawing/2014/main" id="{28A23945-8782-4512-B01A-ABCA0F05BA10}"/>
              </a:ext>
            </a:extLst>
          </p:cNvPr>
          <p:cNvPicPr/>
          <p:nvPr/>
        </p:nvPicPr>
        <p:blipFill rotWithShape="1">
          <a:blip r:embed="rId3"/>
          <a:srcRect r="-321" b="5158"/>
          <a:stretch/>
        </p:blipFill>
        <p:spPr bwMode="auto">
          <a:xfrm>
            <a:off x="6096000" y="4172760"/>
            <a:ext cx="4813446" cy="2160951"/>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64FBA936-C963-4E07-84B6-410C0C8991FB}"/>
              </a:ext>
            </a:extLst>
          </p:cNvPr>
          <p:cNvSpPr txBox="1"/>
          <p:nvPr/>
        </p:nvSpPr>
        <p:spPr>
          <a:xfrm>
            <a:off x="413157" y="5902824"/>
            <a:ext cx="4897073" cy="430887"/>
          </a:xfrm>
          <a:prstGeom prst="rect">
            <a:avLst/>
          </a:prstGeom>
          <a:noFill/>
        </p:spPr>
        <p:txBody>
          <a:bodyPr wrap="square">
            <a:spAutoFit/>
          </a:bodyPr>
          <a:lstStyle/>
          <a:p>
            <a:r>
              <a:rPr lang="en-US" sz="1100" dirty="0"/>
              <a:t>"Data Source=DESKTOP-NQ8A86J\</a:t>
            </a:r>
            <a:r>
              <a:rPr lang="en-US" sz="1100" dirty="0" err="1"/>
              <a:t>SQLEXPRESS;Initial</a:t>
            </a:r>
            <a:r>
              <a:rPr lang="en-US" sz="1100" dirty="0"/>
              <a:t> Catalog=</a:t>
            </a:r>
            <a:r>
              <a:rPr lang="en-US" sz="1100" dirty="0" err="1"/>
              <a:t>TestDB;Integrated</a:t>
            </a:r>
            <a:r>
              <a:rPr lang="en-US" sz="1100" dirty="0"/>
              <a:t> Security=True"</a:t>
            </a:r>
          </a:p>
        </p:txBody>
      </p:sp>
      <p:sp>
        <p:nvSpPr>
          <p:cNvPr id="15" name="TextBox 14">
            <a:extLst>
              <a:ext uri="{FF2B5EF4-FFF2-40B4-BE49-F238E27FC236}">
                <a16:creationId xmlns:a16="http://schemas.microsoft.com/office/drawing/2014/main" id="{55E27E44-1A54-4980-9D9F-011880B89D87}"/>
              </a:ext>
            </a:extLst>
          </p:cNvPr>
          <p:cNvSpPr txBox="1"/>
          <p:nvPr/>
        </p:nvSpPr>
        <p:spPr>
          <a:xfrm>
            <a:off x="413157" y="5398207"/>
            <a:ext cx="6094602" cy="369332"/>
          </a:xfrm>
          <a:prstGeom prst="rect">
            <a:avLst/>
          </a:prstGeom>
          <a:noFill/>
        </p:spPr>
        <p:txBody>
          <a:bodyPr wrap="square">
            <a:spAutoFit/>
          </a:bodyPr>
          <a:lstStyle/>
          <a:p>
            <a:r>
              <a:rPr lang="en-US" dirty="0"/>
              <a:t>Connection string is appear as :</a:t>
            </a:r>
          </a:p>
        </p:txBody>
      </p:sp>
    </p:spTree>
    <p:extLst>
      <p:ext uri="{BB962C8B-B14F-4D97-AF65-F5344CB8AC3E}">
        <p14:creationId xmlns:p14="http://schemas.microsoft.com/office/powerpoint/2010/main" val="383558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EC71-09AC-439D-8782-AA8F1ABE8E82}"/>
              </a:ext>
            </a:extLst>
          </p:cNvPr>
          <p:cNvSpPr>
            <a:spLocks noGrp="1"/>
          </p:cNvSpPr>
          <p:nvPr>
            <p:ph type="title"/>
          </p:nvPr>
        </p:nvSpPr>
        <p:spPr/>
        <p:txBody>
          <a:bodyPr/>
          <a:lstStyle/>
          <a:p>
            <a:r>
              <a:rPr lang="en-US" dirty="0"/>
              <a:t>Learning </a:t>
            </a:r>
            <a:br>
              <a:rPr lang="en-US" dirty="0"/>
            </a:br>
            <a:r>
              <a:rPr lang="en-US" dirty="0">
                <a:latin typeface="Verdana" panose="020B0604030504040204" pitchFamily="34" charset="0"/>
                <a:ea typeface="Verdana" panose="020B0604030504040204" pitchFamily="34" charset="0"/>
              </a:rPr>
              <a:t>Objectives</a:t>
            </a:r>
            <a:endParaRPr lang="en-US" dirty="0"/>
          </a:p>
        </p:txBody>
      </p:sp>
      <p:sp>
        <p:nvSpPr>
          <p:cNvPr id="3" name="Content Placeholder 2">
            <a:extLst>
              <a:ext uri="{FF2B5EF4-FFF2-40B4-BE49-F238E27FC236}">
                <a16:creationId xmlns:a16="http://schemas.microsoft.com/office/drawing/2014/main" id="{C427E9D1-E363-410E-8762-ADDF05D8B1BE}"/>
              </a:ext>
            </a:extLst>
          </p:cNvPr>
          <p:cNvSpPr>
            <a:spLocks noGrp="1"/>
          </p:cNvSpPr>
          <p:nvPr>
            <p:ph idx="1"/>
          </p:nvPr>
        </p:nvSpPr>
        <p:spPr>
          <a:xfrm>
            <a:off x="5152002" y="1436207"/>
            <a:ext cx="6281873" cy="3985585"/>
          </a:xfrm>
        </p:spPr>
        <p:txBody>
          <a:bodyPr/>
          <a:lstStyle/>
          <a:p>
            <a:r>
              <a:rPr lang="en-US" dirty="0"/>
              <a:t>Injecting code stage</a:t>
            </a:r>
          </a:p>
          <a:p>
            <a:r>
              <a:rPr lang="en-US" dirty="0"/>
              <a:t>Run different types of scripts such as </a:t>
            </a:r>
            <a:r>
              <a:rPr lang="en-US" dirty="0" err="1"/>
              <a:t>Python,powershell,VB.net</a:t>
            </a:r>
            <a:r>
              <a:rPr lang="en-US" dirty="0"/>
              <a:t>.</a:t>
            </a:r>
          </a:p>
          <a:p>
            <a:r>
              <a:rPr lang="en-US" dirty="0"/>
              <a:t>Integration with different databases</a:t>
            </a:r>
          </a:p>
        </p:txBody>
      </p:sp>
    </p:spTree>
    <p:extLst>
      <p:ext uri="{BB962C8B-B14F-4D97-AF65-F5344CB8AC3E}">
        <p14:creationId xmlns:p14="http://schemas.microsoft.com/office/powerpoint/2010/main" val="198885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95B574-A0EC-423A-81A0-CA28771EE834}"/>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Invoke Code</a:t>
            </a:r>
          </a:p>
        </p:txBody>
      </p:sp>
      <p:sp>
        <p:nvSpPr>
          <p:cNvPr id="5" name="TextBox 4">
            <a:extLst>
              <a:ext uri="{FF2B5EF4-FFF2-40B4-BE49-F238E27FC236}">
                <a16:creationId xmlns:a16="http://schemas.microsoft.com/office/drawing/2014/main" id="{8CC66CB3-6637-4075-8BCD-339D4C98558A}"/>
              </a:ext>
            </a:extLst>
          </p:cNvPr>
          <p:cNvSpPr txBox="1"/>
          <p:nvPr/>
        </p:nvSpPr>
        <p:spPr>
          <a:xfrm>
            <a:off x="292597" y="1119741"/>
            <a:ext cx="11692255" cy="923330"/>
          </a:xfrm>
          <a:prstGeom prst="rect">
            <a:avLst/>
          </a:prstGeom>
          <a:noFill/>
        </p:spPr>
        <p:txBody>
          <a:bodyPr wrap="square">
            <a:spAutoFit/>
          </a:bodyPr>
          <a:lstStyle/>
          <a:p>
            <a:r>
              <a:rPr lang="en-US" dirty="0" err="1"/>
              <a:t>UiPath.Core.Activities.InvokeCode</a:t>
            </a:r>
            <a:r>
              <a:rPr lang="en-US" dirty="0"/>
              <a:t> invokes VB.NET or C# code, optionally passing it a list of input arguments. This activity can also return out arguments to the caller workflow.  </a:t>
            </a:r>
          </a:p>
          <a:p>
            <a:endParaRPr lang="en-US" dirty="0"/>
          </a:p>
        </p:txBody>
      </p:sp>
      <p:sp>
        <p:nvSpPr>
          <p:cNvPr id="7" name="TextBox 6">
            <a:extLst>
              <a:ext uri="{FF2B5EF4-FFF2-40B4-BE49-F238E27FC236}">
                <a16:creationId xmlns:a16="http://schemas.microsoft.com/office/drawing/2014/main" id="{02C291FC-9B71-417B-8667-3B7F0CD72C2A}"/>
              </a:ext>
            </a:extLst>
          </p:cNvPr>
          <p:cNvSpPr txBox="1"/>
          <p:nvPr/>
        </p:nvSpPr>
        <p:spPr>
          <a:xfrm>
            <a:off x="8471864" y="1828043"/>
            <a:ext cx="2828108" cy="3108543"/>
          </a:xfrm>
          <a:prstGeom prst="rect">
            <a:avLst/>
          </a:prstGeom>
          <a:noFill/>
        </p:spPr>
        <p:txBody>
          <a:bodyPr wrap="square">
            <a:spAutoFit/>
          </a:bodyPr>
          <a:lstStyle/>
          <a:p>
            <a:r>
              <a:rPr lang="en-US" sz="1400" dirty="0">
                <a:solidFill>
                  <a:schemeClr val="accent1"/>
                </a:solidFill>
              </a:rPr>
              <a:t>Properties</a:t>
            </a:r>
          </a:p>
          <a:p>
            <a:pPr marL="285750" indent="-285750">
              <a:buFont typeface="Arial" panose="020B0604020202020204" pitchFamily="34" charset="0"/>
              <a:buChar char="•"/>
            </a:pPr>
            <a:r>
              <a:rPr lang="en-US" sz="1400" dirty="0"/>
              <a:t>Arguments - The parameters that can be passed to the code that is invoked.</a:t>
            </a:r>
          </a:p>
          <a:p>
            <a:pPr marL="285750" indent="-285750">
              <a:buFont typeface="Arial" panose="020B0604020202020204" pitchFamily="34" charset="0"/>
              <a:buChar char="•"/>
            </a:pPr>
            <a:r>
              <a:rPr lang="en-US" sz="1400" dirty="0"/>
              <a:t>Code - The code that is to be invoked. This field supports only strings and String variables.</a:t>
            </a:r>
          </a:p>
          <a:p>
            <a:pPr marL="285750" indent="-285750">
              <a:buFont typeface="Arial" panose="020B0604020202020204" pitchFamily="34" charset="0"/>
              <a:buChar char="•"/>
            </a:pPr>
            <a:r>
              <a:rPr lang="en-US" sz="1400" dirty="0"/>
              <a:t>Language - A drop-down menu that specifies what language the invoked code is written in. The available options are </a:t>
            </a:r>
            <a:r>
              <a:rPr lang="en-US" sz="1400" dirty="0" err="1"/>
              <a:t>VBNet</a:t>
            </a:r>
            <a:r>
              <a:rPr lang="en-US" sz="1400" dirty="0"/>
              <a:t> and </a:t>
            </a:r>
            <a:r>
              <a:rPr lang="en-US" sz="1400" dirty="0" err="1"/>
              <a:t>CSharp</a:t>
            </a:r>
            <a:r>
              <a:rPr lang="en-US" sz="1400" dirty="0"/>
              <a:t>.</a:t>
            </a:r>
          </a:p>
        </p:txBody>
      </p:sp>
      <p:pic>
        <p:nvPicPr>
          <p:cNvPr id="9" name="Picture 8">
            <a:extLst>
              <a:ext uri="{FF2B5EF4-FFF2-40B4-BE49-F238E27FC236}">
                <a16:creationId xmlns:a16="http://schemas.microsoft.com/office/drawing/2014/main" id="{18BCCE17-BC9E-40B0-AFFB-720E15533D77}"/>
              </a:ext>
            </a:extLst>
          </p:cNvPr>
          <p:cNvPicPr>
            <a:picLocks noChangeAspect="1"/>
          </p:cNvPicPr>
          <p:nvPr/>
        </p:nvPicPr>
        <p:blipFill>
          <a:blip r:embed="rId2"/>
          <a:stretch>
            <a:fillRect/>
          </a:stretch>
        </p:blipFill>
        <p:spPr>
          <a:xfrm>
            <a:off x="478060" y="1828043"/>
            <a:ext cx="7677567" cy="4519699"/>
          </a:xfrm>
          <a:prstGeom prst="rect">
            <a:avLst/>
          </a:prstGeom>
        </p:spPr>
      </p:pic>
    </p:spTree>
    <p:extLst>
      <p:ext uri="{BB962C8B-B14F-4D97-AF65-F5344CB8AC3E}">
        <p14:creationId xmlns:p14="http://schemas.microsoft.com/office/powerpoint/2010/main" val="161196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FE7A5-EFD5-4A34-884E-57132390B86C}"/>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Invoke Code Demo</a:t>
            </a:r>
          </a:p>
        </p:txBody>
      </p:sp>
      <p:sp>
        <p:nvSpPr>
          <p:cNvPr id="5" name="TextBox 4">
            <a:extLst>
              <a:ext uri="{FF2B5EF4-FFF2-40B4-BE49-F238E27FC236}">
                <a16:creationId xmlns:a16="http://schemas.microsoft.com/office/drawing/2014/main" id="{25D33AAF-86C0-4A5C-B544-5B018325B23E}"/>
              </a:ext>
            </a:extLst>
          </p:cNvPr>
          <p:cNvSpPr txBox="1"/>
          <p:nvPr/>
        </p:nvSpPr>
        <p:spPr>
          <a:xfrm>
            <a:off x="2596413" y="2693537"/>
            <a:ext cx="6252224" cy="1077218"/>
          </a:xfrm>
          <a:prstGeom prst="rect">
            <a:avLst/>
          </a:prstGeom>
          <a:noFill/>
        </p:spPr>
        <p:txBody>
          <a:bodyPr wrap="none" rtlCol="0">
            <a:spAutoFit/>
          </a:bodyPr>
          <a:lstStyle/>
          <a:p>
            <a:r>
              <a:rPr lang="en-US" sz="3200" dirty="0"/>
              <a:t>Trainer Will Demo Sample .NET </a:t>
            </a:r>
          </a:p>
          <a:p>
            <a:pPr algn="ctr"/>
            <a:r>
              <a:rPr lang="en-US" sz="3200" dirty="0"/>
              <a:t>Code Invoked using UiPath </a:t>
            </a:r>
          </a:p>
        </p:txBody>
      </p:sp>
    </p:spTree>
    <p:extLst>
      <p:ext uri="{BB962C8B-B14F-4D97-AF65-F5344CB8AC3E}">
        <p14:creationId xmlns:p14="http://schemas.microsoft.com/office/powerpoint/2010/main" val="1084289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FE7A5-EFD5-4A34-884E-57132390B86C}"/>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PowerShell UiPath Integration</a:t>
            </a:r>
          </a:p>
        </p:txBody>
      </p:sp>
      <p:sp>
        <p:nvSpPr>
          <p:cNvPr id="6" name="TextBox 5">
            <a:extLst>
              <a:ext uri="{FF2B5EF4-FFF2-40B4-BE49-F238E27FC236}">
                <a16:creationId xmlns:a16="http://schemas.microsoft.com/office/drawing/2014/main" id="{311AA552-40EF-45A1-9266-22CCB360ED2D}"/>
              </a:ext>
            </a:extLst>
          </p:cNvPr>
          <p:cNvSpPr txBox="1"/>
          <p:nvPr/>
        </p:nvSpPr>
        <p:spPr>
          <a:xfrm>
            <a:off x="292598" y="1090136"/>
            <a:ext cx="11628158" cy="923330"/>
          </a:xfrm>
          <a:prstGeom prst="rect">
            <a:avLst/>
          </a:prstGeom>
          <a:noFill/>
        </p:spPr>
        <p:txBody>
          <a:bodyPr wrap="square">
            <a:spAutoFit/>
          </a:bodyPr>
          <a:lstStyle/>
          <a:p>
            <a:r>
              <a:rPr lang="en-US" dirty="0"/>
              <a:t>PowerShell is a shell framework developed by Microsoft for administrative tasks and automation of repetitive jobs. It provides similar functionality to Command Prompt (</a:t>
            </a:r>
            <a:r>
              <a:rPr lang="en-US" dirty="0" err="1"/>
              <a:t>cmd</a:t>
            </a:r>
            <a:r>
              <a:rPr lang="en-US" dirty="0"/>
              <a:t>) but has more functions in it that makes it to be more powerful.</a:t>
            </a:r>
          </a:p>
        </p:txBody>
      </p:sp>
      <p:sp>
        <p:nvSpPr>
          <p:cNvPr id="7" name="TextBox 6">
            <a:extLst>
              <a:ext uri="{FF2B5EF4-FFF2-40B4-BE49-F238E27FC236}">
                <a16:creationId xmlns:a16="http://schemas.microsoft.com/office/drawing/2014/main" id="{067EBA5F-2C01-41C3-8CBE-DC8B3B731760}"/>
              </a:ext>
            </a:extLst>
          </p:cNvPr>
          <p:cNvSpPr txBox="1"/>
          <p:nvPr/>
        </p:nvSpPr>
        <p:spPr>
          <a:xfrm>
            <a:off x="292598" y="2214586"/>
            <a:ext cx="6094602" cy="369332"/>
          </a:xfrm>
          <a:prstGeom prst="rect">
            <a:avLst/>
          </a:prstGeom>
          <a:noFill/>
        </p:spPr>
        <p:txBody>
          <a:bodyPr wrap="square">
            <a:spAutoFit/>
          </a:bodyPr>
          <a:lstStyle/>
          <a:p>
            <a:r>
              <a:rPr lang="en-US" dirty="0"/>
              <a:t>Why </a:t>
            </a:r>
            <a:r>
              <a:rPr lang="en-US" dirty="0">
                <a:solidFill>
                  <a:schemeClr val="accent1"/>
                </a:solidFill>
              </a:rPr>
              <a:t>PowerShell</a:t>
            </a:r>
            <a:r>
              <a:rPr lang="en-US" dirty="0"/>
              <a:t> UiPath Integration?</a:t>
            </a:r>
          </a:p>
        </p:txBody>
      </p:sp>
      <p:sp>
        <p:nvSpPr>
          <p:cNvPr id="9" name="TextBox 8">
            <a:extLst>
              <a:ext uri="{FF2B5EF4-FFF2-40B4-BE49-F238E27FC236}">
                <a16:creationId xmlns:a16="http://schemas.microsoft.com/office/drawing/2014/main" id="{07BEB488-AC0D-4AAC-B05B-536DFFA26BC5}"/>
              </a:ext>
            </a:extLst>
          </p:cNvPr>
          <p:cNvSpPr txBox="1"/>
          <p:nvPr/>
        </p:nvSpPr>
        <p:spPr>
          <a:xfrm>
            <a:off x="292598" y="2785038"/>
            <a:ext cx="4187123" cy="1754326"/>
          </a:xfrm>
          <a:prstGeom prst="rect">
            <a:avLst/>
          </a:prstGeom>
          <a:noFill/>
        </p:spPr>
        <p:txBody>
          <a:bodyPr wrap="square">
            <a:spAutoFit/>
          </a:bodyPr>
          <a:lstStyle/>
          <a:p>
            <a:r>
              <a:rPr lang="en-US" dirty="0"/>
              <a:t>Many Admin stuff which are currently done by the your IT Admin can be automated using the PowerShell scripts and it can be further enhanced if you wish to integrate the flow with UiPath RPA tool.</a:t>
            </a:r>
          </a:p>
        </p:txBody>
      </p:sp>
      <p:sp>
        <p:nvSpPr>
          <p:cNvPr id="11" name="TextBox 10">
            <a:extLst>
              <a:ext uri="{FF2B5EF4-FFF2-40B4-BE49-F238E27FC236}">
                <a16:creationId xmlns:a16="http://schemas.microsoft.com/office/drawing/2014/main" id="{12E8E512-DDDC-4937-8FB8-55DDDE4D7955}"/>
              </a:ext>
            </a:extLst>
          </p:cNvPr>
          <p:cNvSpPr txBox="1"/>
          <p:nvPr/>
        </p:nvSpPr>
        <p:spPr>
          <a:xfrm>
            <a:off x="8281637" y="2059541"/>
            <a:ext cx="2920386" cy="2585323"/>
          </a:xfrm>
          <a:prstGeom prst="rect">
            <a:avLst/>
          </a:prstGeom>
          <a:noFill/>
        </p:spPr>
        <p:txBody>
          <a:bodyPr wrap="square">
            <a:spAutoFit/>
          </a:bodyPr>
          <a:lstStyle/>
          <a:p>
            <a:r>
              <a:rPr lang="en-US" i="1" dirty="0"/>
              <a:t>A common example is AD Group Management, You should be able to provide UiPath forms to attendant users to select the options and submit it and then trigger the PowerShell to perform required actions…</a:t>
            </a:r>
          </a:p>
        </p:txBody>
      </p:sp>
      <p:sp>
        <p:nvSpPr>
          <p:cNvPr id="13" name="TextBox 12">
            <a:extLst>
              <a:ext uri="{FF2B5EF4-FFF2-40B4-BE49-F238E27FC236}">
                <a16:creationId xmlns:a16="http://schemas.microsoft.com/office/drawing/2014/main" id="{C23E7DF2-08D1-476D-AA54-1A9E3F9DF51D}"/>
              </a:ext>
            </a:extLst>
          </p:cNvPr>
          <p:cNvSpPr txBox="1"/>
          <p:nvPr/>
        </p:nvSpPr>
        <p:spPr>
          <a:xfrm>
            <a:off x="387821" y="4740484"/>
            <a:ext cx="3523376" cy="138499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200" dirty="0"/>
              <a:t>To invoke the PowerShell Script in UiPath you need to use invoke PowerShell activity in UiPath which is coming under </a:t>
            </a:r>
            <a:r>
              <a:rPr lang="en-US" sz="1200" dirty="0" err="1"/>
              <a:t>UiPath.System.Activities</a:t>
            </a:r>
            <a:r>
              <a:rPr lang="en-US" sz="1200" dirty="0"/>
              <a:t> Package</a:t>
            </a:r>
          </a:p>
          <a:p>
            <a:endParaRPr lang="en-US" sz="1200" dirty="0"/>
          </a:p>
          <a:p>
            <a:r>
              <a:rPr lang="en-US" sz="1200" dirty="0"/>
              <a:t>This </a:t>
            </a:r>
            <a:r>
              <a:rPr lang="en-US" sz="1100" dirty="0"/>
              <a:t>is</a:t>
            </a:r>
            <a:r>
              <a:rPr lang="en-US" sz="1200" dirty="0"/>
              <a:t> already available, So you don’t need to install any additional packages.</a:t>
            </a:r>
          </a:p>
        </p:txBody>
      </p:sp>
      <p:pic>
        <p:nvPicPr>
          <p:cNvPr id="1026" name="Picture 2" descr="Step by Step Guide | PowerShell UiPath Integration 1">
            <a:extLst>
              <a:ext uri="{FF2B5EF4-FFF2-40B4-BE49-F238E27FC236}">
                <a16:creationId xmlns:a16="http://schemas.microsoft.com/office/drawing/2014/main" id="{0E30C959-0D7D-4CA3-8F1F-A75045FE7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7421" y="2059541"/>
            <a:ext cx="2109493" cy="403330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673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D6B58B-EFB0-442E-BB05-799A549570DF}"/>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Steps to Use PowerShell script in UiPath</a:t>
            </a:r>
          </a:p>
        </p:txBody>
      </p:sp>
      <p:sp>
        <p:nvSpPr>
          <p:cNvPr id="5" name="TextBox 4">
            <a:extLst>
              <a:ext uri="{FF2B5EF4-FFF2-40B4-BE49-F238E27FC236}">
                <a16:creationId xmlns:a16="http://schemas.microsoft.com/office/drawing/2014/main" id="{8F370F5F-36F2-475C-8B4F-0A3B7D4D6A7B}"/>
              </a:ext>
            </a:extLst>
          </p:cNvPr>
          <p:cNvSpPr txBox="1"/>
          <p:nvPr/>
        </p:nvSpPr>
        <p:spPr>
          <a:xfrm>
            <a:off x="153100" y="6552371"/>
            <a:ext cx="6155422" cy="261610"/>
          </a:xfrm>
          <a:prstGeom prst="rect">
            <a:avLst/>
          </a:prstGeom>
          <a:noFill/>
        </p:spPr>
        <p:txBody>
          <a:bodyPr wrap="square">
            <a:spAutoFit/>
          </a:bodyPr>
          <a:lstStyle/>
          <a:p>
            <a:r>
              <a:rPr lang="en-US" sz="1050" i="1" dirty="0"/>
              <a:t>More References - https://rpabotsworld.com/powershell-uipath-integration/</a:t>
            </a:r>
          </a:p>
        </p:txBody>
      </p:sp>
      <p:sp>
        <p:nvSpPr>
          <p:cNvPr id="7" name="TextBox 6">
            <a:extLst>
              <a:ext uri="{FF2B5EF4-FFF2-40B4-BE49-F238E27FC236}">
                <a16:creationId xmlns:a16="http://schemas.microsoft.com/office/drawing/2014/main" id="{2C636F42-BC21-4BAB-8D1B-7A744530481F}"/>
              </a:ext>
            </a:extLst>
          </p:cNvPr>
          <p:cNvSpPr txBox="1"/>
          <p:nvPr/>
        </p:nvSpPr>
        <p:spPr>
          <a:xfrm>
            <a:off x="292598" y="985517"/>
            <a:ext cx="3047301" cy="646331"/>
          </a:xfrm>
          <a:prstGeom prst="rect">
            <a:avLst/>
          </a:prstGeom>
          <a:noFill/>
        </p:spPr>
        <p:txBody>
          <a:bodyPr wrap="square">
            <a:spAutoFit/>
          </a:bodyPr>
          <a:lstStyle/>
          <a:p>
            <a:r>
              <a:rPr lang="en-US" sz="1200" b="1" dirty="0">
                <a:solidFill>
                  <a:schemeClr val="accent1"/>
                </a:solidFill>
              </a:rPr>
              <a:t>Step 1: </a:t>
            </a:r>
            <a:r>
              <a:rPr lang="en-US" sz="1200" dirty="0"/>
              <a:t>Drag the Read text file activity in your workflow window and set the following properties.</a:t>
            </a:r>
          </a:p>
        </p:txBody>
      </p:sp>
      <p:pic>
        <p:nvPicPr>
          <p:cNvPr id="2050" name="Picture 2" descr="Step by Step Guide | PowerShell UiPath Integration 2">
            <a:extLst>
              <a:ext uri="{FF2B5EF4-FFF2-40B4-BE49-F238E27FC236}">
                <a16:creationId xmlns:a16="http://schemas.microsoft.com/office/drawing/2014/main" id="{4749C241-7EAC-441A-BCCA-CF90F362A1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5724"/>
          <a:stretch/>
        </p:blipFill>
        <p:spPr bwMode="auto">
          <a:xfrm>
            <a:off x="354160" y="1788516"/>
            <a:ext cx="2924175" cy="190180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C1A45AD-FABE-4F44-BC59-47037DA46DD2}"/>
              </a:ext>
            </a:extLst>
          </p:cNvPr>
          <p:cNvSpPr txBox="1"/>
          <p:nvPr/>
        </p:nvSpPr>
        <p:spPr>
          <a:xfrm>
            <a:off x="354160" y="3861277"/>
            <a:ext cx="2924175" cy="646331"/>
          </a:xfrm>
          <a:prstGeom prst="rect">
            <a:avLst/>
          </a:prstGeom>
          <a:noFill/>
        </p:spPr>
        <p:txBody>
          <a:bodyPr wrap="square">
            <a:spAutoFit/>
          </a:bodyPr>
          <a:lstStyle/>
          <a:p>
            <a:pPr algn="l" fontAlgn="base"/>
            <a:r>
              <a:rPr lang="en-US" sz="1200" dirty="0">
                <a:solidFill>
                  <a:schemeClr val="accent1"/>
                </a:solidFill>
              </a:rPr>
              <a:t>Step 2: </a:t>
            </a:r>
            <a:r>
              <a:rPr lang="en-US" sz="1200" dirty="0"/>
              <a:t>Drag the Invoke Power Shell in your workflow window and set the following properties.</a:t>
            </a:r>
          </a:p>
        </p:txBody>
      </p:sp>
      <p:sp>
        <p:nvSpPr>
          <p:cNvPr id="12" name="TextBox 11">
            <a:extLst>
              <a:ext uri="{FF2B5EF4-FFF2-40B4-BE49-F238E27FC236}">
                <a16:creationId xmlns:a16="http://schemas.microsoft.com/office/drawing/2014/main" id="{9E2CF4D1-8DB0-4EB7-93F7-EE92FCCEEE18}"/>
              </a:ext>
            </a:extLst>
          </p:cNvPr>
          <p:cNvSpPr txBox="1"/>
          <p:nvPr/>
        </p:nvSpPr>
        <p:spPr>
          <a:xfrm>
            <a:off x="354160" y="4552799"/>
            <a:ext cx="2924175" cy="1615827"/>
          </a:xfrm>
          <a:prstGeom prst="rect">
            <a:avLst/>
          </a:prstGeom>
          <a:noFill/>
        </p:spPr>
        <p:txBody>
          <a:bodyPr wrap="square">
            <a:spAutoFit/>
          </a:bodyPr>
          <a:lstStyle/>
          <a:p>
            <a:r>
              <a:rPr lang="en-US" sz="900" dirty="0" err="1"/>
              <a:t>CommandText</a:t>
            </a:r>
            <a:r>
              <a:rPr lang="en-US" sz="900" dirty="0"/>
              <a:t> : Pass the PowerShell command that is to be executed. In our example, the PowerShell Script is stored in </a:t>
            </a:r>
            <a:r>
              <a:rPr lang="en-US" sz="900" dirty="0" err="1"/>
              <a:t>add_numbers</a:t>
            </a:r>
            <a:r>
              <a:rPr lang="en-US" sz="900" dirty="0"/>
              <a:t>.</a:t>
            </a:r>
          </a:p>
          <a:p>
            <a:endParaRPr lang="en-US" sz="900" dirty="0"/>
          </a:p>
          <a:p>
            <a:r>
              <a:rPr lang="en-US" sz="900" dirty="0" err="1"/>
              <a:t>IsScript</a:t>
            </a:r>
            <a:r>
              <a:rPr lang="en-US" sz="900" dirty="0"/>
              <a:t> : This option should be unchecked since we are using a PowerShell script.</a:t>
            </a:r>
          </a:p>
          <a:p>
            <a:endParaRPr lang="en-US" sz="900" dirty="0"/>
          </a:p>
          <a:p>
            <a:r>
              <a:rPr lang="en-US" sz="900" dirty="0" err="1"/>
              <a:t>PowerShellVariables</a:t>
            </a:r>
            <a:r>
              <a:rPr lang="en-US" sz="900" dirty="0"/>
              <a:t> : Add the input and output variables which need to be transferred to scripts for the processing. In our example, num1, num2, result are parameters in the PowerShell script.</a:t>
            </a:r>
          </a:p>
        </p:txBody>
      </p:sp>
      <p:pic>
        <p:nvPicPr>
          <p:cNvPr id="2052" name="Picture 4" descr="Step by Step Guide | PowerShell UiPath Integration 4">
            <a:extLst>
              <a:ext uri="{FF2B5EF4-FFF2-40B4-BE49-F238E27FC236}">
                <a16:creationId xmlns:a16="http://schemas.microsoft.com/office/drawing/2014/main" id="{194BC853-F50A-4C76-805F-2329D779B4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442" y="1756250"/>
            <a:ext cx="3000375" cy="37909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FB2FB3B-D452-48C3-AB0B-298301B92074}"/>
              </a:ext>
            </a:extLst>
          </p:cNvPr>
          <p:cNvSpPr txBox="1"/>
          <p:nvPr/>
        </p:nvSpPr>
        <p:spPr>
          <a:xfrm>
            <a:off x="7407477" y="985517"/>
            <a:ext cx="4041397" cy="461665"/>
          </a:xfrm>
          <a:prstGeom prst="rect">
            <a:avLst/>
          </a:prstGeom>
          <a:noFill/>
        </p:spPr>
        <p:txBody>
          <a:bodyPr wrap="square">
            <a:spAutoFit/>
          </a:bodyPr>
          <a:lstStyle/>
          <a:p>
            <a:pPr algn="l" fontAlgn="base"/>
            <a:r>
              <a:rPr lang="en-US" sz="1200" dirty="0">
                <a:solidFill>
                  <a:schemeClr val="accent1"/>
                </a:solidFill>
              </a:rPr>
              <a:t>Step 3: </a:t>
            </a:r>
            <a:r>
              <a:rPr lang="en-US" sz="1200" dirty="0"/>
              <a:t>Drag the message box activity and provide text to be displayed as sum variable</a:t>
            </a:r>
          </a:p>
        </p:txBody>
      </p:sp>
      <p:pic>
        <p:nvPicPr>
          <p:cNvPr id="2054" name="Picture 6" descr="Step by Step Guide | PowerShell UiPath Integration 5">
            <a:extLst>
              <a:ext uri="{FF2B5EF4-FFF2-40B4-BE49-F238E27FC236}">
                <a16:creationId xmlns:a16="http://schemas.microsoft.com/office/drawing/2014/main" id="{07FF3823-5D4F-4B34-BFCA-315D4972E0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924" y="1603850"/>
            <a:ext cx="358210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712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FE7A5-EFD5-4A34-884E-57132390B86C}"/>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Python Integration With UiPath</a:t>
            </a:r>
          </a:p>
        </p:txBody>
      </p:sp>
      <p:sp>
        <p:nvSpPr>
          <p:cNvPr id="6" name="TextBox 5">
            <a:extLst>
              <a:ext uri="{FF2B5EF4-FFF2-40B4-BE49-F238E27FC236}">
                <a16:creationId xmlns:a16="http://schemas.microsoft.com/office/drawing/2014/main" id="{DFA8C795-EC2E-4EA7-BAF2-8E819C42B156}"/>
              </a:ext>
            </a:extLst>
          </p:cNvPr>
          <p:cNvSpPr txBox="1"/>
          <p:nvPr/>
        </p:nvSpPr>
        <p:spPr>
          <a:xfrm>
            <a:off x="292598" y="828849"/>
            <a:ext cx="5579696" cy="3139321"/>
          </a:xfrm>
          <a:prstGeom prst="rect">
            <a:avLst/>
          </a:prstGeom>
          <a:noFill/>
        </p:spPr>
        <p:txBody>
          <a:bodyPr wrap="square">
            <a:spAutoFit/>
          </a:bodyPr>
          <a:lstStyle/>
          <a:p>
            <a:r>
              <a:rPr lang="en-US" dirty="0"/>
              <a:t>Python language needs no introduction today and with the growing no of machine learning &amp; artificial intelligence use cases in RPA industry its is obvious choice to integrate your workflow with python.</a:t>
            </a:r>
          </a:p>
          <a:p>
            <a:endParaRPr lang="en-US" dirty="0"/>
          </a:p>
          <a:p>
            <a:r>
              <a:rPr lang="en-US" dirty="0"/>
              <a:t>Due to huge no of the libraries(modules and packages) available in python its first choice of language to perform such task…One such example is Pandas – an amazing library which provides flexible and high-performance data structure manipulation and analysis tools.</a:t>
            </a:r>
          </a:p>
        </p:txBody>
      </p:sp>
      <p:sp>
        <p:nvSpPr>
          <p:cNvPr id="7" name="TextBox 6">
            <a:extLst>
              <a:ext uri="{FF2B5EF4-FFF2-40B4-BE49-F238E27FC236}">
                <a16:creationId xmlns:a16="http://schemas.microsoft.com/office/drawing/2014/main" id="{A7DFF3F0-CDF1-4AE3-A658-4E7609DDCC37}"/>
              </a:ext>
            </a:extLst>
          </p:cNvPr>
          <p:cNvSpPr txBox="1"/>
          <p:nvPr/>
        </p:nvSpPr>
        <p:spPr>
          <a:xfrm>
            <a:off x="292598" y="3967048"/>
            <a:ext cx="5579696" cy="2308324"/>
          </a:xfrm>
          <a:prstGeom prst="rect">
            <a:avLst/>
          </a:prstGeom>
          <a:noFill/>
        </p:spPr>
        <p:txBody>
          <a:bodyPr wrap="square">
            <a:spAutoFit/>
          </a:bodyPr>
          <a:lstStyle/>
          <a:p>
            <a:r>
              <a:rPr lang="en-US" dirty="0">
                <a:solidFill>
                  <a:schemeClr val="accent1"/>
                </a:solidFill>
              </a:rPr>
              <a:t>Pre-Requisite</a:t>
            </a:r>
          </a:p>
          <a:p>
            <a:endParaRPr lang="en-US" dirty="0"/>
          </a:p>
          <a:p>
            <a:pPr marL="285750" indent="-285750">
              <a:buFont typeface="Arial" panose="020B0604020202020204" pitchFamily="34" charset="0"/>
              <a:buChar char="•"/>
            </a:pPr>
            <a:r>
              <a:rPr lang="en-US" dirty="0"/>
              <a:t>Supported Python Interpreter (Not all Interpreter are being supported by UiPath)</a:t>
            </a:r>
          </a:p>
          <a:p>
            <a:pPr marL="285750" indent="-285750">
              <a:buFont typeface="Arial" panose="020B0604020202020204" pitchFamily="34" charset="0"/>
              <a:buChar char="•"/>
            </a:pPr>
            <a:r>
              <a:rPr lang="en-US" dirty="0"/>
              <a:t>UiPath Python Activities Pack Must be added as Dependencies</a:t>
            </a:r>
          </a:p>
          <a:p>
            <a:pPr marL="285750" indent="-285750">
              <a:buFont typeface="Arial" panose="020B0604020202020204" pitchFamily="34" charset="0"/>
              <a:buChar char="•"/>
            </a:pPr>
            <a:r>
              <a:rPr lang="en-US" dirty="0"/>
              <a:t>Notepad ++ / </a:t>
            </a:r>
            <a:r>
              <a:rPr lang="en-US" dirty="0" err="1"/>
              <a:t>Pycharm</a:t>
            </a:r>
            <a:r>
              <a:rPr lang="en-US" dirty="0"/>
              <a:t> (Or any Python Editor )- Optional to test script outside </a:t>
            </a:r>
            <a:r>
              <a:rPr lang="en-US" dirty="0" err="1"/>
              <a:t>Uipath</a:t>
            </a:r>
            <a:endParaRPr lang="en-US" dirty="0"/>
          </a:p>
        </p:txBody>
      </p:sp>
      <p:pic>
        <p:nvPicPr>
          <p:cNvPr id="4" name="Picture 3">
            <a:extLst>
              <a:ext uri="{FF2B5EF4-FFF2-40B4-BE49-F238E27FC236}">
                <a16:creationId xmlns:a16="http://schemas.microsoft.com/office/drawing/2014/main" id="{A423489D-0DC7-4E27-8ADA-FF10D8581247}"/>
              </a:ext>
            </a:extLst>
          </p:cNvPr>
          <p:cNvPicPr>
            <a:picLocks noChangeAspect="1"/>
          </p:cNvPicPr>
          <p:nvPr/>
        </p:nvPicPr>
        <p:blipFill>
          <a:blip r:embed="rId2"/>
          <a:stretch>
            <a:fillRect/>
          </a:stretch>
        </p:blipFill>
        <p:spPr>
          <a:xfrm>
            <a:off x="6023215" y="1210661"/>
            <a:ext cx="5646605" cy="50647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0403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5E4840-D25C-4B68-B3BD-8EA2B7A0736C}"/>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Python Integration With UiPath</a:t>
            </a:r>
          </a:p>
        </p:txBody>
      </p:sp>
      <p:sp>
        <p:nvSpPr>
          <p:cNvPr id="6" name="Rectangle 2">
            <a:extLst>
              <a:ext uri="{FF2B5EF4-FFF2-40B4-BE49-F238E27FC236}">
                <a16:creationId xmlns:a16="http://schemas.microsoft.com/office/drawing/2014/main" id="{42BF40E3-E375-456C-9CEF-D19C2EE69CA7}"/>
              </a:ext>
            </a:extLst>
          </p:cNvPr>
          <p:cNvSpPr>
            <a:spLocks noChangeArrowheads="1"/>
          </p:cNvSpPr>
          <p:nvPr/>
        </p:nvSpPr>
        <p:spPr bwMode="auto">
          <a:xfrm>
            <a:off x="292598" y="2279628"/>
            <a:ext cx="4573017"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50084F76-BE12-4475-BF3A-F6E04441B031}"/>
              </a:ext>
            </a:extLst>
          </p:cNvPr>
          <p:cNvSpPr txBox="1"/>
          <p:nvPr/>
        </p:nvSpPr>
        <p:spPr>
          <a:xfrm>
            <a:off x="292597" y="1031575"/>
            <a:ext cx="3499227" cy="3877985"/>
          </a:xfrm>
          <a:prstGeom prst="rect">
            <a:avLst/>
          </a:prstGeom>
          <a:noFill/>
        </p:spPr>
        <p:txBody>
          <a:bodyPr wrap="square">
            <a:spAutoFit/>
          </a:bodyPr>
          <a:lstStyle/>
          <a:p>
            <a:r>
              <a:rPr lang="en-US" dirty="0"/>
              <a:t>The </a:t>
            </a:r>
            <a:r>
              <a:rPr lang="en-US" dirty="0" err="1"/>
              <a:t>UiPath.Python.Activities</a:t>
            </a:r>
            <a:r>
              <a:rPr lang="en-US" dirty="0"/>
              <a:t> contain the following activities:</a:t>
            </a:r>
          </a:p>
          <a:p>
            <a:pPr marL="285750" indent="-285750">
              <a:buFont typeface="Arial" panose="020B0604020202020204" pitchFamily="34" charset="0"/>
              <a:buChar char="•"/>
            </a:pPr>
            <a:r>
              <a:rPr lang="en-US" sz="1400" dirty="0">
                <a:solidFill>
                  <a:schemeClr val="accent1"/>
                </a:solidFill>
              </a:rPr>
              <a:t>Get Python Object </a:t>
            </a:r>
            <a:r>
              <a:rPr lang="en-US" sz="1400" dirty="0"/>
              <a:t>– Retrieves the .NET type used in a specified Python script.</a:t>
            </a:r>
          </a:p>
          <a:p>
            <a:pPr marL="285750" indent="-285750">
              <a:buFont typeface="Arial" panose="020B0604020202020204" pitchFamily="34" charset="0"/>
              <a:buChar char="•"/>
            </a:pPr>
            <a:r>
              <a:rPr lang="en-US" sz="1400" dirty="0">
                <a:solidFill>
                  <a:schemeClr val="accent1"/>
                </a:solidFill>
              </a:rPr>
              <a:t>Python Scope </a:t>
            </a:r>
            <a:r>
              <a:rPr lang="en-US" sz="1400" dirty="0"/>
              <a:t>– A container which provides scope for Python activities.</a:t>
            </a:r>
          </a:p>
          <a:p>
            <a:pPr marL="285750" indent="-285750">
              <a:buFont typeface="Arial" panose="020B0604020202020204" pitchFamily="34" charset="0"/>
              <a:buChar char="•"/>
            </a:pPr>
            <a:r>
              <a:rPr lang="en-US" sz="1400" dirty="0">
                <a:solidFill>
                  <a:schemeClr val="accent1"/>
                </a:solidFill>
              </a:rPr>
              <a:t>Invoke Python Method </a:t>
            </a:r>
            <a:r>
              <a:rPr lang="en-US" sz="1400" dirty="0"/>
              <a:t>– Helps you run a specified method from a Python script directly in a workflow.</a:t>
            </a:r>
          </a:p>
          <a:p>
            <a:pPr marL="285750" indent="-285750">
              <a:buFont typeface="Arial" panose="020B0604020202020204" pitchFamily="34" charset="0"/>
              <a:buChar char="•"/>
            </a:pPr>
            <a:r>
              <a:rPr lang="en-US" sz="1400" dirty="0">
                <a:solidFill>
                  <a:schemeClr val="accent1"/>
                </a:solidFill>
              </a:rPr>
              <a:t>Load Python Script </a:t>
            </a:r>
            <a:r>
              <a:rPr lang="en-US" sz="1400" dirty="0"/>
              <a:t>– Converts your Python code to a </a:t>
            </a:r>
            <a:r>
              <a:rPr lang="en-US" sz="1400" dirty="0" err="1"/>
              <a:t>PythonObject</a:t>
            </a:r>
            <a:r>
              <a:rPr lang="en-US" sz="1400" dirty="0"/>
              <a:t> variable.</a:t>
            </a:r>
          </a:p>
          <a:p>
            <a:pPr marL="285750" indent="-285750">
              <a:buFont typeface="Arial" panose="020B0604020202020204" pitchFamily="34" charset="0"/>
              <a:buChar char="•"/>
            </a:pPr>
            <a:r>
              <a:rPr lang="en-US" sz="1400" dirty="0">
                <a:solidFill>
                  <a:schemeClr val="accent1"/>
                </a:solidFill>
              </a:rPr>
              <a:t>Run Python Script </a:t>
            </a:r>
            <a:r>
              <a:rPr lang="en-US" sz="1400" dirty="0"/>
              <a:t>– Enables you to execute Python code. You can input the code directly in the activity or provide a file path for it.</a:t>
            </a:r>
          </a:p>
        </p:txBody>
      </p:sp>
      <p:pic>
        <p:nvPicPr>
          <p:cNvPr id="4102" name="Picture 6" descr="Python Integration With UiPath 2">
            <a:extLst>
              <a:ext uri="{FF2B5EF4-FFF2-40B4-BE49-F238E27FC236}">
                <a16:creationId xmlns:a16="http://schemas.microsoft.com/office/drawing/2014/main" id="{1C3B990F-D9FE-4AB9-995A-3EF7A9E8A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791" y="1469942"/>
            <a:ext cx="2943225" cy="28670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Python Integration With UiPath 3">
            <a:extLst>
              <a:ext uri="{FF2B5EF4-FFF2-40B4-BE49-F238E27FC236}">
                <a16:creationId xmlns:a16="http://schemas.microsoft.com/office/drawing/2014/main" id="{23818C1C-E08C-43DB-9A74-0797994133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981" y="1031575"/>
            <a:ext cx="4524375"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73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54A25B-F39D-4157-92E6-9DDEB5745321}"/>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Python Integration With UiPath Steps</a:t>
            </a:r>
          </a:p>
        </p:txBody>
      </p:sp>
      <p:sp>
        <p:nvSpPr>
          <p:cNvPr id="5" name="TextBox 4">
            <a:extLst>
              <a:ext uri="{FF2B5EF4-FFF2-40B4-BE49-F238E27FC236}">
                <a16:creationId xmlns:a16="http://schemas.microsoft.com/office/drawing/2014/main" id="{D60C91CA-EDB7-44FA-903A-54E0B731BE25}"/>
              </a:ext>
            </a:extLst>
          </p:cNvPr>
          <p:cNvSpPr txBox="1"/>
          <p:nvPr/>
        </p:nvSpPr>
        <p:spPr>
          <a:xfrm>
            <a:off x="292597" y="1019073"/>
            <a:ext cx="3418131"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i="0" dirty="0">
                <a:solidFill>
                  <a:schemeClr val="accent1"/>
                </a:solidFill>
                <a:effectLst/>
                <a:latin typeface="Verdana" panose="020B0604030504040204" pitchFamily="34" charset="0"/>
                <a:ea typeface="Verdana" panose="020B0604030504040204" pitchFamily="34" charset="0"/>
              </a:rPr>
              <a:t>STEP 1- </a:t>
            </a:r>
            <a:r>
              <a:rPr lang="en-US" sz="1100" i="0" dirty="0">
                <a:solidFill>
                  <a:srgbClr val="3A3A3A"/>
                </a:solidFill>
                <a:effectLst/>
                <a:latin typeface="Verdana" panose="020B0604030504040204" pitchFamily="34" charset="0"/>
                <a:ea typeface="Verdana" panose="020B0604030504040204" pitchFamily="34" charset="0"/>
              </a:rPr>
              <a:t>Drag </a:t>
            </a:r>
            <a:r>
              <a:rPr lang="en-US" sz="1100" b="1" i="0" dirty="0">
                <a:solidFill>
                  <a:srgbClr val="3A3A3A"/>
                </a:solidFill>
                <a:effectLst/>
                <a:latin typeface="Verdana" panose="020B0604030504040204" pitchFamily="34" charset="0"/>
                <a:ea typeface="Verdana" panose="020B0604030504040204" pitchFamily="34" charset="0"/>
              </a:rPr>
              <a:t>Python Scope </a:t>
            </a:r>
            <a:r>
              <a:rPr lang="en-US" sz="1100" i="0" dirty="0">
                <a:solidFill>
                  <a:srgbClr val="3A3A3A"/>
                </a:solidFill>
                <a:effectLst/>
                <a:latin typeface="Verdana" panose="020B0604030504040204" pitchFamily="34" charset="0"/>
                <a:ea typeface="Verdana" panose="020B0604030504040204" pitchFamily="34" charset="0"/>
              </a:rPr>
              <a:t>into your workflow </a:t>
            </a:r>
            <a:r>
              <a:rPr lang="en-US" sz="1000" i="0" dirty="0">
                <a:solidFill>
                  <a:srgbClr val="3A3A3A"/>
                </a:solidFill>
                <a:effectLst/>
                <a:latin typeface="Verdana" panose="020B0604030504040204" pitchFamily="34" charset="0"/>
                <a:ea typeface="Verdana" panose="020B0604030504040204" pitchFamily="34" charset="0"/>
              </a:rPr>
              <a:t>window</a:t>
            </a:r>
            <a:r>
              <a:rPr lang="en-US" sz="1100" i="0" dirty="0">
                <a:solidFill>
                  <a:srgbClr val="3A3A3A"/>
                </a:solidFill>
                <a:effectLst/>
                <a:latin typeface="Verdana" panose="020B0604030504040204" pitchFamily="34" charset="0"/>
                <a:ea typeface="Verdana" panose="020B0604030504040204" pitchFamily="34" charset="0"/>
              </a:rPr>
              <a:t> and set the following properties.</a:t>
            </a:r>
          </a:p>
          <a:p>
            <a:endParaRPr lang="en-US" sz="1100" dirty="0">
              <a:solidFill>
                <a:srgbClr val="3A3A3A"/>
              </a:solidFill>
              <a:latin typeface="Verdana" panose="020B0604030504040204" pitchFamily="34" charset="0"/>
              <a:ea typeface="Verdana" panose="020B0604030504040204" pitchFamily="34" charset="0"/>
            </a:endParaRPr>
          </a:p>
          <a:p>
            <a:pPr marL="171450" indent="-171450" algn="l" fontAlgn="base">
              <a:buFont typeface="Arial" panose="020B0604020202020204" pitchFamily="34" charset="0"/>
              <a:buChar char="•"/>
            </a:pPr>
            <a:r>
              <a:rPr lang="en-US" sz="1100" b="0" i="0" dirty="0">
                <a:solidFill>
                  <a:srgbClr val="3A3A3A"/>
                </a:solidFill>
                <a:effectLst/>
                <a:latin typeface="-apple-system"/>
              </a:rPr>
              <a:t>Python Path – This should be the location where your Python interpreter is installed, You should give the path at the Directory level. For my example its – C:\Users\XXXX\AppData\Local\Programs\Python\Python36 (Make sure to change accordingly)</a:t>
            </a:r>
          </a:p>
          <a:p>
            <a:pPr marL="171450" indent="-171450" algn="l" fontAlgn="base">
              <a:buFont typeface="Arial" panose="020B0604020202020204" pitchFamily="34" charset="0"/>
              <a:buChar char="•"/>
            </a:pPr>
            <a:r>
              <a:rPr lang="en-US" sz="1100" b="0" i="0" dirty="0">
                <a:solidFill>
                  <a:srgbClr val="3A3A3A"/>
                </a:solidFill>
                <a:effectLst/>
                <a:latin typeface="-apple-system"/>
              </a:rPr>
              <a:t>Target – Did you install 64-bit variant or 32-bit variant of Python (In my case its x64)</a:t>
            </a:r>
          </a:p>
          <a:p>
            <a:pPr marL="171450" indent="-171450" algn="l" fontAlgn="base">
              <a:buFont typeface="Arial" panose="020B0604020202020204" pitchFamily="34" charset="0"/>
              <a:buChar char="•"/>
            </a:pPr>
            <a:r>
              <a:rPr lang="en-US" sz="1100" b="0" i="0" dirty="0">
                <a:solidFill>
                  <a:srgbClr val="3A3A3A"/>
                </a:solidFill>
                <a:effectLst/>
                <a:latin typeface="-apple-system"/>
              </a:rPr>
              <a:t>Version – This is important as not all the python variants can be integrated with the </a:t>
            </a:r>
            <a:r>
              <a:rPr lang="en-US" sz="1100" b="0" i="0" dirty="0" err="1">
                <a:solidFill>
                  <a:srgbClr val="3A3A3A"/>
                </a:solidFill>
                <a:effectLst/>
                <a:latin typeface="-apple-system"/>
              </a:rPr>
              <a:t>Uipath</a:t>
            </a:r>
            <a:r>
              <a:rPr lang="en-US" sz="1100" b="0" i="0" dirty="0">
                <a:solidFill>
                  <a:srgbClr val="3A3A3A"/>
                </a:solidFill>
                <a:effectLst/>
                <a:latin typeface="-apple-system"/>
              </a:rPr>
              <a:t> so you should go with the available list only for example you won’t find python 3.7 + as of now</a:t>
            </a:r>
          </a:p>
          <a:p>
            <a:endParaRPr lang="en-US" sz="1100" dirty="0">
              <a:solidFill>
                <a:srgbClr val="3A3A3A"/>
              </a:solidFill>
              <a:latin typeface="Verdana" panose="020B0604030504040204" pitchFamily="34" charset="0"/>
              <a:ea typeface="Verdana" panose="020B0604030504040204" pitchFamily="34" charset="0"/>
            </a:endParaRPr>
          </a:p>
          <a:p>
            <a:endParaRPr lang="en-US" sz="1100" dirty="0">
              <a:solidFill>
                <a:srgbClr val="3A3A3A"/>
              </a:solidFill>
              <a:latin typeface="Verdana" panose="020B0604030504040204" pitchFamily="34" charset="0"/>
              <a:ea typeface="Verdana" panose="020B0604030504040204" pitchFamily="34" charset="0"/>
            </a:endParaRPr>
          </a:p>
          <a:p>
            <a:endParaRPr lang="en-US" sz="11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B7F25E42-978C-42EB-814D-21358E386261}"/>
              </a:ext>
            </a:extLst>
          </p:cNvPr>
          <p:cNvSpPr txBox="1"/>
          <p:nvPr/>
        </p:nvSpPr>
        <p:spPr>
          <a:xfrm>
            <a:off x="4299738" y="1019073"/>
            <a:ext cx="3418133"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i="0" dirty="0">
                <a:solidFill>
                  <a:schemeClr val="accent1"/>
                </a:solidFill>
                <a:effectLst/>
                <a:latin typeface="Verdana" panose="020B0604030504040204" pitchFamily="34" charset="0"/>
                <a:ea typeface="Verdana" panose="020B0604030504040204" pitchFamily="34" charset="0"/>
              </a:rPr>
              <a:t>STEP 2- </a:t>
            </a:r>
            <a:r>
              <a:rPr lang="en-US" sz="1100" i="0" dirty="0">
                <a:solidFill>
                  <a:srgbClr val="3A3A3A"/>
                </a:solidFill>
                <a:effectLst/>
                <a:latin typeface="Verdana" panose="020B0604030504040204" pitchFamily="34" charset="0"/>
                <a:ea typeface="Verdana" panose="020B0604030504040204" pitchFamily="34" charset="0"/>
              </a:rPr>
              <a:t>Drag </a:t>
            </a:r>
            <a:r>
              <a:rPr lang="en-US" sz="1100" b="1" i="0" dirty="0">
                <a:solidFill>
                  <a:srgbClr val="3A3A3A"/>
                </a:solidFill>
                <a:effectLst/>
                <a:latin typeface="-apple-system"/>
              </a:rPr>
              <a:t>Load Python Script</a:t>
            </a:r>
            <a:r>
              <a:rPr lang="en-US" sz="1100" i="0" dirty="0">
                <a:solidFill>
                  <a:srgbClr val="3A3A3A"/>
                </a:solidFill>
                <a:effectLst/>
                <a:latin typeface="Verdana" panose="020B0604030504040204" pitchFamily="34" charset="0"/>
                <a:ea typeface="Verdana" panose="020B0604030504040204" pitchFamily="34" charset="0"/>
              </a:rPr>
              <a:t> </a:t>
            </a:r>
            <a:endParaRPr lang="en-US" sz="1100" dirty="0">
              <a:solidFill>
                <a:srgbClr val="3A3A3A"/>
              </a:solidFill>
              <a:latin typeface="Verdana" panose="020B0604030504040204" pitchFamily="34" charset="0"/>
              <a:ea typeface="Verdana" panose="020B0604030504040204" pitchFamily="34" charset="0"/>
            </a:endParaRPr>
          </a:p>
          <a:p>
            <a:pPr algn="l" fontAlgn="base"/>
            <a:endParaRPr lang="en-US" sz="1100" b="0" i="0" dirty="0">
              <a:solidFill>
                <a:srgbClr val="3A3A3A"/>
              </a:solidFill>
              <a:effectLst/>
              <a:latin typeface="-apple-system"/>
            </a:endParaRPr>
          </a:p>
          <a:p>
            <a:pPr marL="171450" indent="-171450" algn="l" fontAlgn="base">
              <a:buFont typeface="Arial" panose="020B0604020202020204" pitchFamily="34" charset="0"/>
              <a:buChar char="•"/>
            </a:pPr>
            <a:r>
              <a:rPr lang="en-US" sz="1100" b="0" i="0" dirty="0">
                <a:solidFill>
                  <a:srgbClr val="3A3A3A"/>
                </a:solidFill>
                <a:effectLst/>
                <a:latin typeface="-apple-system"/>
              </a:rPr>
              <a:t>In this step, you need to either enter code in properties panel if small block or you should load external python file here(for my example its test.py kept </a:t>
            </a:r>
            <a:r>
              <a:rPr lang="en-US" sz="1100" b="0" i="0">
                <a:solidFill>
                  <a:srgbClr val="3A3A3A"/>
                </a:solidFill>
                <a:effectLst/>
                <a:latin typeface="-apple-system"/>
              </a:rPr>
              <a:t>inside folder</a:t>
            </a:r>
            <a:r>
              <a:rPr lang="en-US" sz="1100" b="0" i="0" dirty="0">
                <a:solidFill>
                  <a:srgbClr val="3A3A3A"/>
                </a:solidFill>
                <a:effectLst/>
                <a:latin typeface="-apple-system"/>
              </a:rPr>
              <a:t>)</a:t>
            </a:r>
          </a:p>
          <a:p>
            <a:pPr marL="171450" indent="-171450" algn="l" fontAlgn="base">
              <a:buFont typeface="Arial" panose="020B0604020202020204" pitchFamily="34" charset="0"/>
              <a:buChar char="•"/>
            </a:pPr>
            <a:endParaRPr lang="en-US" sz="1100" b="0" i="0" dirty="0">
              <a:solidFill>
                <a:srgbClr val="3A3A3A"/>
              </a:solidFill>
              <a:effectLst/>
              <a:latin typeface="-apple-system"/>
            </a:endParaRPr>
          </a:p>
          <a:p>
            <a:pPr marL="171450" indent="-171450" algn="l" fontAlgn="base">
              <a:buFont typeface="Arial" panose="020B0604020202020204" pitchFamily="34" charset="0"/>
              <a:buChar char="•"/>
            </a:pPr>
            <a:r>
              <a:rPr lang="en-US" sz="1100" b="0" i="0" dirty="0">
                <a:solidFill>
                  <a:srgbClr val="3A3A3A"/>
                </a:solidFill>
                <a:effectLst/>
                <a:latin typeface="-apple-system"/>
              </a:rPr>
              <a:t>You need to create a python Object as Result output which will be used for further processing(In my example I have created variable of python object type as </a:t>
            </a:r>
            <a:r>
              <a:rPr lang="en-US" sz="1100" b="1" i="0" dirty="0" err="1">
                <a:solidFill>
                  <a:srgbClr val="3A3A3A"/>
                </a:solidFill>
                <a:effectLst/>
                <a:latin typeface="-apple-system"/>
              </a:rPr>
              <a:t>sumsquare</a:t>
            </a:r>
            <a:r>
              <a:rPr lang="en-US" sz="1100" b="1" i="0" dirty="0">
                <a:solidFill>
                  <a:srgbClr val="3A3A3A"/>
                </a:solidFill>
                <a:effectLst/>
                <a:latin typeface="-apple-system"/>
              </a:rPr>
              <a:t> </a:t>
            </a:r>
            <a:r>
              <a:rPr lang="en-US" sz="1100" b="0" i="0" dirty="0">
                <a:solidFill>
                  <a:srgbClr val="3A3A3A"/>
                </a:solidFill>
                <a:effectLst/>
                <a:latin typeface="-apple-system"/>
              </a:rPr>
              <a:t>), You can give any name</a:t>
            </a:r>
          </a:p>
          <a:p>
            <a:pPr marL="171450" indent="-171450" algn="l" fontAlgn="base">
              <a:buFont typeface="Arial" panose="020B0604020202020204" pitchFamily="34" charset="0"/>
              <a:buChar char="•"/>
            </a:pPr>
            <a:endParaRPr lang="en-US" sz="1100" dirty="0">
              <a:solidFill>
                <a:srgbClr val="3A3A3A"/>
              </a:solidFill>
              <a:latin typeface="-apple-system"/>
            </a:endParaRPr>
          </a:p>
          <a:p>
            <a:pPr marL="171450" indent="-171450" algn="l" fontAlgn="base">
              <a:buFont typeface="Arial" panose="020B0604020202020204" pitchFamily="34" charset="0"/>
              <a:buChar char="•"/>
            </a:pPr>
            <a:endParaRPr lang="en-US" sz="1100" b="0" i="0" dirty="0">
              <a:solidFill>
                <a:srgbClr val="3A3A3A"/>
              </a:solidFill>
              <a:effectLst/>
              <a:latin typeface="-apple-system"/>
            </a:endParaRPr>
          </a:p>
          <a:p>
            <a:pPr marL="171450" indent="-171450" algn="l" fontAlgn="base">
              <a:buFont typeface="Arial" panose="020B0604020202020204" pitchFamily="34" charset="0"/>
              <a:buChar char="•"/>
            </a:pPr>
            <a:endParaRPr lang="en-US" sz="1100" dirty="0">
              <a:solidFill>
                <a:srgbClr val="3A3A3A"/>
              </a:solidFill>
              <a:latin typeface="-apple-system"/>
            </a:endParaRPr>
          </a:p>
          <a:p>
            <a:pPr marL="171450" indent="-171450" algn="l" fontAlgn="base">
              <a:buFont typeface="Arial" panose="020B0604020202020204" pitchFamily="34" charset="0"/>
              <a:buChar char="•"/>
            </a:pPr>
            <a:endParaRPr lang="en-US" sz="1100" b="0" i="0" dirty="0">
              <a:solidFill>
                <a:srgbClr val="3A3A3A"/>
              </a:solidFill>
              <a:effectLst/>
              <a:latin typeface="-apple-system"/>
            </a:endParaRPr>
          </a:p>
          <a:p>
            <a:pPr marL="171450" indent="-171450" algn="l" fontAlgn="base">
              <a:buFont typeface="Arial" panose="020B0604020202020204" pitchFamily="34" charset="0"/>
              <a:buChar char="•"/>
            </a:pPr>
            <a:endParaRPr lang="en-US" sz="1100" b="0" i="0" dirty="0">
              <a:solidFill>
                <a:srgbClr val="3A3A3A"/>
              </a:solidFill>
              <a:effectLst/>
              <a:latin typeface="-apple-system"/>
            </a:endParaRPr>
          </a:p>
          <a:p>
            <a:endParaRPr lang="en-US" sz="1100" dirty="0">
              <a:solidFill>
                <a:srgbClr val="3A3A3A"/>
              </a:solidFill>
              <a:latin typeface="Verdana" panose="020B0604030504040204" pitchFamily="34" charset="0"/>
              <a:ea typeface="Verdana" panose="020B0604030504040204" pitchFamily="34" charset="0"/>
            </a:endParaRPr>
          </a:p>
          <a:p>
            <a:endParaRPr lang="en-US" sz="1100" dirty="0">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8EBA6C37-A227-44A9-A4BA-693093299F81}"/>
              </a:ext>
            </a:extLst>
          </p:cNvPr>
          <p:cNvSpPr txBox="1"/>
          <p:nvPr/>
        </p:nvSpPr>
        <p:spPr>
          <a:xfrm>
            <a:off x="8306880" y="1019073"/>
            <a:ext cx="3163666" cy="567847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i="0" dirty="0">
                <a:solidFill>
                  <a:schemeClr val="accent1"/>
                </a:solidFill>
                <a:effectLst/>
                <a:latin typeface="Verdana" panose="020B0604030504040204" pitchFamily="34" charset="0"/>
                <a:ea typeface="Verdana" panose="020B0604030504040204" pitchFamily="34" charset="0"/>
              </a:rPr>
              <a:t>STEP 3- </a:t>
            </a:r>
            <a:r>
              <a:rPr lang="en-US" sz="1100" i="0" dirty="0">
                <a:solidFill>
                  <a:srgbClr val="3A3A3A"/>
                </a:solidFill>
                <a:effectLst/>
                <a:latin typeface="Verdana" panose="020B0604030504040204" pitchFamily="34" charset="0"/>
                <a:ea typeface="Verdana" panose="020B0604030504040204" pitchFamily="34" charset="0"/>
              </a:rPr>
              <a:t>Drag </a:t>
            </a:r>
            <a:r>
              <a:rPr lang="en-US" sz="1100" b="1" i="0" dirty="0">
                <a:solidFill>
                  <a:srgbClr val="3A3A3A"/>
                </a:solidFill>
                <a:effectLst/>
                <a:latin typeface="Verdana" panose="020B0604030504040204" pitchFamily="34" charset="0"/>
                <a:ea typeface="Verdana" panose="020B0604030504040204" pitchFamily="34" charset="0"/>
              </a:rPr>
              <a:t>Invoke Python Method</a:t>
            </a:r>
            <a:endParaRPr lang="en-US" sz="1100" b="1" dirty="0">
              <a:solidFill>
                <a:srgbClr val="3A3A3A"/>
              </a:solidFill>
              <a:latin typeface="Verdana" panose="020B0604030504040204" pitchFamily="34" charset="0"/>
              <a:ea typeface="Verdana" panose="020B0604030504040204" pitchFamily="34" charset="0"/>
            </a:endParaRPr>
          </a:p>
          <a:p>
            <a:pPr algn="l" fontAlgn="base"/>
            <a:endParaRPr lang="en-US" sz="1100" b="0" i="0" dirty="0">
              <a:solidFill>
                <a:srgbClr val="3A3A3A"/>
              </a:solidFill>
              <a:effectLst/>
              <a:latin typeface="-apple-system"/>
            </a:endParaRPr>
          </a:p>
          <a:p>
            <a:pPr marL="171450" indent="-171450" algn="l" fontAlgn="base">
              <a:buFont typeface="Arial" panose="020B0604020202020204" pitchFamily="34" charset="0"/>
              <a:buChar char="•"/>
            </a:pPr>
            <a:r>
              <a:rPr lang="en-US" sz="1100" dirty="0">
                <a:solidFill>
                  <a:srgbClr val="3A3A3A"/>
                </a:solidFill>
                <a:latin typeface="-apple-system"/>
              </a:rPr>
              <a:t>This is the most important step in python integration part –</a:t>
            </a:r>
          </a:p>
          <a:p>
            <a:pPr marL="171450" indent="-171450" algn="l" fontAlgn="base">
              <a:buFont typeface="Arial" panose="020B0604020202020204" pitchFamily="34" charset="0"/>
              <a:buChar char="•"/>
            </a:pPr>
            <a:endParaRPr lang="en-US" sz="1100" dirty="0">
              <a:solidFill>
                <a:srgbClr val="3A3A3A"/>
              </a:solidFill>
              <a:latin typeface="-apple-system"/>
            </a:endParaRPr>
          </a:p>
          <a:p>
            <a:pPr marL="171450" indent="-171450" algn="l" fontAlgn="base">
              <a:buFont typeface="Arial" panose="020B0604020202020204" pitchFamily="34" charset="0"/>
              <a:buChar char="•"/>
            </a:pPr>
            <a:r>
              <a:rPr lang="en-US" sz="1100" dirty="0">
                <a:solidFill>
                  <a:srgbClr val="3A3A3A"/>
                </a:solidFill>
                <a:latin typeface="-apple-system"/>
              </a:rPr>
              <a:t>Input Argument – You need to pass the argument to your python method here, So you need to make sure that arguments are matched with the program you have written. As of now, there is no support for named tuple and you need to provide your inputs as a dictionary as {arg1, arg2}. For my example, the input is {Number} as I have created Number variable to pass as Input Argument</a:t>
            </a:r>
          </a:p>
          <a:p>
            <a:pPr marL="171450" indent="-171450" algn="l" fontAlgn="base">
              <a:buFont typeface="Arial" panose="020B0604020202020204" pitchFamily="34" charset="0"/>
              <a:buChar char="•"/>
            </a:pPr>
            <a:r>
              <a:rPr lang="en-US" sz="1100" dirty="0">
                <a:solidFill>
                  <a:srgbClr val="3A3A3A"/>
                </a:solidFill>
                <a:latin typeface="-apple-system"/>
              </a:rPr>
              <a:t>Instance – You also need to recall your Python Instance Variable which you created in the previous step to be passed here. This is useful in case you need to invoke multiple python scripts so that the required instance of the object is referred. For my example python object is </a:t>
            </a:r>
            <a:r>
              <a:rPr lang="en-US" sz="1100" dirty="0" err="1">
                <a:solidFill>
                  <a:srgbClr val="3A3A3A"/>
                </a:solidFill>
                <a:latin typeface="-apple-system"/>
              </a:rPr>
              <a:t>sumsquare</a:t>
            </a:r>
            <a:endParaRPr lang="en-US" sz="1100" dirty="0">
              <a:solidFill>
                <a:srgbClr val="3A3A3A"/>
              </a:solidFill>
              <a:latin typeface="-apple-system"/>
            </a:endParaRPr>
          </a:p>
          <a:p>
            <a:pPr marL="171450" indent="-171450" algn="l" fontAlgn="base">
              <a:buFont typeface="Arial" panose="020B0604020202020204" pitchFamily="34" charset="0"/>
              <a:buChar char="•"/>
            </a:pPr>
            <a:r>
              <a:rPr lang="en-US" sz="1100" dirty="0">
                <a:solidFill>
                  <a:srgbClr val="3A3A3A"/>
                </a:solidFill>
                <a:latin typeface="-apple-system"/>
              </a:rPr>
              <a:t>Name – Name is Name of the method inside your python’ program which needs to be called. Make sure to pass them inside ” ” as this is String – Name of the method to be invoked</a:t>
            </a:r>
          </a:p>
          <a:p>
            <a:pPr marL="171450" indent="-171450" algn="l" fontAlgn="base">
              <a:buFont typeface="Arial" panose="020B0604020202020204" pitchFamily="34" charset="0"/>
              <a:buChar char="•"/>
            </a:pPr>
            <a:r>
              <a:rPr lang="en-US" sz="1100" dirty="0">
                <a:solidFill>
                  <a:srgbClr val="3A3A3A"/>
                </a:solidFill>
                <a:latin typeface="-apple-system"/>
              </a:rPr>
              <a:t>Output – You need to store the result of the executed method into some python object which can be used for further processing. For my example, we have created a variable as </a:t>
            </a:r>
            <a:r>
              <a:rPr lang="en-US" sz="1100" dirty="0" err="1">
                <a:solidFill>
                  <a:srgbClr val="3A3A3A"/>
                </a:solidFill>
                <a:latin typeface="-apple-system"/>
              </a:rPr>
              <a:t>SumPythonObject</a:t>
            </a:r>
            <a:r>
              <a:rPr lang="en-US" sz="1100" dirty="0">
                <a:solidFill>
                  <a:srgbClr val="3A3A3A"/>
                </a:solidFill>
                <a:latin typeface="-apple-system"/>
              </a:rPr>
              <a:t> to store the result.</a:t>
            </a:r>
          </a:p>
          <a:p>
            <a:pPr marL="171450" indent="-171450" algn="l" fontAlgn="base">
              <a:buFont typeface="Arial" panose="020B0604020202020204" pitchFamily="34" charset="0"/>
              <a:buChar char="•"/>
            </a:pPr>
            <a:endParaRPr lang="en-US" sz="1100" b="0" i="0" dirty="0">
              <a:solidFill>
                <a:srgbClr val="3A3A3A"/>
              </a:solidFill>
              <a:effectLst/>
              <a:latin typeface="-apple-system"/>
            </a:endParaRPr>
          </a:p>
          <a:p>
            <a:pPr algn="l" fontAlgn="base"/>
            <a:endParaRPr lang="en-US" sz="1100" b="0" i="0" dirty="0">
              <a:solidFill>
                <a:srgbClr val="3A3A3A"/>
              </a:solidFill>
              <a:effectLst/>
              <a:latin typeface="-apple-system"/>
            </a:endParaRPr>
          </a:p>
          <a:p>
            <a:endParaRPr lang="en-US" sz="1100" dirty="0">
              <a:solidFill>
                <a:srgbClr val="3A3A3A"/>
              </a:solidFill>
              <a:latin typeface="Verdana" panose="020B0604030504040204" pitchFamily="34" charset="0"/>
              <a:ea typeface="Verdana" panose="020B0604030504040204" pitchFamily="34" charset="0"/>
            </a:endParaRPr>
          </a:p>
          <a:p>
            <a:endParaRPr lang="en-US" sz="1100"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E8EB7884-0BC2-41F3-B7F4-588CC1C60152}"/>
              </a:ext>
            </a:extLst>
          </p:cNvPr>
          <p:cNvSpPr txBox="1"/>
          <p:nvPr/>
        </p:nvSpPr>
        <p:spPr>
          <a:xfrm>
            <a:off x="292598" y="4636164"/>
            <a:ext cx="7425274" cy="19543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fontAlgn="base"/>
            <a:r>
              <a:rPr lang="en-US" sz="1100" i="0" dirty="0">
                <a:solidFill>
                  <a:schemeClr val="accent1"/>
                </a:solidFill>
                <a:effectLst/>
                <a:latin typeface="Verdana" panose="020B0604030504040204" pitchFamily="34" charset="0"/>
                <a:ea typeface="Verdana" panose="020B0604030504040204" pitchFamily="34" charset="0"/>
              </a:rPr>
              <a:t>STEP </a:t>
            </a:r>
            <a:r>
              <a:rPr lang="en-US" sz="1100" dirty="0">
                <a:solidFill>
                  <a:schemeClr val="accent1"/>
                </a:solidFill>
                <a:latin typeface="Verdana" panose="020B0604030504040204" pitchFamily="34" charset="0"/>
                <a:ea typeface="Verdana" panose="020B0604030504040204" pitchFamily="34" charset="0"/>
              </a:rPr>
              <a:t>4 </a:t>
            </a:r>
            <a:r>
              <a:rPr lang="en-US" sz="1100" i="0" dirty="0">
                <a:solidFill>
                  <a:schemeClr val="accent1"/>
                </a:solidFill>
                <a:effectLst/>
                <a:latin typeface="Verdana" panose="020B0604030504040204" pitchFamily="34" charset="0"/>
                <a:ea typeface="Verdana" panose="020B0604030504040204" pitchFamily="34" charset="0"/>
              </a:rPr>
              <a:t>– </a:t>
            </a:r>
            <a:r>
              <a:rPr lang="en-US" sz="1100" i="0" dirty="0">
                <a:solidFill>
                  <a:srgbClr val="3A3A3A"/>
                </a:solidFill>
                <a:effectLst/>
                <a:latin typeface="Verdana" panose="020B0604030504040204" pitchFamily="34" charset="0"/>
                <a:ea typeface="Verdana" panose="020B0604030504040204" pitchFamily="34" charset="0"/>
              </a:rPr>
              <a:t>Drag </a:t>
            </a:r>
            <a:r>
              <a:rPr lang="en-US" sz="1100" b="1" i="0" dirty="0">
                <a:solidFill>
                  <a:srgbClr val="3A3A3A"/>
                </a:solidFill>
                <a:effectLst/>
                <a:latin typeface="-apple-system"/>
              </a:rPr>
              <a:t>Get Python Object</a:t>
            </a:r>
            <a:endParaRPr lang="en-US" sz="1100" b="0" i="0" dirty="0">
              <a:solidFill>
                <a:srgbClr val="3A3A3A"/>
              </a:solidFill>
              <a:effectLst/>
              <a:latin typeface="-apple-system"/>
            </a:endParaRPr>
          </a:p>
          <a:p>
            <a:pPr algn="l" fontAlgn="base"/>
            <a:r>
              <a:rPr lang="en-US" sz="1100" b="0" i="0" dirty="0">
                <a:solidFill>
                  <a:srgbClr val="3A3A3A"/>
                </a:solidFill>
                <a:effectLst/>
                <a:latin typeface="-apple-system"/>
              </a:rPr>
              <a:t>In this step the result variable we have created in the previous step need to be converted into .NET type object so that they can be used into </a:t>
            </a:r>
            <a:r>
              <a:rPr lang="en-US" sz="1100" b="0" i="0" dirty="0" err="1">
                <a:solidFill>
                  <a:srgbClr val="3A3A3A"/>
                </a:solidFill>
                <a:effectLst/>
                <a:latin typeface="-apple-system"/>
              </a:rPr>
              <a:t>Uipath</a:t>
            </a:r>
            <a:r>
              <a:rPr lang="en-US" sz="1100" b="0" i="0" dirty="0">
                <a:solidFill>
                  <a:srgbClr val="3A3A3A"/>
                </a:solidFill>
                <a:effectLst/>
                <a:latin typeface="-apple-system"/>
              </a:rPr>
              <a:t> , Here we simple provide name of Variable we wish to convert into and Type of object.</a:t>
            </a:r>
          </a:p>
          <a:p>
            <a:pPr algn="l" fontAlgn="base"/>
            <a:r>
              <a:rPr lang="en-US" sz="1100" b="0" i="0" dirty="0">
                <a:solidFill>
                  <a:srgbClr val="3A3A3A"/>
                </a:solidFill>
                <a:effectLst/>
                <a:latin typeface="-apple-system"/>
              </a:rPr>
              <a:t>PS- Some time you need to be careful here as all type of python objects cant be converted into .NET objects, You need to make sure types are compatible.</a:t>
            </a:r>
          </a:p>
          <a:p>
            <a:pPr algn="l" fontAlgn="base"/>
            <a:r>
              <a:rPr lang="en-US" sz="1100" b="0" i="0" dirty="0">
                <a:solidFill>
                  <a:srgbClr val="3A3A3A"/>
                </a:solidFill>
                <a:effectLst/>
                <a:latin typeface="-apple-system"/>
              </a:rPr>
              <a:t>Once .NET object Variable is ready you can use with as usual to work in </a:t>
            </a:r>
            <a:r>
              <a:rPr lang="en-US" sz="1100" b="0" i="0" dirty="0" err="1">
                <a:solidFill>
                  <a:srgbClr val="3A3A3A"/>
                </a:solidFill>
                <a:effectLst/>
                <a:latin typeface="-apple-system"/>
              </a:rPr>
              <a:t>Uipath</a:t>
            </a:r>
            <a:r>
              <a:rPr lang="en-US" sz="1100" b="0" i="0" dirty="0">
                <a:solidFill>
                  <a:srgbClr val="3A3A3A"/>
                </a:solidFill>
                <a:effectLst/>
                <a:latin typeface="-apple-system"/>
              </a:rPr>
              <a:t>. For my example, </a:t>
            </a:r>
            <a:r>
              <a:rPr lang="en-US" sz="1100" b="1" i="0" dirty="0" err="1">
                <a:solidFill>
                  <a:srgbClr val="3A3A3A"/>
                </a:solidFill>
                <a:effectLst/>
                <a:latin typeface="-apple-system"/>
              </a:rPr>
              <a:t>SumUipathObject</a:t>
            </a:r>
            <a:r>
              <a:rPr lang="en-US" sz="1100" b="1" i="0" dirty="0">
                <a:solidFill>
                  <a:srgbClr val="3A3A3A"/>
                </a:solidFill>
                <a:effectLst/>
                <a:latin typeface="-apple-system"/>
              </a:rPr>
              <a:t> </a:t>
            </a:r>
            <a:r>
              <a:rPr lang="en-US" sz="1100" b="0" i="0" dirty="0">
                <a:solidFill>
                  <a:srgbClr val="3A3A3A"/>
                </a:solidFill>
                <a:effectLst/>
                <a:latin typeface="-apple-system"/>
              </a:rPr>
              <a:t>is the variable name which is converted from </a:t>
            </a:r>
            <a:r>
              <a:rPr lang="en-US" sz="1100" b="1" i="0" dirty="0" err="1">
                <a:solidFill>
                  <a:srgbClr val="3A3A3A"/>
                </a:solidFill>
                <a:effectLst/>
                <a:latin typeface="-apple-system"/>
              </a:rPr>
              <a:t>SumPythonObject</a:t>
            </a:r>
            <a:r>
              <a:rPr lang="en-US" sz="1100" b="1" i="0" dirty="0">
                <a:solidFill>
                  <a:srgbClr val="3A3A3A"/>
                </a:solidFill>
                <a:effectLst/>
                <a:latin typeface="-apple-system"/>
              </a:rPr>
              <a:t> </a:t>
            </a:r>
            <a:r>
              <a:rPr lang="en-US" sz="1100" b="0" i="0" dirty="0">
                <a:solidFill>
                  <a:srgbClr val="3A3A3A"/>
                </a:solidFill>
                <a:effectLst/>
                <a:latin typeface="-apple-system"/>
              </a:rPr>
              <a:t>variable.</a:t>
            </a:r>
          </a:p>
          <a:p>
            <a:r>
              <a:rPr lang="en-US" sz="1100" i="0" dirty="0">
                <a:solidFill>
                  <a:srgbClr val="3A3A3A"/>
                </a:solidFill>
                <a:effectLst/>
                <a:latin typeface="Verdana" panose="020B0604030504040204" pitchFamily="34" charset="0"/>
                <a:ea typeface="Verdana" panose="020B0604030504040204" pitchFamily="34" charset="0"/>
              </a:rPr>
              <a:t>  </a:t>
            </a:r>
            <a:endParaRPr lang="en-US" sz="1100" dirty="0">
              <a:solidFill>
                <a:srgbClr val="3A3A3A"/>
              </a:solidFill>
              <a:latin typeface="Verdana" panose="020B0604030504040204" pitchFamily="34" charset="0"/>
              <a:ea typeface="Verdana" panose="020B0604030504040204" pitchFamily="34" charset="0"/>
            </a:endParaRPr>
          </a:p>
          <a:p>
            <a:endParaRPr lang="en-US" sz="1100" dirty="0">
              <a:solidFill>
                <a:srgbClr val="3A3A3A"/>
              </a:solidFill>
              <a:latin typeface="Verdana" panose="020B0604030504040204" pitchFamily="34" charset="0"/>
              <a:ea typeface="Verdana" panose="020B0604030504040204" pitchFamily="34" charset="0"/>
            </a:endParaRPr>
          </a:p>
          <a:p>
            <a:endParaRPr lang="en-US" sz="1100" dirty="0">
              <a:solidFill>
                <a:srgbClr val="3A3A3A"/>
              </a:solidFill>
              <a:latin typeface="Verdana" panose="020B0604030504040204" pitchFamily="34" charset="0"/>
              <a:ea typeface="Verdana" panose="020B0604030504040204" pitchFamily="34" charset="0"/>
            </a:endParaRPr>
          </a:p>
          <a:p>
            <a:endParaRPr lang="en-US" sz="11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2797290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1292</TotalTime>
  <Words>2082</Words>
  <Application>Microsoft Office PowerPoint</Application>
  <PresentationFormat>Widescreen</PresentationFormat>
  <Paragraphs>136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Calibri</vt:lpstr>
      <vt:lpstr>Calibri Light</vt:lpstr>
      <vt:lpstr>Rockwell</vt:lpstr>
      <vt:lpstr>Symbol</vt:lpstr>
      <vt:lpstr>Verdana</vt:lpstr>
      <vt:lpstr>Wingdings</vt:lpstr>
      <vt:lpstr>Atlas</vt:lpstr>
      <vt:lpstr>Module No 8</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No 2</dc:title>
  <dc:creator>Satish Prasad</dc:creator>
  <cp:lastModifiedBy>UiPath Demo</cp:lastModifiedBy>
  <cp:revision>58</cp:revision>
  <dcterms:created xsi:type="dcterms:W3CDTF">2020-11-11T17:50:20Z</dcterms:created>
  <dcterms:modified xsi:type="dcterms:W3CDTF">2024-07-28T19:31:44Z</dcterms:modified>
</cp:coreProperties>
</file>