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sldIdLst>
    <p:sldId id="256" r:id="rId2"/>
    <p:sldId id="257" r:id="rId3"/>
    <p:sldId id="264" r:id="rId4"/>
    <p:sldId id="262" r:id="rId5"/>
    <p:sldId id="263" r:id="rId6"/>
    <p:sldId id="267" r:id="rId7"/>
    <p:sldId id="266" r:id="rId8"/>
    <p:sldId id="270" r:id="rId9"/>
    <p:sldId id="269" r:id="rId10"/>
    <p:sldId id="268"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CF2657-3BF3-4E5E-891A-AC4740811422}">
          <p14:sldIdLst>
            <p14:sldId id="256"/>
            <p14:sldId id="257"/>
            <p14:sldId id="264"/>
            <p14:sldId id="262"/>
            <p14:sldId id="263"/>
            <p14:sldId id="267"/>
            <p14:sldId id="266"/>
            <p14:sldId id="270"/>
            <p14:sldId id="269"/>
            <p14:sldId id="268"/>
          </p14:sldIdLst>
        </p14:section>
        <p14:section name="Working With Outlook/Email" id="{F7CFC16E-AE11-4F46-BE9A-97E469D58317}">
          <p14:sldIdLst>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7/29/2024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7/29/2024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7/29/2024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7/29/2024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7/29/2024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7/29/2024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7/29/2024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7/29/2024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docs.uipath.com/activities/docs/microsoft-office-365-scope" TargetMode="External"/><Relationship Id="rId2" Type="http://schemas.openxmlformats.org/officeDocument/2006/relationships/hyperlink" Target="https://docs.uipath.com/activities/docs/office365-setup"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hyperlink" Target="https://docs.uipath.com/activities/docs/set-outlook-mail-categories" TargetMode="External"/><Relationship Id="rId3" Type="http://schemas.openxmlformats.org/officeDocument/2006/relationships/hyperlink" Target="https://docs.uipath.com/activities/docs/move-outlook-message" TargetMode="External"/><Relationship Id="rId7" Type="http://schemas.openxmlformats.org/officeDocument/2006/relationships/hyperlink" Target="https://docs.uipath.com/activities/docs/reply-to-outlook-mail-message" TargetMode="External"/><Relationship Id="rId2" Type="http://schemas.openxmlformats.org/officeDocument/2006/relationships/hyperlink" Target="https://docs.uipath.com/activities/docs/get-outlook-mail-messages" TargetMode="External"/><Relationship Id="rId1" Type="http://schemas.openxmlformats.org/officeDocument/2006/relationships/slideLayout" Target="../slideLayouts/slideLayout6.xml"/><Relationship Id="rId6" Type="http://schemas.openxmlformats.org/officeDocument/2006/relationships/hyperlink" Target="https://docs.uipath.com/activities/docs/delete-outlook-mail-message" TargetMode="External"/><Relationship Id="rId5" Type="http://schemas.openxmlformats.org/officeDocument/2006/relationships/hyperlink" Target="https://docs.uipath.com/activities/docs/save-outlook-mail-message" TargetMode="External"/><Relationship Id="rId4" Type="http://schemas.openxmlformats.org/officeDocument/2006/relationships/hyperlink" Target="https://docs.uipath.com/activities/docs/send-outlook-mail" TargetMode="External"/><Relationship Id="rId9" Type="http://schemas.openxmlformats.org/officeDocument/2006/relationships/hyperlink" Target="https://docs.uipath.com/activities/docs/mark-outlook-mail-as-rea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forum.uipath.com/t/microsoft-office-365-get-mail-activity-queries-to-filter-returned-emails/482645/1"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3B41-84D5-472F-B7F9-5937D83F3199}"/>
              </a:ext>
            </a:extLst>
          </p:cNvPr>
          <p:cNvSpPr>
            <a:spLocks noGrp="1"/>
          </p:cNvSpPr>
          <p:nvPr>
            <p:ph type="ctrTitle"/>
          </p:nvPr>
        </p:nvSpPr>
        <p:spPr/>
        <p:txBody>
          <a:bodyPr/>
          <a:lstStyle/>
          <a:p>
            <a:r>
              <a:rPr lang="en-US" dirty="0"/>
              <a:t>Module No 5</a:t>
            </a:r>
          </a:p>
        </p:txBody>
      </p:sp>
      <p:sp>
        <p:nvSpPr>
          <p:cNvPr id="3" name="Subtitle 2">
            <a:extLst>
              <a:ext uri="{FF2B5EF4-FFF2-40B4-BE49-F238E27FC236}">
                <a16:creationId xmlns:a16="http://schemas.microsoft.com/office/drawing/2014/main" id="{FEAA4B5A-CD5F-4C9C-88C9-80AA3186D9AF}"/>
              </a:ext>
            </a:extLst>
          </p:cNvPr>
          <p:cNvSpPr>
            <a:spLocks noGrp="1"/>
          </p:cNvSpPr>
          <p:nvPr>
            <p:ph type="subTitle" idx="1"/>
          </p:nvPr>
        </p:nvSpPr>
        <p:spPr/>
        <p:txBody>
          <a:bodyPr/>
          <a:lstStyle/>
          <a:p>
            <a:r>
              <a:rPr lang="en-US" dirty="0"/>
              <a:t>Working Email &amp; Microsoft Office 365 Activities Package</a:t>
            </a:r>
          </a:p>
        </p:txBody>
      </p:sp>
    </p:spTree>
    <p:extLst>
      <p:ext uri="{BB962C8B-B14F-4D97-AF65-F5344CB8AC3E}">
        <p14:creationId xmlns:p14="http://schemas.microsoft.com/office/powerpoint/2010/main" val="1232507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4" name="Rectangle 33">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39"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5172B765-7E00-2C4F-8A08-8A9D7AFC18BC}"/>
              </a:ext>
            </a:extLst>
          </p:cNvPr>
          <p:cNvSpPr>
            <a:spLocks noGrp="1"/>
          </p:cNvSpPr>
          <p:nvPr>
            <p:ph type="title"/>
          </p:nvPr>
        </p:nvSpPr>
        <p:spPr>
          <a:xfrm>
            <a:off x="2037374" y="1263404"/>
            <a:ext cx="8247189" cy="3115075"/>
          </a:xfrm>
        </p:spPr>
        <p:txBody>
          <a:bodyPr vert="horz" lIns="228600" tIns="228600" rIns="228600" bIns="0" rtlCol="0" anchor="b">
            <a:normAutofit/>
          </a:bodyPr>
          <a:lstStyle/>
          <a:p>
            <a:pPr algn="l">
              <a:lnSpc>
                <a:spcPct val="80000"/>
              </a:lnSpc>
            </a:pPr>
            <a:r>
              <a:rPr lang="en-US" sz="7200">
                <a:solidFill>
                  <a:schemeClr val="accent1"/>
                </a:solidFill>
              </a:rPr>
              <a:t>Gmail Automation</a:t>
            </a:r>
          </a:p>
        </p:txBody>
      </p:sp>
      <p:sp>
        <p:nvSpPr>
          <p:cNvPr id="57" name="Isosceles Triangle 56">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182336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8AB77A-C75E-048E-A86B-0C2DB33F58A0}"/>
              </a:ext>
            </a:extLst>
          </p:cNvPr>
          <p:cNvSpPr txBox="1"/>
          <p:nvPr/>
        </p:nvSpPr>
        <p:spPr>
          <a:xfrm>
            <a:off x="1244360" y="1579436"/>
            <a:ext cx="6094562" cy="923330"/>
          </a:xfrm>
          <a:prstGeom prst="rect">
            <a:avLst/>
          </a:prstGeom>
          <a:noFill/>
        </p:spPr>
        <p:txBody>
          <a:bodyPr wrap="square">
            <a:spAutoFit/>
          </a:bodyPr>
          <a:lstStyle/>
          <a:p>
            <a:r>
              <a:rPr lang="en-US" dirty="0">
                <a:hlinkClick r:id="rId2"/>
              </a:rPr>
              <a:t>https://docs.uipath.com/activities/docs/office365-setup</a:t>
            </a:r>
            <a:endParaRPr lang="en-US" dirty="0"/>
          </a:p>
          <a:p>
            <a:r>
              <a:rPr lang="en-US" dirty="0">
                <a:hlinkClick r:id="rId3"/>
              </a:rPr>
              <a:t>https://docs.uipath.com/activities/docs/microsoft-office-365-scope</a:t>
            </a:r>
            <a:r>
              <a:rPr lang="en-US" dirty="0"/>
              <a:t>  </a:t>
            </a:r>
          </a:p>
        </p:txBody>
      </p:sp>
    </p:spTree>
    <p:extLst>
      <p:ext uri="{BB962C8B-B14F-4D97-AF65-F5344CB8AC3E}">
        <p14:creationId xmlns:p14="http://schemas.microsoft.com/office/powerpoint/2010/main" val="1360116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F5CD6-9FA0-4CEE-BBA7-1F630FBC46B8}"/>
              </a:ext>
            </a:extLst>
          </p:cNvPr>
          <p:cNvSpPr>
            <a:spLocks noGrp="1"/>
          </p:cNvSpPr>
          <p:nvPr>
            <p:ph type="title"/>
          </p:nvPr>
        </p:nvSpPr>
        <p:spPr/>
        <p:txBody>
          <a:bodyPr/>
          <a:lstStyle/>
          <a:p>
            <a:r>
              <a:rPr lang="en-US" dirty="0"/>
              <a:t>Learning Objective</a:t>
            </a:r>
          </a:p>
        </p:txBody>
      </p:sp>
      <p:sp>
        <p:nvSpPr>
          <p:cNvPr id="3" name="Content Placeholder 2">
            <a:extLst>
              <a:ext uri="{FF2B5EF4-FFF2-40B4-BE49-F238E27FC236}">
                <a16:creationId xmlns:a16="http://schemas.microsoft.com/office/drawing/2014/main" id="{1482C753-E67D-49D5-A62B-25660E5F370B}"/>
              </a:ext>
            </a:extLst>
          </p:cNvPr>
          <p:cNvSpPr>
            <a:spLocks noGrp="1"/>
          </p:cNvSpPr>
          <p:nvPr>
            <p:ph idx="1"/>
          </p:nvPr>
        </p:nvSpPr>
        <p:spPr/>
        <p:txBody>
          <a:bodyPr/>
          <a:lstStyle/>
          <a:p>
            <a:r>
              <a:rPr lang="en-US" dirty="0"/>
              <a:t>Working with Emails – Different ways</a:t>
            </a:r>
          </a:p>
          <a:p>
            <a:r>
              <a:rPr lang="en-US" dirty="0"/>
              <a:t>Working Microsoft Office 365 Activities Package</a:t>
            </a:r>
          </a:p>
          <a:p>
            <a:r>
              <a:rPr lang="en-US" dirty="0"/>
              <a:t>SET UP AZURE &amp; WORKING </a:t>
            </a:r>
          </a:p>
          <a:p>
            <a:r>
              <a:rPr lang="en-US" dirty="0"/>
              <a:t>Microsoft Office 365 activities</a:t>
            </a:r>
          </a:p>
        </p:txBody>
      </p:sp>
    </p:spTree>
    <p:extLst>
      <p:ext uri="{BB962C8B-B14F-4D97-AF65-F5344CB8AC3E}">
        <p14:creationId xmlns:p14="http://schemas.microsoft.com/office/powerpoint/2010/main" val="208196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5" name="Group 9">
            <a:extLst>
              <a:ext uri="{FF2B5EF4-FFF2-40B4-BE49-F238E27FC236}">
                <a16:creationId xmlns:a16="http://schemas.microsoft.com/office/drawing/2014/main" id="{E8DD8E1A-9945-4DBA-BC40-7A028BF32D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E1C52F1-9DDF-4839-9B8F-25F7F8D42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DB25E450-AEBE-4B5B-9CD7-7DDA5128D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D57AF4B2-B19E-4839-9D9C-06AD5370C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949CEBF-F4A7-44B2-8A3B-22558718F7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28EAA589-93ED-485D-96BB-B9B21EC96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4BB4F238-A1F2-45F6-9074-18C4A9F921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C658EE5-B46E-48ED-822D-1C3F08ECA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2AA74BE-73A4-4ADC-B86C-833704C0C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018BD4B-A593-4075-9FDB-4739C6D53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0D16E44B-CE60-491F-B907-D02B0B1EE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2DFA7256-7E90-44B6-8E90-2111C1A1F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CE31CD09-2348-4B3A-9C97-CEECA4ABC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5422EF-93F2-41A9-B30F-9EFE9241D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7920E29F-BB48-485F-95FF-5C372339C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ACFDB0E0-ECEB-4EEB-925D-4BE22979C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30CE2542-FFC2-4E6A-9F84-265FE415D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2864C497-B900-4D3E-895C-A2A823A3C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6441ED2-272A-4395-9966-F5B1C8D3F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701CA35D-3DE0-4BE9-96A9-31A6F24DB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C9367E8C-A75F-4D57-8B79-1B3EEDFD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0846F98D-8409-4D6C-B830-625CC19EB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6" name="Group 32">
            <a:extLst>
              <a:ext uri="{FF2B5EF4-FFF2-40B4-BE49-F238E27FC236}">
                <a16:creationId xmlns:a16="http://schemas.microsoft.com/office/drawing/2014/main" id="{F35369DB-627C-41BD-9041-6426E8BF66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9BA15987-DDC0-4CAB-AF5B-7D11E25D2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9B6DF8F2-BD4C-48F5-8CDC-95B311500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8E989FB2-D6DE-43D1-84D5-1C80F9901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67" name="Rectangle 37">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39">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TextBox 3">
            <a:extLst>
              <a:ext uri="{FF2B5EF4-FFF2-40B4-BE49-F238E27FC236}">
                <a16:creationId xmlns:a16="http://schemas.microsoft.com/office/drawing/2014/main" id="{22046A5A-B733-3724-E95C-FFE5C01257C0}"/>
              </a:ext>
            </a:extLst>
          </p:cNvPr>
          <p:cNvSpPr txBox="1"/>
          <p:nvPr/>
        </p:nvSpPr>
        <p:spPr>
          <a:xfrm>
            <a:off x="888631" y="4760132"/>
            <a:ext cx="3947420" cy="1777829"/>
          </a:xfrm>
          <a:prstGeom prst="rect">
            <a:avLst/>
          </a:prstGeom>
        </p:spPr>
        <p:style>
          <a:lnRef idx="3">
            <a:schemeClr val="lt1"/>
          </a:lnRef>
          <a:fillRef idx="1">
            <a:schemeClr val="accent1"/>
          </a:fillRef>
          <a:effectRef idx="1">
            <a:schemeClr val="accent1"/>
          </a:effectRef>
          <a:fontRef idx="minor">
            <a:schemeClr val="lt1"/>
          </a:fontRef>
        </p:style>
        <p:txBody>
          <a:bodyPr vert="horz" lIns="228600" tIns="228600" rIns="228600" bIns="228600" rtlCol="0" anchor="ctr">
            <a:normAutofit/>
          </a:bodyPr>
          <a:lstStyle/>
          <a:p>
            <a:pPr defTabSz="914400">
              <a:lnSpc>
                <a:spcPct val="85000"/>
              </a:lnSpc>
              <a:spcBef>
                <a:spcPct val="0"/>
              </a:spcBef>
              <a:spcAft>
                <a:spcPts val="600"/>
              </a:spcAft>
            </a:pPr>
            <a:r>
              <a:rPr lang="en-US" sz="3100" spc="-150">
                <a:solidFill>
                  <a:srgbClr val="FFFEFF"/>
                </a:solidFill>
                <a:latin typeface="+mj-lt"/>
                <a:ea typeface="+mj-ea"/>
                <a:cs typeface="+mj-cs"/>
              </a:rPr>
              <a:t>Different Ways to send and receive email</a:t>
            </a:r>
          </a:p>
        </p:txBody>
      </p:sp>
      <p:sp>
        <p:nvSpPr>
          <p:cNvPr id="88" name="Freeform: Shape 60">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4A38BB69-9B41-0A67-079A-580374A0378A}"/>
              </a:ext>
            </a:extLst>
          </p:cNvPr>
          <p:cNvSpPr txBox="1"/>
          <p:nvPr/>
        </p:nvSpPr>
        <p:spPr>
          <a:xfrm>
            <a:off x="5118447" y="4767660"/>
            <a:ext cx="6281873" cy="1770300"/>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US"/>
              <a:t>There are several ways to send and receive email: application specific (Outlook), service specific (Microsoft365, Exchange, IBM Notes), protocol specific (IMAP, POP, SMTP), and UI manipulation (manipulate any software or webmail).</a:t>
            </a:r>
          </a:p>
        </p:txBody>
      </p:sp>
      <p:graphicFrame>
        <p:nvGraphicFramePr>
          <p:cNvPr id="5" name="Table 4">
            <a:extLst>
              <a:ext uri="{FF2B5EF4-FFF2-40B4-BE49-F238E27FC236}">
                <a16:creationId xmlns:a16="http://schemas.microsoft.com/office/drawing/2014/main" id="{8528805F-236E-AADA-56D0-427AA4C294AB}"/>
              </a:ext>
            </a:extLst>
          </p:cNvPr>
          <p:cNvGraphicFramePr>
            <a:graphicFrameLocks noGrp="1"/>
          </p:cNvGraphicFramePr>
          <p:nvPr>
            <p:extLst>
              <p:ext uri="{D42A27DB-BD31-4B8C-83A1-F6EECF244321}">
                <p14:modId xmlns:p14="http://schemas.microsoft.com/office/powerpoint/2010/main" val="658239869"/>
              </p:ext>
            </p:extLst>
          </p:nvPr>
        </p:nvGraphicFramePr>
        <p:xfrm>
          <a:off x="684421" y="366605"/>
          <a:ext cx="10224508" cy="3991189"/>
        </p:xfrm>
        <a:graphic>
          <a:graphicData uri="http://schemas.openxmlformats.org/drawingml/2006/table">
            <a:tbl>
              <a:tblPr firstRow="1" bandRow="1">
                <a:tableStyleId>{8EC20E35-A176-4012-BC5E-935CFFF8708E}</a:tableStyleId>
              </a:tblPr>
              <a:tblGrid>
                <a:gridCol w="3703800">
                  <a:extLst>
                    <a:ext uri="{9D8B030D-6E8A-4147-A177-3AD203B41FA5}">
                      <a16:colId xmlns:a16="http://schemas.microsoft.com/office/drawing/2014/main" val="1455456814"/>
                    </a:ext>
                  </a:extLst>
                </a:gridCol>
                <a:gridCol w="3717522">
                  <a:extLst>
                    <a:ext uri="{9D8B030D-6E8A-4147-A177-3AD203B41FA5}">
                      <a16:colId xmlns:a16="http://schemas.microsoft.com/office/drawing/2014/main" val="3399606957"/>
                    </a:ext>
                  </a:extLst>
                </a:gridCol>
                <a:gridCol w="2803186">
                  <a:extLst>
                    <a:ext uri="{9D8B030D-6E8A-4147-A177-3AD203B41FA5}">
                      <a16:colId xmlns:a16="http://schemas.microsoft.com/office/drawing/2014/main" val="3965848174"/>
                    </a:ext>
                  </a:extLst>
                </a:gridCol>
              </a:tblGrid>
              <a:tr h="805715">
                <a:tc>
                  <a:txBody>
                    <a:bodyPr/>
                    <a:lstStyle/>
                    <a:p>
                      <a:pPr fontAlgn="ctr"/>
                      <a:r>
                        <a:rPr lang="en-US" sz="1100" b="1" dirty="0">
                          <a:effectLst/>
                        </a:rPr>
                        <a:t>Method</a:t>
                      </a:r>
                      <a:endParaRPr lang="en-US" sz="1100" dirty="0">
                        <a:effectLst/>
                      </a:endParaRPr>
                    </a:p>
                  </a:txBody>
                  <a:tcPr marL="38793" marR="38793" marT="38793" marB="38793" anchor="ctr"/>
                </a:tc>
                <a:tc>
                  <a:txBody>
                    <a:bodyPr/>
                    <a:lstStyle/>
                    <a:p>
                      <a:pPr fontAlgn="ctr"/>
                      <a:r>
                        <a:rPr lang="en-US" sz="1100" b="1" dirty="0">
                          <a:effectLst/>
                        </a:rPr>
                        <a:t>Target /Protocol </a:t>
                      </a:r>
                      <a:endParaRPr lang="en-US" sz="1100" dirty="0">
                        <a:effectLst/>
                      </a:endParaRPr>
                    </a:p>
                  </a:txBody>
                  <a:tcPr marL="38793" marR="38793" marT="38793" marB="38793" anchor="ctr"/>
                </a:tc>
                <a:tc>
                  <a:txBody>
                    <a:bodyPr/>
                    <a:lstStyle/>
                    <a:p>
                      <a:pPr fontAlgn="ctr"/>
                      <a:r>
                        <a:rPr lang="en-US" sz="1100" dirty="0">
                          <a:effectLst/>
                        </a:rPr>
                        <a:t> Remarks</a:t>
                      </a:r>
                    </a:p>
                  </a:txBody>
                  <a:tcPr marL="38793" marR="38793" marT="38793" marB="38793" anchor="ctr"/>
                </a:tc>
                <a:extLst>
                  <a:ext uri="{0D108BD9-81ED-4DB2-BD59-A6C34878D82A}">
                    <a16:rowId xmlns:a16="http://schemas.microsoft.com/office/drawing/2014/main" val="3534918964"/>
                  </a:ext>
                </a:extLst>
              </a:tr>
              <a:tr h="283711">
                <a:tc>
                  <a:txBody>
                    <a:bodyPr/>
                    <a:lstStyle/>
                    <a:p>
                      <a:pPr fontAlgn="t"/>
                      <a:r>
                        <a:rPr lang="en-US" sz="1100">
                          <a:effectLst/>
                        </a:rPr>
                        <a:t>App Designation</a:t>
                      </a:r>
                    </a:p>
                  </a:txBody>
                  <a:tcPr marL="38793" marR="38793" marT="38793" marB="38793"/>
                </a:tc>
                <a:tc>
                  <a:txBody>
                    <a:bodyPr/>
                    <a:lstStyle/>
                    <a:p>
                      <a:pPr fontAlgn="ctr"/>
                      <a:r>
                        <a:rPr lang="en-US" sz="1100">
                          <a:solidFill>
                            <a:srgbClr val="FF0000"/>
                          </a:solidFill>
                          <a:effectLst/>
                        </a:rPr>
                        <a:t>Outlook</a:t>
                      </a:r>
                      <a:endParaRPr lang="en-US" sz="1100">
                        <a:effectLst/>
                      </a:endParaRPr>
                    </a:p>
                  </a:txBody>
                  <a:tcPr marL="38793" marR="38793" marT="38793" marB="38793" anchor="ctr"/>
                </a:tc>
                <a:tc>
                  <a:txBody>
                    <a:bodyPr/>
                    <a:lstStyle/>
                    <a:p>
                      <a:pPr algn="ctr" fontAlgn="ctr"/>
                      <a:endParaRPr lang="en-US" sz="1100">
                        <a:effectLst/>
                      </a:endParaRPr>
                    </a:p>
                  </a:txBody>
                  <a:tcPr marL="38793" marR="38793" marT="38793" marB="38793" anchor="ctr"/>
                </a:tc>
                <a:extLst>
                  <a:ext uri="{0D108BD9-81ED-4DB2-BD59-A6C34878D82A}">
                    <a16:rowId xmlns:a16="http://schemas.microsoft.com/office/drawing/2014/main" val="2282059694"/>
                  </a:ext>
                </a:extLst>
              </a:tr>
              <a:tr h="283711">
                <a:tc rowSpan="3">
                  <a:txBody>
                    <a:bodyPr/>
                    <a:lstStyle/>
                    <a:p>
                      <a:pPr fontAlgn="t"/>
                      <a:r>
                        <a:rPr lang="en-US" sz="1100">
                          <a:effectLst/>
                        </a:rPr>
                        <a:t>service specification</a:t>
                      </a:r>
                    </a:p>
                  </a:txBody>
                  <a:tcPr marL="38793" marR="38793" marT="38793" marB="38793"/>
                </a:tc>
                <a:tc>
                  <a:txBody>
                    <a:bodyPr/>
                    <a:lstStyle/>
                    <a:p>
                      <a:pPr fontAlgn="ctr"/>
                      <a:r>
                        <a:rPr lang="en-US" sz="1100">
                          <a:solidFill>
                            <a:srgbClr val="FF0000"/>
                          </a:solidFill>
                          <a:effectLst/>
                        </a:rPr>
                        <a:t>Microsoft365</a:t>
                      </a:r>
                      <a:endParaRPr lang="en-US" sz="1100">
                        <a:effectLst/>
                      </a:endParaRPr>
                    </a:p>
                  </a:txBody>
                  <a:tcPr marL="38793" marR="38793" marT="38793" marB="38793" anchor="ctr"/>
                </a:tc>
                <a:tc>
                  <a:txBody>
                    <a:bodyPr/>
                    <a:lstStyle/>
                    <a:p>
                      <a:pPr algn="ctr" fontAlgn="ctr"/>
                      <a:endParaRPr lang="en-US" sz="1100">
                        <a:effectLst/>
                      </a:endParaRPr>
                    </a:p>
                  </a:txBody>
                  <a:tcPr marL="38793" marR="38793" marT="38793" marB="38793" anchor="ctr"/>
                </a:tc>
                <a:extLst>
                  <a:ext uri="{0D108BD9-81ED-4DB2-BD59-A6C34878D82A}">
                    <a16:rowId xmlns:a16="http://schemas.microsoft.com/office/drawing/2014/main" val="1883750770"/>
                  </a:ext>
                </a:extLst>
              </a:tr>
              <a:tr h="283711">
                <a:tc vMerge="1">
                  <a:txBody>
                    <a:bodyPr/>
                    <a:lstStyle/>
                    <a:p>
                      <a:endParaRPr lang="en-US"/>
                    </a:p>
                  </a:txBody>
                  <a:tcPr/>
                </a:tc>
                <a:tc>
                  <a:txBody>
                    <a:bodyPr/>
                    <a:lstStyle/>
                    <a:p>
                      <a:pPr fontAlgn="ctr"/>
                      <a:r>
                        <a:rPr lang="en-US" sz="1100">
                          <a:effectLst/>
                        </a:rPr>
                        <a:t>Exchange</a:t>
                      </a:r>
                    </a:p>
                  </a:txBody>
                  <a:tcPr marL="38793" marR="38793" marT="38793" marB="38793" anchor="ctr"/>
                </a:tc>
                <a:tc>
                  <a:txBody>
                    <a:bodyPr/>
                    <a:lstStyle/>
                    <a:p>
                      <a:pPr algn="ctr" fontAlgn="ctr"/>
                      <a:endParaRPr lang="en-US" sz="1100">
                        <a:effectLst/>
                      </a:endParaRPr>
                    </a:p>
                  </a:txBody>
                  <a:tcPr marL="38793" marR="38793" marT="38793" marB="38793" anchor="ctr"/>
                </a:tc>
                <a:extLst>
                  <a:ext uri="{0D108BD9-81ED-4DB2-BD59-A6C34878D82A}">
                    <a16:rowId xmlns:a16="http://schemas.microsoft.com/office/drawing/2014/main" val="3202732846"/>
                  </a:ext>
                </a:extLst>
              </a:tr>
              <a:tr h="283711">
                <a:tc vMerge="1">
                  <a:txBody>
                    <a:bodyPr/>
                    <a:lstStyle/>
                    <a:p>
                      <a:endParaRPr lang="en-US"/>
                    </a:p>
                  </a:txBody>
                  <a:tcPr/>
                </a:tc>
                <a:tc>
                  <a:txBody>
                    <a:bodyPr/>
                    <a:lstStyle/>
                    <a:p>
                      <a:pPr fontAlgn="ctr"/>
                      <a:r>
                        <a:rPr lang="en-US" sz="1100">
                          <a:effectLst/>
                        </a:rPr>
                        <a:t>IBM Notes</a:t>
                      </a:r>
                    </a:p>
                  </a:txBody>
                  <a:tcPr marL="38793" marR="38793" marT="38793" marB="38793" anchor="ctr"/>
                </a:tc>
                <a:tc>
                  <a:txBody>
                    <a:bodyPr/>
                    <a:lstStyle/>
                    <a:p>
                      <a:pPr algn="ctr" fontAlgn="ctr"/>
                      <a:endParaRPr lang="en-US" sz="1100">
                        <a:effectLst/>
                      </a:endParaRPr>
                    </a:p>
                  </a:txBody>
                  <a:tcPr marL="38793" marR="38793" marT="38793" marB="38793" anchor="ctr"/>
                </a:tc>
                <a:extLst>
                  <a:ext uri="{0D108BD9-81ED-4DB2-BD59-A6C34878D82A}">
                    <a16:rowId xmlns:a16="http://schemas.microsoft.com/office/drawing/2014/main" val="1109604200"/>
                  </a:ext>
                </a:extLst>
              </a:tr>
              <a:tr h="283711">
                <a:tc rowSpan="3">
                  <a:txBody>
                    <a:bodyPr/>
                    <a:lstStyle/>
                    <a:p>
                      <a:pPr fontAlgn="t"/>
                      <a:r>
                        <a:rPr lang="en-US" sz="1100">
                          <a:effectLst/>
                        </a:rPr>
                        <a:t>protocol specification</a:t>
                      </a:r>
                    </a:p>
                  </a:txBody>
                  <a:tcPr marL="38793" marR="38793" marT="38793" marB="38793"/>
                </a:tc>
                <a:tc>
                  <a:txBody>
                    <a:bodyPr/>
                    <a:lstStyle/>
                    <a:p>
                      <a:pPr fontAlgn="ctr"/>
                      <a:r>
                        <a:rPr lang="en-US" sz="1100">
                          <a:effectLst/>
                        </a:rPr>
                        <a:t>IMAP</a:t>
                      </a:r>
                    </a:p>
                  </a:txBody>
                  <a:tcPr marL="38793" marR="38793" marT="38793" marB="38793" anchor="ctr"/>
                </a:tc>
                <a:tc>
                  <a:txBody>
                    <a:bodyPr/>
                    <a:lstStyle/>
                    <a:p>
                      <a:pPr algn="ctr" fontAlgn="ctr"/>
                      <a:endParaRPr lang="en-US" sz="1100">
                        <a:effectLst/>
                      </a:endParaRPr>
                    </a:p>
                  </a:txBody>
                  <a:tcPr marL="38793" marR="38793" marT="38793" marB="38793" anchor="ctr"/>
                </a:tc>
                <a:extLst>
                  <a:ext uri="{0D108BD9-81ED-4DB2-BD59-A6C34878D82A}">
                    <a16:rowId xmlns:a16="http://schemas.microsoft.com/office/drawing/2014/main" val="1339702926"/>
                  </a:ext>
                </a:extLst>
              </a:tr>
              <a:tr h="283711">
                <a:tc vMerge="1">
                  <a:txBody>
                    <a:bodyPr/>
                    <a:lstStyle/>
                    <a:p>
                      <a:endParaRPr lang="en-US"/>
                    </a:p>
                  </a:txBody>
                  <a:tcPr/>
                </a:tc>
                <a:tc>
                  <a:txBody>
                    <a:bodyPr/>
                    <a:lstStyle/>
                    <a:p>
                      <a:pPr fontAlgn="ctr"/>
                      <a:r>
                        <a:rPr lang="en-US" sz="1100" dirty="0">
                          <a:effectLst/>
                        </a:rPr>
                        <a:t>POP</a:t>
                      </a:r>
                    </a:p>
                  </a:txBody>
                  <a:tcPr marL="38793" marR="38793" marT="38793" marB="38793" anchor="ctr"/>
                </a:tc>
                <a:tc>
                  <a:txBody>
                    <a:bodyPr/>
                    <a:lstStyle/>
                    <a:p>
                      <a:pPr algn="ctr" fontAlgn="ctr"/>
                      <a:endParaRPr lang="en-US" sz="1100">
                        <a:effectLst/>
                      </a:endParaRPr>
                    </a:p>
                  </a:txBody>
                  <a:tcPr marL="38793" marR="38793" marT="38793" marB="38793" anchor="ctr"/>
                </a:tc>
                <a:extLst>
                  <a:ext uri="{0D108BD9-81ED-4DB2-BD59-A6C34878D82A}">
                    <a16:rowId xmlns:a16="http://schemas.microsoft.com/office/drawing/2014/main" val="3356065388"/>
                  </a:ext>
                </a:extLst>
              </a:tr>
              <a:tr h="283711">
                <a:tc vMerge="1">
                  <a:txBody>
                    <a:bodyPr/>
                    <a:lstStyle/>
                    <a:p>
                      <a:endParaRPr lang="en-US"/>
                    </a:p>
                  </a:txBody>
                  <a:tcPr/>
                </a:tc>
                <a:tc>
                  <a:txBody>
                    <a:bodyPr/>
                    <a:lstStyle/>
                    <a:p>
                      <a:pPr fontAlgn="ctr"/>
                      <a:r>
                        <a:rPr lang="en-US" sz="1100">
                          <a:effectLst/>
                        </a:rPr>
                        <a:t>SMTP</a:t>
                      </a:r>
                    </a:p>
                  </a:txBody>
                  <a:tcPr marL="38793" marR="38793" marT="38793" marB="38793" anchor="ctr"/>
                </a:tc>
                <a:tc>
                  <a:txBody>
                    <a:bodyPr/>
                    <a:lstStyle/>
                    <a:p>
                      <a:pPr algn="ctr" fontAlgn="ctr"/>
                      <a:endParaRPr lang="en-US" sz="1100">
                        <a:effectLst/>
                      </a:endParaRPr>
                    </a:p>
                  </a:txBody>
                  <a:tcPr marL="38793" marR="38793" marT="38793" marB="38793" anchor="ctr"/>
                </a:tc>
                <a:extLst>
                  <a:ext uri="{0D108BD9-81ED-4DB2-BD59-A6C34878D82A}">
                    <a16:rowId xmlns:a16="http://schemas.microsoft.com/office/drawing/2014/main" val="1537246907"/>
                  </a:ext>
                </a:extLst>
              </a:tr>
              <a:tr h="283711">
                <a:tc rowSpan="2">
                  <a:txBody>
                    <a:bodyPr/>
                    <a:lstStyle/>
                    <a:p>
                      <a:pPr fontAlgn="t"/>
                      <a:r>
                        <a:rPr lang="en-US" sz="1100">
                          <a:effectLst/>
                        </a:rPr>
                        <a:t>UI Operation</a:t>
                      </a:r>
                    </a:p>
                  </a:txBody>
                  <a:tcPr marL="38793" marR="38793" marT="38793" marB="38793"/>
                </a:tc>
                <a:tc>
                  <a:txBody>
                    <a:bodyPr/>
                    <a:lstStyle/>
                    <a:p>
                      <a:pPr fontAlgn="ctr"/>
                      <a:r>
                        <a:rPr lang="en-US" sz="1100">
                          <a:effectLst/>
                        </a:rPr>
                        <a:t>Any software</a:t>
                      </a:r>
                    </a:p>
                  </a:txBody>
                  <a:tcPr marL="38793" marR="38793" marT="38793" marB="38793" anchor="ctr"/>
                </a:tc>
                <a:tc>
                  <a:txBody>
                    <a:bodyPr/>
                    <a:lstStyle/>
                    <a:p>
                      <a:pPr algn="ctr" fontAlgn="ctr"/>
                      <a:r>
                        <a:rPr lang="en-US" sz="1100" dirty="0">
                          <a:effectLst/>
                        </a:rPr>
                        <a:t>UI operation is a less stable process because you use clicks and keyboards to control your email software and webmail, so it is more likely to stop working due to changes in the software or web system.</a:t>
                      </a:r>
                    </a:p>
                  </a:txBody>
                  <a:tcPr marL="38793" marR="38793" marT="38793" marB="38793" anchor="ctr"/>
                </a:tc>
                <a:extLst>
                  <a:ext uri="{0D108BD9-81ED-4DB2-BD59-A6C34878D82A}">
                    <a16:rowId xmlns:a16="http://schemas.microsoft.com/office/drawing/2014/main" val="3176176350"/>
                  </a:ext>
                </a:extLst>
              </a:tr>
              <a:tr h="283711">
                <a:tc vMerge="1">
                  <a:txBody>
                    <a:bodyPr/>
                    <a:lstStyle/>
                    <a:p>
                      <a:endParaRPr lang="en-US"/>
                    </a:p>
                  </a:txBody>
                  <a:tcPr/>
                </a:tc>
                <a:tc>
                  <a:txBody>
                    <a:bodyPr/>
                    <a:lstStyle/>
                    <a:p>
                      <a:pPr fontAlgn="ctr"/>
                      <a:r>
                        <a:rPr lang="en-US" sz="1100">
                          <a:effectLst/>
                        </a:rPr>
                        <a:t>Any webmail</a:t>
                      </a:r>
                    </a:p>
                  </a:txBody>
                  <a:tcPr marL="38793" marR="38793" marT="38793" marB="38793" anchor="ctr"/>
                </a:tc>
                <a:tc>
                  <a:txBody>
                    <a:bodyPr/>
                    <a:lstStyle/>
                    <a:p>
                      <a:pPr algn="ctr" fontAlgn="ctr"/>
                      <a:endParaRPr lang="en-US" sz="1100" dirty="0">
                        <a:effectLst/>
                      </a:endParaRPr>
                    </a:p>
                  </a:txBody>
                  <a:tcPr marL="38793" marR="38793" marT="38793" marB="38793" anchor="ctr"/>
                </a:tc>
                <a:extLst>
                  <a:ext uri="{0D108BD9-81ED-4DB2-BD59-A6C34878D82A}">
                    <a16:rowId xmlns:a16="http://schemas.microsoft.com/office/drawing/2014/main" val="3005435328"/>
                  </a:ext>
                </a:extLst>
              </a:tr>
            </a:tbl>
          </a:graphicData>
        </a:graphic>
      </p:graphicFrame>
    </p:spTree>
    <p:extLst>
      <p:ext uri="{BB962C8B-B14F-4D97-AF65-F5344CB8AC3E}">
        <p14:creationId xmlns:p14="http://schemas.microsoft.com/office/powerpoint/2010/main" val="17089228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5BEC72-BCA7-4833-A869-FFA63EFD2E74}"/>
              </a:ext>
            </a:extLst>
          </p:cNvPr>
          <p:cNvSpPr txBox="1"/>
          <p:nvPr/>
        </p:nvSpPr>
        <p:spPr>
          <a:xfrm>
            <a:off x="246216" y="689140"/>
            <a:ext cx="6094476" cy="738664"/>
          </a:xfrm>
          <a:prstGeom prst="rect">
            <a:avLst/>
          </a:prstGeom>
          <a:noFill/>
        </p:spPr>
        <p:txBody>
          <a:bodyPr wrap="square">
            <a:spAutoFit/>
          </a:bodyPr>
          <a:lstStyle/>
          <a:p>
            <a:r>
              <a:rPr lang="en-US" sz="1400" b="0" i="0" dirty="0">
                <a:effectLst/>
                <a:latin typeface="Open Sans"/>
              </a:rPr>
              <a:t>UiPath integrates Microsoft Outlook in UiPath Studio. This means there are activities integrated that help you with the </a:t>
            </a:r>
            <a:r>
              <a:rPr lang="en-US" sz="1400" b="1" i="0" dirty="0">
                <a:effectLst/>
              </a:rPr>
              <a:t>email</a:t>
            </a:r>
            <a:r>
              <a:rPr lang="en-US" sz="1400" b="1" i="0" dirty="0">
                <a:effectLst/>
                <a:latin typeface="Open Sans"/>
              </a:rPr>
              <a:t> automation</a:t>
            </a:r>
            <a:r>
              <a:rPr lang="en-US" sz="1400" b="0" i="0" dirty="0">
                <a:effectLst/>
                <a:latin typeface="Open Sans"/>
              </a:rPr>
              <a:t> when you are using the </a:t>
            </a:r>
            <a:r>
              <a:rPr lang="en-US" sz="1400" b="1" i="0" dirty="0">
                <a:effectLst/>
                <a:latin typeface="Open Sans"/>
              </a:rPr>
              <a:t>Outlook application</a:t>
            </a:r>
            <a:r>
              <a:rPr lang="en-US" sz="1400" b="0" i="0" dirty="0">
                <a:effectLst/>
                <a:latin typeface="Open Sans"/>
              </a:rPr>
              <a:t>.</a:t>
            </a:r>
            <a:endParaRPr lang="en-US" sz="1400" dirty="0"/>
          </a:p>
        </p:txBody>
      </p:sp>
      <p:sp>
        <p:nvSpPr>
          <p:cNvPr id="5" name="TextBox 4">
            <a:extLst>
              <a:ext uri="{FF2B5EF4-FFF2-40B4-BE49-F238E27FC236}">
                <a16:creationId xmlns:a16="http://schemas.microsoft.com/office/drawing/2014/main" id="{6278BE47-D6D9-4B0D-A5C2-4E879AE0E428}"/>
              </a:ext>
            </a:extLst>
          </p:cNvPr>
          <p:cNvSpPr txBox="1"/>
          <p:nvPr/>
        </p:nvSpPr>
        <p:spPr>
          <a:xfrm>
            <a:off x="246216" y="214986"/>
            <a:ext cx="11549543"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dirty="0"/>
              <a:t>Outlook Email </a:t>
            </a:r>
            <a:r>
              <a:rPr lang="en-US" dirty="0" err="1"/>
              <a:t>Activties</a:t>
            </a:r>
            <a:endParaRPr lang="en-US" dirty="0"/>
          </a:p>
        </p:txBody>
      </p:sp>
      <p:sp>
        <p:nvSpPr>
          <p:cNvPr id="7" name="TextBox 6">
            <a:extLst>
              <a:ext uri="{FF2B5EF4-FFF2-40B4-BE49-F238E27FC236}">
                <a16:creationId xmlns:a16="http://schemas.microsoft.com/office/drawing/2014/main" id="{E00E245D-468F-4012-A66E-AE11CE5E6CC2}"/>
              </a:ext>
            </a:extLst>
          </p:cNvPr>
          <p:cNvSpPr txBox="1"/>
          <p:nvPr/>
        </p:nvSpPr>
        <p:spPr>
          <a:xfrm>
            <a:off x="246216" y="1532626"/>
            <a:ext cx="6094476" cy="1384995"/>
          </a:xfrm>
          <a:prstGeom prst="rect">
            <a:avLst/>
          </a:prstGeom>
          <a:noFill/>
        </p:spPr>
        <p:txBody>
          <a:bodyPr wrap="square">
            <a:spAutoFit/>
          </a:bodyPr>
          <a:lstStyle/>
          <a:p>
            <a:pPr marL="285750" indent="-285750">
              <a:buFont typeface="Wingdings" panose="05000000000000000000" pitchFamily="2" charset="2"/>
              <a:buChar char="ü"/>
            </a:pPr>
            <a:r>
              <a:rPr lang="en-US" sz="1400" b="0" i="0" dirty="0">
                <a:solidFill>
                  <a:srgbClr val="3A3A3A"/>
                </a:solidFill>
                <a:effectLst/>
              </a:rPr>
              <a:t>With the </a:t>
            </a:r>
            <a:r>
              <a:rPr lang="en-US" sz="1400" b="1" i="0" dirty="0">
                <a:solidFill>
                  <a:srgbClr val="3A3A3A"/>
                </a:solidFill>
                <a:effectLst/>
              </a:rPr>
              <a:t>Outlook</a:t>
            </a:r>
            <a:r>
              <a:rPr lang="en-US" sz="1400" b="0" i="0" dirty="0">
                <a:solidFill>
                  <a:srgbClr val="3A3A3A"/>
                </a:solidFill>
                <a:effectLst/>
              </a:rPr>
              <a:t> activity, you send emails using the </a:t>
            </a:r>
            <a:r>
              <a:rPr lang="en-US" sz="1400" b="1" i="0" dirty="0">
                <a:solidFill>
                  <a:srgbClr val="3A3A3A"/>
                </a:solidFill>
                <a:effectLst/>
              </a:rPr>
              <a:t>account that is logged on</a:t>
            </a:r>
            <a:r>
              <a:rPr lang="en-US" sz="1400" b="0" i="0" dirty="0">
                <a:solidFill>
                  <a:srgbClr val="3A3A3A"/>
                </a:solidFill>
                <a:effectLst/>
              </a:rPr>
              <a:t>, usually managed via the active directory.</a:t>
            </a:r>
          </a:p>
          <a:p>
            <a:pPr marL="285750" indent="-285750">
              <a:buFont typeface="Wingdings" panose="05000000000000000000" pitchFamily="2" charset="2"/>
              <a:buChar char="ü"/>
            </a:pPr>
            <a:r>
              <a:rPr lang="en-US" sz="1400" b="0" i="0" dirty="0">
                <a:solidFill>
                  <a:srgbClr val="3A3A3A"/>
                </a:solidFill>
                <a:effectLst/>
              </a:rPr>
              <a:t>With the </a:t>
            </a:r>
            <a:r>
              <a:rPr lang="en-US" sz="1400" b="1" i="0" dirty="0">
                <a:solidFill>
                  <a:srgbClr val="3A3A3A"/>
                </a:solidFill>
                <a:effectLst/>
              </a:rPr>
              <a:t>Exchange</a:t>
            </a:r>
            <a:r>
              <a:rPr lang="en-US" sz="1400" b="0" i="0" dirty="0">
                <a:solidFill>
                  <a:srgbClr val="3A3A3A"/>
                </a:solidFill>
                <a:effectLst/>
              </a:rPr>
              <a:t> activity, you can </a:t>
            </a:r>
            <a:r>
              <a:rPr lang="en-US" sz="1400" b="1" i="0" dirty="0">
                <a:solidFill>
                  <a:srgbClr val="3A3A3A"/>
                </a:solidFill>
                <a:effectLst/>
              </a:rPr>
              <a:t>decide which account to use</a:t>
            </a:r>
            <a:r>
              <a:rPr lang="en-US" sz="1400" b="0" i="0" dirty="0">
                <a:solidFill>
                  <a:srgbClr val="3A3A3A"/>
                </a:solidFill>
                <a:effectLst/>
              </a:rPr>
              <a:t> when sending emails.</a:t>
            </a:r>
          </a:p>
          <a:p>
            <a:pPr marL="285750" indent="-285750">
              <a:buFont typeface="Wingdings" panose="05000000000000000000" pitchFamily="2" charset="2"/>
              <a:buChar char="ü"/>
            </a:pPr>
            <a:r>
              <a:rPr lang="en-US" sz="1400" dirty="0">
                <a:solidFill>
                  <a:srgbClr val="3A3A3A"/>
                </a:solidFill>
              </a:rPr>
              <a:t>There are few Other activities incase You wish to work With Gmail or Other Email provider which support </a:t>
            </a:r>
            <a:r>
              <a:rPr lang="en-US" sz="1400" b="1" dirty="0">
                <a:solidFill>
                  <a:srgbClr val="3A3A3A"/>
                </a:solidFill>
              </a:rPr>
              <a:t>IMAP</a:t>
            </a:r>
            <a:r>
              <a:rPr lang="en-US" sz="1400" dirty="0">
                <a:solidFill>
                  <a:srgbClr val="3A3A3A"/>
                </a:solidFill>
              </a:rPr>
              <a:t>.</a:t>
            </a:r>
            <a:endParaRPr lang="en-US" sz="1400" dirty="0"/>
          </a:p>
        </p:txBody>
      </p:sp>
      <p:pic>
        <p:nvPicPr>
          <p:cNvPr id="8" name="Picture 7">
            <a:extLst>
              <a:ext uri="{FF2B5EF4-FFF2-40B4-BE49-F238E27FC236}">
                <a16:creationId xmlns:a16="http://schemas.microsoft.com/office/drawing/2014/main" id="{A1489847-3EEB-44DE-8932-E5D24BF6E0BD}"/>
              </a:ext>
            </a:extLst>
          </p:cNvPr>
          <p:cNvPicPr>
            <a:picLocks noChangeAspect="1"/>
          </p:cNvPicPr>
          <p:nvPr/>
        </p:nvPicPr>
        <p:blipFill>
          <a:blip r:embed="rId2"/>
          <a:stretch>
            <a:fillRect/>
          </a:stretch>
        </p:blipFill>
        <p:spPr>
          <a:xfrm>
            <a:off x="7071359" y="771436"/>
            <a:ext cx="4724400" cy="2286000"/>
          </a:xfrm>
          <a:prstGeom prst="rect">
            <a:avLst/>
          </a:prstGeom>
          <a:ln>
            <a:solidFill>
              <a:schemeClr val="accent1"/>
            </a:solidFill>
          </a:ln>
        </p:spPr>
      </p:pic>
    </p:spTree>
    <p:extLst>
      <p:ext uri="{BB962C8B-B14F-4D97-AF65-F5344CB8AC3E}">
        <p14:creationId xmlns:p14="http://schemas.microsoft.com/office/powerpoint/2010/main" val="74210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7" name="Group 70">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2"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5"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3"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4"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28" name="Group 91">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93" name="Rectangle 92">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Isosceles Triangle 93">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Rectangle 94">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29" name="Rectangle 96">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0" name="Group 98">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31"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0" name="Group 119">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151" name="Rectangle 120">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22">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E1578BB7-0786-9CFC-2500-B55F1D5F85AA}"/>
              </a:ext>
            </a:extLst>
          </p:cNvPr>
          <p:cNvSpPr txBox="1"/>
          <p:nvPr/>
        </p:nvSpPr>
        <p:spPr>
          <a:xfrm>
            <a:off x="895415" y="2075504"/>
            <a:ext cx="3654569" cy="2042725"/>
          </a:xfrm>
          <a:prstGeom prst="rect">
            <a:avLst/>
          </a:prstGeom>
        </p:spPr>
        <p:style>
          <a:lnRef idx="3">
            <a:schemeClr val="lt1"/>
          </a:lnRef>
          <a:fillRef idx="1">
            <a:schemeClr val="accent1"/>
          </a:fillRef>
          <a:effectRef idx="1">
            <a:schemeClr val="accent1"/>
          </a:effectRef>
          <a:fontRef idx="minor">
            <a:schemeClr val="lt1"/>
          </a:fontRef>
        </p:style>
        <p:txBody>
          <a:bodyPr vert="horz" lIns="228600" tIns="228600" rIns="228600" bIns="0" rtlCol="0" anchor="b">
            <a:normAutofit/>
          </a:bodyPr>
          <a:lstStyle/>
          <a:p>
            <a:pPr algn="ctr" defTabSz="914400">
              <a:lnSpc>
                <a:spcPct val="80000"/>
              </a:lnSpc>
              <a:spcBef>
                <a:spcPct val="0"/>
              </a:spcBef>
              <a:spcAft>
                <a:spcPts val="600"/>
              </a:spcAft>
            </a:pPr>
            <a:r>
              <a:rPr lang="en-US" sz="3400" spc="-150">
                <a:solidFill>
                  <a:srgbClr val="FFFEFF"/>
                </a:solidFill>
                <a:latin typeface="+mj-lt"/>
                <a:ea typeface="+mj-ea"/>
                <a:cs typeface="+mj-cs"/>
              </a:rPr>
              <a:t>Sending and receiving email using Outlook activities</a:t>
            </a:r>
          </a:p>
        </p:txBody>
      </p:sp>
      <p:sp>
        <p:nvSpPr>
          <p:cNvPr id="154" name="Rectangle 124">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AF271458-90F8-63AE-45B6-E8C48F8BC1AC}"/>
              </a:ext>
            </a:extLst>
          </p:cNvPr>
          <p:cNvGraphicFramePr>
            <a:graphicFrameLocks noGrp="1"/>
          </p:cNvGraphicFramePr>
          <p:nvPr>
            <p:extLst>
              <p:ext uri="{D42A27DB-BD31-4B8C-83A1-F6EECF244321}">
                <p14:modId xmlns:p14="http://schemas.microsoft.com/office/powerpoint/2010/main" val="1513943617"/>
              </p:ext>
            </p:extLst>
          </p:nvPr>
        </p:nvGraphicFramePr>
        <p:xfrm>
          <a:off x="6333081" y="320040"/>
          <a:ext cx="4968682" cy="6227069"/>
        </p:xfrm>
        <a:graphic>
          <a:graphicData uri="http://schemas.openxmlformats.org/drawingml/2006/table">
            <a:tbl>
              <a:tblPr firstRow="1" bandRow="1"/>
              <a:tblGrid>
                <a:gridCol w="2422008">
                  <a:extLst>
                    <a:ext uri="{9D8B030D-6E8A-4147-A177-3AD203B41FA5}">
                      <a16:colId xmlns:a16="http://schemas.microsoft.com/office/drawing/2014/main" val="4183244095"/>
                    </a:ext>
                  </a:extLst>
                </a:gridCol>
                <a:gridCol w="2546674">
                  <a:extLst>
                    <a:ext uri="{9D8B030D-6E8A-4147-A177-3AD203B41FA5}">
                      <a16:colId xmlns:a16="http://schemas.microsoft.com/office/drawing/2014/main" val="770790198"/>
                    </a:ext>
                  </a:extLst>
                </a:gridCol>
              </a:tblGrid>
              <a:tr h="395163">
                <a:tc>
                  <a:txBody>
                    <a:bodyPr/>
                    <a:lstStyle/>
                    <a:p>
                      <a:pPr fontAlgn="ctr"/>
                      <a:r>
                        <a:rPr lang="en-US" sz="1600" b="1" dirty="0">
                          <a:effectLst/>
                        </a:rPr>
                        <a:t>Activity Name</a:t>
                      </a:r>
                      <a:endParaRPr lang="en-US" sz="1600" dirty="0">
                        <a:effectLst/>
                      </a:endParaRPr>
                    </a:p>
                  </a:txBody>
                  <a:tcPr marL="55380" marR="55380" marT="55380" marB="5538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9E5FF"/>
                    </a:solidFill>
                  </a:tcPr>
                </a:tc>
                <a:tc>
                  <a:txBody>
                    <a:bodyPr/>
                    <a:lstStyle/>
                    <a:p>
                      <a:pPr fontAlgn="ctr"/>
                      <a:r>
                        <a:rPr lang="en-US" sz="1600" b="1">
                          <a:effectLst/>
                        </a:rPr>
                        <a:t>Activity behavior</a:t>
                      </a:r>
                      <a:endParaRPr lang="en-US" sz="1600">
                        <a:effectLst/>
                      </a:endParaRPr>
                    </a:p>
                  </a:txBody>
                  <a:tcPr marL="55380" marR="55380" marT="55380" marB="5538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9E5FF"/>
                    </a:solidFill>
                  </a:tcPr>
                </a:tc>
                <a:extLst>
                  <a:ext uri="{0D108BD9-81ED-4DB2-BD59-A6C34878D82A}">
                    <a16:rowId xmlns:a16="http://schemas.microsoft.com/office/drawing/2014/main" val="1905810957"/>
                  </a:ext>
                </a:extLst>
              </a:tr>
              <a:tr h="637945">
                <a:tc>
                  <a:txBody>
                    <a:bodyPr/>
                    <a:lstStyle/>
                    <a:p>
                      <a:pPr fontAlgn="ctr"/>
                      <a:r>
                        <a:rPr lang="en-US" sz="1600" u="sng">
                          <a:solidFill>
                            <a:srgbClr val="008DB7"/>
                          </a:solidFill>
                          <a:effectLst/>
                          <a:hlinkClick r:id="rId2"/>
                        </a:rPr>
                        <a:t>Get Outlook Mail Messages</a:t>
                      </a:r>
                      <a:endParaRPr lang="en-US" sz="1600">
                        <a:effectLst/>
                      </a:endParaRPr>
                    </a:p>
                  </a:txBody>
                  <a:tcPr marL="55380" marR="55380" marT="55380" marB="5538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ctr"/>
                      <a:r>
                        <a:rPr lang="en-US" sz="1600">
                          <a:effectLst/>
                        </a:rPr>
                        <a:t>Retrieve email messages from Outlook.</a:t>
                      </a:r>
                    </a:p>
                  </a:txBody>
                  <a:tcPr marL="55380" marR="55380" marT="55380" marB="5538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10634611"/>
                  </a:ext>
                </a:extLst>
              </a:tr>
              <a:tr h="880727">
                <a:tc>
                  <a:txBody>
                    <a:bodyPr/>
                    <a:lstStyle/>
                    <a:p>
                      <a:pPr fontAlgn="ctr"/>
                      <a:r>
                        <a:rPr lang="en-US" sz="1600" u="sng">
                          <a:solidFill>
                            <a:srgbClr val="008DB7"/>
                          </a:solidFill>
                          <a:effectLst/>
                          <a:hlinkClick r:id="rId3"/>
                        </a:rPr>
                        <a:t>Move Outlook Mail Message</a:t>
                      </a:r>
                      <a:endParaRPr lang="en-US" sz="1600">
                        <a:effectLst/>
                      </a:endParaRPr>
                    </a:p>
                  </a:txBody>
                  <a:tcPr marL="55380" marR="55380" marT="55380" marB="5538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ctr"/>
                      <a:r>
                        <a:rPr lang="en-US" sz="1600">
                          <a:effectLst/>
                        </a:rPr>
                        <a:t>Moves Outlook email messages to the specified folder.</a:t>
                      </a:r>
                    </a:p>
                  </a:txBody>
                  <a:tcPr marL="55380" marR="55380" marT="55380" marB="5538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42522197"/>
                  </a:ext>
                </a:extLst>
              </a:tr>
              <a:tr h="637945">
                <a:tc>
                  <a:txBody>
                    <a:bodyPr/>
                    <a:lstStyle/>
                    <a:p>
                      <a:pPr fontAlgn="ctr"/>
                      <a:r>
                        <a:rPr lang="en-US" sz="1600" u="sng">
                          <a:solidFill>
                            <a:srgbClr val="008DB7"/>
                          </a:solidFill>
                          <a:effectLst/>
                          <a:hlinkClick r:id="rId4"/>
                        </a:rPr>
                        <a:t>Send Outlook Mail Message</a:t>
                      </a:r>
                      <a:endParaRPr lang="en-US" sz="1600">
                        <a:effectLst/>
                      </a:endParaRPr>
                    </a:p>
                  </a:txBody>
                  <a:tcPr marL="55380" marR="55380" marT="55380" marB="5538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ctr"/>
                      <a:r>
                        <a:rPr lang="en-US" sz="1600">
                          <a:effectLst/>
                        </a:rPr>
                        <a:t>Send an email message from Outlook.</a:t>
                      </a:r>
                    </a:p>
                  </a:txBody>
                  <a:tcPr marL="55380" marR="55380" marT="55380" marB="5538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85895857"/>
                  </a:ext>
                </a:extLst>
              </a:tr>
              <a:tr h="880727">
                <a:tc>
                  <a:txBody>
                    <a:bodyPr/>
                    <a:lstStyle/>
                    <a:p>
                      <a:pPr fontAlgn="ctr"/>
                      <a:r>
                        <a:rPr lang="en-US" sz="1600" u="sng">
                          <a:solidFill>
                            <a:srgbClr val="008DB7"/>
                          </a:solidFill>
                          <a:effectLst/>
                          <a:hlinkClick r:id="rId5"/>
                        </a:rPr>
                        <a:t>Save Outlook Mail Message</a:t>
                      </a:r>
                      <a:endParaRPr lang="en-US" sz="1600">
                        <a:effectLst/>
                      </a:endParaRPr>
                    </a:p>
                  </a:txBody>
                  <a:tcPr marL="55380" marR="55380" marT="55380" marB="5538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ctr"/>
                      <a:r>
                        <a:rPr lang="en-US" sz="1600">
                          <a:effectLst/>
                        </a:rPr>
                        <a:t>Saves your Outlook email messages in the specified folder.</a:t>
                      </a:r>
                    </a:p>
                  </a:txBody>
                  <a:tcPr marL="55380" marR="55380" marT="55380" marB="5538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13180300"/>
                  </a:ext>
                </a:extLst>
              </a:tr>
              <a:tr h="637945">
                <a:tc>
                  <a:txBody>
                    <a:bodyPr/>
                    <a:lstStyle/>
                    <a:p>
                      <a:pPr fontAlgn="ctr"/>
                      <a:r>
                        <a:rPr lang="en-US" sz="1600" u="sng">
                          <a:solidFill>
                            <a:srgbClr val="008DB7"/>
                          </a:solidFill>
                          <a:effectLst/>
                          <a:hlinkClick r:id="rId6"/>
                        </a:rPr>
                        <a:t>Delete Outlook Mail Message</a:t>
                      </a:r>
                      <a:endParaRPr lang="en-US" sz="1600">
                        <a:effectLst/>
                      </a:endParaRPr>
                    </a:p>
                  </a:txBody>
                  <a:tcPr marL="55380" marR="55380" marT="55380" marB="5538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ctr"/>
                      <a:r>
                        <a:rPr lang="en-US" sz="1600">
                          <a:effectLst/>
                        </a:rPr>
                        <a:t>Deletes an Outlook email message.</a:t>
                      </a:r>
                    </a:p>
                  </a:txBody>
                  <a:tcPr marL="55380" marR="55380" marT="55380" marB="5538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81566519"/>
                  </a:ext>
                </a:extLst>
              </a:tr>
              <a:tr h="637945">
                <a:tc>
                  <a:txBody>
                    <a:bodyPr/>
                    <a:lstStyle/>
                    <a:p>
                      <a:pPr fontAlgn="ctr"/>
                      <a:r>
                        <a:rPr lang="en-US" sz="1600" u="sng">
                          <a:solidFill>
                            <a:srgbClr val="008DB7"/>
                          </a:solidFill>
                          <a:effectLst/>
                          <a:hlinkClick r:id="rId7"/>
                        </a:rPr>
                        <a:t>Reply To Outlook Mail Message</a:t>
                      </a:r>
                      <a:endParaRPr lang="en-US" sz="1600">
                        <a:effectLst/>
                      </a:endParaRPr>
                    </a:p>
                  </a:txBody>
                  <a:tcPr marL="55380" marR="55380" marT="55380" marB="5538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ctr"/>
                      <a:r>
                        <a:rPr lang="en-US" sz="1600">
                          <a:effectLst/>
                        </a:rPr>
                        <a:t>Replies to an email message using Outlook.</a:t>
                      </a:r>
                    </a:p>
                  </a:txBody>
                  <a:tcPr marL="55380" marR="55380" marT="55380" marB="5538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28749400"/>
                  </a:ext>
                </a:extLst>
              </a:tr>
              <a:tr h="637945">
                <a:tc>
                  <a:txBody>
                    <a:bodyPr/>
                    <a:lstStyle/>
                    <a:p>
                      <a:pPr fontAlgn="ctr"/>
                      <a:r>
                        <a:rPr lang="en-US" sz="1600" u="sng">
                          <a:solidFill>
                            <a:srgbClr val="008DB7"/>
                          </a:solidFill>
                          <a:effectLst/>
                          <a:hlinkClick r:id="rId8"/>
                        </a:rPr>
                        <a:t>Set Outlook Mail Categories</a:t>
                      </a:r>
                      <a:endParaRPr lang="en-US" sz="1600">
                        <a:effectLst/>
                      </a:endParaRPr>
                    </a:p>
                  </a:txBody>
                  <a:tcPr marL="55380" marR="55380" marT="55380" marB="5538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ctr"/>
                      <a:r>
                        <a:rPr lang="en-US" sz="1600">
                          <a:effectLst/>
                        </a:rPr>
                        <a:t>Assigns categories to a specified mail message.</a:t>
                      </a:r>
                    </a:p>
                  </a:txBody>
                  <a:tcPr marL="55380" marR="55380" marT="55380" marB="5538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66573431"/>
                  </a:ext>
                </a:extLst>
              </a:tr>
              <a:tr h="880727">
                <a:tc>
                  <a:txBody>
                    <a:bodyPr/>
                    <a:lstStyle/>
                    <a:p>
                      <a:pPr fontAlgn="ctr"/>
                      <a:r>
                        <a:rPr lang="en-US" sz="1600" u="sng">
                          <a:solidFill>
                            <a:srgbClr val="008DB7"/>
                          </a:solidFill>
                          <a:effectLst/>
                          <a:hlinkClick r:id="rId9"/>
                        </a:rPr>
                        <a:t>Mark Outlook Mail As Read/Unread</a:t>
                      </a:r>
                      <a:endParaRPr lang="en-US" sz="1600">
                        <a:effectLst/>
                      </a:endParaRPr>
                    </a:p>
                  </a:txBody>
                  <a:tcPr marL="55380" marR="55380" marT="55380" marB="5538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ctr"/>
                      <a:r>
                        <a:rPr lang="en-US" sz="1600" dirty="0">
                          <a:effectLst/>
                        </a:rPr>
                        <a:t>Marks the specified mail message as read or unread.</a:t>
                      </a:r>
                    </a:p>
                  </a:txBody>
                  <a:tcPr marL="55380" marR="55380" marT="55380" marB="5538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59520264"/>
                  </a:ext>
                </a:extLst>
              </a:tr>
            </a:tbl>
          </a:graphicData>
        </a:graphic>
      </p:graphicFrame>
    </p:spTree>
    <p:extLst>
      <p:ext uri="{BB962C8B-B14F-4D97-AF65-F5344CB8AC3E}">
        <p14:creationId xmlns:p14="http://schemas.microsoft.com/office/powerpoint/2010/main" val="3972691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3" name="Group 8">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4" name="Group 29">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65" name="Rectangle 34">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6" name="Group 36">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1"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7" name="Freeform: Shape 57">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930AE88-D7F4-F160-4879-D4D499EE6BFA}"/>
              </a:ext>
            </a:extLst>
          </p:cNvPr>
          <p:cNvSpPr>
            <a:spLocks noGrp="1"/>
          </p:cNvSpPr>
          <p:nvPr>
            <p:ph type="title"/>
          </p:nvPr>
        </p:nvSpPr>
        <p:spPr>
          <a:xfrm>
            <a:off x="2616277" y="2061838"/>
            <a:ext cx="6959446" cy="1662475"/>
          </a:xfrm>
        </p:spPr>
        <p:txBody>
          <a:bodyPr vert="horz" lIns="228600" tIns="228600" rIns="228600" bIns="0" rtlCol="0" anchor="b">
            <a:normAutofit/>
          </a:bodyPr>
          <a:lstStyle/>
          <a:p>
            <a:pPr>
              <a:lnSpc>
                <a:spcPct val="80000"/>
              </a:lnSpc>
            </a:pPr>
            <a:r>
              <a:rPr lang="en-US" sz="4800" dirty="0"/>
              <a:t>Working with Microsoft Office 365 </a:t>
            </a:r>
          </a:p>
        </p:txBody>
      </p:sp>
      <p:sp>
        <p:nvSpPr>
          <p:cNvPr id="4" name="Text Placeholder 3">
            <a:extLst>
              <a:ext uri="{FF2B5EF4-FFF2-40B4-BE49-F238E27FC236}">
                <a16:creationId xmlns:a16="http://schemas.microsoft.com/office/drawing/2014/main" id="{8CF0DA4E-6C54-6D02-7100-1A75A6FCF024}"/>
              </a:ext>
            </a:extLst>
          </p:cNvPr>
          <p:cNvSpPr>
            <a:spLocks noGrp="1"/>
          </p:cNvSpPr>
          <p:nvPr>
            <p:ph type="body" idx="1"/>
          </p:nvPr>
        </p:nvSpPr>
        <p:spPr>
          <a:xfrm>
            <a:off x="2663130" y="3886063"/>
            <a:ext cx="7543859" cy="1196717"/>
          </a:xfrm>
        </p:spPr>
        <p:txBody>
          <a:bodyPr vert="horz" lIns="91440" tIns="0" rIns="91440" bIns="45720" rtlCol="0">
            <a:normAutofit fontScale="85000" lnSpcReduction="10000"/>
          </a:bodyPr>
          <a:lstStyle/>
          <a:p>
            <a:pPr>
              <a:lnSpc>
                <a:spcPct val="100000"/>
              </a:lnSpc>
            </a:pPr>
            <a:r>
              <a:rPr lang="en-US" sz="2000" dirty="0"/>
              <a:t>Microsoft announced that, effective October 1, 2022, They will begin to permanently disable Basic Authentication in Exchange Online in all tenants, regardless of usage, with the exception of SMTP Auth. as Basic Authentication is an outdated industry standard.</a:t>
            </a:r>
          </a:p>
        </p:txBody>
      </p:sp>
    </p:spTree>
    <p:extLst>
      <p:ext uri="{BB962C8B-B14F-4D97-AF65-F5344CB8AC3E}">
        <p14:creationId xmlns:p14="http://schemas.microsoft.com/office/powerpoint/2010/main" val="125243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03" name="Group 4102">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104"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05"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06"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107"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08"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09"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10"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11"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12"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113"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114"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115"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116"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17"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18"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19"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20"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21"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122"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124" name="Group 4123">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4125" name="Rectangle 4124">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26" name="Isosceles Triangle 4125">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27" name="Rectangle 4126">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4129" name="Rectangle 4128">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31" name="Group 4130">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132"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33"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34"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135"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36"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37"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38"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39"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40"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141"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142"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143"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144"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45"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46"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47"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48"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49"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150"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8A9695BC-82AE-F3CB-2844-5C3416C312AD}"/>
              </a:ext>
            </a:extLst>
          </p:cNvPr>
          <p:cNvSpPr>
            <a:spLocks noGrp="1"/>
          </p:cNvSpPr>
          <p:nvPr>
            <p:ph type="title"/>
          </p:nvPr>
        </p:nvSpPr>
        <p:spPr>
          <a:xfrm>
            <a:off x="1429217" y="5468559"/>
            <a:ext cx="10092332" cy="789673"/>
          </a:xfrm>
        </p:spPr>
        <p:txBody>
          <a:bodyPr vert="horz" lIns="228600" tIns="228600" rIns="228600" bIns="0" rtlCol="0" anchor="ctr">
            <a:noAutofit/>
          </a:bodyPr>
          <a:lstStyle/>
          <a:p>
            <a:pPr>
              <a:lnSpc>
                <a:spcPct val="80000"/>
              </a:lnSpc>
            </a:pPr>
            <a:r>
              <a:rPr lang="en-US" sz="2400" dirty="0">
                <a:solidFill>
                  <a:schemeClr val="bg1"/>
                </a:solidFill>
              </a:rPr>
              <a:t>To enable the Microsoft Office 365 activities, your app must be integrated with the Microsoft identity platform and have the correct Microsoft Graph API permissions 2assigned to it. Please check the below thread and configure the same in your Organization</a:t>
            </a:r>
          </a:p>
        </p:txBody>
      </p:sp>
      <p:sp>
        <p:nvSpPr>
          <p:cNvPr id="4152" name="Freeform: Shape 4151">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098" name="Picture 2" descr="2424">
            <a:extLst>
              <a:ext uri="{FF2B5EF4-FFF2-40B4-BE49-F238E27FC236}">
                <a16:creationId xmlns:a16="http://schemas.microsoft.com/office/drawing/2014/main" id="{18C66CDE-660C-6C00-3680-76287F808F5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19977" y="626940"/>
            <a:ext cx="7361039" cy="3864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948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5" name="Rectangle 3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29293B9B-B637-34C6-3F68-6FB339694E12}"/>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endParaRPr lang="en-US">
              <a:solidFill>
                <a:schemeClr val="bg1"/>
              </a:solidFill>
            </a:endParaRPr>
          </a:p>
        </p:txBody>
      </p:sp>
      <p:sp>
        <p:nvSpPr>
          <p:cNvPr id="58" name="Freeform: Shape 57">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31E51CD6-1216-D698-8A4E-B5BEB4875D01}"/>
              </a:ext>
            </a:extLst>
          </p:cNvPr>
          <p:cNvPicPr>
            <a:picLocks noChangeAspect="1"/>
          </p:cNvPicPr>
          <p:nvPr/>
        </p:nvPicPr>
        <p:blipFill>
          <a:blip r:embed="rId2"/>
          <a:stretch>
            <a:fillRect/>
          </a:stretch>
        </p:blipFill>
        <p:spPr>
          <a:xfrm>
            <a:off x="2157082" y="626940"/>
            <a:ext cx="7886829" cy="3864547"/>
          </a:xfrm>
          <a:prstGeom prst="rect">
            <a:avLst/>
          </a:prstGeom>
        </p:spPr>
      </p:pic>
    </p:spTree>
    <p:extLst>
      <p:ext uri="{BB962C8B-B14F-4D97-AF65-F5344CB8AC3E}">
        <p14:creationId xmlns:p14="http://schemas.microsoft.com/office/powerpoint/2010/main" val="3057404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55" name="Freeform: Shape 5154">
            <a:extLst>
              <a:ext uri="{FF2B5EF4-FFF2-40B4-BE49-F238E27FC236}">
                <a16:creationId xmlns:a16="http://schemas.microsoft.com/office/drawing/2014/main" id="{65CD016E-5031-49BE-9253-598979EEA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188642"/>
          </a:xfrm>
          <a:custGeom>
            <a:avLst/>
            <a:gdLst>
              <a:gd name="connsiteX0" fmla="*/ 0 w 12192000"/>
              <a:gd name="connsiteY0" fmla="*/ 0 h 1188642"/>
              <a:gd name="connsiteX1" fmla="*/ 12192000 w 12192000"/>
              <a:gd name="connsiteY1" fmla="*/ 0 h 1188642"/>
              <a:gd name="connsiteX2" fmla="*/ 12192000 w 12192000"/>
              <a:gd name="connsiteY2" fmla="*/ 839697 h 1188642"/>
              <a:gd name="connsiteX3" fmla="*/ 12113803 w 12192000"/>
              <a:gd name="connsiteY3" fmla="*/ 847980 h 1188642"/>
              <a:gd name="connsiteX4" fmla="*/ 6753597 w 12192000"/>
              <a:gd name="connsiteY4" fmla="*/ 1171537 h 1188642"/>
              <a:gd name="connsiteX5" fmla="*/ 400746 w 12192000"/>
              <a:gd name="connsiteY5" fmla="*/ 1000194 h 1188642"/>
              <a:gd name="connsiteX6" fmla="*/ 0 w 12192000"/>
              <a:gd name="connsiteY6" fmla="*/ 963218 h 118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188642">
                <a:moveTo>
                  <a:pt x="0" y="0"/>
                </a:moveTo>
                <a:lnTo>
                  <a:pt x="12192000" y="0"/>
                </a:lnTo>
                <a:lnTo>
                  <a:pt x="12192000" y="839697"/>
                </a:lnTo>
                <a:lnTo>
                  <a:pt x="12113803" y="847980"/>
                </a:lnTo>
                <a:cubicBezTo>
                  <a:pt x="10139508" y="1045929"/>
                  <a:pt x="8237152" y="1138932"/>
                  <a:pt x="6753597" y="1171537"/>
                </a:cubicBezTo>
                <a:cubicBezTo>
                  <a:pt x="4940363" y="1211386"/>
                  <a:pt x="2657278" y="1192056"/>
                  <a:pt x="400746" y="1000194"/>
                </a:cubicBezTo>
                <a:lnTo>
                  <a:pt x="0" y="963218"/>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grpSp>
        <p:nvGrpSpPr>
          <p:cNvPr id="5157" name="Group 5156">
            <a:extLst>
              <a:ext uri="{FF2B5EF4-FFF2-40B4-BE49-F238E27FC236}">
                <a16:creationId xmlns:a16="http://schemas.microsoft.com/office/drawing/2014/main" id="{503631E2-1718-4F37-AF4F-56ED9E0F52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5158" name="Freeform 5">
              <a:extLst>
                <a:ext uri="{FF2B5EF4-FFF2-40B4-BE49-F238E27FC236}">
                  <a16:creationId xmlns:a16="http://schemas.microsoft.com/office/drawing/2014/main" id="{D6E43AAA-0A9C-4A11-B5E4-76598F43E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2">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59" name="Freeform 6">
              <a:extLst>
                <a:ext uri="{FF2B5EF4-FFF2-40B4-BE49-F238E27FC236}">
                  <a16:creationId xmlns:a16="http://schemas.microsoft.com/office/drawing/2014/main" id="{0DAF0EFB-E124-47F9-A92D-5ACF35117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2">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60" name="Freeform 7">
              <a:extLst>
                <a:ext uri="{FF2B5EF4-FFF2-40B4-BE49-F238E27FC236}">
                  <a16:creationId xmlns:a16="http://schemas.microsoft.com/office/drawing/2014/main" id="{C37653B8-17BA-4001-BEE1-4E6991EAB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2">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61" name="Freeform 8">
              <a:extLst>
                <a:ext uri="{FF2B5EF4-FFF2-40B4-BE49-F238E27FC236}">
                  <a16:creationId xmlns:a16="http://schemas.microsoft.com/office/drawing/2014/main" id="{6467AAAF-9A62-48E9-A977-E1E1720168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2">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62" name="Freeform 9">
              <a:extLst>
                <a:ext uri="{FF2B5EF4-FFF2-40B4-BE49-F238E27FC236}">
                  <a16:creationId xmlns:a16="http://schemas.microsoft.com/office/drawing/2014/main" id="{3FF402E9-42A2-4489-8A1C-33D431C82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2">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63" name="Freeform 10">
              <a:extLst>
                <a:ext uri="{FF2B5EF4-FFF2-40B4-BE49-F238E27FC236}">
                  <a16:creationId xmlns:a16="http://schemas.microsoft.com/office/drawing/2014/main" id="{746F500E-5E65-412F-9151-128D8A8A10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2">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64" name="Freeform 11">
              <a:extLst>
                <a:ext uri="{FF2B5EF4-FFF2-40B4-BE49-F238E27FC236}">
                  <a16:creationId xmlns:a16="http://schemas.microsoft.com/office/drawing/2014/main" id="{2ED6AF5D-CDAA-4496-B382-BC011CD7D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2">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65" name="Freeform 12">
              <a:extLst>
                <a:ext uri="{FF2B5EF4-FFF2-40B4-BE49-F238E27FC236}">
                  <a16:creationId xmlns:a16="http://schemas.microsoft.com/office/drawing/2014/main" id="{B83CA955-24B2-49CA-AD12-346DC89C1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2">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66" name="Freeform 13">
              <a:extLst>
                <a:ext uri="{FF2B5EF4-FFF2-40B4-BE49-F238E27FC236}">
                  <a16:creationId xmlns:a16="http://schemas.microsoft.com/office/drawing/2014/main" id="{6A25F8E2-F649-499C-9F8E-63D9C7D6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2">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67" name="Freeform 14">
              <a:extLst>
                <a:ext uri="{FF2B5EF4-FFF2-40B4-BE49-F238E27FC236}">
                  <a16:creationId xmlns:a16="http://schemas.microsoft.com/office/drawing/2014/main" id="{F2C3541D-E273-4F5F-B0C9-58EB62CAD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2">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68" name="Freeform 15">
              <a:extLst>
                <a:ext uri="{FF2B5EF4-FFF2-40B4-BE49-F238E27FC236}">
                  <a16:creationId xmlns:a16="http://schemas.microsoft.com/office/drawing/2014/main" id="{5DAADE8A-1FC9-4E7A-A73D-E361E88A6F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2">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69" name="Freeform 16">
              <a:extLst>
                <a:ext uri="{FF2B5EF4-FFF2-40B4-BE49-F238E27FC236}">
                  <a16:creationId xmlns:a16="http://schemas.microsoft.com/office/drawing/2014/main" id="{E080E18A-9973-41CF-A8C2-A23444BA5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2">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70" name="Freeform 17">
              <a:extLst>
                <a:ext uri="{FF2B5EF4-FFF2-40B4-BE49-F238E27FC236}">
                  <a16:creationId xmlns:a16="http://schemas.microsoft.com/office/drawing/2014/main" id="{9747E375-DB87-4737-971E-BE07BEF29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2">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71" name="Freeform 18">
              <a:extLst>
                <a:ext uri="{FF2B5EF4-FFF2-40B4-BE49-F238E27FC236}">
                  <a16:creationId xmlns:a16="http://schemas.microsoft.com/office/drawing/2014/main" id="{DDD91999-92A7-46A7-A2A4-E610DD63A7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2">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72" name="Freeform 19">
              <a:extLst>
                <a:ext uri="{FF2B5EF4-FFF2-40B4-BE49-F238E27FC236}">
                  <a16:creationId xmlns:a16="http://schemas.microsoft.com/office/drawing/2014/main" id="{DE59C638-9FC3-4C07-A488-7CC46DABB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2">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73" name="Freeform 20">
              <a:extLst>
                <a:ext uri="{FF2B5EF4-FFF2-40B4-BE49-F238E27FC236}">
                  <a16:creationId xmlns:a16="http://schemas.microsoft.com/office/drawing/2014/main" id="{DDAD8E32-C8C2-4CB6-A1DD-57773D26B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2">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74" name="Freeform 21">
              <a:extLst>
                <a:ext uri="{FF2B5EF4-FFF2-40B4-BE49-F238E27FC236}">
                  <a16:creationId xmlns:a16="http://schemas.microsoft.com/office/drawing/2014/main" id="{992C2CA5-FC63-4CD4-9E9D-E508AB0F3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2">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175" name="Freeform 22">
              <a:extLst>
                <a:ext uri="{FF2B5EF4-FFF2-40B4-BE49-F238E27FC236}">
                  <a16:creationId xmlns:a16="http://schemas.microsoft.com/office/drawing/2014/main" id="{7BC83671-DBAB-4D1A-9130-A1C91C37C9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2">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76" name="Freeform 23">
              <a:extLst>
                <a:ext uri="{FF2B5EF4-FFF2-40B4-BE49-F238E27FC236}">
                  <a16:creationId xmlns:a16="http://schemas.microsoft.com/office/drawing/2014/main" id="{5A8C4915-0ECE-472C-88DC-CCA9C37ED0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2">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77" name="Freeform 24">
              <a:extLst>
                <a:ext uri="{FF2B5EF4-FFF2-40B4-BE49-F238E27FC236}">
                  <a16:creationId xmlns:a16="http://schemas.microsoft.com/office/drawing/2014/main" id="{1E7B8714-14C0-4959-A678-4FC94E822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2">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78" name="Freeform 25">
              <a:extLst>
                <a:ext uri="{FF2B5EF4-FFF2-40B4-BE49-F238E27FC236}">
                  <a16:creationId xmlns:a16="http://schemas.microsoft.com/office/drawing/2014/main" id="{9855E83E-3C8F-415E-B3AC-1BAC260DC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2">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pic>
        <p:nvPicPr>
          <p:cNvPr id="5122" name="Picture 2" descr="image">
            <a:extLst>
              <a:ext uri="{FF2B5EF4-FFF2-40B4-BE49-F238E27FC236}">
                <a16:creationId xmlns:a16="http://schemas.microsoft.com/office/drawing/2014/main" id="{E6AE6550-4D07-B7EA-309B-822F4387B7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4947" y="1608931"/>
            <a:ext cx="5157534" cy="377292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F5F4773-10C2-6166-71B9-27B38D033CCD}"/>
              </a:ext>
            </a:extLst>
          </p:cNvPr>
          <p:cNvSpPr txBox="1">
            <a:spLocks/>
          </p:cNvSpPr>
          <p:nvPr/>
        </p:nvSpPr>
        <p:spPr>
          <a:xfrm>
            <a:off x="710606" y="87223"/>
            <a:ext cx="10092332" cy="789673"/>
          </a:xfrm>
          <a:prstGeom prst="rect">
            <a:avLst/>
          </a:prstGeom>
        </p:spPr>
        <p:txBody>
          <a:bodyPr vert="horz" lIns="228600" tIns="228600" rIns="228600" bIns="0" rtlCol="0" anchor="ctr">
            <a:noAutofit/>
          </a:bodyPr>
          <a:lst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a:lstStyle>
          <a:p>
            <a:pPr>
              <a:lnSpc>
                <a:spcPct val="80000"/>
              </a:lnSpc>
            </a:pPr>
            <a:r>
              <a:rPr lang="en-US" sz="2800" b="1" dirty="0">
                <a:solidFill>
                  <a:schemeClr val="bg1"/>
                </a:solidFill>
              </a:rPr>
              <a:t>Microsoft Office 365 - Get Mail Activity Queries to filter returned emails</a:t>
            </a:r>
          </a:p>
        </p:txBody>
      </p:sp>
      <p:sp>
        <p:nvSpPr>
          <p:cNvPr id="5" name="Rectangle 3">
            <a:extLst>
              <a:ext uri="{FF2B5EF4-FFF2-40B4-BE49-F238E27FC236}">
                <a16:creationId xmlns:a16="http://schemas.microsoft.com/office/drawing/2014/main" id="{E64D65CD-1DFE-0567-BE2E-8F6F5B60DB1F}"/>
              </a:ext>
            </a:extLst>
          </p:cNvPr>
          <p:cNvSpPr>
            <a:spLocks noChangeArrowheads="1"/>
          </p:cNvSpPr>
          <p:nvPr/>
        </p:nvSpPr>
        <p:spPr bwMode="auto">
          <a:xfrm>
            <a:off x="812379" y="1504246"/>
            <a:ext cx="5450397" cy="42574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0" rIns="0" bIns="6348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222222"/>
                </a:solidFill>
                <a:effectLst/>
                <a:latin typeface="var(--heading-font-family)"/>
              </a:rPr>
              <a:t>1. Get Emails with Subject contains particular text</a:t>
            </a:r>
          </a:p>
          <a:p>
            <a:pPr marR="0" lvl="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222222"/>
                </a:solidFill>
                <a:effectLst/>
                <a:latin typeface="Consolas" panose="020B0609020204030204" pitchFamily="49" charset="0"/>
              </a:rPr>
              <a:t>"contains(subject, 'subject you are looking for')" </a:t>
            </a:r>
            <a:endParaRPr kumimoji="0" lang="en-US" altLang="en-US" sz="1600" b="1" i="0" u="none" strike="noStrike" cap="none" normalizeH="0" baseline="0" dirty="0">
              <a:ln>
                <a:noFill/>
              </a:ln>
              <a:solidFill>
                <a:srgbClr val="222222"/>
              </a:solidFill>
              <a:effectLst/>
              <a:latin typeface="var(--heading-font-family)"/>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222222"/>
                </a:solidFill>
                <a:effectLst/>
                <a:latin typeface="var(--heading-font-family)"/>
              </a:rPr>
              <a:t>2. Get Emails with Subject Equals to particular text</a:t>
            </a:r>
          </a:p>
          <a:p>
            <a:pPr marR="0" lvl="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222222"/>
                </a:solidFill>
                <a:effectLst/>
                <a:latin typeface="Consolas" panose="020B0609020204030204" pitchFamily="49" charset="0"/>
              </a:rPr>
              <a:t>"subject eq 'subject you are looking for'" </a:t>
            </a:r>
            <a:endParaRPr kumimoji="0" lang="en-US" altLang="en-US" sz="1600" b="1" i="0" u="none" strike="noStrike" cap="none" normalizeH="0" baseline="0" dirty="0">
              <a:ln>
                <a:noFill/>
              </a:ln>
              <a:solidFill>
                <a:srgbClr val="222222"/>
              </a:solidFill>
              <a:effectLst/>
              <a:latin typeface="var(--heading-font-family)"/>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222222"/>
                </a:solidFill>
                <a:effectLst/>
                <a:latin typeface="var(--heading-font-family)"/>
              </a:rPr>
              <a:t>3. Get Emails with Subject starts with particular text</a:t>
            </a:r>
          </a:p>
          <a:p>
            <a:pPr marR="0" lvl="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222222"/>
                </a:solidFill>
                <a:effectLst/>
                <a:latin typeface="Consolas" panose="020B0609020204030204" pitchFamily="49" charset="0"/>
              </a:rPr>
              <a:t>"</a:t>
            </a:r>
            <a:r>
              <a:rPr kumimoji="0" lang="en-US" altLang="en-US" sz="1000" b="0" i="0" u="none" strike="noStrike" cap="none" normalizeH="0" baseline="0" dirty="0" err="1">
                <a:ln>
                  <a:noFill/>
                </a:ln>
                <a:solidFill>
                  <a:srgbClr val="222222"/>
                </a:solidFill>
                <a:effectLst/>
                <a:latin typeface="Consolas" panose="020B0609020204030204" pitchFamily="49" charset="0"/>
              </a:rPr>
              <a:t>startsWith</a:t>
            </a:r>
            <a:r>
              <a:rPr kumimoji="0" lang="en-US" altLang="en-US" sz="1000" b="0" i="0" u="none" strike="noStrike" cap="none" normalizeH="0" baseline="0" dirty="0">
                <a:ln>
                  <a:noFill/>
                </a:ln>
                <a:solidFill>
                  <a:srgbClr val="222222"/>
                </a:solidFill>
                <a:effectLst/>
                <a:latin typeface="Consolas" panose="020B0609020204030204" pitchFamily="49" charset="0"/>
              </a:rPr>
              <a:t>(subject, 'subject you are looking for')" </a:t>
            </a:r>
            <a:endParaRPr kumimoji="0" lang="en-US" altLang="en-US" sz="1600" b="1" i="0" u="none" strike="noStrike" cap="none" normalizeH="0" baseline="0" dirty="0">
              <a:ln>
                <a:noFill/>
              </a:ln>
              <a:solidFill>
                <a:srgbClr val="222222"/>
              </a:solidFill>
              <a:effectLst/>
              <a:latin typeface="var(--heading-font-family)"/>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222222"/>
                </a:solidFill>
                <a:effectLst/>
                <a:latin typeface="var(--heading-font-family)"/>
              </a:rPr>
              <a:t>4. Get Emails with Subject ends with particular text</a:t>
            </a:r>
          </a:p>
          <a:p>
            <a:pPr marR="0" lvl="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222222"/>
                </a:solidFill>
                <a:effectLst/>
                <a:latin typeface="Consolas" panose="020B0609020204030204" pitchFamily="49" charset="0"/>
              </a:rPr>
              <a:t>"</a:t>
            </a:r>
            <a:r>
              <a:rPr kumimoji="0" lang="en-US" altLang="en-US" sz="1000" b="0" i="0" u="none" strike="noStrike" cap="none" normalizeH="0" baseline="0" dirty="0" err="1">
                <a:ln>
                  <a:noFill/>
                </a:ln>
                <a:solidFill>
                  <a:srgbClr val="222222"/>
                </a:solidFill>
                <a:effectLst/>
                <a:latin typeface="Consolas" panose="020B0609020204030204" pitchFamily="49" charset="0"/>
              </a:rPr>
              <a:t>endsWith</a:t>
            </a:r>
            <a:r>
              <a:rPr kumimoji="0" lang="en-US" altLang="en-US" sz="1000" b="0" i="0" u="none" strike="noStrike" cap="none" normalizeH="0" baseline="0" dirty="0">
                <a:ln>
                  <a:noFill/>
                </a:ln>
                <a:solidFill>
                  <a:srgbClr val="222222"/>
                </a:solidFill>
                <a:effectLst/>
                <a:latin typeface="Consolas" panose="020B0609020204030204" pitchFamily="49" charset="0"/>
              </a:rPr>
              <a:t>(subject, 'subject you are looking for')" </a:t>
            </a:r>
            <a:endParaRPr kumimoji="0" lang="en-US" altLang="en-US" sz="1600" b="1" i="0" u="none" strike="noStrike" cap="none" normalizeH="0" baseline="0" dirty="0">
              <a:ln>
                <a:noFill/>
              </a:ln>
              <a:solidFill>
                <a:srgbClr val="222222"/>
              </a:solidFill>
              <a:effectLst/>
              <a:latin typeface="var(--heading-font-family)"/>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222222"/>
                </a:solidFill>
                <a:effectLst/>
                <a:latin typeface="var(--heading-font-family)"/>
              </a:rPr>
              <a:t>5. Get Emails with Body contains particular text</a:t>
            </a:r>
          </a:p>
          <a:p>
            <a:pPr marR="0" lvl="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222222"/>
                </a:solidFill>
                <a:effectLst/>
                <a:latin typeface="Consolas" panose="020B0609020204030204" pitchFamily="49" charset="0"/>
              </a:rPr>
              <a:t>"contains(body/content, 'body you are looking for')" </a:t>
            </a:r>
            <a:endParaRPr kumimoji="0" lang="en-US" altLang="en-US" sz="1600" b="1" i="0" u="none" strike="noStrike" cap="none" normalizeH="0" baseline="0" dirty="0">
              <a:ln>
                <a:noFill/>
              </a:ln>
              <a:solidFill>
                <a:srgbClr val="222222"/>
              </a:solidFill>
              <a:effectLst/>
              <a:latin typeface="var(--heading-font-family)"/>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222222"/>
                </a:solidFill>
                <a:effectLst/>
                <a:latin typeface="var(--heading-font-family)"/>
              </a:rPr>
              <a:t>6. Get Emails with Body Equals to particular text</a:t>
            </a:r>
          </a:p>
          <a:p>
            <a:pPr marR="0" lvl="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222222"/>
                </a:solidFill>
                <a:effectLst/>
                <a:latin typeface="Consolas" panose="020B0609020204030204" pitchFamily="49" charset="0"/>
              </a:rPr>
              <a:t>"Body eq 'body you are looking for'" </a:t>
            </a:r>
            <a:endParaRPr kumimoji="0" lang="en-US" altLang="en-US" sz="1600" b="1" i="0" u="none" strike="noStrike" cap="none" normalizeH="0" baseline="0" dirty="0">
              <a:ln>
                <a:noFill/>
              </a:ln>
              <a:solidFill>
                <a:srgbClr val="222222"/>
              </a:solidFill>
              <a:effectLst/>
              <a:latin typeface="var(--heading-font-family)"/>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222222"/>
                </a:solidFill>
                <a:effectLst/>
                <a:latin typeface="var(--heading-font-family)"/>
              </a:rPr>
              <a:t>7. Get Emails with Body starts with particular text</a:t>
            </a:r>
          </a:p>
          <a:p>
            <a:pPr marR="0" lvl="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222222"/>
                </a:solidFill>
                <a:effectLst/>
                <a:latin typeface="Consolas" panose="020B0609020204030204" pitchFamily="49" charset="0"/>
              </a:rPr>
              <a:t>"</a:t>
            </a:r>
            <a:r>
              <a:rPr kumimoji="0" lang="en-US" altLang="en-US" sz="1000" b="0" i="0" u="none" strike="noStrike" cap="none" normalizeH="0" baseline="0" dirty="0" err="1">
                <a:ln>
                  <a:noFill/>
                </a:ln>
                <a:solidFill>
                  <a:srgbClr val="222222"/>
                </a:solidFill>
                <a:effectLst/>
                <a:latin typeface="Consolas" panose="020B0609020204030204" pitchFamily="49" charset="0"/>
              </a:rPr>
              <a:t>startsWith</a:t>
            </a:r>
            <a:r>
              <a:rPr kumimoji="0" lang="en-US" altLang="en-US" sz="1000" b="0" i="0" u="none" strike="noStrike" cap="none" normalizeH="0" baseline="0" dirty="0">
                <a:ln>
                  <a:noFill/>
                </a:ln>
                <a:solidFill>
                  <a:srgbClr val="222222"/>
                </a:solidFill>
                <a:effectLst/>
                <a:latin typeface="Consolas" panose="020B0609020204030204" pitchFamily="49" charset="0"/>
              </a:rPr>
              <a:t>(body/content, 'body you are looking for')" </a:t>
            </a:r>
            <a:endParaRPr kumimoji="0" lang="en-US" altLang="en-US" sz="1600" b="1" i="0" u="none" strike="noStrike" cap="none" normalizeH="0" baseline="0" dirty="0">
              <a:ln>
                <a:noFill/>
              </a:ln>
              <a:solidFill>
                <a:srgbClr val="222222"/>
              </a:solidFill>
              <a:effectLst/>
              <a:latin typeface="var(--heading-font-family)"/>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222222"/>
                </a:solidFill>
                <a:effectLst/>
                <a:latin typeface="var(--heading-font-family)"/>
              </a:rPr>
              <a:t>8. Get Emails with Body ends with particular text</a:t>
            </a:r>
          </a:p>
          <a:p>
            <a:pPr marR="0" lvl="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222222"/>
                </a:solidFill>
                <a:effectLst/>
                <a:latin typeface="Consolas" panose="020B0609020204030204" pitchFamily="49" charset="0"/>
              </a:rPr>
              <a:t>"</a:t>
            </a:r>
            <a:r>
              <a:rPr kumimoji="0" lang="en-US" altLang="en-US" sz="1000" b="0" i="0" u="none" strike="noStrike" cap="none" normalizeH="0" baseline="0" dirty="0" err="1">
                <a:ln>
                  <a:noFill/>
                </a:ln>
                <a:solidFill>
                  <a:srgbClr val="222222"/>
                </a:solidFill>
                <a:effectLst/>
                <a:latin typeface="Consolas" panose="020B0609020204030204" pitchFamily="49" charset="0"/>
              </a:rPr>
              <a:t>endsWith</a:t>
            </a:r>
            <a:r>
              <a:rPr kumimoji="0" lang="en-US" altLang="en-US" sz="1000" b="0" i="0" u="none" strike="noStrike" cap="none" normalizeH="0" baseline="0" dirty="0">
                <a:ln>
                  <a:noFill/>
                </a:ln>
                <a:solidFill>
                  <a:srgbClr val="222222"/>
                </a:solidFill>
                <a:effectLst/>
                <a:latin typeface="Consolas" panose="020B0609020204030204" pitchFamily="49" charset="0"/>
              </a:rPr>
              <a:t>(body/content, 'body you are looking for')" </a:t>
            </a:r>
            <a:endParaRPr kumimoji="0" lang="en-US" altLang="en-US" sz="1600" b="1" i="0" u="none" strike="noStrike" cap="none" normalizeH="0" baseline="0" dirty="0">
              <a:ln>
                <a:noFill/>
              </a:ln>
              <a:solidFill>
                <a:srgbClr val="222222"/>
              </a:solidFill>
              <a:effectLst/>
              <a:latin typeface="var(--heading-font-family)"/>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222222"/>
                </a:solidFill>
                <a:effectLst/>
                <a:latin typeface="var(--heading-font-family)"/>
              </a:rPr>
              <a:t>9. Get Emails from specific recipients</a:t>
            </a:r>
          </a:p>
          <a:p>
            <a:pPr marR="0" lvl="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222222"/>
                </a:solidFill>
                <a:effectLst/>
                <a:latin typeface="Consolas" panose="020B0609020204030204" pitchFamily="49" charset="0"/>
              </a:rPr>
              <a:t>"contains(from/</a:t>
            </a:r>
            <a:r>
              <a:rPr kumimoji="0" lang="en-US" altLang="en-US" sz="1000" b="0" i="0" u="none" strike="noStrike" cap="none" normalizeH="0" baseline="0" dirty="0" err="1">
                <a:ln>
                  <a:noFill/>
                </a:ln>
                <a:solidFill>
                  <a:srgbClr val="222222"/>
                </a:solidFill>
                <a:effectLst/>
                <a:latin typeface="Consolas" panose="020B0609020204030204" pitchFamily="49" charset="0"/>
              </a:rPr>
              <a:t>emailAddress</a:t>
            </a:r>
            <a:r>
              <a:rPr kumimoji="0" lang="en-US" altLang="en-US" sz="1000" b="0" i="0" u="none" strike="noStrike" cap="none" normalizeH="0" baseline="0" dirty="0">
                <a:ln>
                  <a:noFill/>
                </a:ln>
                <a:solidFill>
                  <a:srgbClr val="222222"/>
                </a:solidFill>
                <a:effectLst/>
                <a:latin typeface="Consolas" panose="020B0609020204030204" pitchFamily="49" charset="0"/>
              </a:rPr>
              <a:t>/address, '</a:t>
            </a:r>
            <a:r>
              <a:rPr kumimoji="0" lang="en-US" altLang="en-US" sz="1000" b="0" i="0" u="none" strike="noStrike" cap="none" normalizeH="0" baseline="0" dirty="0" err="1">
                <a:ln>
                  <a:noFill/>
                </a:ln>
                <a:solidFill>
                  <a:srgbClr val="222222"/>
                </a:solidFill>
                <a:effectLst/>
                <a:latin typeface="Consolas" panose="020B0609020204030204" pitchFamily="49" charset="0"/>
              </a:rPr>
              <a:t>EmailID</a:t>
            </a:r>
            <a:r>
              <a:rPr kumimoji="0" lang="en-US" altLang="en-US" sz="1000" b="0" i="0" u="none" strike="noStrike" cap="none" normalizeH="0" baseline="0" dirty="0">
                <a:ln>
                  <a:noFill/>
                </a:ln>
                <a:solidFill>
                  <a:srgbClr val="222222"/>
                </a:solidFill>
                <a:effectLst/>
                <a:latin typeface="Consolas" panose="020B0609020204030204" pitchFamily="49" charset="0"/>
              </a:rPr>
              <a:t>')" </a:t>
            </a:r>
            <a:endParaRPr kumimoji="0" lang="en-US" altLang="en-US" sz="1600" b="1" i="0" u="none" strike="noStrike" cap="none" normalizeH="0" baseline="0" dirty="0">
              <a:ln>
                <a:noFill/>
              </a:ln>
              <a:solidFill>
                <a:srgbClr val="222222"/>
              </a:solidFill>
              <a:effectLst/>
              <a:latin typeface="var(--heading-font-family)"/>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222222"/>
                </a:solidFill>
                <a:effectLst/>
                <a:latin typeface="var(--heading-font-family)"/>
              </a:rPr>
              <a:t>10. Get Emails if received date is </a:t>
            </a:r>
            <a:r>
              <a:rPr kumimoji="0" lang="en-US" altLang="en-US" sz="1600" b="1" i="0" u="none" strike="noStrike" cap="none" normalizeH="0" baseline="0" dirty="0" err="1">
                <a:ln>
                  <a:noFill/>
                </a:ln>
                <a:solidFill>
                  <a:srgbClr val="222222"/>
                </a:solidFill>
                <a:effectLst/>
                <a:latin typeface="var(--heading-font-family)"/>
              </a:rPr>
              <a:t>greather</a:t>
            </a:r>
            <a:r>
              <a:rPr kumimoji="0" lang="en-US" altLang="en-US" sz="1600" b="1" i="0" u="none" strike="noStrike" cap="none" normalizeH="0" baseline="0" dirty="0">
                <a:ln>
                  <a:noFill/>
                </a:ln>
                <a:solidFill>
                  <a:srgbClr val="222222"/>
                </a:solidFill>
                <a:effectLst/>
                <a:latin typeface="var(--heading-font-family)"/>
              </a:rPr>
              <a:t> than particular date</a:t>
            </a:r>
          </a:p>
          <a:p>
            <a:pPr marR="0" lvl="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222222"/>
                </a:solidFill>
                <a:effectLst/>
                <a:latin typeface="Consolas" panose="020B0609020204030204" pitchFamily="49" charset="0"/>
              </a:rPr>
              <a:t>"</a:t>
            </a:r>
            <a:r>
              <a:rPr kumimoji="0" lang="en-US" altLang="en-US" sz="1000" b="0" i="0" u="none" strike="noStrike" cap="none" normalizeH="0" baseline="0" dirty="0" err="1">
                <a:ln>
                  <a:noFill/>
                </a:ln>
                <a:solidFill>
                  <a:srgbClr val="222222"/>
                </a:solidFill>
                <a:effectLst/>
                <a:latin typeface="Consolas" panose="020B0609020204030204" pitchFamily="49" charset="0"/>
              </a:rPr>
              <a:t>receivedDateTime</a:t>
            </a:r>
            <a:r>
              <a:rPr kumimoji="0" lang="en-US" altLang="en-US" sz="1000" b="0" i="0" u="none" strike="noStrike" cap="none" normalizeH="0" baseline="0" dirty="0">
                <a:ln>
                  <a:noFill/>
                </a:ln>
                <a:solidFill>
                  <a:srgbClr val="222222"/>
                </a:solidFill>
                <a:effectLst/>
                <a:latin typeface="Consolas" panose="020B0609020204030204" pitchFamily="49" charset="0"/>
              </a:rPr>
              <a:t> </a:t>
            </a:r>
            <a:r>
              <a:rPr kumimoji="0" lang="en-US" altLang="en-US" sz="1000" b="0" i="0" u="none" strike="noStrike" cap="none" normalizeH="0" baseline="0" dirty="0" err="1">
                <a:ln>
                  <a:noFill/>
                </a:ln>
                <a:solidFill>
                  <a:srgbClr val="222222"/>
                </a:solidFill>
                <a:effectLst/>
                <a:latin typeface="Consolas" panose="020B0609020204030204" pitchFamily="49" charset="0"/>
              </a:rPr>
              <a:t>gt</a:t>
            </a:r>
            <a:r>
              <a:rPr kumimoji="0" lang="en-US" altLang="en-US" sz="1000" b="0" i="0" u="none" strike="noStrike" cap="none" normalizeH="0" baseline="0" dirty="0">
                <a:ln>
                  <a:noFill/>
                </a:ln>
                <a:solidFill>
                  <a:srgbClr val="222222"/>
                </a:solidFill>
                <a:effectLst/>
                <a:latin typeface="Consolas" panose="020B0609020204030204" pitchFamily="49" charset="0"/>
              </a:rPr>
              <a:t> </a:t>
            </a:r>
            <a:r>
              <a:rPr kumimoji="0" lang="en-US" altLang="en-US" sz="1000" b="0" i="0" u="none" strike="noStrike" cap="none" normalizeH="0" baseline="0" dirty="0" err="1">
                <a:ln>
                  <a:noFill/>
                </a:ln>
                <a:solidFill>
                  <a:srgbClr val="222222"/>
                </a:solidFill>
                <a:effectLst/>
                <a:latin typeface="Consolas" panose="020B0609020204030204" pitchFamily="49" charset="0"/>
              </a:rPr>
              <a:t>yyyy</a:t>
            </a:r>
            <a:r>
              <a:rPr kumimoji="0" lang="en-US" altLang="en-US" sz="1000" b="0" i="0" u="none" strike="noStrike" cap="none" normalizeH="0" baseline="0" dirty="0">
                <a:ln>
                  <a:noFill/>
                </a:ln>
                <a:solidFill>
                  <a:srgbClr val="222222"/>
                </a:solidFill>
                <a:effectLst/>
                <a:latin typeface="Consolas" panose="020B0609020204030204" pitchFamily="49" charset="0"/>
              </a:rPr>
              <a:t>-MM-dd"</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7E8F4F52-9D05-8EB6-A27B-557F78F9F054}"/>
              </a:ext>
            </a:extLst>
          </p:cNvPr>
          <p:cNvSpPr txBox="1"/>
          <p:nvPr/>
        </p:nvSpPr>
        <p:spPr>
          <a:xfrm>
            <a:off x="641352" y="6291669"/>
            <a:ext cx="10798174" cy="276999"/>
          </a:xfrm>
          <a:prstGeom prst="rect">
            <a:avLst/>
          </a:prstGeom>
          <a:noFill/>
        </p:spPr>
        <p:txBody>
          <a:bodyPr wrap="square">
            <a:spAutoFit/>
          </a:bodyPr>
          <a:lstStyle/>
          <a:p>
            <a:r>
              <a:rPr lang="en-US" sz="1200" dirty="0"/>
              <a:t>Thanks, Lakshman, for consolidated list - </a:t>
            </a:r>
            <a:r>
              <a:rPr lang="en-US" sz="1200" dirty="0">
                <a:hlinkClick r:id="rId3"/>
              </a:rPr>
              <a:t>https://forum.uipath.com/t/microsoft-office-365-get-mail-activity-queries-to-filter-returned-emails/482645/1</a:t>
            </a:r>
            <a:r>
              <a:rPr lang="en-US" sz="1200" dirty="0"/>
              <a:t> </a:t>
            </a:r>
          </a:p>
        </p:txBody>
      </p:sp>
    </p:spTree>
    <p:extLst>
      <p:ext uri="{BB962C8B-B14F-4D97-AF65-F5344CB8AC3E}">
        <p14:creationId xmlns:p14="http://schemas.microsoft.com/office/powerpoint/2010/main" val="241250566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1862</TotalTime>
  <Words>708</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 Light</vt:lpstr>
      <vt:lpstr>Consolas</vt:lpstr>
      <vt:lpstr>Open Sans</vt:lpstr>
      <vt:lpstr>Rockwell</vt:lpstr>
      <vt:lpstr>var(--heading-font-family)</vt:lpstr>
      <vt:lpstr>Wingdings</vt:lpstr>
      <vt:lpstr>Atlas</vt:lpstr>
      <vt:lpstr>Module No 5</vt:lpstr>
      <vt:lpstr>Learning Objective</vt:lpstr>
      <vt:lpstr>PowerPoint Presentation</vt:lpstr>
      <vt:lpstr>PowerPoint Presentation</vt:lpstr>
      <vt:lpstr>PowerPoint Presentation</vt:lpstr>
      <vt:lpstr>Working with Microsoft Office 365 </vt:lpstr>
      <vt:lpstr>To enable the Microsoft Office 365 activities, your app must be integrated with the Microsoft identity platform and have the correct Microsoft Graph API permissions 2assigned to it. Please check the below thread and configure the same in your Organization</vt:lpstr>
      <vt:lpstr>PowerPoint Presentation</vt:lpstr>
      <vt:lpstr>PowerPoint Presentation</vt:lpstr>
      <vt:lpstr>Gmail Automation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No 5</dc:title>
  <dc:creator>Satish Prasad</dc:creator>
  <cp:lastModifiedBy>UiPath Demo</cp:lastModifiedBy>
  <cp:revision>25</cp:revision>
  <dcterms:created xsi:type="dcterms:W3CDTF">2020-11-16T19:06:09Z</dcterms:created>
  <dcterms:modified xsi:type="dcterms:W3CDTF">2024-07-29T04:03:40Z</dcterms:modified>
</cp:coreProperties>
</file>