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74" r:id="rId6"/>
    <p:sldId id="275" r:id="rId7"/>
    <p:sldId id="263" r:id="rId8"/>
    <p:sldId id="267" r:id="rId9"/>
    <p:sldId id="278" r:id="rId10"/>
    <p:sldId id="268" r:id="rId11"/>
    <p:sldId id="27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5A5D09-235C-4383-8BEF-A0A9D4C4F255}">
          <p14:sldIdLst>
            <p14:sldId id="256"/>
            <p14:sldId id="257"/>
          </p14:sldIdLst>
        </p14:section>
        <p14:section name="Github" id="{B4FE4297-7B89-48DB-923E-402128F3D989}">
          <p14:sldIdLst>
            <p14:sldId id="258"/>
            <p14:sldId id="259"/>
          </p14:sldIdLst>
        </p14:section>
        <p14:section name="Integration Services" id="{7F7ADF11-D9F7-48D8-88C6-1FBFE913FD51}">
          <p14:sldIdLst>
            <p14:sldId id="274"/>
            <p14:sldId id="275"/>
          </p14:sldIdLst>
        </p14:section>
        <p14:section name="Working with Dispatcher Performer Design Pattern" id="{098615F6-AC64-4FDB-994E-E7B230EA2C91}">
          <p14:sldIdLst>
            <p14:sldId id="263"/>
          </p14:sldIdLst>
        </p14:section>
        <p14:section name="AI Center" id="{B2405932-E34F-42EA-9F8F-C33F1C91BFC6}">
          <p14:sldIdLst>
            <p14:sldId id="267"/>
            <p14:sldId id="278"/>
            <p14:sldId id="268"/>
            <p14:sldId id="27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258026-13B9-42BE-B0A9-DB26CF86FC3C}" type="doc">
      <dgm:prSet loTypeId="urn:microsoft.com/office/officeart/2005/8/layout/bList2" loCatId="list" qsTypeId="urn:microsoft.com/office/officeart/2005/8/quickstyle/simple1" qsCatId="simple" csTypeId="urn:microsoft.com/office/officeart/2005/8/colors/accent1_2" csCatId="accent1" phldr="1"/>
      <dgm:spPr/>
    </dgm:pt>
    <dgm:pt modelId="{9436430D-1066-4603-A022-8129BCFBBB11}">
      <dgm:prSet phldrT="[Text]"/>
      <dgm:spPr/>
      <dgm:t>
        <a:bodyPr/>
        <a:lstStyle/>
        <a:p>
          <a:r>
            <a:rPr lang="en-US" dirty="0"/>
            <a:t>Dispatcher </a:t>
          </a:r>
        </a:p>
      </dgm:t>
    </dgm:pt>
    <dgm:pt modelId="{6BB6FE2F-BB8A-49EE-BBAC-7F97939C0132}" type="parTrans" cxnId="{1C15A4A9-C8C7-421F-BFD9-52B7B4DDF1A1}">
      <dgm:prSet/>
      <dgm:spPr/>
      <dgm:t>
        <a:bodyPr/>
        <a:lstStyle/>
        <a:p>
          <a:endParaRPr lang="en-US"/>
        </a:p>
      </dgm:t>
    </dgm:pt>
    <dgm:pt modelId="{2BA6D2CC-AA74-4D0E-882B-C57EFEC40A7A}" type="sibTrans" cxnId="{1C15A4A9-C8C7-421F-BFD9-52B7B4DDF1A1}">
      <dgm:prSet/>
      <dgm:spPr/>
      <dgm:t>
        <a:bodyPr/>
        <a:lstStyle/>
        <a:p>
          <a:endParaRPr lang="en-US"/>
        </a:p>
      </dgm:t>
    </dgm:pt>
    <dgm:pt modelId="{513204B9-4605-4BF0-AEC7-D09AD0BEB392}">
      <dgm:prSet phldrT="[Text]"/>
      <dgm:spPr/>
      <dgm:t>
        <a:bodyPr/>
        <a:lstStyle/>
        <a:p>
          <a:r>
            <a:rPr lang="en-US" dirty="0"/>
            <a:t>Performer</a:t>
          </a:r>
        </a:p>
      </dgm:t>
    </dgm:pt>
    <dgm:pt modelId="{31CD8FDF-3769-469A-9C64-9F4CFE06A30A}" type="parTrans" cxnId="{B1D74934-E73D-494B-81EA-52BD42BFF143}">
      <dgm:prSet/>
      <dgm:spPr/>
      <dgm:t>
        <a:bodyPr/>
        <a:lstStyle/>
        <a:p>
          <a:endParaRPr lang="en-US"/>
        </a:p>
      </dgm:t>
    </dgm:pt>
    <dgm:pt modelId="{ED8F6AAB-9885-45EF-B0FA-398EBB10B42C}" type="sibTrans" cxnId="{B1D74934-E73D-494B-81EA-52BD42BFF143}">
      <dgm:prSet/>
      <dgm:spPr/>
      <dgm:t>
        <a:bodyPr/>
        <a:lstStyle/>
        <a:p>
          <a:endParaRPr lang="en-US"/>
        </a:p>
      </dgm:t>
    </dgm:pt>
    <dgm:pt modelId="{7DAE53F2-D69E-4156-B6A4-394C23960A01}">
      <dgm:prSet custT="1"/>
      <dgm:spPr/>
      <dgm:t>
        <a:bodyPr/>
        <a:lstStyle/>
        <a:p>
          <a:r>
            <a:rPr lang="en-US" sz="1100" dirty="0"/>
            <a:t>Dispatcher is Responsible for creating the data that need to be processed, Such as Looking for email, Tickets from Different Social Media Accounts etc. Or getting Data from Different sources to Create “Queue Items”</a:t>
          </a:r>
        </a:p>
      </dgm:t>
    </dgm:pt>
    <dgm:pt modelId="{767E293F-F947-49F4-A7F7-ED5F78DAD476}" type="parTrans" cxnId="{95E0FF9F-01BB-4704-B0CD-49AD8BADB5BC}">
      <dgm:prSet/>
      <dgm:spPr/>
      <dgm:t>
        <a:bodyPr/>
        <a:lstStyle/>
        <a:p>
          <a:endParaRPr lang="en-US"/>
        </a:p>
      </dgm:t>
    </dgm:pt>
    <dgm:pt modelId="{F777351C-F0B6-4ADB-90DF-9DD112F5B3E2}" type="sibTrans" cxnId="{95E0FF9F-01BB-4704-B0CD-49AD8BADB5BC}">
      <dgm:prSet/>
      <dgm:spPr/>
      <dgm:t>
        <a:bodyPr/>
        <a:lstStyle/>
        <a:p>
          <a:endParaRPr lang="en-US"/>
        </a:p>
      </dgm:t>
    </dgm:pt>
    <dgm:pt modelId="{E4C0EBC0-6C97-4EA1-B35A-F14795C9562F}">
      <dgm:prSet custT="1"/>
      <dgm:spPr/>
      <dgm:t>
        <a:bodyPr/>
        <a:lstStyle/>
        <a:p>
          <a:r>
            <a:rPr lang="en-US" sz="1400" dirty="0"/>
            <a:t>Performer is responsible to Work on Items produced by Dispatcher in such a way that if required we can have multiple performer to do same task.</a:t>
          </a:r>
        </a:p>
      </dgm:t>
    </dgm:pt>
    <dgm:pt modelId="{8A407053-471C-4645-BCF4-6336BDED18C3}" type="parTrans" cxnId="{646F0AB8-6311-4888-A7AD-5C6AD8535505}">
      <dgm:prSet/>
      <dgm:spPr/>
      <dgm:t>
        <a:bodyPr/>
        <a:lstStyle/>
        <a:p>
          <a:endParaRPr lang="en-US"/>
        </a:p>
      </dgm:t>
    </dgm:pt>
    <dgm:pt modelId="{98B9704A-ADD2-4CF0-8802-873A4A2431E2}" type="sibTrans" cxnId="{646F0AB8-6311-4888-A7AD-5C6AD8535505}">
      <dgm:prSet/>
      <dgm:spPr/>
      <dgm:t>
        <a:bodyPr/>
        <a:lstStyle/>
        <a:p>
          <a:endParaRPr lang="en-US"/>
        </a:p>
      </dgm:t>
    </dgm:pt>
    <dgm:pt modelId="{AEEFF0AC-A604-4FE6-A47F-25B82E4BA5E7}" type="pres">
      <dgm:prSet presAssocID="{03258026-13B9-42BE-B0A9-DB26CF86FC3C}" presName="diagram" presStyleCnt="0">
        <dgm:presLayoutVars>
          <dgm:dir/>
          <dgm:animLvl val="lvl"/>
          <dgm:resizeHandles val="exact"/>
        </dgm:presLayoutVars>
      </dgm:prSet>
      <dgm:spPr/>
    </dgm:pt>
    <dgm:pt modelId="{B9679173-A485-4902-AF6B-5FE86FA404BC}" type="pres">
      <dgm:prSet presAssocID="{9436430D-1066-4603-A022-8129BCFBBB11}" presName="compNode" presStyleCnt="0"/>
      <dgm:spPr/>
    </dgm:pt>
    <dgm:pt modelId="{58170BDB-2FEC-4EC8-8287-5080975594B6}" type="pres">
      <dgm:prSet presAssocID="{9436430D-1066-4603-A022-8129BCFBBB11}" presName="childRect" presStyleLbl="bgAcc1" presStyleIdx="0" presStyleCnt="2">
        <dgm:presLayoutVars>
          <dgm:bulletEnabled val="1"/>
        </dgm:presLayoutVars>
      </dgm:prSet>
      <dgm:spPr/>
    </dgm:pt>
    <dgm:pt modelId="{1B43B274-33AE-4131-B7CD-B120B0E2364E}" type="pres">
      <dgm:prSet presAssocID="{9436430D-1066-4603-A022-8129BCFBBB11}" presName="parentText" presStyleLbl="node1" presStyleIdx="0" presStyleCnt="0">
        <dgm:presLayoutVars>
          <dgm:chMax val="0"/>
          <dgm:bulletEnabled val="1"/>
        </dgm:presLayoutVars>
      </dgm:prSet>
      <dgm:spPr/>
    </dgm:pt>
    <dgm:pt modelId="{011CBF76-4C16-49FD-ACB7-B86B3182FD06}" type="pres">
      <dgm:prSet presAssocID="{9436430D-1066-4603-A022-8129BCFBBB11}" presName="parentRect" presStyleLbl="alignNode1" presStyleIdx="0" presStyleCnt="2"/>
      <dgm:spPr/>
    </dgm:pt>
    <dgm:pt modelId="{49170F66-0F43-4C07-92F1-183DF994E7B1}" type="pres">
      <dgm:prSet presAssocID="{9436430D-1066-4603-A022-8129BCFBBB11}" presName="adorn" presStyleLbl="fgAccFollow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D0B94016-CE12-4832-A5B5-3762A04B1822}" type="pres">
      <dgm:prSet presAssocID="{2BA6D2CC-AA74-4D0E-882B-C57EFEC40A7A}" presName="sibTrans" presStyleLbl="sibTrans2D1" presStyleIdx="0" presStyleCnt="0"/>
      <dgm:spPr/>
    </dgm:pt>
    <dgm:pt modelId="{C41B9163-C286-4743-A8FA-12B787DA00BF}" type="pres">
      <dgm:prSet presAssocID="{513204B9-4605-4BF0-AEC7-D09AD0BEB392}" presName="compNode" presStyleCnt="0"/>
      <dgm:spPr/>
    </dgm:pt>
    <dgm:pt modelId="{92367BF2-76DB-4CE4-998C-394D0598B888}" type="pres">
      <dgm:prSet presAssocID="{513204B9-4605-4BF0-AEC7-D09AD0BEB392}" presName="childRect" presStyleLbl="bgAcc1" presStyleIdx="1" presStyleCnt="2">
        <dgm:presLayoutVars>
          <dgm:bulletEnabled val="1"/>
        </dgm:presLayoutVars>
      </dgm:prSet>
      <dgm:spPr/>
    </dgm:pt>
    <dgm:pt modelId="{0F1C8476-971E-45C8-BBB6-E46C286ACCC6}" type="pres">
      <dgm:prSet presAssocID="{513204B9-4605-4BF0-AEC7-D09AD0BEB392}" presName="parentText" presStyleLbl="node1" presStyleIdx="0" presStyleCnt="0">
        <dgm:presLayoutVars>
          <dgm:chMax val="0"/>
          <dgm:bulletEnabled val="1"/>
        </dgm:presLayoutVars>
      </dgm:prSet>
      <dgm:spPr/>
    </dgm:pt>
    <dgm:pt modelId="{EAB67900-47C1-465D-840E-465D10EB9F61}" type="pres">
      <dgm:prSet presAssocID="{513204B9-4605-4BF0-AEC7-D09AD0BEB392}" presName="parentRect" presStyleLbl="alignNode1" presStyleIdx="1" presStyleCnt="2"/>
      <dgm:spPr/>
    </dgm:pt>
    <dgm:pt modelId="{C82EEA15-4DBE-460A-BEA2-533078C2B8C1}" type="pres">
      <dgm:prSet presAssocID="{513204B9-4605-4BF0-AEC7-D09AD0BEB392}" presName="adorn" presStyleLbl="fgAccFollow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Lst>
  <dgm:cxnLst>
    <dgm:cxn modelId="{6AC80B30-CB7C-4AFF-A743-B896BE2D8226}" type="presOf" srcId="{513204B9-4605-4BF0-AEC7-D09AD0BEB392}" destId="{EAB67900-47C1-465D-840E-465D10EB9F61}" srcOrd="1" destOrd="0" presId="urn:microsoft.com/office/officeart/2005/8/layout/bList2"/>
    <dgm:cxn modelId="{B1D74934-E73D-494B-81EA-52BD42BFF143}" srcId="{03258026-13B9-42BE-B0A9-DB26CF86FC3C}" destId="{513204B9-4605-4BF0-AEC7-D09AD0BEB392}" srcOrd="1" destOrd="0" parTransId="{31CD8FDF-3769-469A-9C64-9F4CFE06A30A}" sibTransId="{ED8F6AAB-9885-45EF-B0FA-398EBB10B42C}"/>
    <dgm:cxn modelId="{4FC23866-C8C0-442A-B516-E0E69CEA2D19}" type="presOf" srcId="{E4C0EBC0-6C97-4EA1-B35A-F14795C9562F}" destId="{92367BF2-76DB-4CE4-998C-394D0598B888}" srcOrd="0" destOrd="0" presId="urn:microsoft.com/office/officeart/2005/8/layout/bList2"/>
    <dgm:cxn modelId="{7BFBD549-2CC0-4AB5-8439-4888E4BEA533}" type="presOf" srcId="{03258026-13B9-42BE-B0A9-DB26CF86FC3C}" destId="{AEEFF0AC-A604-4FE6-A47F-25B82E4BA5E7}" srcOrd="0" destOrd="0" presId="urn:microsoft.com/office/officeart/2005/8/layout/bList2"/>
    <dgm:cxn modelId="{511D124D-25AD-4627-8C70-6089B087E1F6}" type="presOf" srcId="{513204B9-4605-4BF0-AEC7-D09AD0BEB392}" destId="{0F1C8476-971E-45C8-BBB6-E46C286ACCC6}" srcOrd="0" destOrd="0" presId="urn:microsoft.com/office/officeart/2005/8/layout/bList2"/>
    <dgm:cxn modelId="{C0794C8A-64F4-4442-A482-D39B86F4C6ED}" type="presOf" srcId="{9436430D-1066-4603-A022-8129BCFBBB11}" destId="{1B43B274-33AE-4131-B7CD-B120B0E2364E}" srcOrd="0" destOrd="0" presId="urn:microsoft.com/office/officeart/2005/8/layout/bList2"/>
    <dgm:cxn modelId="{95E0FF9F-01BB-4704-B0CD-49AD8BADB5BC}" srcId="{9436430D-1066-4603-A022-8129BCFBBB11}" destId="{7DAE53F2-D69E-4156-B6A4-394C23960A01}" srcOrd="0" destOrd="0" parTransId="{767E293F-F947-49F4-A7F7-ED5F78DAD476}" sibTransId="{F777351C-F0B6-4ADB-90DF-9DD112F5B3E2}"/>
    <dgm:cxn modelId="{1C15A4A9-C8C7-421F-BFD9-52B7B4DDF1A1}" srcId="{03258026-13B9-42BE-B0A9-DB26CF86FC3C}" destId="{9436430D-1066-4603-A022-8129BCFBBB11}" srcOrd="0" destOrd="0" parTransId="{6BB6FE2F-BB8A-49EE-BBAC-7F97939C0132}" sibTransId="{2BA6D2CC-AA74-4D0E-882B-C57EFEC40A7A}"/>
    <dgm:cxn modelId="{23888EAB-FE63-471C-84ED-F4450E02E797}" type="presOf" srcId="{9436430D-1066-4603-A022-8129BCFBBB11}" destId="{011CBF76-4C16-49FD-ACB7-B86B3182FD06}" srcOrd="1" destOrd="0" presId="urn:microsoft.com/office/officeart/2005/8/layout/bList2"/>
    <dgm:cxn modelId="{29B922B5-FB41-438C-B932-0909E1E80E45}" type="presOf" srcId="{7DAE53F2-D69E-4156-B6A4-394C23960A01}" destId="{58170BDB-2FEC-4EC8-8287-5080975594B6}" srcOrd="0" destOrd="0" presId="urn:microsoft.com/office/officeart/2005/8/layout/bList2"/>
    <dgm:cxn modelId="{646F0AB8-6311-4888-A7AD-5C6AD8535505}" srcId="{513204B9-4605-4BF0-AEC7-D09AD0BEB392}" destId="{E4C0EBC0-6C97-4EA1-B35A-F14795C9562F}" srcOrd="0" destOrd="0" parTransId="{8A407053-471C-4645-BCF4-6336BDED18C3}" sibTransId="{98B9704A-ADD2-4CF0-8802-873A4A2431E2}"/>
    <dgm:cxn modelId="{47D99EED-F004-48D8-94AD-8D4FC6FFD279}" type="presOf" srcId="{2BA6D2CC-AA74-4D0E-882B-C57EFEC40A7A}" destId="{D0B94016-CE12-4832-A5B5-3762A04B1822}" srcOrd="0" destOrd="0" presId="urn:microsoft.com/office/officeart/2005/8/layout/bList2"/>
    <dgm:cxn modelId="{5C842466-66B7-48CF-9C92-416539EAEE47}" type="presParOf" srcId="{AEEFF0AC-A604-4FE6-A47F-25B82E4BA5E7}" destId="{B9679173-A485-4902-AF6B-5FE86FA404BC}" srcOrd="0" destOrd="0" presId="urn:microsoft.com/office/officeart/2005/8/layout/bList2"/>
    <dgm:cxn modelId="{89B91F07-4B45-479A-84CE-68014023B841}" type="presParOf" srcId="{B9679173-A485-4902-AF6B-5FE86FA404BC}" destId="{58170BDB-2FEC-4EC8-8287-5080975594B6}" srcOrd="0" destOrd="0" presId="urn:microsoft.com/office/officeart/2005/8/layout/bList2"/>
    <dgm:cxn modelId="{91ACF6AD-2961-49C8-9510-BFBEC609E388}" type="presParOf" srcId="{B9679173-A485-4902-AF6B-5FE86FA404BC}" destId="{1B43B274-33AE-4131-B7CD-B120B0E2364E}" srcOrd="1" destOrd="0" presId="urn:microsoft.com/office/officeart/2005/8/layout/bList2"/>
    <dgm:cxn modelId="{303E407D-CC1F-40B9-97F1-C74355991229}" type="presParOf" srcId="{B9679173-A485-4902-AF6B-5FE86FA404BC}" destId="{011CBF76-4C16-49FD-ACB7-B86B3182FD06}" srcOrd="2" destOrd="0" presId="urn:microsoft.com/office/officeart/2005/8/layout/bList2"/>
    <dgm:cxn modelId="{0AC5777D-A891-41AD-ACED-64CDCECFAE43}" type="presParOf" srcId="{B9679173-A485-4902-AF6B-5FE86FA404BC}" destId="{49170F66-0F43-4C07-92F1-183DF994E7B1}" srcOrd="3" destOrd="0" presId="urn:microsoft.com/office/officeart/2005/8/layout/bList2"/>
    <dgm:cxn modelId="{25E8C71F-3354-4965-9B46-A8077FD4951D}" type="presParOf" srcId="{AEEFF0AC-A604-4FE6-A47F-25B82E4BA5E7}" destId="{D0B94016-CE12-4832-A5B5-3762A04B1822}" srcOrd="1" destOrd="0" presId="urn:microsoft.com/office/officeart/2005/8/layout/bList2"/>
    <dgm:cxn modelId="{D12C55A9-D8A0-45A0-B087-8C6D148C51AB}" type="presParOf" srcId="{AEEFF0AC-A604-4FE6-A47F-25B82E4BA5E7}" destId="{C41B9163-C286-4743-A8FA-12B787DA00BF}" srcOrd="2" destOrd="0" presId="urn:microsoft.com/office/officeart/2005/8/layout/bList2"/>
    <dgm:cxn modelId="{613F0866-D2C2-4AF5-986C-19847AFC30C2}" type="presParOf" srcId="{C41B9163-C286-4743-A8FA-12B787DA00BF}" destId="{92367BF2-76DB-4CE4-998C-394D0598B888}" srcOrd="0" destOrd="0" presId="urn:microsoft.com/office/officeart/2005/8/layout/bList2"/>
    <dgm:cxn modelId="{163D4B33-15ED-42B1-A5CB-696ABF742229}" type="presParOf" srcId="{C41B9163-C286-4743-A8FA-12B787DA00BF}" destId="{0F1C8476-971E-45C8-BBB6-E46C286ACCC6}" srcOrd="1" destOrd="0" presId="urn:microsoft.com/office/officeart/2005/8/layout/bList2"/>
    <dgm:cxn modelId="{944E0785-84C6-419B-A54B-28605E0A5C22}" type="presParOf" srcId="{C41B9163-C286-4743-A8FA-12B787DA00BF}" destId="{EAB67900-47C1-465D-840E-465D10EB9F61}" srcOrd="2" destOrd="0" presId="urn:microsoft.com/office/officeart/2005/8/layout/bList2"/>
    <dgm:cxn modelId="{B2B5E3A2-733F-406A-B1BD-70EBA1CDC7D2}" type="presParOf" srcId="{C41B9163-C286-4743-A8FA-12B787DA00BF}" destId="{C82EEA15-4DBE-460A-BEA2-533078C2B8C1}"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70BDB-2FEC-4EC8-8287-5080975594B6}">
      <dsp:nvSpPr>
        <dsp:cNvPr id="0" name=""/>
        <dsp:cNvSpPr/>
      </dsp:nvSpPr>
      <dsp:spPr>
        <a:xfrm>
          <a:off x="2055" y="368878"/>
          <a:ext cx="2222748" cy="1659234"/>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l" defTabSz="488950">
            <a:lnSpc>
              <a:spcPct val="90000"/>
            </a:lnSpc>
            <a:spcBef>
              <a:spcPct val="0"/>
            </a:spcBef>
            <a:spcAft>
              <a:spcPct val="15000"/>
            </a:spcAft>
            <a:buChar char="•"/>
          </a:pPr>
          <a:r>
            <a:rPr lang="en-US" sz="1100" kern="1200" dirty="0"/>
            <a:t>Dispatcher is Responsible for creating the data that need to be processed, Such as Looking for email, Tickets from Different Social Media Accounts etc. Or getting Data from Different sources to Create “Queue Items”</a:t>
          </a:r>
        </a:p>
      </dsp:txBody>
      <dsp:txXfrm>
        <a:off x="40933" y="407756"/>
        <a:ext cx="2144992" cy="1620356"/>
      </dsp:txXfrm>
    </dsp:sp>
    <dsp:sp modelId="{011CBF76-4C16-49FD-ACB7-B86B3182FD06}">
      <dsp:nvSpPr>
        <dsp:cNvPr id="0" name=""/>
        <dsp:cNvSpPr/>
      </dsp:nvSpPr>
      <dsp:spPr>
        <a:xfrm>
          <a:off x="2055" y="2028113"/>
          <a:ext cx="2222748" cy="71347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Dispatcher </a:t>
          </a:r>
        </a:p>
      </dsp:txBody>
      <dsp:txXfrm>
        <a:off x="2055" y="2028113"/>
        <a:ext cx="1565315" cy="713470"/>
      </dsp:txXfrm>
    </dsp:sp>
    <dsp:sp modelId="{49170F66-0F43-4C07-92F1-183DF994E7B1}">
      <dsp:nvSpPr>
        <dsp:cNvPr id="0" name=""/>
        <dsp:cNvSpPr/>
      </dsp:nvSpPr>
      <dsp:spPr>
        <a:xfrm>
          <a:off x="1630249" y="2141441"/>
          <a:ext cx="777961" cy="7779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367BF2-76DB-4CE4-998C-394D0598B888}">
      <dsp:nvSpPr>
        <dsp:cNvPr id="0" name=""/>
        <dsp:cNvSpPr/>
      </dsp:nvSpPr>
      <dsp:spPr>
        <a:xfrm>
          <a:off x="2600946" y="368878"/>
          <a:ext cx="2222748" cy="1659234"/>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Performer is responsible to Work on Items produced by Dispatcher in such a way that if required we can have multiple performer to do same task.</a:t>
          </a:r>
        </a:p>
      </dsp:txBody>
      <dsp:txXfrm>
        <a:off x="2639824" y="407756"/>
        <a:ext cx="2144992" cy="1620356"/>
      </dsp:txXfrm>
    </dsp:sp>
    <dsp:sp modelId="{EAB67900-47C1-465D-840E-465D10EB9F61}">
      <dsp:nvSpPr>
        <dsp:cNvPr id="0" name=""/>
        <dsp:cNvSpPr/>
      </dsp:nvSpPr>
      <dsp:spPr>
        <a:xfrm>
          <a:off x="2600946" y="2028113"/>
          <a:ext cx="2222748" cy="71347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Performer</a:t>
          </a:r>
        </a:p>
      </dsp:txBody>
      <dsp:txXfrm>
        <a:off x="2600946" y="2028113"/>
        <a:ext cx="1565315" cy="713470"/>
      </dsp:txXfrm>
    </dsp:sp>
    <dsp:sp modelId="{C82EEA15-4DBE-460A-BEA2-533078C2B8C1}">
      <dsp:nvSpPr>
        <dsp:cNvPr id="0" name=""/>
        <dsp:cNvSpPr/>
      </dsp:nvSpPr>
      <dsp:spPr>
        <a:xfrm>
          <a:off x="4229140" y="2141441"/>
          <a:ext cx="777961" cy="77796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D4444-1234-4422-90AB-22309ECFB488}"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04C49-A3C9-4935-81AD-B0E4BBF1DD15}" type="slidenum">
              <a:rPr lang="en-US" smtClean="0"/>
              <a:t>‹#›</a:t>
            </a:fld>
            <a:endParaRPr lang="en-US"/>
          </a:p>
        </p:txBody>
      </p:sp>
    </p:spTree>
    <p:extLst>
      <p:ext uri="{BB962C8B-B14F-4D97-AF65-F5344CB8AC3E}">
        <p14:creationId xmlns:p14="http://schemas.microsoft.com/office/powerpoint/2010/main" val="210483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7/30/2024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7/30/2024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7/30/2024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7/30/2024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ABCD-292C-49FC-A0B9-31D58CBA275B}"/>
              </a:ext>
            </a:extLst>
          </p:cNvPr>
          <p:cNvSpPr>
            <a:spLocks noGrp="1"/>
          </p:cNvSpPr>
          <p:nvPr>
            <p:ph type="ctrTitle"/>
          </p:nvPr>
        </p:nvSpPr>
        <p:spPr/>
        <p:txBody>
          <a:bodyPr>
            <a:normAutofit/>
          </a:bodyPr>
          <a:lstStyle/>
          <a:p>
            <a:r>
              <a:rPr lang="en-US" dirty="0">
                <a:latin typeface="Verdana" panose="020B0604030504040204" pitchFamily="34" charset="0"/>
                <a:ea typeface="Verdana" panose="020B0604030504040204" pitchFamily="34" charset="0"/>
              </a:rPr>
              <a:t>Module</a:t>
            </a:r>
            <a:r>
              <a:rPr lang="en-US" dirty="0"/>
              <a:t> No 11</a:t>
            </a:r>
          </a:p>
        </p:txBody>
      </p:sp>
      <p:sp>
        <p:nvSpPr>
          <p:cNvPr id="3" name="Subtitle 2">
            <a:extLst>
              <a:ext uri="{FF2B5EF4-FFF2-40B4-BE49-F238E27FC236}">
                <a16:creationId xmlns:a16="http://schemas.microsoft.com/office/drawing/2014/main" id="{59097E70-FA4F-4C30-A211-B580B4CBBE86}"/>
              </a:ext>
            </a:extLst>
          </p:cNvPr>
          <p:cNvSpPr>
            <a:spLocks noGrp="1"/>
          </p:cNvSpPr>
          <p:nvPr>
            <p:ph type="subTitle" idx="1"/>
          </p:nvPr>
        </p:nvSpPr>
        <p:spPr/>
        <p:txBody>
          <a:bodyPr/>
          <a:lstStyle/>
          <a:p>
            <a:r>
              <a:rPr lang="en-US" sz="1800" dirty="0"/>
              <a:t>UIPATH ADVANCE FEATURES</a:t>
            </a:r>
          </a:p>
        </p:txBody>
      </p:sp>
    </p:spTree>
    <p:extLst>
      <p:ext uri="{BB962C8B-B14F-4D97-AF65-F5344CB8AC3E}">
        <p14:creationId xmlns:p14="http://schemas.microsoft.com/office/powerpoint/2010/main" val="408345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916A1A-FAC8-49CB-A1E5-009F66395218}"/>
              </a:ext>
            </a:extLst>
          </p:cNvPr>
          <p:cNvSpPr txBox="1"/>
          <p:nvPr/>
        </p:nvSpPr>
        <p:spPr>
          <a:xfrm>
            <a:off x="218115" y="833542"/>
            <a:ext cx="5790149" cy="35394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fontAlgn="base"/>
            <a:r>
              <a:rPr lang="en-US" sz="1400" b="1" i="0" dirty="0">
                <a:solidFill>
                  <a:srgbClr val="162082"/>
                </a:solidFill>
                <a:effectLst/>
              </a:rPr>
              <a:t>Types of Machine Learning models on AI Center</a:t>
            </a:r>
          </a:p>
          <a:p>
            <a:pPr marL="285750" indent="-285750" algn="l" fontAlgn="base">
              <a:buFont typeface="Arial" panose="020B0604020202020204" pitchFamily="34" charset="0"/>
              <a:buChar char="•"/>
            </a:pPr>
            <a:r>
              <a:rPr lang="en-US" sz="1400" b="0" i="0" dirty="0">
                <a:solidFill>
                  <a:srgbClr val="3A3A3A"/>
                </a:solidFill>
                <a:effectLst/>
              </a:rPr>
              <a:t>You can reuse the models built by your data science team. You can upload your model into AI Center and deploy ML skills.</a:t>
            </a:r>
          </a:p>
          <a:p>
            <a:pPr marL="285750" indent="-285750" algn="l" fontAlgn="base">
              <a:buFont typeface="Arial" panose="020B0604020202020204" pitchFamily="34" charset="0"/>
              <a:buChar char="•"/>
            </a:pPr>
            <a:r>
              <a:rPr lang="en-US" sz="1400" b="0" i="0" dirty="0">
                <a:solidFill>
                  <a:srgbClr val="3A3A3A"/>
                </a:solidFill>
                <a:effectLst/>
              </a:rPr>
              <a:t>You will be also able to manage Open-source models built by the data scientist community in AI Center, train and deploy them in their workflows as per your use case.</a:t>
            </a:r>
          </a:p>
          <a:p>
            <a:pPr marL="285750" indent="-285750" algn="l" fontAlgn="base">
              <a:buFont typeface="Arial" panose="020B0604020202020204" pitchFamily="34" charset="0"/>
              <a:buChar char="•"/>
            </a:pPr>
            <a:r>
              <a:rPr lang="en-US" sz="1400" b="0" i="0" dirty="0">
                <a:solidFill>
                  <a:srgbClr val="3A3A3A"/>
                </a:solidFill>
                <a:effectLst/>
              </a:rPr>
              <a:t>Models built by UiPath’s technology partners, such as H2O.ai (As of now only limited information is available; let’s wait for product update.)</a:t>
            </a:r>
          </a:p>
          <a:p>
            <a:pPr marL="285750" indent="-285750" algn="l" fontAlgn="base">
              <a:buFont typeface="Arial" panose="020B0604020202020204" pitchFamily="34" charset="0"/>
              <a:buChar char="•"/>
            </a:pPr>
            <a:r>
              <a:rPr lang="en-US" sz="1400" b="0" i="0" dirty="0">
                <a:solidFill>
                  <a:srgbClr val="3A3A3A"/>
                </a:solidFill>
                <a:effectLst/>
              </a:rPr>
              <a:t>Out-of-the-box models built by UiPath.(Many Quick deployable models such as sentiment analysis, document understanding, language translator etc.)</a:t>
            </a:r>
          </a:p>
          <a:p>
            <a:pPr marL="285750" indent="-285750" algn="l" fontAlgn="base">
              <a:buFont typeface="Arial" panose="020B0604020202020204" pitchFamily="34" charset="0"/>
              <a:buChar char="•"/>
            </a:pPr>
            <a:r>
              <a:rPr lang="en-US" sz="1400" b="0" i="0" dirty="0">
                <a:solidFill>
                  <a:srgbClr val="3A3A3A"/>
                </a:solidFill>
                <a:effectLst/>
              </a:rPr>
              <a:t>To gain access to AI Center, change your licensing plan to Enterprise Trial or Enterprise and then allocate AI Robot licenses to your AI Center service within a tenant in your Automation Cloud organization.</a:t>
            </a:r>
          </a:p>
        </p:txBody>
      </p:sp>
      <p:pic>
        <p:nvPicPr>
          <p:cNvPr id="4" name="Picture 3">
            <a:extLst>
              <a:ext uri="{FF2B5EF4-FFF2-40B4-BE49-F238E27FC236}">
                <a16:creationId xmlns:a16="http://schemas.microsoft.com/office/drawing/2014/main" id="{4F325E06-9BC6-45B7-813F-619FE321A676}"/>
              </a:ext>
            </a:extLst>
          </p:cNvPr>
          <p:cNvPicPr>
            <a:picLocks noChangeAspect="1"/>
          </p:cNvPicPr>
          <p:nvPr/>
        </p:nvPicPr>
        <p:blipFill>
          <a:blip r:embed="rId2"/>
          <a:stretch>
            <a:fillRect/>
          </a:stretch>
        </p:blipFill>
        <p:spPr>
          <a:xfrm>
            <a:off x="650497" y="4495800"/>
            <a:ext cx="10642834" cy="2362200"/>
          </a:xfrm>
          <a:prstGeom prst="rect">
            <a:avLst/>
          </a:prstGeom>
        </p:spPr>
      </p:pic>
      <p:sp>
        <p:nvSpPr>
          <p:cNvPr id="6" name="TextBox 5">
            <a:extLst>
              <a:ext uri="{FF2B5EF4-FFF2-40B4-BE49-F238E27FC236}">
                <a16:creationId xmlns:a16="http://schemas.microsoft.com/office/drawing/2014/main" id="{132B3A8C-2929-4E3E-9A65-1D7EE485C8AA}"/>
              </a:ext>
            </a:extLst>
          </p:cNvPr>
          <p:cNvSpPr txBox="1"/>
          <p:nvPr/>
        </p:nvSpPr>
        <p:spPr>
          <a:xfrm>
            <a:off x="6096000" y="833542"/>
            <a:ext cx="5666062"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fontAlgn="base"/>
            <a:r>
              <a:rPr lang="en-US" sz="1400" b="1" dirty="0">
                <a:solidFill>
                  <a:srgbClr val="162082"/>
                </a:solidFill>
              </a:rPr>
              <a:t>Key Concepts Used on </a:t>
            </a:r>
            <a:r>
              <a:rPr lang="en-US" sz="1400" b="1" dirty="0" err="1">
                <a:solidFill>
                  <a:srgbClr val="162082"/>
                </a:solidFill>
              </a:rPr>
              <a:t>on</a:t>
            </a:r>
            <a:r>
              <a:rPr lang="en-US" sz="1400" b="1" dirty="0">
                <a:solidFill>
                  <a:srgbClr val="162082"/>
                </a:solidFill>
              </a:rPr>
              <a:t> AI Center</a:t>
            </a:r>
          </a:p>
          <a:p>
            <a:pPr marL="171450" indent="-171450" algn="l" fontAlgn="base">
              <a:buFont typeface="Wingdings" panose="05000000000000000000" pitchFamily="2" charset="2"/>
              <a:buChar char="ü"/>
            </a:pPr>
            <a:r>
              <a:rPr lang="en-US" sz="1400" b="0" i="0" dirty="0">
                <a:solidFill>
                  <a:srgbClr val="3A3A3A"/>
                </a:solidFill>
                <a:effectLst/>
              </a:rPr>
              <a:t>Projects – You can think of the project as a group of isolated resources for a specific ML use case.</a:t>
            </a:r>
          </a:p>
          <a:p>
            <a:pPr marL="171450" indent="-171450" algn="l" fontAlgn="base">
              <a:buFont typeface="Wingdings" panose="05000000000000000000" pitchFamily="2" charset="2"/>
              <a:buChar char="ü"/>
            </a:pPr>
            <a:r>
              <a:rPr lang="en-US" sz="1400" b="0" i="0" dirty="0">
                <a:solidFill>
                  <a:srgbClr val="3A3A3A"/>
                </a:solidFill>
                <a:effectLst/>
              </a:rPr>
              <a:t>Datasets – A folder containing files and folders to train your model.</a:t>
            </a:r>
          </a:p>
          <a:p>
            <a:pPr marL="171450" indent="-171450" algn="l" fontAlgn="base">
              <a:buFont typeface="Wingdings" panose="05000000000000000000" pitchFamily="2" charset="2"/>
              <a:buChar char="ü"/>
            </a:pPr>
            <a:r>
              <a:rPr lang="en-US" sz="1400" b="0" i="0" dirty="0">
                <a:solidFill>
                  <a:srgbClr val="3A3A3A"/>
                </a:solidFill>
                <a:effectLst/>
              </a:rPr>
              <a:t>ML Packages -An ML Package is a folder with all the code and metadata needed to train and serve a Machine Learning model. It can have multiple versions.</a:t>
            </a:r>
          </a:p>
          <a:p>
            <a:pPr marL="171450" indent="-171450" algn="l" fontAlgn="base">
              <a:buFont typeface="Wingdings" panose="05000000000000000000" pitchFamily="2" charset="2"/>
              <a:buChar char="ü"/>
            </a:pPr>
            <a:r>
              <a:rPr lang="en-US" sz="1400" b="0" i="0" dirty="0">
                <a:solidFill>
                  <a:srgbClr val="3A3A3A"/>
                </a:solidFill>
                <a:effectLst/>
              </a:rPr>
              <a:t>Pipeline -A Pipeline is a description of an ML workflow, including all of the functions in the workflow and the order of execution of these functions.  </a:t>
            </a:r>
          </a:p>
          <a:p>
            <a:pPr marL="171450" indent="-171450" algn="l" fontAlgn="base">
              <a:buFont typeface="Wingdings" panose="05000000000000000000" pitchFamily="2" charset="2"/>
              <a:buChar char="ü"/>
            </a:pPr>
            <a:r>
              <a:rPr lang="en-US" sz="1400" b="0" i="0" dirty="0">
                <a:solidFill>
                  <a:srgbClr val="3A3A3A"/>
                </a:solidFill>
                <a:effectLst/>
              </a:rPr>
              <a:t>ML Skills – A trained ML model with an acceptable level of performance is ready to be used in an automation</a:t>
            </a:r>
          </a:p>
          <a:p>
            <a:pPr marL="171450" indent="-171450" algn="l" fontAlgn="base">
              <a:buFont typeface="Wingdings" panose="05000000000000000000" pitchFamily="2" charset="2"/>
              <a:buChar char="ü"/>
            </a:pPr>
            <a:r>
              <a:rPr lang="en-US" sz="1400" b="0" i="0" dirty="0">
                <a:solidFill>
                  <a:srgbClr val="3A3A3A"/>
                </a:solidFill>
                <a:effectLst/>
              </a:rPr>
              <a:t>ML Logs – Dashboard to perform analysis on logs when something goes wrong with ML Package.</a:t>
            </a:r>
          </a:p>
          <a:p>
            <a:pPr marL="171450" indent="-171450" algn="l" fontAlgn="base">
              <a:buFont typeface="Wingdings" panose="05000000000000000000" pitchFamily="2" charset="2"/>
              <a:buChar char="ü"/>
            </a:pPr>
            <a:endParaRPr lang="en-US" sz="1400" b="0" i="0" dirty="0">
              <a:solidFill>
                <a:srgbClr val="3A3A3A"/>
              </a:solidFill>
              <a:effectLst/>
            </a:endParaRPr>
          </a:p>
        </p:txBody>
      </p:sp>
      <p:sp>
        <p:nvSpPr>
          <p:cNvPr id="8" name="TextBox 7">
            <a:extLst>
              <a:ext uri="{FF2B5EF4-FFF2-40B4-BE49-F238E27FC236}">
                <a16:creationId xmlns:a16="http://schemas.microsoft.com/office/drawing/2014/main" id="{138AF87D-3C14-4DBD-BBCF-283F86F98F6E}"/>
              </a:ext>
            </a:extLst>
          </p:cNvPr>
          <p:cNvSpPr txBox="1"/>
          <p:nvPr/>
        </p:nvSpPr>
        <p:spPr>
          <a:xfrm>
            <a:off x="218115" y="276706"/>
            <a:ext cx="1150759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UiPath AI Center Working</a:t>
            </a:r>
          </a:p>
        </p:txBody>
      </p:sp>
    </p:spTree>
    <p:extLst>
      <p:ext uri="{BB962C8B-B14F-4D97-AF65-F5344CB8AC3E}">
        <p14:creationId xmlns:p14="http://schemas.microsoft.com/office/powerpoint/2010/main" val="208807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E91A51-C172-4B1D-A728-912BDFACE66C}"/>
              </a:ext>
            </a:extLst>
          </p:cNvPr>
          <p:cNvSpPr txBox="1"/>
          <p:nvPr/>
        </p:nvSpPr>
        <p:spPr>
          <a:xfrm>
            <a:off x="218115" y="276706"/>
            <a:ext cx="1150759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UiPath AI Center</a:t>
            </a:r>
          </a:p>
        </p:txBody>
      </p:sp>
      <p:pic>
        <p:nvPicPr>
          <p:cNvPr id="4" name="Picture 3">
            <a:extLst>
              <a:ext uri="{FF2B5EF4-FFF2-40B4-BE49-F238E27FC236}">
                <a16:creationId xmlns:a16="http://schemas.microsoft.com/office/drawing/2014/main" id="{34FCA09C-32CB-4458-AB90-9D666EDB8CD7}"/>
              </a:ext>
            </a:extLst>
          </p:cNvPr>
          <p:cNvPicPr>
            <a:picLocks noChangeAspect="1"/>
          </p:cNvPicPr>
          <p:nvPr/>
        </p:nvPicPr>
        <p:blipFill>
          <a:blip r:embed="rId2"/>
          <a:stretch>
            <a:fillRect/>
          </a:stretch>
        </p:blipFill>
        <p:spPr>
          <a:xfrm>
            <a:off x="218115" y="700632"/>
            <a:ext cx="11296223" cy="5456736"/>
          </a:xfrm>
          <a:prstGeom prst="rect">
            <a:avLst/>
          </a:prstGeom>
        </p:spPr>
      </p:pic>
    </p:spTree>
    <p:extLst>
      <p:ext uri="{BB962C8B-B14F-4D97-AF65-F5344CB8AC3E}">
        <p14:creationId xmlns:p14="http://schemas.microsoft.com/office/powerpoint/2010/main" val="103569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08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8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8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9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9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9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9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00" name="Group 309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01" name="Rectangle 310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02" name="Isosceles Triangle 310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03" name="Rectangle 310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105" name="Rectangle 3104">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07" name="Group 3106">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151"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2"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4"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5"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7"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6"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9"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7"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1"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8"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3"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9"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5"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61" name="Group 3127">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3129" name="Rectangle 3128">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1" name="Rectangle 3130">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BE83B96E-505B-4723-B4F6-0698211F12B0}"/>
              </a:ext>
            </a:extLst>
          </p:cNvPr>
          <p:cNvSpPr txBox="1"/>
          <p:nvPr/>
        </p:nvSpPr>
        <p:spPr>
          <a:xfrm>
            <a:off x="895415" y="2075504"/>
            <a:ext cx="3654569" cy="2042725"/>
          </a:xfrm>
          <a:prstGeom prst="rect">
            <a:avLst/>
          </a:prstGeom>
        </p:spPr>
        <p:style>
          <a:lnRef idx="3">
            <a:schemeClr val="lt1"/>
          </a:lnRef>
          <a:fillRef idx="1">
            <a:schemeClr val="accent1"/>
          </a:fillRef>
          <a:effectRef idx="1">
            <a:schemeClr val="accent1"/>
          </a:effectRef>
          <a:fontRef idx="minor">
            <a:schemeClr val="lt1"/>
          </a:fontRef>
        </p:style>
        <p:txBody>
          <a:bodyPr vert="horz" lIns="228600" tIns="228600" rIns="228600" bIns="0" rtlCol="0" anchor="b">
            <a:normAutofit/>
          </a:bodyPr>
          <a:lstStyle/>
          <a:p>
            <a:pPr algn="ctr" defTabSz="914400">
              <a:lnSpc>
                <a:spcPct val="80000"/>
              </a:lnSpc>
              <a:spcBef>
                <a:spcPct val="0"/>
              </a:spcBef>
              <a:spcAft>
                <a:spcPts val="600"/>
              </a:spcAft>
            </a:pPr>
            <a:r>
              <a:rPr lang="en-US" sz="4600" spc="-150">
                <a:solidFill>
                  <a:srgbClr val="FFFEFF"/>
                </a:solidFill>
                <a:latin typeface="+mj-lt"/>
                <a:ea typeface="+mj-ea"/>
                <a:cs typeface="+mj-cs"/>
              </a:rPr>
              <a:t>UiPath AI Center - RETraining</a:t>
            </a:r>
          </a:p>
        </p:txBody>
      </p:sp>
      <p:sp>
        <p:nvSpPr>
          <p:cNvPr id="3133" name="Rectangle 3132">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B2853F95-2ECC-4CC5-E550-2C56A9F95E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30165" y="320040"/>
            <a:ext cx="4374512" cy="6227064"/>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75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EC71-09AC-439D-8782-AA8F1ABE8E82}"/>
              </a:ext>
            </a:extLst>
          </p:cNvPr>
          <p:cNvSpPr>
            <a:spLocks noGrp="1"/>
          </p:cNvSpPr>
          <p:nvPr>
            <p:ph type="title"/>
          </p:nvPr>
        </p:nvSpPr>
        <p:spPr/>
        <p:txBody>
          <a:bodyPr/>
          <a:lstStyle/>
          <a:p>
            <a:r>
              <a:rPr lang="en-US" dirty="0"/>
              <a:t>Learning </a:t>
            </a:r>
            <a:br>
              <a:rPr lang="en-US" dirty="0"/>
            </a:br>
            <a:r>
              <a:rPr lang="en-US" dirty="0">
                <a:latin typeface="Verdana" panose="020B0604030504040204" pitchFamily="34" charset="0"/>
                <a:ea typeface="Verdana" panose="020B0604030504040204" pitchFamily="34" charset="0"/>
              </a:rPr>
              <a:t>Objectives</a:t>
            </a:r>
            <a:endParaRPr lang="en-US" dirty="0"/>
          </a:p>
        </p:txBody>
      </p:sp>
      <p:sp>
        <p:nvSpPr>
          <p:cNvPr id="3" name="Content Placeholder 2">
            <a:extLst>
              <a:ext uri="{FF2B5EF4-FFF2-40B4-BE49-F238E27FC236}">
                <a16:creationId xmlns:a16="http://schemas.microsoft.com/office/drawing/2014/main" id="{C427E9D1-E363-410E-8762-ADDF05D8B1BE}"/>
              </a:ext>
            </a:extLst>
          </p:cNvPr>
          <p:cNvSpPr>
            <a:spLocks noGrp="1"/>
          </p:cNvSpPr>
          <p:nvPr>
            <p:ph idx="1"/>
          </p:nvPr>
        </p:nvSpPr>
        <p:spPr>
          <a:xfrm>
            <a:off x="5118447" y="594804"/>
            <a:ext cx="6281873" cy="5457004"/>
          </a:xfrm>
        </p:spPr>
        <p:txBody>
          <a:bodyPr/>
          <a:lstStyle/>
          <a:p>
            <a:r>
              <a:rPr lang="en-US" dirty="0"/>
              <a:t>Working with GitHub</a:t>
            </a:r>
          </a:p>
          <a:p>
            <a:r>
              <a:rPr lang="en-US" dirty="0"/>
              <a:t>Working with New Features AI Center</a:t>
            </a:r>
          </a:p>
        </p:txBody>
      </p:sp>
    </p:spTree>
    <p:extLst>
      <p:ext uri="{BB962C8B-B14F-4D97-AF65-F5344CB8AC3E}">
        <p14:creationId xmlns:p14="http://schemas.microsoft.com/office/powerpoint/2010/main" val="198885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345801-D51F-4D30-9268-1AA205A934FC}"/>
              </a:ext>
            </a:extLst>
          </p:cNvPr>
          <p:cNvSpPr txBox="1"/>
          <p:nvPr/>
        </p:nvSpPr>
        <p:spPr>
          <a:xfrm>
            <a:off x="278932" y="192839"/>
            <a:ext cx="11641823"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l"/>
            <a:r>
              <a:rPr lang="en-US" b="1" i="0" dirty="0">
                <a:effectLst/>
              </a:rPr>
              <a:t>Steps for UiPath’s Integration With GIT</a:t>
            </a:r>
          </a:p>
        </p:txBody>
      </p:sp>
      <p:sp>
        <p:nvSpPr>
          <p:cNvPr id="8" name="TextBox 7">
            <a:extLst>
              <a:ext uri="{FF2B5EF4-FFF2-40B4-BE49-F238E27FC236}">
                <a16:creationId xmlns:a16="http://schemas.microsoft.com/office/drawing/2014/main" id="{8DA22F17-A3A2-4ED2-92BE-B0E89A4A901B}"/>
              </a:ext>
            </a:extLst>
          </p:cNvPr>
          <p:cNvSpPr txBox="1"/>
          <p:nvPr/>
        </p:nvSpPr>
        <p:spPr>
          <a:xfrm>
            <a:off x="278932" y="670686"/>
            <a:ext cx="11641822" cy="923330"/>
          </a:xfrm>
          <a:prstGeom prst="rect">
            <a:avLst/>
          </a:prstGeom>
          <a:noFill/>
        </p:spPr>
        <p:txBody>
          <a:bodyPr wrap="square">
            <a:spAutoFit/>
          </a:bodyPr>
          <a:lstStyle/>
          <a:p>
            <a:r>
              <a:rPr lang="en-US" b="0" i="0" dirty="0">
                <a:solidFill>
                  <a:srgbClr val="4C555A"/>
                </a:solidFill>
                <a:effectLst/>
                <a:latin typeface="proxima nova"/>
              </a:rPr>
              <a:t>Source control systems prove very handy when developing larger projects that require smooth collaboration between multiple users. Studio offers the tools to connect automation projects to version control systems through the </a:t>
            </a:r>
            <a:r>
              <a:rPr lang="en-US" b="1" i="0" dirty="0">
                <a:solidFill>
                  <a:srgbClr val="4C555A"/>
                </a:solidFill>
                <a:effectLst/>
                <a:latin typeface="proxima nova"/>
              </a:rPr>
              <a:t>Team</a:t>
            </a:r>
            <a:r>
              <a:rPr lang="en-US" b="0" i="0" dirty="0">
                <a:solidFill>
                  <a:srgbClr val="4C555A"/>
                </a:solidFill>
                <a:effectLst/>
                <a:latin typeface="proxima nova"/>
              </a:rPr>
              <a:t> tab in the </a:t>
            </a:r>
            <a:r>
              <a:rPr lang="en-US" b="1" i="0" dirty="0">
                <a:solidFill>
                  <a:srgbClr val="4C555A"/>
                </a:solidFill>
                <a:effectLst/>
                <a:latin typeface="proxima nova"/>
              </a:rPr>
              <a:t>Backstage</a:t>
            </a:r>
            <a:r>
              <a:rPr lang="en-US" b="0" i="0" dirty="0">
                <a:solidFill>
                  <a:srgbClr val="4C555A"/>
                </a:solidFill>
                <a:effectLst/>
                <a:latin typeface="proxima nova"/>
              </a:rPr>
              <a:t> view.</a:t>
            </a:r>
            <a:endParaRPr lang="en-US" dirty="0"/>
          </a:p>
        </p:txBody>
      </p:sp>
      <p:pic>
        <p:nvPicPr>
          <p:cNvPr id="10" name="Picture 9">
            <a:extLst>
              <a:ext uri="{FF2B5EF4-FFF2-40B4-BE49-F238E27FC236}">
                <a16:creationId xmlns:a16="http://schemas.microsoft.com/office/drawing/2014/main" id="{098D1695-5D13-464E-9B00-DC6DC11F5D89}"/>
              </a:ext>
            </a:extLst>
          </p:cNvPr>
          <p:cNvPicPr>
            <a:picLocks noChangeAspect="1"/>
          </p:cNvPicPr>
          <p:nvPr/>
        </p:nvPicPr>
        <p:blipFill>
          <a:blip r:embed="rId2"/>
          <a:stretch>
            <a:fillRect/>
          </a:stretch>
        </p:blipFill>
        <p:spPr>
          <a:xfrm>
            <a:off x="6693109" y="2186843"/>
            <a:ext cx="5300773" cy="3631029"/>
          </a:xfrm>
          <a:prstGeom prst="rect">
            <a:avLst/>
          </a:prstGeom>
        </p:spPr>
      </p:pic>
      <p:graphicFrame>
        <p:nvGraphicFramePr>
          <p:cNvPr id="11" name="Table 10">
            <a:extLst>
              <a:ext uri="{FF2B5EF4-FFF2-40B4-BE49-F238E27FC236}">
                <a16:creationId xmlns:a16="http://schemas.microsoft.com/office/drawing/2014/main" id="{1492AC2E-D9F2-4BB6-87B0-A18277BA9CA0}"/>
              </a:ext>
            </a:extLst>
          </p:cNvPr>
          <p:cNvGraphicFramePr>
            <a:graphicFrameLocks noGrp="1"/>
          </p:cNvGraphicFramePr>
          <p:nvPr>
            <p:extLst>
              <p:ext uri="{D42A27DB-BD31-4B8C-83A1-F6EECF244321}">
                <p14:modId xmlns:p14="http://schemas.microsoft.com/office/powerpoint/2010/main" val="1676467230"/>
              </p:ext>
            </p:extLst>
          </p:nvPr>
        </p:nvGraphicFramePr>
        <p:xfrm>
          <a:off x="349119" y="1702531"/>
          <a:ext cx="6127182" cy="4933100"/>
        </p:xfrm>
        <a:graphic>
          <a:graphicData uri="http://schemas.openxmlformats.org/drawingml/2006/table">
            <a:tbl>
              <a:tblPr>
                <a:tableStyleId>{8799B23B-EC83-4686-B30A-512413B5E67A}</a:tableStyleId>
              </a:tblPr>
              <a:tblGrid>
                <a:gridCol w="1647461">
                  <a:extLst>
                    <a:ext uri="{9D8B030D-6E8A-4147-A177-3AD203B41FA5}">
                      <a16:colId xmlns:a16="http://schemas.microsoft.com/office/drawing/2014/main" val="437710044"/>
                    </a:ext>
                  </a:extLst>
                </a:gridCol>
                <a:gridCol w="4479721">
                  <a:extLst>
                    <a:ext uri="{9D8B030D-6E8A-4147-A177-3AD203B41FA5}">
                      <a16:colId xmlns:a16="http://schemas.microsoft.com/office/drawing/2014/main" val="3649199835"/>
                    </a:ext>
                  </a:extLst>
                </a:gridCol>
              </a:tblGrid>
              <a:tr h="238269">
                <a:tc>
                  <a:txBody>
                    <a:bodyPr/>
                    <a:lstStyle/>
                    <a:p>
                      <a:pPr algn="ctr" fontAlgn="ctr"/>
                      <a:r>
                        <a:rPr lang="en-US" sz="1400" b="1" dirty="0">
                          <a:effectLst/>
                        </a:rPr>
                        <a:t>Option</a:t>
                      </a:r>
                    </a:p>
                  </a:txBody>
                  <a:tcPr marL="45720" marR="45720" anchor="ctr"/>
                </a:tc>
                <a:tc>
                  <a:txBody>
                    <a:bodyPr/>
                    <a:lstStyle/>
                    <a:p>
                      <a:pPr algn="ctr" fontAlgn="ctr"/>
                      <a:r>
                        <a:rPr lang="en-US" sz="1400" b="1" dirty="0">
                          <a:effectLst/>
                        </a:rPr>
                        <a:t>Description</a:t>
                      </a:r>
                    </a:p>
                  </a:txBody>
                  <a:tcPr marL="45720" marR="45720" anchor="ctr"/>
                </a:tc>
                <a:extLst>
                  <a:ext uri="{0D108BD9-81ED-4DB2-BD59-A6C34878D82A}">
                    <a16:rowId xmlns:a16="http://schemas.microsoft.com/office/drawing/2014/main" val="3814967248"/>
                  </a:ext>
                </a:extLst>
              </a:tr>
              <a:tr h="416971">
                <a:tc>
                  <a:txBody>
                    <a:bodyPr/>
                    <a:lstStyle/>
                    <a:p>
                      <a:pPr algn="ctr" fontAlgn="ctr"/>
                      <a:r>
                        <a:rPr lang="en-US" sz="1400" b="1">
                          <a:effectLst/>
                        </a:rPr>
                        <a:t>Commit</a:t>
                      </a:r>
                      <a:endParaRPr lang="en-US" sz="1400">
                        <a:effectLst/>
                      </a:endParaRPr>
                    </a:p>
                  </a:txBody>
                  <a:tcPr marL="45720" marR="45720" anchor="ctr"/>
                </a:tc>
                <a:tc>
                  <a:txBody>
                    <a:bodyPr/>
                    <a:lstStyle/>
                    <a:p>
                      <a:pPr algn="ctr" fontAlgn="ctr"/>
                      <a:r>
                        <a:rPr lang="en-US" sz="1400">
                          <a:effectLst/>
                        </a:rPr>
                        <a:t>Commits current changes to the local GIT repository.</a:t>
                      </a:r>
                    </a:p>
                  </a:txBody>
                  <a:tcPr marL="45720" marR="45720" anchor="ctr"/>
                </a:tc>
                <a:extLst>
                  <a:ext uri="{0D108BD9-81ED-4DB2-BD59-A6C34878D82A}">
                    <a16:rowId xmlns:a16="http://schemas.microsoft.com/office/drawing/2014/main" val="3701290350"/>
                  </a:ext>
                </a:extLst>
              </a:tr>
              <a:tr h="416971">
                <a:tc>
                  <a:txBody>
                    <a:bodyPr/>
                    <a:lstStyle/>
                    <a:p>
                      <a:pPr algn="ctr" fontAlgn="ctr"/>
                      <a:r>
                        <a:rPr lang="en-US" sz="1400" b="1">
                          <a:effectLst/>
                        </a:rPr>
                        <a:t>Push</a:t>
                      </a:r>
                      <a:endParaRPr lang="en-US" sz="1400">
                        <a:effectLst/>
                      </a:endParaRPr>
                    </a:p>
                  </a:txBody>
                  <a:tcPr marL="45720" marR="45720" anchor="ctr"/>
                </a:tc>
                <a:tc>
                  <a:txBody>
                    <a:bodyPr/>
                    <a:lstStyle/>
                    <a:p>
                      <a:pPr algn="ctr" fontAlgn="ctr"/>
                      <a:r>
                        <a:rPr lang="en-US" sz="1400" dirty="0">
                          <a:effectLst/>
                        </a:rPr>
                        <a:t>Pushes the current version onto the remote repository.</a:t>
                      </a:r>
                    </a:p>
                  </a:txBody>
                  <a:tcPr marL="45720" marR="45720" anchor="ctr"/>
                </a:tc>
                <a:extLst>
                  <a:ext uri="{0D108BD9-81ED-4DB2-BD59-A6C34878D82A}">
                    <a16:rowId xmlns:a16="http://schemas.microsoft.com/office/drawing/2014/main" val="3987537394"/>
                  </a:ext>
                </a:extLst>
              </a:tr>
              <a:tr h="416971">
                <a:tc>
                  <a:txBody>
                    <a:bodyPr/>
                    <a:lstStyle/>
                    <a:p>
                      <a:pPr algn="ctr" fontAlgn="ctr"/>
                      <a:r>
                        <a:rPr lang="en-US" sz="1400" b="1">
                          <a:effectLst/>
                        </a:rPr>
                        <a:t>Pull (rebase)</a:t>
                      </a:r>
                      <a:endParaRPr lang="en-US" sz="1400">
                        <a:effectLst/>
                      </a:endParaRPr>
                    </a:p>
                  </a:txBody>
                  <a:tcPr marL="45720" marR="45720" anchor="ctr"/>
                </a:tc>
                <a:tc>
                  <a:txBody>
                    <a:bodyPr/>
                    <a:lstStyle/>
                    <a:p>
                      <a:pPr algn="ctr" fontAlgn="ctr"/>
                      <a:r>
                        <a:rPr lang="en-US" sz="1400">
                          <a:effectLst/>
                        </a:rPr>
                        <a:t>Pulls remote files and rebases the current branch.</a:t>
                      </a:r>
                    </a:p>
                  </a:txBody>
                  <a:tcPr marL="45720" marR="45720" anchor="ctr"/>
                </a:tc>
                <a:extLst>
                  <a:ext uri="{0D108BD9-81ED-4DB2-BD59-A6C34878D82A}">
                    <a16:rowId xmlns:a16="http://schemas.microsoft.com/office/drawing/2014/main" val="3403169897"/>
                  </a:ext>
                </a:extLst>
              </a:tr>
              <a:tr h="595672">
                <a:tc>
                  <a:txBody>
                    <a:bodyPr/>
                    <a:lstStyle/>
                    <a:p>
                      <a:pPr algn="ctr" fontAlgn="ctr"/>
                      <a:r>
                        <a:rPr lang="en-US" sz="1400" b="1">
                          <a:effectLst/>
                        </a:rPr>
                        <a:t>Manage Branches</a:t>
                      </a:r>
                      <a:endParaRPr lang="en-US" sz="1400">
                        <a:effectLst/>
                      </a:endParaRPr>
                    </a:p>
                  </a:txBody>
                  <a:tcPr marL="45720" marR="45720" anchor="ctr"/>
                </a:tc>
                <a:tc>
                  <a:txBody>
                    <a:bodyPr/>
                    <a:lstStyle/>
                    <a:p>
                      <a:pPr algn="ctr" fontAlgn="ctr"/>
                      <a:r>
                        <a:rPr lang="en-US" sz="1400">
                          <a:effectLst/>
                        </a:rPr>
                        <a:t>Opens the </a:t>
                      </a:r>
                      <a:r>
                        <a:rPr lang="en-US" sz="1400" b="1">
                          <a:effectLst/>
                        </a:rPr>
                        <a:t>GIT</a:t>
                      </a:r>
                      <a:r>
                        <a:rPr lang="en-US" sz="1400">
                          <a:effectLst/>
                        </a:rPr>
                        <a:t> window with options for managing currently added branches.</a:t>
                      </a:r>
                    </a:p>
                  </a:txBody>
                  <a:tcPr marL="45720" marR="45720" anchor="ctr"/>
                </a:tc>
                <a:extLst>
                  <a:ext uri="{0D108BD9-81ED-4DB2-BD59-A6C34878D82A}">
                    <a16:rowId xmlns:a16="http://schemas.microsoft.com/office/drawing/2014/main" val="3633586089"/>
                  </a:ext>
                </a:extLst>
              </a:tr>
              <a:tr h="953076">
                <a:tc>
                  <a:txBody>
                    <a:bodyPr/>
                    <a:lstStyle/>
                    <a:p>
                      <a:pPr algn="ctr" fontAlgn="ctr"/>
                      <a:r>
                        <a:rPr lang="en-US" sz="1400" b="1" dirty="0">
                          <a:effectLst/>
                        </a:rPr>
                        <a:t>Show Changes</a:t>
                      </a:r>
                      <a:endParaRPr lang="en-US" sz="1400" dirty="0">
                        <a:effectLst/>
                      </a:endParaRPr>
                    </a:p>
                  </a:txBody>
                  <a:tcPr marL="45720" marR="45720" anchor="ctr"/>
                </a:tc>
                <a:tc>
                  <a:txBody>
                    <a:bodyPr/>
                    <a:lstStyle/>
                    <a:p>
                      <a:pPr algn="ctr" fontAlgn="ctr"/>
                      <a:r>
                        <a:rPr lang="en-US" sz="1400" dirty="0">
                          <a:effectLst/>
                        </a:rPr>
                        <a:t>Opens the </a:t>
                      </a:r>
                      <a:r>
                        <a:rPr lang="en-US" sz="1400" b="1" dirty="0">
                          <a:effectLst/>
                        </a:rPr>
                        <a:t>File Diff</a:t>
                      </a:r>
                      <a:r>
                        <a:rPr lang="en-US" sz="1400" dirty="0">
                          <a:effectLst/>
                        </a:rPr>
                        <a:t> window for comparing changes between the local version and the remote version of the file.</a:t>
                      </a:r>
                    </a:p>
                  </a:txBody>
                  <a:tcPr marL="45720" marR="45720" anchor="ctr"/>
                </a:tc>
                <a:extLst>
                  <a:ext uri="{0D108BD9-81ED-4DB2-BD59-A6C34878D82A}">
                    <a16:rowId xmlns:a16="http://schemas.microsoft.com/office/drawing/2014/main" val="3034629573"/>
                  </a:ext>
                </a:extLst>
              </a:tr>
              <a:tr h="774374">
                <a:tc>
                  <a:txBody>
                    <a:bodyPr/>
                    <a:lstStyle/>
                    <a:p>
                      <a:pPr algn="ctr" fontAlgn="ctr"/>
                      <a:r>
                        <a:rPr lang="en-US" sz="1400" b="1">
                          <a:effectLst/>
                        </a:rPr>
                        <a:t>Show History</a:t>
                      </a:r>
                      <a:endParaRPr lang="en-US" sz="1400">
                        <a:effectLst/>
                      </a:endParaRPr>
                    </a:p>
                  </a:txBody>
                  <a:tcPr marL="45720" marR="45720" anchor="ctr"/>
                </a:tc>
                <a:tc>
                  <a:txBody>
                    <a:bodyPr/>
                    <a:lstStyle/>
                    <a:p>
                      <a:pPr algn="ctr" fontAlgn="ctr"/>
                      <a:r>
                        <a:rPr lang="en-US" sz="1400">
                          <a:effectLst/>
                        </a:rPr>
                        <a:t>Opens the </a:t>
                      </a:r>
                      <a:r>
                        <a:rPr lang="en-US" sz="1400" b="1">
                          <a:effectLst/>
                        </a:rPr>
                        <a:t>Show History</a:t>
                      </a:r>
                      <a:r>
                        <a:rPr lang="en-US" sz="1400">
                          <a:effectLst/>
                        </a:rPr>
                        <a:t> window for comparing two versions of the same file.</a:t>
                      </a:r>
                    </a:p>
                  </a:txBody>
                  <a:tcPr marL="45720" marR="45720" anchor="ctr"/>
                </a:tc>
                <a:extLst>
                  <a:ext uri="{0D108BD9-81ED-4DB2-BD59-A6C34878D82A}">
                    <a16:rowId xmlns:a16="http://schemas.microsoft.com/office/drawing/2014/main" val="549126180"/>
                  </a:ext>
                </a:extLst>
              </a:tr>
              <a:tr h="953076">
                <a:tc>
                  <a:txBody>
                    <a:bodyPr/>
                    <a:lstStyle/>
                    <a:p>
                      <a:pPr algn="ctr" fontAlgn="ctr"/>
                      <a:r>
                        <a:rPr lang="en-US" sz="1400" b="1">
                          <a:effectLst/>
                        </a:rPr>
                        <a:t>Undo</a:t>
                      </a:r>
                      <a:endParaRPr lang="en-US" sz="1400">
                        <a:effectLst/>
                      </a:endParaRPr>
                    </a:p>
                  </a:txBody>
                  <a:tcPr marL="45720" marR="45720" anchor="ctr"/>
                </a:tc>
                <a:tc>
                  <a:txBody>
                    <a:bodyPr/>
                    <a:lstStyle/>
                    <a:p>
                      <a:pPr algn="ctr" fontAlgn="ctr"/>
                      <a:r>
                        <a:rPr lang="en-US" sz="1400" dirty="0">
                          <a:effectLst/>
                        </a:rPr>
                        <a:t>Opens the </a:t>
                      </a:r>
                      <a:r>
                        <a:rPr lang="en-US" sz="1400" b="1" dirty="0">
                          <a:effectLst/>
                        </a:rPr>
                        <a:t>Undo Pending Changes</a:t>
                      </a:r>
                      <a:r>
                        <a:rPr lang="en-US" sz="1400" dirty="0">
                          <a:effectLst/>
                        </a:rPr>
                        <a:t> window if the file was not committed or pushed to the remote repository.</a:t>
                      </a:r>
                    </a:p>
                  </a:txBody>
                  <a:tcPr marL="45720" marR="45720" anchor="ctr"/>
                </a:tc>
                <a:extLst>
                  <a:ext uri="{0D108BD9-81ED-4DB2-BD59-A6C34878D82A}">
                    <a16:rowId xmlns:a16="http://schemas.microsoft.com/office/drawing/2014/main" val="2455586696"/>
                  </a:ext>
                </a:extLst>
              </a:tr>
            </a:tbl>
          </a:graphicData>
        </a:graphic>
      </p:graphicFrame>
    </p:spTree>
    <p:extLst>
      <p:ext uri="{BB962C8B-B14F-4D97-AF65-F5344CB8AC3E}">
        <p14:creationId xmlns:p14="http://schemas.microsoft.com/office/powerpoint/2010/main" val="395770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E90C6-8961-4A01-801C-3246ADCECC29}"/>
              </a:ext>
            </a:extLst>
          </p:cNvPr>
          <p:cNvSpPr txBox="1"/>
          <p:nvPr/>
        </p:nvSpPr>
        <p:spPr>
          <a:xfrm>
            <a:off x="278932" y="192839"/>
            <a:ext cx="11641823"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l"/>
            <a:r>
              <a:rPr lang="en-US" b="1" i="0" dirty="0">
                <a:effectLst/>
                <a:latin typeface="Lato" panose="020F0502020204030203" pitchFamily="34" charset="0"/>
              </a:rPr>
              <a:t>UiPath’s </a:t>
            </a:r>
            <a:r>
              <a:rPr lang="en-US" b="1" i="0" dirty="0">
                <a:effectLst/>
              </a:rPr>
              <a:t>Integration</a:t>
            </a:r>
            <a:r>
              <a:rPr lang="en-US" b="1" i="0" dirty="0">
                <a:effectLst/>
                <a:latin typeface="Lato" panose="020F0502020204030203" pitchFamily="34" charset="0"/>
              </a:rPr>
              <a:t> With GIT</a:t>
            </a:r>
          </a:p>
        </p:txBody>
      </p:sp>
      <p:sp>
        <p:nvSpPr>
          <p:cNvPr id="6" name="TextBox 5">
            <a:extLst>
              <a:ext uri="{FF2B5EF4-FFF2-40B4-BE49-F238E27FC236}">
                <a16:creationId xmlns:a16="http://schemas.microsoft.com/office/drawing/2014/main" id="{53541E87-0AD3-4C6E-AF0A-BCCA2423388F}"/>
              </a:ext>
            </a:extLst>
          </p:cNvPr>
          <p:cNvSpPr txBox="1"/>
          <p:nvPr/>
        </p:nvSpPr>
        <p:spPr>
          <a:xfrm>
            <a:off x="544343" y="815692"/>
            <a:ext cx="6001736" cy="5509200"/>
          </a:xfrm>
          <a:prstGeom prst="rect">
            <a:avLst/>
          </a:prstGeom>
          <a:noFill/>
        </p:spPr>
        <p:txBody>
          <a:bodyPr wrap="square" rtlCol="0">
            <a:spAutoFit/>
          </a:bodyPr>
          <a:lstStyle/>
          <a:p>
            <a:pPr marL="342900" indent="-342900">
              <a:buAutoNum type="arabicPeriod"/>
            </a:pPr>
            <a:r>
              <a:rPr lang="en-US" sz="1600" dirty="0"/>
              <a:t>Create your free GitHub account at </a:t>
            </a:r>
            <a:r>
              <a:rPr lang="en-US" sz="1600" dirty="0">
                <a:hlinkClick r:id="rId2">
                  <a:extLst>
                    <a:ext uri="{A12FA001-AC4F-418D-AE19-62706E023703}">
                      <ahyp:hlinkClr xmlns:ahyp="http://schemas.microsoft.com/office/drawing/2018/hyperlinkcolor" val="tx"/>
                    </a:ext>
                  </a:extLst>
                </a:hlinkClick>
              </a:rPr>
              <a:t>https://github.com/</a:t>
            </a:r>
            <a:r>
              <a:rPr lang="en-US" sz="1600" dirty="0"/>
              <a:t> </a:t>
            </a:r>
          </a:p>
          <a:p>
            <a:pPr marL="342900" indent="-342900">
              <a:buAutoNum type="arabicPeriod"/>
            </a:pPr>
            <a:r>
              <a:rPr lang="en-US" sz="1600" dirty="0"/>
              <a:t>Now you try creating a New Repository by Clicking New Repository. [Treat this as folder where all your code will be saved. Give it a meaning full name..]</a:t>
            </a:r>
          </a:p>
          <a:p>
            <a:pPr marL="342900" indent="-342900">
              <a:buAutoNum type="arabicPeriod"/>
            </a:pPr>
            <a:r>
              <a:rPr lang="en-US" sz="1600" dirty="0"/>
              <a:t>Now let us connect our GIT account with the UiPath Studio. In the “Team” tab, select “Clone a GIT repository” as shown below and start entering the “Repository URL” that you have just created and provide a local path directory to clone it to with remote GIT repository.</a:t>
            </a:r>
          </a:p>
          <a:p>
            <a:pPr marL="342900" indent="-342900">
              <a:buAutoNum type="arabicPeriod"/>
            </a:pPr>
            <a:endParaRPr lang="en-US" sz="1600" dirty="0"/>
          </a:p>
          <a:p>
            <a:pPr marL="342900" indent="-342900">
              <a:buAutoNum type="arabicPeriod"/>
            </a:pPr>
            <a:r>
              <a:rPr lang="en-US" sz="1600" dirty="0"/>
              <a:t>And finally, provide your login credentials (.</a:t>
            </a:r>
            <a:r>
              <a:rPr lang="en-US" sz="1600" dirty="0" err="1"/>
              <a:t>i.e</a:t>
            </a:r>
            <a:r>
              <a:rPr lang="en-US" sz="1600" dirty="0"/>
              <a:t> User and password OR Token)</a:t>
            </a:r>
          </a:p>
          <a:p>
            <a:pPr marL="342900" indent="-342900">
              <a:buAutoNum type="arabicPeriod"/>
            </a:pPr>
            <a:r>
              <a:rPr lang="en-US" sz="1600" dirty="0"/>
              <a:t>After cloning a GIT repository to a local working directory, the .git subdirectory is created containing the necessary GIT metadata.</a:t>
            </a:r>
          </a:p>
          <a:p>
            <a:pPr marL="342900" indent="-342900">
              <a:buAutoNum type="arabicPeriod"/>
            </a:pPr>
            <a:r>
              <a:rPr lang="en-US" sz="1600" dirty="0"/>
              <a:t>Now create a UiPath workflow and perform a right click on the project and you should be able to see the options for Push, Pull, Manage Branches etc.</a:t>
            </a:r>
          </a:p>
          <a:p>
            <a:pPr marL="342900" indent="-342900">
              <a:buAutoNum type="arabicPeriod"/>
            </a:pPr>
            <a:endParaRPr lang="en-US" sz="1600" dirty="0"/>
          </a:p>
          <a:p>
            <a:pPr marL="342900" indent="-342900">
              <a:buAutoNum type="arabicPeriod"/>
            </a:pPr>
            <a:r>
              <a:rPr lang="en-US" sz="1600" dirty="0"/>
              <a:t>You should be able to perform required operation from here.</a:t>
            </a:r>
          </a:p>
          <a:p>
            <a:pPr marL="342900" indent="-342900">
              <a:buAutoNum type="arabicPeriod"/>
            </a:pPr>
            <a:endParaRPr lang="en-US" sz="1600" dirty="0"/>
          </a:p>
        </p:txBody>
      </p:sp>
      <p:pic>
        <p:nvPicPr>
          <p:cNvPr id="9" name="Picture 8">
            <a:extLst>
              <a:ext uri="{FF2B5EF4-FFF2-40B4-BE49-F238E27FC236}">
                <a16:creationId xmlns:a16="http://schemas.microsoft.com/office/drawing/2014/main" id="{37C751A5-A01F-4957-A520-1C090976BCEC}"/>
              </a:ext>
            </a:extLst>
          </p:cNvPr>
          <p:cNvPicPr>
            <a:picLocks noChangeAspect="1"/>
          </p:cNvPicPr>
          <p:nvPr/>
        </p:nvPicPr>
        <p:blipFill>
          <a:blip r:embed="rId3"/>
          <a:stretch>
            <a:fillRect/>
          </a:stretch>
        </p:blipFill>
        <p:spPr>
          <a:xfrm>
            <a:off x="6776816" y="815692"/>
            <a:ext cx="5143940" cy="3611913"/>
          </a:xfrm>
          <a:prstGeom prst="rect">
            <a:avLst/>
          </a:prstGeom>
        </p:spPr>
      </p:pic>
      <p:sp>
        <p:nvSpPr>
          <p:cNvPr id="10" name="TextBox 9">
            <a:extLst>
              <a:ext uri="{FF2B5EF4-FFF2-40B4-BE49-F238E27FC236}">
                <a16:creationId xmlns:a16="http://schemas.microsoft.com/office/drawing/2014/main" id="{AD210A12-CFF5-41F7-8D0A-A8C891458C82}"/>
              </a:ext>
            </a:extLst>
          </p:cNvPr>
          <p:cNvSpPr txBox="1"/>
          <p:nvPr/>
        </p:nvSpPr>
        <p:spPr>
          <a:xfrm>
            <a:off x="6776815" y="4512179"/>
            <a:ext cx="5143939"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Covering the GitHub Working is beyond the scope of this Course… Its just to give you idea on how version control can be integrated.</a:t>
            </a:r>
          </a:p>
        </p:txBody>
      </p:sp>
    </p:spTree>
    <p:extLst>
      <p:ext uri="{BB962C8B-B14F-4D97-AF65-F5344CB8AC3E}">
        <p14:creationId xmlns:p14="http://schemas.microsoft.com/office/powerpoint/2010/main" val="117642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CD2E-45C1-4ACB-99BF-CCA6520A0491}"/>
              </a:ext>
            </a:extLst>
          </p:cNvPr>
          <p:cNvSpPr txBox="1"/>
          <p:nvPr/>
        </p:nvSpPr>
        <p:spPr>
          <a:xfrm>
            <a:off x="362824" y="251562"/>
            <a:ext cx="1150759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UiPath Integration Service</a:t>
            </a:r>
          </a:p>
        </p:txBody>
      </p:sp>
      <p:sp>
        <p:nvSpPr>
          <p:cNvPr id="4" name="TextBox 3">
            <a:extLst>
              <a:ext uri="{FF2B5EF4-FFF2-40B4-BE49-F238E27FC236}">
                <a16:creationId xmlns:a16="http://schemas.microsoft.com/office/drawing/2014/main" id="{12DD62B1-04A0-4C89-A9C7-7F13365D24D2}"/>
              </a:ext>
            </a:extLst>
          </p:cNvPr>
          <p:cNvSpPr txBox="1"/>
          <p:nvPr/>
        </p:nvSpPr>
        <p:spPr>
          <a:xfrm>
            <a:off x="362824" y="806048"/>
            <a:ext cx="4798111" cy="3077766"/>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1600" b="0" i="0" dirty="0">
                <a:solidFill>
                  <a:srgbClr val="3A3A3A"/>
                </a:solidFill>
                <a:effectLst/>
                <a:latin typeface="-apple-system"/>
              </a:rPr>
              <a:t>In general terms “Integration Service” is the process of connecting different systems (sub-systems or external systems). </a:t>
            </a:r>
          </a:p>
          <a:p>
            <a:pPr marL="285750" indent="-285750" algn="l" fontAlgn="base">
              <a:buFont typeface="Arial" panose="020B0604020202020204" pitchFamily="34" charset="0"/>
              <a:buChar char="•"/>
            </a:pPr>
            <a:r>
              <a:rPr lang="en-US" sz="1600" b="0" i="0" dirty="0">
                <a:solidFill>
                  <a:srgbClr val="3A3A3A"/>
                </a:solidFill>
                <a:effectLst/>
                <a:latin typeface="-apple-system"/>
              </a:rPr>
              <a:t>The goal is very simple, Integration is required so that different systems can “talk to each other” </a:t>
            </a:r>
            <a:r>
              <a:rPr lang="en-US" sz="1400" b="0" i="0" dirty="0">
                <a:solidFill>
                  <a:srgbClr val="3A3A3A"/>
                </a:solidFill>
                <a:effectLst/>
                <a:latin typeface="-apple-system"/>
              </a:rPr>
              <a:t>speeding</a:t>
            </a:r>
            <a:r>
              <a:rPr lang="en-US" sz="1600" b="0" i="0" dirty="0">
                <a:solidFill>
                  <a:srgbClr val="3A3A3A"/>
                </a:solidFill>
                <a:effectLst/>
                <a:latin typeface="-apple-system"/>
              </a:rPr>
              <a:t> information flow and reducing the time to market.</a:t>
            </a:r>
          </a:p>
          <a:p>
            <a:pPr marL="285750" indent="-285750" algn="l" fontAlgn="base">
              <a:buFont typeface="Arial" panose="020B0604020202020204" pitchFamily="34" charset="0"/>
              <a:buChar char="•"/>
            </a:pPr>
            <a:r>
              <a:rPr lang="en-US" sz="1600" b="0" i="0" dirty="0">
                <a:solidFill>
                  <a:srgbClr val="3A3A3A"/>
                </a:solidFill>
                <a:effectLst/>
                <a:latin typeface="-apple-system"/>
              </a:rPr>
              <a:t>Another important fact is modern business processes require more connected systems and UI and API Automation both are required for managing automation effectively.</a:t>
            </a:r>
          </a:p>
          <a:p>
            <a:endParaRPr lang="en-US" dirty="0"/>
          </a:p>
        </p:txBody>
      </p:sp>
      <p:sp>
        <p:nvSpPr>
          <p:cNvPr id="6" name="TextBox 5">
            <a:extLst>
              <a:ext uri="{FF2B5EF4-FFF2-40B4-BE49-F238E27FC236}">
                <a16:creationId xmlns:a16="http://schemas.microsoft.com/office/drawing/2014/main" id="{5E8E8E7B-3058-44FB-8024-EA3EAE4BC4AE}"/>
              </a:ext>
            </a:extLst>
          </p:cNvPr>
          <p:cNvSpPr txBox="1"/>
          <p:nvPr/>
        </p:nvSpPr>
        <p:spPr>
          <a:xfrm>
            <a:off x="573401" y="3883814"/>
            <a:ext cx="4376955" cy="1600438"/>
          </a:xfrm>
          <a:prstGeom prst="rect">
            <a:avLst/>
          </a:prstGeom>
          <a:noFill/>
        </p:spPr>
        <p:txBody>
          <a:bodyPr wrap="square">
            <a:spAutoFit/>
          </a:bodyPr>
          <a:lstStyle/>
          <a:p>
            <a:r>
              <a:rPr lang="en-US" sz="1400" b="1" dirty="0">
                <a:solidFill>
                  <a:srgbClr val="FF0000"/>
                </a:solidFill>
                <a:latin typeface="+mj-lt"/>
              </a:rPr>
              <a:t>Why UiPath Integration Service</a:t>
            </a:r>
          </a:p>
          <a:p>
            <a:pPr marL="285750" indent="-285750">
              <a:buFont typeface="Arial" panose="020B0604020202020204" pitchFamily="34" charset="0"/>
              <a:buChar char="•"/>
            </a:pPr>
            <a:r>
              <a:rPr lang="en-US" sz="1400" dirty="0">
                <a:solidFill>
                  <a:srgbClr val="3A3A3A"/>
                </a:solidFill>
                <a:latin typeface="-apple-system"/>
              </a:rPr>
              <a:t>Bi-directional workflow integrations</a:t>
            </a:r>
          </a:p>
          <a:p>
            <a:pPr marL="285750" indent="-285750">
              <a:buFont typeface="Arial" panose="020B0604020202020204" pitchFamily="34" charset="0"/>
              <a:buChar char="•"/>
            </a:pPr>
            <a:r>
              <a:rPr lang="en-US" sz="1400" dirty="0">
                <a:solidFill>
                  <a:srgbClr val="3A3A3A"/>
                </a:solidFill>
                <a:latin typeface="-apple-system"/>
              </a:rPr>
              <a:t>Large Library of Connectors</a:t>
            </a:r>
          </a:p>
          <a:p>
            <a:pPr marL="285750" indent="-285750">
              <a:buFont typeface="Arial" panose="020B0604020202020204" pitchFamily="34" charset="0"/>
              <a:buChar char="•"/>
            </a:pPr>
            <a:r>
              <a:rPr lang="en-US" sz="1400" dirty="0">
                <a:solidFill>
                  <a:srgbClr val="3A3A3A"/>
                </a:solidFill>
                <a:latin typeface="-apple-system"/>
              </a:rPr>
              <a:t>Easily set up and manage connections with standardized auth</a:t>
            </a:r>
          </a:p>
          <a:p>
            <a:pPr marL="285750" indent="-285750">
              <a:buFont typeface="Arial" panose="020B0604020202020204" pitchFamily="34" charset="0"/>
              <a:buChar char="•"/>
            </a:pPr>
            <a:r>
              <a:rPr lang="en-US" sz="1400" dirty="0">
                <a:solidFill>
                  <a:srgbClr val="3A3A3A"/>
                </a:solidFill>
                <a:latin typeface="-apple-system"/>
              </a:rPr>
              <a:t>Provides a seamless transition between Ui and API based automation</a:t>
            </a:r>
          </a:p>
        </p:txBody>
      </p:sp>
      <p:pic>
        <p:nvPicPr>
          <p:cNvPr id="9" name="Picture 8">
            <a:extLst>
              <a:ext uri="{FF2B5EF4-FFF2-40B4-BE49-F238E27FC236}">
                <a16:creationId xmlns:a16="http://schemas.microsoft.com/office/drawing/2014/main" id="{240F3D22-9F53-4055-8098-BE3032EEA7FE}"/>
              </a:ext>
            </a:extLst>
          </p:cNvPr>
          <p:cNvPicPr>
            <a:picLocks noChangeAspect="1"/>
          </p:cNvPicPr>
          <p:nvPr/>
        </p:nvPicPr>
        <p:blipFill>
          <a:blip r:embed="rId2"/>
          <a:stretch>
            <a:fillRect/>
          </a:stretch>
        </p:blipFill>
        <p:spPr>
          <a:xfrm>
            <a:off x="5356681" y="783857"/>
            <a:ext cx="6445542" cy="5255897"/>
          </a:xfrm>
          <a:prstGeom prst="rect">
            <a:avLst/>
          </a:prstGeom>
        </p:spPr>
      </p:pic>
    </p:spTree>
    <p:extLst>
      <p:ext uri="{BB962C8B-B14F-4D97-AF65-F5344CB8AC3E}">
        <p14:creationId xmlns:p14="http://schemas.microsoft.com/office/powerpoint/2010/main" val="106054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CD2E-45C1-4ACB-99BF-CCA6520A0491}"/>
              </a:ext>
            </a:extLst>
          </p:cNvPr>
          <p:cNvSpPr txBox="1"/>
          <p:nvPr/>
        </p:nvSpPr>
        <p:spPr>
          <a:xfrm>
            <a:off x="362824" y="251562"/>
            <a:ext cx="1150759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UiPath Integration Service</a:t>
            </a:r>
          </a:p>
        </p:txBody>
      </p:sp>
      <p:sp>
        <p:nvSpPr>
          <p:cNvPr id="7" name="TextBox 6">
            <a:extLst>
              <a:ext uri="{FF2B5EF4-FFF2-40B4-BE49-F238E27FC236}">
                <a16:creationId xmlns:a16="http://schemas.microsoft.com/office/drawing/2014/main" id="{C60ACCDF-B5D4-4C28-85D3-F023568D0B35}"/>
              </a:ext>
            </a:extLst>
          </p:cNvPr>
          <p:cNvSpPr txBox="1"/>
          <p:nvPr/>
        </p:nvSpPr>
        <p:spPr>
          <a:xfrm>
            <a:off x="246078" y="689788"/>
            <a:ext cx="5332601" cy="5909310"/>
          </a:xfrm>
          <a:prstGeom prst="rect">
            <a:avLst/>
          </a:prstGeom>
          <a:noFill/>
        </p:spPr>
        <p:txBody>
          <a:bodyPr wrap="square">
            <a:spAutoFit/>
          </a:bodyPr>
          <a:lstStyle/>
          <a:p>
            <a:r>
              <a:rPr lang="en-US" sz="1400" dirty="0">
                <a:solidFill>
                  <a:srgbClr val="FF0000"/>
                </a:solidFill>
              </a:rPr>
              <a:t>What are Connectors –</a:t>
            </a:r>
          </a:p>
          <a:p>
            <a:r>
              <a:rPr lang="en-US" sz="1400" dirty="0"/>
              <a:t> “Connectors” are nothing but pre-built API integration that provides a way to perform options in the target system. It usually consists of authorization and authentication for the systems you want to integrate. It further provides a way to manage the records in the target system with the help of “Activity Packs”.</a:t>
            </a:r>
          </a:p>
          <a:p>
            <a:r>
              <a:rPr lang="en-US" sz="1400" dirty="0"/>
              <a:t>You don’t need to re-invent the wheels for the standardized operation you can do in the target application.</a:t>
            </a:r>
          </a:p>
          <a:p>
            <a:endParaRPr lang="en-US" sz="1400" dirty="0"/>
          </a:p>
          <a:p>
            <a:r>
              <a:rPr lang="en-US" sz="1400" dirty="0"/>
              <a:t>Connectors can be accessed from the Integration service page -&gt; Connectors Tab.</a:t>
            </a:r>
          </a:p>
          <a:p>
            <a:endParaRPr lang="en-US" sz="1400" dirty="0"/>
          </a:p>
          <a:p>
            <a:r>
              <a:rPr lang="en-US" sz="1400" dirty="0">
                <a:solidFill>
                  <a:srgbClr val="FF0000"/>
                </a:solidFill>
              </a:rPr>
              <a:t>What are Connections – </a:t>
            </a:r>
          </a:p>
          <a:p>
            <a:r>
              <a:rPr lang="en-US" sz="1400" dirty="0"/>
              <a:t>“Connectors” uses “Connections” – You can treat them as a token for authentication and authorization. You can create as many connections as you need and set the required one as default in case much connection for the same services.</a:t>
            </a:r>
          </a:p>
          <a:p>
            <a:endParaRPr lang="en-US" sz="1400" dirty="0"/>
          </a:p>
          <a:p>
            <a:r>
              <a:rPr lang="en-US" sz="1400" dirty="0">
                <a:solidFill>
                  <a:srgbClr val="FF0000"/>
                </a:solidFill>
              </a:rPr>
              <a:t>What are New Activity packs – </a:t>
            </a:r>
          </a:p>
          <a:p>
            <a:r>
              <a:rPr lang="en-US" sz="1400" dirty="0"/>
              <a:t>New Activity packs uses connections and leverage the Integrations service to provide easy accessibility for performing various operations.</a:t>
            </a:r>
          </a:p>
          <a:p>
            <a:endParaRPr lang="en-US" sz="1400" dirty="0"/>
          </a:p>
          <a:p>
            <a:r>
              <a:rPr lang="en-US" sz="1400" dirty="0">
                <a:solidFill>
                  <a:srgbClr val="FF0000"/>
                </a:solidFill>
              </a:rPr>
              <a:t>What are Triggers – </a:t>
            </a:r>
          </a:p>
          <a:p>
            <a:r>
              <a:rPr lang="en-US" sz="1400" dirty="0"/>
              <a:t>Triggers provide a uniform mechanism for subscribing to events from the Connector platforms.</a:t>
            </a:r>
          </a:p>
        </p:txBody>
      </p:sp>
      <p:pic>
        <p:nvPicPr>
          <p:cNvPr id="8" name="Picture 7">
            <a:extLst>
              <a:ext uri="{FF2B5EF4-FFF2-40B4-BE49-F238E27FC236}">
                <a16:creationId xmlns:a16="http://schemas.microsoft.com/office/drawing/2014/main" id="{199192E4-BE0B-469C-B489-6A01E2461E36}"/>
              </a:ext>
            </a:extLst>
          </p:cNvPr>
          <p:cNvPicPr>
            <a:picLocks noChangeAspect="1"/>
          </p:cNvPicPr>
          <p:nvPr/>
        </p:nvPicPr>
        <p:blipFill>
          <a:blip r:embed="rId2"/>
          <a:stretch>
            <a:fillRect/>
          </a:stretch>
        </p:blipFill>
        <p:spPr>
          <a:xfrm>
            <a:off x="5662569" y="1137672"/>
            <a:ext cx="6109981" cy="4448432"/>
          </a:xfrm>
          <a:prstGeom prst="rect">
            <a:avLst/>
          </a:prstGeom>
        </p:spPr>
      </p:pic>
    </p:spTree>
    <p:extLst>
      <p:ext uri="{BB962C8B-B14F-4D97-AF65-F5344CB8AC3E}">
        <p14:creationId xmlns:p14="http://schemas.microsoft.com/office/powerpoint/2010/main" val="205574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6239AA-67A2-4817-BBD2-C7F056C833AF}"/>
              </a:ext>
            </a:extLst>
          </p:cNvPr>
          <p:cNvSpPr txBox="1"/>
          <p:nvPr/>
        </p:nvSpPr>
        <p:spPr>
          <a:xfrm>
            <a:off x="362824" y="251562"/>
            <a:ext cx="1150759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Performer Dispatch Design Pattern</a:t>
            </a:r>
          </a:p>
        </p:txBody>
      </p:sp>
      <p:sp>
        <p:nvSpPr>
          <p:cNvPr id="5" name="TextBox 4">
            <a:extLst>
              <a:ext uri="{FF2B5EF4-FFF2-40B4-BE49-F238E27FC236}">
                <a16:creationId xmlns:a16="http://schemas.microsoft.com/office/drawing/2014/main" id="{B732F2C6-19CC-4D28-94A1-CB670132EB95}"/>
              </a:ext>
            </a:extLst>
          </p:cNvPr>
          <p:cNvSpPr txBox="1"/>
          <p:nvPr/>
        </p:nvSpPr>
        <p:spPr>
          <a:xfrm>
            <a:off x="362824" y="1018540"/>
            <a:ext cx="5484304" cy="249299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a:solidFill>
                  <a:schemeClr val="accent1"/>
                </a:solidFill>
              </a:rPr>
              <a:t>Steps performed by the Robot in the Dispatcher:</a:t>
            </a:r>
          </a:p>
          <a:p>
            <a:endParaRPr lang="en-US" sz="1200" dirty="0"/>
          </a:p>
          <a:p>
            <a:r>
              <a:rPr lang="en-US" sz="1200" dirty="0"/>
              <a:t>1. Log in to [https://www.acme-test.com](https://www.acme-test.com/).</a:t>
            </a:r>
          </a:p>
          <a:p>
            <a:endParaRPr lang="en-US" sz="1200" dirty="0"/>
          </a:p>
          <a:p>
            <a:r>
              <a:rPr lang="en-US" sz="1200" dirty="0"/>
              <a:t>2. On the landing page, Dashboard, click or hover over the Invoices menu item and then click on Search for Invoice. Click on Display All Invoices.</a:t>
            </a:r>
          </a:p>
          <a:p>
            <a:endParaRPr lang="en-US" sz="1200" dirty="0"/>
          </a:p>
          <a:p>
            <a:r>
              <a:rPr lang="en-US" sz="1200" dirty="0"/>
              <a:t>3. Scrape the data from the whole table displayed.</a:t>
            </a:r>
          </a:p>
          <a:p>
            <a:endParaRPr lang="en-US" sz="1200" dirty="0"/>
          </a:p>
          <a:p>
            <a:r>
              <a:rPr lang="en-US" sz="1200" dirty="0"/>
              <a:t>4. For each row in the </a:t>
            </a:r>
            <a:r>
              <a:rPr lang="en-US" sz="1200" dirty="0" err="1"/>
              <a:t>datatable</a:t>
            </a:r>
            <a:r>
              <a:rPr lang="en-US" sz="1200" dirty="0"/>
              <a:t>, Add a queue item containing the Invoice Number, Vendor Tax ID and Invoice Item.</a:t>
            </a:r>
          </a:p>
          <a:p>
            <a:endParaRPr lang="en-US" sz="1200" dirty="0"/>
          </a:p>
          <a:p>
            <a:r>
              <a:rPr lang="en-US" sz="1200" dirty="0"/>
              <a:t>5. Close ACME System 1.</a:t>
            </a:r>
          </a:p>
        </p:txBody>
      </p:sp>
      <p:sp>
        <p:nvSpPr>
          <p:cNvPr id="7" name="TextBox 6">
            <a:extLst>
              <a:ext uri="{FF2B5EF4-FFF2-40B4-BE49-F238E27FC236}">
                <a16:creationId xmlns:a16="http://schemas.microsoft.com/office/drawing/2014/main" id="{7D368ECB-EFC8-4098-B220-B7A413D74D6D}"/>
              </a:ext>
            </a:extLst>
          </p:cNvPr>
          <p:cNvSpPr txBox="1"/>
          <p:nvPr/>
        </p:nvSpPr>
        <p:spPr>
          <a:xfrm>
            <a:off x="346047" y="3607172"/>
            <a:ext cx="11373374"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solidFill>
                  <a:schemeClr val="accent1"/>
                </a:solidFill>
              </a:rPr>
              <a:t>Steps performed by the Robot in the Performer:</a:t>
            </a:r>
          </a:p>
          <a:p>
            <a:endParaRPr lang="en-US" sz="1200" dirty="0"/>
          </a:p>
          <a:p>
            <a:r>
              <a:rPr lang="en-US" sz="1200" dirty="0"/>
              <a:t>1. Log in to [https://www.acme-test.com](https://www.acme-test.com/).</a:t>
            </a:r>
          </a:p>
          <a:p>
            <a:endParaRPr lang="en-US" sz="1200" dirty="0"/>
          </a:p>
          <a:p>
            <a:r>
              <a:rPr lang="en-US" sz="1200" dirty="0"/>
              <a:t>2. For each Queue Item:</a:t>
            </a:r>
          </a:p>
          <a:p>
            <a:pPr marL="171450" indent="-171450">
              <a:buFont typeface="Wingdings" panose="05000000000000000000" pitchFamily="2" charset="2"/>
              <a:buChar char="ü"/>
            </a:pPr>
            <a:r>
              <a:rPr lang="en-US" sz="1200" dirty="0"/>
              <a:t>- Click or hover over the Invoices menu item and then click on Search for Invoice;</a:t>
            </a:r>
          </a:p>
          <a:p>
            <a:pPr marL="171450" indent="-171450">
              <a:buFont typeface="Wingdings" panose="05000000000000000000" pitchFamily="2" charset="2"/>
              <a:buChar char="ü"/>
            </a:pPr>
            <a:r>
              <a:rPr lang="en-US" sz="1200" dirty="0"/>
              <a:t>- Type the Invoice Number retrieved from the queue item into the Invoice Number field </a:t>
            </a:r>
            <a:r>
              <a:rPr lang="en-US" sz="1200" dirty="0" err="1"/>
              <a:t>field</a:t>
            </a:r>
            <a:r>
              <a:rPr lang="en-US" sz="1200" dirty="0"/>
              <a:t>;</a:t>
            </a:r>
          </a:p>
          <a:p>
            <a:pPr marL="171450" indent="-171450">
              <a:buFont typeface="Wingdings" panose="05000000000000000000" pitchFamily="2" charset="2"/>
              <a:buChar char="ü"/>
            </a:pPr>
            <a:r>
              <a:rPr lang="en-US" sz="1200" dirty="0"/>
              <a:t>- Click on Search;</a:t>
            </a:r>
          </a:p>
          <a:p>
            <a:pPr marL="171450" indent="-171450">
              <a:buFont typeface="Wingdings" panose="05000000000000000000" pitchFamily="2" charset="2"/>
              <a:buChar char="ü"/>
            </a:pPr>
            <a:r>
              <a:rPr lang="en-US" sz="1200" dirty="0"/>
              <a:t>- Extract the values for the Vendor Tax ID and Invoice Item and compare them with the values from the queue item (check for EXACT match for all fields!);</a:t>
            </a:r>
          </a:p>
          <a:p>
            <a:pPr marL="171450" indent="-171450">
              <a:buFont typeface="Wingdings" panose="05000000000000000000" pitchFamily="2" charset="2"/>
              <a:buChar char="ü"/>
            </a:pPr>
            <a:r>
              <a:rPr lang="en-US" sz="1200" dirty="0"/>
              <a:t>- If the values are not matching, this should be categorized as a Business Rule Exception, and the queue item should have the status set accordingly;</a:t>
            </a:r>
          </a:p>
          <a:p>
            <a:pPr marL="171450" indent="-171450">
              <a:buFont typeface="Wingdings" panose="05000000000000000000" pitchFamily="2" charset="2"/>
              <a:buChar char="ü"/>
            </a:pPr>
            <a:r>
              <a:rPr lang="en-US" sz="1200" dirty="0"/>
              <a:t>- If the values match, the transaction is successful.</a:t>
            </a:r>
          </a:p>
          <a:p>
            <a:endParaRPr lang="en-US" sz="1200" dirty="0"/>
          </a:p>
          <a:p>
            <a:r>
              <a:rPr lang="en-US" sz="1200" dirty="0"/>
              <a:t>Note: Navigation can be achieved in multiple ways by the robot - choose whichever you find best.</a:t>
            </a:r>
          </a:p>
        </p:txBody>
      </p:sp>
      <p:graphicFrame>
        <p:nvGraphicFramePr>
          <p:cNvPr id="10" name="Diagram 9">
            <a:extLst>
              <a:ext uri="{FF2B5EF4-FFF2-40B4-BE49-F238E27FC236}">
                <a16:creationId xmlns:a16="http://schemas.microsoft.com/office/drawing/2014/main" id="{93719D0E-3AB3-4B13-8266-728579E9915D}"/>
              </a:ext>
            </a:extLst>
          </p:cNvPr>
          <p:cNvGraphicFramePr/>
          <p:nvPr>
            <p:extLst>
              <p:ext uri="{D42A27DB-BD31-4B8C-83A1-F6EECF244321}">
                <p14:modId xmlns:p14="http://schemas.microsoft.com/office/powerpoint/2010/main" val="1180862782"/>
              </p:ext>
            </p:extLst>
          </p:nvPr>
        </p:nvGraphicFramePr>
        <p:xfrm>
          <a:off x="6643849" y="620894"/>
          <a:ext cx="5009158" cy="3288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31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52614B-D379-4352-9585-68247C80EBA1}"/>
              </a:ext>
            </a:extLst>
          </p:cNvPr>
          <p:cNvSpPr txBox="1"/>
          <p:nvPr/>
        </p:nvSpPr>
        <p:spPr>
          <a:xfrm>
            <a:off x="218115" y="875702"/>
            <a:ext cx="3395572" cy="3754874"/>
          </a:xfrm>
          <a:prstGeom prst="rect">
            <a:avLst/>
          </a:prstGeom>
          <a:noFill/>
        </p:spPr>
        <p:txBody>
          <a:bodyPr wrap="square">
            <a:spAutoFit/>
          </a:bodyPr>
          <a:lstStyle/>
          <a:p>
            <a:r>
              <a:rPr lang="en-US" sz="1400" b="0" i="0" dirty="0">
                <a:solidFill>
                  <a:srgbClr val="202124"/>
                </a:solidFill>
                <a:effectLst/>
              </a:rPr>
              <a:t>UiPath AI Center is a service that allows you to deploy, manage, and continuously improve Machine Learning models and consume them within RPA workflows in Studio. This chapter treats the subject of model deployment and management which is done through the AI Center web application available through your Automation Cloud Portal.</a:t>
            </a:r>
          </a:p>
          <a:p>
            <a:endParaRPr lang="en-US" sz="1400" b="0" i="0" dirty="0">
              <a:solidFill>
                <a:srgbClr val="202124"/>
              </a:solidFill>
              <a:effectLst/>
            </a:endParaRPr>
          </a:p>
          <a:p>
            <a:r>
              <a:rPr lang="en-US" sz="1400" b="0" i="0" dirty="0">
                <a:solidFill>
                  <a:srgbClr val="202124"/>
                </a:solidFill>
                <a:effectLst/>
              </a:rPr>
              <a:t>You can think AI Center as another container(Not wise to say ML Lab) where you can create/manage and deploy your own machine learning model for consumption into intelligent automation workflow.</a:t>
            </a:r>
            <a:endParaRPr lang="en-US" sz="1400" dirty="0"/>
          </a:p>
        </p:txBody>
      </p:sp>
      <p:sp>
        <p:nvSpPr>
          <p:cNvPr id="9" name="TextBox 8">
            <a:extLst>
              <a:ext uri="{FF2B5EF4-FFF2-40B4-BE49-F238E27FC236}">
                <a16:creationId xmlns:a16="http://schemas.microsoft.com/office/drawing/2014/main" id="{5A27E9B7-77EB-45FB-A8B1-B5050AD78F25}"/>
              </a:ext>
            </a:extLst>
          </p:cNvPr>
          <p:cNvSpPr txBox="1"/>
          <p:nvPr/>
        </p:nvSpPr>
        <p:spPr>
          <a:xfrm>
            <a:off x="218115" y="276706"/>
            <a:ext cx="1150759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UiPath AI Center</a:t>
            </a:r>
          </a:p>
        </p:txBody>
      </p:sp>
      <p:pic>
        <p:nvPicPr>
          <p:cNvPr id="2050" name="Picture 2">
            <a:extLst>
              <a:ext uri="{FF2B5EF4-FFF2-40B4-BE49-F238E27FC236}">
                <a16:creationId xmlns:a16="http://schemas.microsoft.com/office/drawing/2014/main" id="{C56C2648-8A7A-D23A-2747-DA8675FB2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156" y="1344106"/>
            <a:ext cx="7283557" cy="396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0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C2BEEE-B54F-6923-0A11-CBE86E0FDFB3}"/>
              </a:ext>
            </a:extLst>
          </p:cNvPr>
          <p:cNvSpPr txBox="1"/>
          <p:nvPr/>
        </p:nvSpPr>
        <p:spPr>
          <a:xfrm>
            <a:off x="218115" y="276706"/>
            <a:ext cx="1150759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UiPath AI Center</a:t>
            </a:r>
          </a:p>
        </p:txBody>
      </p:sp>
      <p:sp>
        <p:nvSpPr>
          <p:cNvPr id="6" name="TextBox 5">
            <a:extLst>
              <a:ext uri="{FF2B5EF4-FFF2-40B4-BE49-F238E27FC236}">
                <a16:creationId xmlns:a16="http://schemas.microsoft.com/office/drawing/2014/main" id="{D9C9AB26-E8D0-46DA-C7C2-B0575D339E41}"/>
              </a:ext>
            </a:extLst>
          </p:cNvPr>
          <p:cNvSpPr txBox="1"/>
          <p:nvPr/>
        </p:nvSpPr>
        <p:spPr>
          <a:xfrm>
            <a:off x="218115" y="1083438"/>
            <a:ext cx="5781469" cy="2862322"/>
          </a:xfrm>
          <a:prstGeom prst="rect">
            <a:avLst/>
          </a:prstGeom>
          <a:noFill/>
        </p:spPr>
        <p:txBody>
          <a:bodyPr wrap="square">
            <a:spAutoFit/>
          </a:bodyPr>
          <a:lstStyle/>
          <a:p>
            <a:pPr algn="l" fontAlgn="base" latinLnBrk="0"/>
            <a:r>
              <a:rPr lang="en-US" b="1" i="0" dirty="0">
                <a:solidFill>
                  <a:srgbClr val="000000"/>
                </a:solidFill>
                <a:effectLst/>
                <a:latin typeface="inherit"/>
              </a:rPr>
              <a:t>Types of machine learning models on AI Center  </a:t>
            </a:r>
          </a:p>
          <a:p>
            <a:pPr algn="l" fontAlgn="base"/>
            <a:r>
              <a:rPr lang="en-US" b="0" i="0" dirty="0">
                <a:solidFill>
                  <a:srgbClr val="000000"/>
                </a:solidFill>
                <a:effectLst/>
                <a:latin typeface="lato" panose="020F0502020204030203" pitchFamily="34" charset="0"/>
              </a:rPr>
              <a:t>•</a:t>
            </a:r>
            <a:r>
              <a:rPr lang="en-US" b="1" i="0" dirty="0">
                <a:solidFill>
                  <a:srgbClr val="000000"/>
                </a:solidFill>
                <a:effectLst/>
                <a:latin typeface="inherit"/>
              </a:rPr>
              <a:t>Bring your own model</a:t>
            </a:r>
            <a:r>
              <a:rPr lang="en-US" b="0" i="0" dirty="0">
                <a:solidFill>
                  <a:srgbClr val="000000"/>
                </a:solidFill>
                <a:effectLst/>
                <a:latin typeface="inherit"/>
              </a:rPr>
              <a:t>: models built by your data science team.</a:t>
            </a:r>
          </a:p>
          <a:p>
            <a:pPr algn="l" fontAlgn="base"/>
            <a:r>
              <a:rPr lang="en-US" b="0" i="0" dirty="0">
                <a:solidFill>
                  <a:srgbClr val="000000"/>
                </a:solidFill>
                <a:effectLst/>
                <a:latin typeface="lato" panose="020F0502020204030203" pitchFamily="34" charset="0"/>
              </a:rPr>
              <a:t>•</a:t>
            </a:r>
            <a:r>
              <a:rPr lang="en-US" b="1" i="0" dirty="0">
                <a:solidFill>
                  <a:srgbClr val="000000"/>
                </a:solidFill>
                <a:effectLst/>
                <a:latin typeface="inherit"/>
              </a:rPr>
              <a:t>Open-source model</a:t>
            </a:r>
            <a:r>
              <a:rPr lang="en-US" b="0" i="0" dirty="0">
                <a:solidFill>
                  <a:srgbClr val="000000"/>
                </a:solidFill>
                <a:effectLst/>
                <a:latin typeface="inherit"/>
              </a:rPr>
              <a:t>: models built by the data scientist community. Customers will be able to manage them in AI Center and train and deploy them directly in the RPA workflows.</a:t>
            </a:r>
          </a:p>
          <a:p>
            <a:pPr algn="l" fontAlgn="base"/>
            <a:r>
              <a:rPr lang="en-US" b="0" i="0" dirty="0">
                <a:solidFill>
                  <a:srgbClr val="000000"/>
                </a:solidFill>
                <a:effectLst/>
                <a:latin typeface="lato" panose="020F0502020204030203" pitchFamily="34" charset="0"/>
              </a:rPr>
              <a:t>•</a:t>
            </a:r>
            <a:r>
              <a:rPr lang="en-US" b="1" i="0" dirty="0">
                <a:solidFill>
                  <a:srgbClr val="000000"/>
                </a:solidFill>
                <a:effectLst/>
                <a:latin typeface="inherit"/>
              </a:rPr>
              <a:t>Pick a model</a:t>
            </a:r>
            <a:r>
              <a:rPr lang="en-US" b="0" i="0" dirty="0">
                <a:solidFill>
                  <a:srgbClr val="000000"/>
                </a:solidFill>
                <a:effectLst/>
                <a:latin typeface="inherit"/>
              </a:rPr>
              <a:t>: models built by UiPath technology partners.</a:t>
            </a:r>
          </a:p>
          <a:p>
            <a:pPr algn="l" fontAlgn="base"/>
            <a:r>
              <a:rPr lang="en-US" b="0" i="0" dirty="0">
                <a:solidFill>
                  <a:srgbClr val="000000"/>
                </a:solidFill>
                <a:effectLst/>
                <a:latin typeface="lato" panose="020F0502020204030203" pitchFamily="34" charset="0"/>
              </a:rPr>
              <a:t>•</a:t>
            </a:r>
            <a:r>
              <a:rPr lang="en-US" b="1" i="0" dirty="0">
                <a:solidFill>
                  <a:srgbClr val="000000"/>
                </a:solidFill>
                <a:effectLst/>
                <a:latin typeface="inherit"/>
              </a:rPr>
              <a:t>Out-of-the-box models</a:t>
            </a:r>
            <a:r>
              <a:rPr lang="en-US" b="0" i="0" dirty="0">
                <a:solidFill>
                  <a:srgbClr val="000000"/>
                </a:solidFill>
                <a:effectLst/>
                <a:latin typeface="inherit"/>
              </a:rPr>
              <a:t>: pre-built models supported by UiPath.</a:t>
            </a:r>
          </a:p>
        </p:txBody>
      </p:sp>
    </p:spTree>
    <p:extLst>
      <p:ext uri="{BB962C8B-B14F-4D97-AF65-F5344CB8AC3E}">
        <p14:creationId xmlns:p14="http://schemas.microsoft.com/office/powerpoint/2010/main" val="55029037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3D602D-75E0-42C2-8082-C291221A35F5}">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TM16401371[[fn=Atlas]]</Template>
  <TotalTime>2047</TotalTime>
  <Words>1499</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-apple-system</vt:lpstr>
      <vt:lpstr>Arial</vt:lpstr>
      <vt:lpstr>Calibri</vt:lpstr>
      <vt:lpstr>Calibri Light</vt:lpstr>
      <vt:lpstr>inherit</vt:lpstr>
      <vt:lpstr>Lato</vt:lpstr>
      <vt:lpstr>Lato</vt:lpstr>
      <vt:lpstr>proxima nova</vt:lpstr>
      <vt:lpstr>Rockwell</vt:lpstr>
      <vt:lpstr>Verdana</vt:lpstr>
      <vt:lpstr>Wingdings</vt:lpstr>
      <vt:lpstr>Atlas</vt:lpstr>
      <vt:lpstr>Module No 11</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No 2</dc:title>
  <dc:creator>Satish Prasad</dc:creator>
  <cp:lastModifiedBy>UiPath Demo</cp:lastModifiedBy>
  <cp:revision>55</cp:revision>
  <dcterms:created xsi:type="dcterms:W3CDTF">2020-11-11T17:50:20Z</dcterms:created>
  <dcterms:modified xsi:type="dcterms:W3CDTF">2024-07-30T18:37:55Z</dcterms:modified>
</cp:coreProperties>
</file>