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F9A5-4C41-4E21-BBF0-0C6097C9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F7088-C185-429D-964D-E4F312BDA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3434-A7D8-4BBD-BE46-29C9A578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51DD-79A0-46C4-A272-1548AF78AAC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53A4-1ED5-48FD-B4F2-08B8D8EC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388AB-9B01-42FC-B993-8302C8C0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F-CF0D-4BF0-8D4B-5BD0077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5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C781-E82C-4F6B-8D05-79B41E1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501EC-48B4-4A84-B6C4-7140E8C45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59AE-F1E3-4F1A-A56D-A55A2F71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51DD-79A0-46C4-A272-1548AF78AAC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6BB3-5397-490F-80E2-EFC1A396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6F93-779F-4C30-979F-1CCAB622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F-CF0D-4BF0-8D4B-5BD0077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54E96-3003-4B8F-AACB-5923404D1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27E16-6794-4B61-B963-8FBCA77C9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C3641-D54C-4576-8681-1E9A632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51DD-79A0-46C4-A272-1548AF78AAC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A548-2592-4DAF-9C0D-519E05E8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86F47-D699-41DA-8939-F9528B4F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F-CF0D-4BF0-8D4B-5BD0077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B6DD-E5CC-4B5A-A03A-DA33C2AA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C153-3616-435C-A163-F572F521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440E4-1E09-44A3-B284-7FABE315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51DD-79A0-46C4-A272-1548AF78AAC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12DD-67B1-4FFC-A5E4-47BC0AE1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9E11-590F-4D08-8252-D2E22AE1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F-CF0D-4BF0-8D4B-5BD0077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9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AEE-6C8C-431B-82BA-B213CD22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48D54-8BD5-4D97-86B2-614B35890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7AA5-C1EB-4D7F-A8ED-D58C5CB7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51DD-79A0-46C4-A272-1548AF78AAC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CEC5-6049-4B19-BBDD-F7368522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9BA3E-F539-4FD3-921C-6CF2DD6B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F-CF0D-4BF0-8D4B-5BD0077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8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6834-2592-4CF2-A718-12A4DDCA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C62C-6EF3-4296-A927-2DBB8FAE0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FCD06-FD5A-42F8-8D55-2F088F117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8C32D-AC84-452A-AC7B-59F85FC9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51DD-79A0-46C4-A272-1548AF78AAC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6DFD2-2261-4438-9A43-1D98653C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D67C3-8AB7-408E-A4EF-A825C607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F-CF0D-4BF0-8D4B-5BD0077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D7EF-BC2B-4A73-BF0B-8F4523FE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E24F3-426A-4303-9D44-047479F5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07E44-08FE-4B4E-B191-68FC3E2D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D045F-8684-4466-A6A1-9354C0C4C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EB456-DDA9-4E05-803B-F11A40BF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D39F8-C1D7-4B3E-A4F9-2690B847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51DD-79A0-46C4-A272-1548AF78AAC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9F3BC-A123-4880-822E-13697115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5E3AD-0655-442B-93CF-98EB2073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F-CF0D-4BF0-8D4B-5BD0077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55C9-424C-45D0-86EA-22B0C713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ACB04-D74C-4F34-8457-3174210D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51DD-79A0-46C4-A272-1548AF78AAC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7FA25-3D1B-4FDA-9998-1FA40C8E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E1C92-FBBE-47F1-AD05-17A8E0D2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F-CF0D-4BF0-8D4B-5BD0077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75A52-9E44-49CC-B7F1-0FD4998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51DD-79A0-46C4-A272-1548AF78AAC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7051A-B67C-44A3-B2DD-BBF22A40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2C620-0465-44BD-8584-17C2BC47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F-CF0D-4BF0-8D4B-5BD0077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2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18CC-4ABD-43A8-87AE-F59F6B54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99C9-92D0-42BB-909C-A01234F33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F58D6-B205-4261-AAD2-42E3B13C3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B1D1-1048-4AF0-9B75-6053BA47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51DD-79A0-46C4-A272-1548AF78AAC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2E52-EB3E-4E7E-96A0-737464E6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6510E-B217-41E5-96EC-4E85C204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F-CF0D-4BF0-8D4B-5BD0077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6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E1A-6633-4BD9-8D34-7A41E54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E74C7-E1C0-40AB-B0E2-952017939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1722-2338-4045-82CD-634F6305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4383C-D0EC-4B78-83EB-1F5D8497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51DD-79A0-46C4-A272-1548AF78AAC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C78F2-10DB-4AE4-9885-6038623E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8C290-C970-480A-8689-1655F345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F-CF0D-4BF0-8D4B-5BD0077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614E5-3015-4B90-8C63-2F0118AE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FFF60-EAC2-4D36-BFFD-A3BDFBB2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F6D3-FB2F-43EA-9B21-EA153F087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51DD-79A0-46C4-A272-1548AF78AAC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C862-812F-4C03-BDEB-717AAF24D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2BF2-F7C2-43F8-B3A6-2252B55F0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279F-CF0D-4BF0-8D4B-5BD0077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B20F-CF1B-458B-90E9-1CE84351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Weight and bias alterations to produce new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C1BA-55C5-4DFE-9FFC-28D9B3A05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all ANNs in a generation have been evaluated, we either stop, or create a new generation.</a:t>
            </a:r>
          </a:p>
          <a:p>
            <a:pPr marL="0" indent="0">
              <a:buNone/>
            </a:pPr>
            <a:r>
              <a:rPr lang="en-US" dirty="0"/>
              <a:t>Choose two “parent” ANNs  from the population by weighted random chance(ANNs with better scores have a higher chance to be picked)</a:t>
            </a:r>
          </a:p>
          <a:p>
            <a:pPr marL="0" indent="0">
              <a:buNone/>
            </a:pPr>
            <a:r>
              <a:rPr lang="en-US" dirty="0"/>
              <a:t>Extract weights and biases as an array or matrix and use it to generate two “children”, using a crossover method. </a:t>
            </a:r>
          </a:p>
          <a:p>
            <a:pPr marL="0" indent="0">
              <a:buNone/>
            </a:pPr>
            <a:r>
              <a:rPr lang="en-US" dirty="0"/>
              <a:t>Do this until we have a generation of children that is the same size as the previous generation</a:t>
            </a:r>
          </a:p>
        </p:txBody>
      </p:sp>
    </p:spTree>
    <p:extLst>
      <p:ext uri="{BB962C8B-B14F-4D97-AF65-F5344CB8AC3E}">
        <p14:creationId xmlns:p14="http://schemas.microsoft.com/office/powerpoint/2010/main" val="393526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D372-E27A-4C50-95ED-2C8E0BA2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One-point 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0EEB-3C85-4E1A-BB15-C4B6A673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One random point</a:t>
            </a:r>
          </a:p>
          <a:p>
            <a:pPr marL="0" indent="0">
              <a:buNone/>
            </a:pPr>
            <a:r>
              <a:rPr lang="en-US" sz="2400" dirty="0"/>
              <a:t>Parent1 variables =&gt;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x</a:t>
            </a:r>
            <a:r>
              <a:rPr lang="en-US" sz="2400" baseline="-25000" dirty="0"/>
              <a:t>3</a:t>
            </a:r>
            <a:r>
              <a:rPr lang="en-US" sz="2400" dirty="0"/>
              <a:t>, x</a:t>
            </a:r>
            <a:r>
              <a:rPr lang="en-US" sz="2400" baseline="-25000" dirty="0"/>
              <a:t>4</a:t>
            </a:r>
            <a:r>
              <a:rPr lang="en-US" sz="2400" dirty="0"/>
              <a:t>, x</a:t>
            </a:r>
            <a:r>
              <a:rPr lang="en-US" sz="2400" baseline="-25000" dirty="0"/>
              <a:t>5</a:t>
            </a:r>
            <a:r>
              <a:rPr lang="en-US" sz="2400" dirty="0"/>
              <a:t>,x</a:t>
            </a:r>
            <a:r>
              <a:rPr lang="en-US" sz="2400" baseline="-25000" dirty="0"/>
              <a:t>6</a:t>
            </a:r>
            <a:r>
              <a:rPr lang="en-US" sz="2400" dirty="0"/>
              <a:t>,x</a:t>
            </a:r>
            <a:r>
              <a:rPr lang="en-US" sz="2400" baseline="-25000" dirty="0"/>
              <a:t>7</a:t>
            </a:r>
            <a:r>
              <a:rPr lang="en-US" sz="2400" dirty="0"/>
              <a:t>,x</a:t>
            </a:r>
            <a:r>
              <a:rPr lang="en-US" sz="2400" baseline="-25000" dirty="0"/>
              <a:t>8</a:t>
            </a:r>
          </a:p>
          <a:p>
            <a:pPr marL="0" indent="0">
              <a:buNone/>
            </a:pPr>
            <a:r>
              <a:rPr lang="en-US" sz="2400" dirty="0"/>
              <a:t>Parent2 variables =&gt; y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2</a:t>
            </a:r>
            <a:r>
              <a:rPr lang="en-US" sz="2400" dirty="0"/>
              <a:t>, y</a:t>
            </a:r>
            <a:r>
              <a:rPr lang="en-US" sz="2400" baseline="-25000" dirty="0"/>
              <a:t>3</a:t>
            </a:r>
            <a:r>
              <a:rPr lang="en-US" sz="2400" dirty="0"/>
              <a:t>, y</a:t>
            </a:r>
            <a:r>
              <a:rPr lang="en-US" sz="2400" baseline="-25000" dirty="0"/>
              <a:t>4</a:t>
            </a:r>
            <a:r>
              <a:rPr lang="en-US" sz="2400" dirty="0"/>
              <a:t>, y</a:t>
            </a:r>
            <a:r>
              <a:rPr lang="en-US" sz="2400" baseline="-25000" dirty="0"/>
              <a:t>5</a:t>
            </a:r>
            <a:r>
              <a:rPr lang="en-US" sz="2400" dirty="0"/>
              <a:t>,y</a:t>
            </a:r>
            <a:r>
              <a:rPr lang="en-US" sz="2400" baseline="-25000" dirty="0"/>
              <a:t>6</a:t>
            </a:r>
            <a:r>
              <a:rPr lang="en-US" sz="2400" dirty="0"/>
              <a:t>,y</a:t>
            </a:r>
            <a:r>
              <a:rPr lang="en-US" sz="2400" baseline="-25000" dirty="0"/>
              <a:t>7</a:t>
            </a:r>
            <a:r>
              <a:rPr lang="en-US" sz="2400" dirty="0"/>
              <a:t>,y</a:t>
            </a:r>
            <a:r>
              <a:rPr lang="en-US" sz="2400" baseline="-25000" dirty="0"/>
              <a:t>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, x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, x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, x</a:t>
            </a:r>
            <a:r>
              <a:rPr lang="en-US" sz="2400" baseline="-25000" dirty="0">
                <a:solidFill>
                  <a:srgbClr val="FF0000"/>
                </a:solidFill>
              </a:rPr>
              <a:t>4</a:t>
            </a:r>
            <a:r>
              <a:rPr lang="en-US" sz="2400" dirty="0">
                <a:solidFill>
                  <a:srgbClr val="00B050"/>
                </a:solidFill>
              </a:rPr>
              <a:t>, x</a:t>
            </a:r>
            <a:r>
              <a:rPr lang="en-US" sz="2400" baseline="-25000" dirty="0">
                <a:solidFill>
                  <a:srgbClr val="00B050"/>
                </a:solidFill>
              </a:rPr>
              <a:t>5</a:t>
            </a:r>
            <a:r>
              <a:rPr lang="en-US" sz="2400" dirty="0">
                <a:solidFill>
                  <a:srgbClr val="00B050"/>
                </a:solidFill>
              </a:rPr>
              <a:t>,x</a:t>
            </a:r>
            <a:r>
              <a:rPr lang="en-US" sz="2400" baseline="-25000" dirty="0">
                <a:solidFill>
                  <a:srgbClr val="00B050"/>
                </a:solidFill>
              </a:rPr>
              <a:t>6</a:t>
            </a:r>
            <a:r>
              <a:rPr lang="en-US" sz="2400" dirty="0">
                <a:solidFill>
                  <a:srgbClr val="00B050"/>
                </a:solidFill>
              </a:rPr>
              <a:t>,x</a:t>
            </a:r>
            <a:r>
              <a:rPr lang="en-US" sz="2400" baseline="-25000" dirty="0">
                <a:solidFill>
                  <a:srgbClr val="00B050"/>
                </a:solidFill>
              </a:rPr>
              <a:t>7</a:t>
            </a:r>
            <a:r>
              <a:rPr lang="en-US" sz="2400" dirty="0">
                <a:solidFill>
                  <a:srgbClr val="00B050"/>
                </a:solidFill>
              </a:rPr>
              <a:t>,x</a:t>
            </a:r>
            <a:r>
              <a:rPr lang="en-US" sz="2400" baseline="-25000" dirty="0">
                <a:solidFill>
                  <a:srgbClr val="00B050"/>
                </a:solidFill>
              </a:rPr>
              <a:t>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, y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, y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, y</a:t>
            </a:r>
            <a:r>
              <a:rPr lang="en-US" sz="2400" baseline="-25000" dirty="0">
                <a:solidFill>
                  <a:srgbClr val="FF0000"/>
                </a:solidFill>
              </a:rPr>
              <a:t>4</a:t>
            </a:r>
            <a:r>
              <a:rPr lang="en-US" sz="2400" dirty="0">
                <a:solidFill>
                  <a:srgbClr val="00B050"/>
                </a:solidFill>
              </a:rPr>
              <a:t>, y</a:t>
            </a:r>
            <a:r>
              <a:rPr lang="en-US" sz="2400" baseline="-25000" dirty="0">
                <a:solidFill>
                  <a:srgbClr val="00B050"/>
                </a:solidFill>
              </a:rPr>
              <a:t>5</a:t>
            </a:r>
            <a:r>
              <a:rPr lang="en-US" sz="2400" dirty="0">
                <a:solidFill>
                  <a:srgbClr val="00B050"/>
                </a:solidFill>
              </a:rPr>
              <a:t>,y</a:t>
            </a:r>
            <a:r>
              <a:rPr lang="en-US" sz="2400" baseline="-25000" dirty="0">
                <a:solidFill>
                  <a:srgbClr val="00B050"/>
                </a:solidFill>
              </a:rPr>
              <a:t>6</a:t>
            </a:r>
            <a:r>
              <a:rPr lang="en-US" sz="2400" dirty="0">
                <a:solidFill>
                  <a:srgbClr val="00B050"/>
                </a:solidFill>
              </a:rPr>
              <a:t>,y</a:t>
            </a:r>
            <a:r>
              <a:rPr lang="en-US" sz="2400" baseline="-25000" dirty="0">
                <a:solidFill>
                  <a:srgbClr val="00B050"/>
                </a:solidFill>
              </a:rPr>
              <a:t>7</a:t>
            </a:r>
            <a:r>
              <a:rPr lang="en-US" sz="2400" dirty="0">
                <a:solidFill>
                  <a:srgbClr val="00B050"/>
                </a:solidFill>
              </a:rPr>
              <a:t>,y</a:t>
            </a:r>
            <a:r>
              <a:rPr lang="en-US" sz="2400" baseline="-25000" dirty="0">
                <a:solidFill>
                  <a:srgbClr val="00B050"/>
                </a:solidFill>
              </a:rPr>
              <a:t>8</a:t>
            </a:r>
          </a:p>
          <a:p>
            <a:endParaRPr lang="en-US" sz="2400" baseline="-25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Child1 variables =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, x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, x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, x</a:t>
            </a:r>
            <a:r>
              <a:rPr lang="en-US" sz="2400" baseline="-25000" dirty="0">
                <a:solidFill>
                  <a:srgbClr val="FF0000"/>
                </a:solidFill>
              </a:rPr>
              <a:t>4</a:t>
            </a:r>
            <a:r>
              <a:rPr lang="en-US" sz="2400" dirty="0">
                <a:solidFill>
                  <a:srgbClr val="00B050"/>
                </a:solidFill>
              </a:rPr>
              <a:t> , y</a:t>
            </a:r>
            <a:r>
              <a:rPr lang="en-US" sz="2400" baseline="-25000" dirty="0">
                <a:solidFill>
                  <a:srgbClr val="00B050"/>
                </a:solidFill>
              </a:rPr>
              <a:t>5</a:t>
            </a:r>
            <a:r>
              <a:rPr lang="en-US" sz="2400" dirty="0">
                <a:solidFill>
                  <a:srgbClr val="00B050"/>
                </a:solidFill>
              </a:rPr>
              <a:t>,y</a:t>
            </a:r>
            <a:r>
              <a:rPr lang="en-US" sz="2400" baseline="-25000" dirty="0">
                <a:solidFill>
                  <a:srgbClr val="00B050"/>
                </a:solidFill>
              </a:rPr>
              <a:t>6</a:t>
            </a:r>
            <a:r>
              <a:rPr lang="en-US" sz="2400" dirty="0">
                <a:solidFill>
                  <a:srgbClr val="00B050"/>
                </a:solidFill>
              </a:rPr>
              <a:t>,y</a:t>
            </a:r>
            <a:r>
              <a:rPr lang="en-US" sz="2400" baseline="-25000" dirty="0">
                <a:solidFill>
                  <a:srgbClr val="00B050"/>
                </a:solidFill>
              </a:rPr>
              <a:t>7</a:t>
            </a:r>
            <a:r>
              <a:rPr lang="en-US" sz="2400" dirty="0">
                <a:solidFill>
                  <a:srgbClr val="00B050"/>
                </a:solidFill>
              </a:rPr>
              <a:t>,y</a:t>
            </a:r>
            <a:r>
              <a:rPr lang="en-US" sz="2400" baseline="-25000" dirty="0">
                <a:solidFill>
                  <a:srgbClr val="00B050"/>
                </a:solidFill>
              </a:rPr>
              <a:t>8</a:t>
            </a:r>
          </a:p>
          <a:p>
            <a:pPr marL="0" indent="0">
              <a:buNone/>
            </a:pPr>
            <a:r>
              <a:rPr lang="en-US" sz="2400" dirty="0"/>
              <a:t>Child2 variables =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, y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, y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, y</a:t>
            </a:r>
            <a:r>
              <a:rPr lang="en-US" sz="2400" baseline="-25000" dirty="0">
                <a:solidFill>
                  <a:srgbClr val="FF0000"/>
                </a:solidFill>
              </a:rPr>
              <a:t>4 </a:t>
            </a:r>
            <a:r>
              <a:rPr lang="en-US" sz="2400" dirty="0">
                <a:solidFill>
                  <a:srgbClr val="00B050"/>
                </a:solidFill>
              </a:rPr>
              <a:t>, x</a:t>
            </a:r>
            <a:r>
              <a:rPr lang="en-US" sz="2400" baseline="-25000" dirty="0">
                <a:solidFill>
                  <a:srgbClr val="00B050"/>
                </a:solidFill>
              </a:rPr>
              <a:t>5</a:t>
            </a:r>
            <a:r>
              <a:rPr lang="en-US" sz="2400" dirty="0">
                <a:solidFill>
                  <a:srgbClr val="00B050"/>
                </a:solidFill>
              </a:rPr>
              <a:t>,x</a:t>
            </a:r>
            <a:r>
              <a:rPr lang="en-US" sz="2400" baseline="-25000" dirty="0">
                <a:solidFill>
                  <a:srgbClr val="00B050"/>
                </a:solidFill>
              </a:rPr>
              <a:t>6</a:t>
            </a:r>
            <a:r>
              <a:rPr lang="en-US" sz="2400" dirty="0">
                <a:solidFill>
                  <a:srgbClr val="00B050"/>
                </a:solidFill>
              </a:rPr>
              <a:t>,x</a:t>
            </a:r>
            <a:r>
              <a:rPr lang="en-US" sz="2400" baseline="-25000" dirty="0">
                <a:solidFill>
                  <a:srgbClr val="00B050"/>
                </a:solidFill>
              </a:rPr>
              <a:t>7</a:t>
            </a:r>
            <a:r>
              <a:rPr lang="en-US" sz="2400" dirty="0">
                <a:solidFill>
                  <a:srgbClr val="00B050"/>
                </a:solidFill>
              </a:rPr>
              <a:t>,x</a:t>
            </a:r>
            <a:r>
              <a:rPr lang="en-US" sz="2400" baseline="-25000" dirty="0">
                <a:solidFill>
                  <a:srgbClr val="00B050"/>
                </a:solidFill>
              </a:rPr>
              <a:t>8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EB1A5-4538-46B7-AF17-78A6499D3AAF}"/>
              </a:ext>
            </a:extLst>
          </p:cNvPr>
          <p:cNvSpPr/>
          <p:nvPr/>
        </p:nvSpPr>
        <p:spPr>
          <a:xfrm>
            <a:off x="838200" y="365125"/>
            <a:ext cx="2203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Crossover Methods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1F151D-AD66-4C11-BF95-09B95EEF39F2}"/>
              </a:ext>
            </a:extLst>
          </p:cNvPr>
          <p:cNvCxnSpPr/>
          <p:nvPr/>
        </p:nvCxnSpPr>
        <p:spPr>
          <a:xfrm>
            <a:off x="4984774" y="2156381"/>
            <a:ext cx="0" cy="12726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29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580C-3400-4CC1-96EE-4089F4B0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Two-point 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0D81-C4C0-47C5-9725-77E773C8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2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Two random points</a:t>
            </a:r>
          </a:p>
          <a:p>
            <a:pPr marL="0" indent="0">
              <a:buNone/>
            </a:pPr>
            <a:r>
              <a:rPr lang="en-US" sz="2400" dirty="0"/>
              <a:t>Parent1 variables =&gt;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x</a:t>
            </a:r>
            <a:r>
              <a:rPr lang="en-US" sz="2400" baseline="-25000" dirty="0"/>
              <a:t>3</a:t>
            </a:r>
            <a:r>
              <a:rPr lang="en-US" sz="2400" dirty="0"/>
              <a:t>, x</a:t>
            </a:r>
            <a:r>
              <a:rPr lang="en-US" sz="2400" baseline="-25000" dirty="0"/>
              <a:t>4</a:t>
            </a:r>
            <a:r>
              <a:rPr lang="en-US" sz="2400" dirty="0"/>
              <a:t>, x</a:t>
            </a:r>
            <a:r>
              <a:rPr lang="en-US" sz="2400" baseline="-25000" dirty="0"/>
              <a:t>5</a:t>
            </a:r>
            <a:r>
              <a:rPr lang="en-US" sz="2400" dirty="0"/>
              <a:t>,x</a:t>
            </a:r>
            <a:r>
              <a:rPr lang="en-US" sz="2400" baseline="-25000" dirty="0"/>
              <a:t>6</a:t>
            </a:r>
            <a:r>
              <a:rPr lang="en-US" sz="2400" dirty="0"/>
              <a:t>,x</a:t>
            </a:r>
            <a:r>
              <a:rPr lang="en-US" sz="2400" baseline="-25000" dirty="0"/>
              <a:t>7</a:t>
            </a:r>
            <a:r>
              <a:rPr lang="en-US" sz="2400" dirty="0"/>
              <a:t>,x</a:t>
            </a:r>
            <a:r>
              <a:rPr lang="en-US" sz="2400" baseline="-25000" dirty="0"/>
              <a:t>8</a:t>
            </a:r>
          </a:p>
          <a:p>
            <a:pPr marL="0" indent="0">
              <a:buNone/>
            </a:pPr>
            <a:r>
              <a:rPr lang="en-US" sz="2400" dirty="0"/>
              <a:t>Parent2 variables =&gt; y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2</a:t>
            </a:r>
            <a:r>
              <a:rPr lang="en-US" sz="2400" dirty="0"/>
              <a:t>, y</a:t>
            </a:r>
            <a:r>
              <a:rPr lang="en-US" sz="2400" baseline="-25000" dirty="0"/>
              <a:t>3</a:t>
            </a:r>
            <a:r>
              <a:rPr lang="en-US" sz="2400" dirty="0"/>
              <a:t>, y</a:t>
            </a:r>
            <a:r>
              <a:rPr lang="en-US" sz="2400" baseline="-25000" dirty="0"/>
              <a:t>4</a:t>
            </a:r>
            <a:r>
              <a:rPr lang="en-US" sz="2400" dirty="0"/>
              <a:t>, y</a:t>
            </a:r>
            <a:r>
              <a:rPr lang="en-US" sz="2400" baseline="-25000" dirty="0"/>
              <a:t>5</a:t>
            </a:r>
            <a:r>
              <a:rPr lang="en-US" sz="2400" dirty="0"/>
              <a:t>,y</a:t>
            </a:r>
            <a:r>
              <a:rPr lang="en-US" sz="2400" baseline="-25000" dirty="0"/>
              <a:t>6</a:t>
            </a:r>
            <a:r>
              <a:rPr lang="en-US" sz="2400" dirty="0"/>
              <a:t>,y</a:t>
            </a:r>
            <a:r>
              <a:rPr lang="en-US" sz="2400" baseline="-25000" dirty="0"/>
              <a:t>7</a:t>
            </a:r>
            <a:r>
              <a:rPr lang="en-US" sz="2400" dirty="0"/>
              <a:t>,y</a:t>
            </a:r>
            <a:r>
              <a:rPr lang="en-US" sz="2400" baseline="-25000" dirty="0"/>
              <a:t>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, x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, x</a:t>
            </a:r>
            <a:r>
              <a:rPr lang="en-US" sz="2400" baseline="-25000" dirty="0">
                <a:solidFill>
                  <a:srgbClr val="00B050"/>
                </a:solidFill>
              </a:rPr>
              <a:t>3</a:t>
            </a:r>
            <a:r>
              <a:rPr lang="en-US" sz="2400" dirty="0">
                <a:solidFill>
                  <a:srgbClr val="00B050"/>
                </a:solidFill>
              </a:rPr>
              <a:t>, x</a:t>
            </a:r>
            <a:r>
              <a:rPr lang="en-US" sz="2400" baseline="-25000" dirty="0">
                <a:solidFill>
                  <a:srgbClr val="00B050"/>
                </a:solidFill>
              </a:rPr>
              <a:t>4</a:t>
            </a:r>
            <a:r>
              <a:rPr lang="en-US" sz="2400" dirty="0">
                <a:solidFill>
                  <a:srgbClr val="00B050"/>
                </a:solidFill>
              </a:rPr>
              <a:t>, x</a:t>
            </a:r>
            <a:r>
              <a:rPr lang="en-US" sz="2400" baseline="-25000" dirty="0">
                <a:solidFill>
                  <a:srgbClr val="00B050"/>
                </a:solidFill>
              </a:rPr>
              <a:t>5</a:t>
            </a:r>
            <a:r>
              <a:rPr lang="en-US" sz="2400" dirty="0">
                <a:solidFill>
                  <a:srgbClr val="00B050"/>
                </a:solidFill>
              </a:rPr>
              <a:t>,x</a:t>
            </a:r>
            <a:r>
              <a:rPr lang="en-US" sz="2400" baseline="-25000" dirty="0">
                <a:solidFill>
                  <a:srgbClr val="00B050"/>
                </a:solidFill>
              </a:rPr>
              <a:t>6</a:t>
            </a:r>
            <a:r>
              <a:rPr lang="en-US" sz="2400" dirty="0">
                <a:solidFill>
                  <a:srgbClr val="FF0000"/>
                </a:solidFill>
              </a:rPr>
              <a:t>,x</a:t>
            </a:r>
            <a:r>
              <a:rPr lang="en-US" sz="2400" baseline="-25000" dirty="0">
                <a:solidFill>
                  <a:srgbClr val="FF0000"/>
                </a:solidFill>
              </a:rPr>
              <a:t>7</a:t>
            </a:r>
            <a:r>
              <a:rPr lang="en-US" sz="2400" dirty="0">
                <a:solidFill>
                  <a:srgbClr val="FF0000"/>
                </a:solidFill>
              </a:rPr>
              <a:t>,x</a:t>
            </a:r>
            <a:r>
              <a:rPr lang="en-US" sz="2400" baseline="-25000" dirty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, y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, y</a:t>
            </a:r>
            <a:r>
              <a:rPr lang="en-US" sz="2400" baseline="-25000" dirty="0">
                <a:solidFill>
                  <a:srgbClr val="00B050"/>
                </a:solidFill>
              </a:rPr>
              <a:t>3</a:t>
            </a:r>
            <a:r>
              <a:rPr lang="en-US" sz="2400" dirty="0">
                <a:solidFill>
                  <a:srgbClr val="00B050"/>
                </a:solidFill>
              </a:rPr>
              <a:t>, y</a:t>
            </a:r>
            <a:r>
              <a:rPr lang="en-US" sz="2400" baseline="-25000" dirty="0">
                <a:solidFill>
                  <a:srgbClr val="00B050"/>
                </a:solidFill>
              </a:rPr>
              <a:t>4</a:t>
            </a:r>
            <a:r>
              <a:rPr lang="en-US" sz="2400" dirty="0">
                <a:solidFill>
                  <a:srgbClr val="00B050"/>
                </a:solidFill>
              </a:rPr>
              <a:t>, y</a:t>
            </a:r>
            <a:r>
              <a:rPr lang="en-US" sz="2400" baseline="-25000" dirty="0">
                <a:solidFill>
                  <a:srgbClr val="00B050"/>
                </a:solidFill>
              </a:rPr>
              <a:t>5</a:t>
            </a:r>
            <a:r>
              <a:rPr lang="en-US" sz="2400" dirty="0">
                <a:solidFill>
                  <a:srgbClr val="00B050"/>
                </a:solidFill>
              </a:rPr>
              <a:t>,y</a:t>
            </a:r>
            <a:r>
              <a:rPr lang="en-US" sz="2400" baseline="-25000" dirty="0">
                <a:solidFill>
                  <a:srgbClr val="00B050"/>
                </a:solidFill>
              </a:rPr>
              <a:t>6</a:t>
            </a:r>
            <a:r>
              <a:rPr lang="en-US" sz="2400" dirty="0">
                <a:solidFill>
                  <a:srgbClr val="FF0000"/>
                </a:solidFill>
              </a:rPr>
              <a:t>,y</a:t>
            </a:r>
            <a:r>
              <a:rPr lang="en-US" sz="2400" baseline="-25000" dirty="0">
                <a:solidFill>
                  <a:srgbClr val="FF0000"/>
                </a:solidFill>
              </a:rPr>
              <a:t>7</a:t>
            </a:r>
            <a:r>
              <a:rPr lang="en-US" sz="2400" dirty="0">
                <a:solidFill>
                  <a:srgbClr val="FF0000"/>
                </a:solidFill>
              </a:rPr>
              <a:t>,y</a:t>
            </a:r>
            <a:r>
              <a:rPr lang="en-US" sz="2400" baseline="-25000" dirty="0">
                <a:solidFill>
                  <a:srgbClr val="FF0000"/>
                </a:solidFill>
              </a:rPr>
              <a:t>8</a:t>
            </a:r>
          </a:p>
          <a:p>
            <a:endParaRPr lang="en-US" sz="2400" baseline="-25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Child1 variables =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, x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,y</a:t>
            </a:r>
            <a:r>
              <a:rPr lang="en-US" sz="2400" baseline="-25000" dirty="0">
                <a:solidFill>
                  <a:srgbClr val="00B050"/>
                </a:solidFill>
              </a:rPr>
              <a:t>3</a:t>
            </a:r>
            <a:r>
              <a:rPr lang="en-US" sz="2400" dirty="0">
                <a:solidFill>
                  <a:srgbClr val="00B050"/>
                </a:solidFill>
              </a:rPr>
              <a:t>, y</a:t>
            </a:r>
            <a:r>
              <a:rPr lang="en-US" sz="2400" baseline="-25000" dirty="0">
                <a:solidFill>
                  <a:srgbClr val="00B050"/>
                </a:solidFill>
              </a:rPr>
              <a:t>4</a:t>
            </a:r>
            <a:r>
              <a:rPr lang="en-US" sz="2400" dirty="0">
                <a:solidFill>
                  <a:srgbClr val="00B050"/>
                </a:solidFill>
              </a:rPr>
              <a:t>, y</a:t>
            </a:r>
            <a:r>
              <a:rPr lang="en-US" sz="2400" baseline="-25000" dirty="0">
                <a:solidFill>
                  <a:srgbClr val="00B050"/>
                </a:solidFill>
              </a:rPr>
              <a:t>5</a:t>
            </a:r>
            <a:r>
              <a:rPr lang="en-US" sz="2400" dirty="0">
                <a:solidFill>
                  <a:srgbClr val="00B050"/>
                </a:solidFill>
              </a:rPr>
              <a:t>,y</a:t>
            </a:r>
            <a:r>
              <a:rPr lang="en-US" sz="2400" baseline="-25000" dirty="0">
                <a:solidFill>
                  <a:srgbClr val="00B050"/>
                </a:solidFill>
              </a:rPr>
              <a:t>6</a:t>
            </a:r>
            <a:r>
              <a:rPr lang="en-US" sz="2400" dirty="0">
                <a:solidFill>
                  <a:srgbClr val="FF0000"/>
                </a:solidFill>
              </a:rPr>
              <a:t>,x</a:t>
            </a:r>
            <a:r>
              <a:rPr lang="en-US" sz="2400" baseline="-25000" dirty="0">
                <a:solidFill>
                  <a:srgbClr val="FF0000"/>
                </a:solidFill>
              </a:rPr>
              <a:t>7</a:t>
            </a:r>
            <a:r>
              <a:rPr lang="en-US" sz="2400" dirty="0">
                <a:solidFill>
                  <a:srgbClr val="FF0000"/>
                </a:solidFill>
              </a:rPr>
              <a:t>,x</a:t>
            </a:r>
            <a:r>
              <a:rPr lang="en-US" sz="2400" baseline="-25000" dirty="0">
                <a:solidFill>
                  <a:srgbClr val="FF0000"/>
                </a:solidFill>
              </a:rPr>
              <a:t>8 </a:t>
            </a:r>
          </a:p>
          <a:p>
            <a:pPr marL="0" indent="0">
              <a:buNone/>
            </a:pPr>
            <a:r>
              <a:rPr lang="en-US" sz="2400" dirty="0"/>
              <a:t>Child2 variables =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, y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,x</a:t>
            </a:r>
            <a:r>
              <a:rPr lang="en-US" sz="2400" baseline="-25000" dirty="0">
                <a:solidFill>
                  <a:srgbClr val="00B050"/>
                </a:solidFill>
              </a:rPr>
              <a:t>3</a:t>
            </a:r>
            <a:r>
              <a:rPr lang="en-US" sz="2400" dirty="0">
                <a:solidFill>
                  <a:srgbClr val="00B050"/>
                </a:solidFill>
              </a:rPr>
              <a:t>, x</a:t>
            </a:r>
            <a:r>
              <a:rPr lang="en-US" sz="2400" baseline="-25000" dirty="0">
                <a:solidFill>
                  <a:srgbClr val="00B050"/>
                </a:solidFill>
              </a:rPr>
              <a:t>4</a:t>
            </a:r>
            <a:r>
              <a:rPr lang="en-US" sz="2400" dirty="0">
                <a:solidFill>
                  <a:srgbClr val="00B050"/>
                </a:solidFill>
              </a:rPr>
              <a:t>, x</a:t>
            </a:r>
            <a:r>
              <a:rPr lang="en-US" sz="2400" baseline="-25000" dirty="0">
                <a:solidFill>
                  <a:srgbClr val="00B050"/>
                </a:solidFill>
              </a:rPr>
              <a:t>5</a:t>
            </a:r>
            <a:r>
              <a:rPr lang="en-US" sz="2400" dirty="0">
                <a:solidFill>
                  <a:srgbClr val="00B050"/>
                </a:solidFill>
              </a:rPr>
              <a:t>,x</a:t>
            </a:r>
            <a:r>
              <a:rPr lang="en-US" sz="2400" baseline="-25000" dirty="0">
                <a:solidFill>
                  <a:srgbClr val="00B050"/>
                </a:solidFill>
              </a:rPr>
              <a:t>6</a:t>
            </a:r>
            <a:r>
              <a:rPr lang="en-US" sz="2400" dirty="0">
                <a:solidFill>
                  <a:srgbClr val="FF0000"/>
                </a:solidFill>
              </a:rPr>
              <a:t>,y</a:t>
            </a:r>
            <a:r>
              <a:rPr lang="en-US" sz="2400" baseline="-25000" dirty="0">
                <a:solidFill>
                  <a:srgbClr val="FF0000"/>
                </a:solidFill>
              </a:rPr>
              <a:t>7</a:t>
            </a:r>
            <a:r>
              <a:rPr lang="en-US" sz="2400" dirty="0">
                <a:solidFill>
                  <a:srgbClr val="FF0000"/>
                </a:solidFill>
              </a:rPr>
              <a:t>, y</a:t>
            </a:r>
            <a:r>
              <a:rPr lang="en-US" sz="2400" baseline="-25000" dirty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F3EC-EB44-4D9C-84EC-527EB6B980D2}"/>
              </a:ext>
            </a:extLst>
          </p:cNvPr>
          <p:cNvCxnSpPr/>
          <p:nvPr/>
        </p:nvCxnSpPr>
        <p:spPr>
          <a:xfrm>
            <a:off x="4187106" y="2156381"/>
            <a:ext cx="0" cy="12726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558A7C-ED4B-4A60-A30A-5D6F1E96D5B1}"/>
              </a:ext>
            </a:extLst>
          </p:cNvPr>
          <p:cNvCxnSpPr/>
          <p:nvPr/>
        </p:nvCxnSpPr>
        <p:spPr>
          <a:xfrm>
            <a:off x="5636529" y="2156381"/>
            <a:ext cx="0" cy="12726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70549A-06D9-4D1C-A503-29BAB69AA34C}"/>
              </a:ext>
            </a:extLst>
          </p:cNvPr>
          <p:cNvSpPr txBox="1"/>
          <p:nvPr/>
        </p:nvSpPr>
        <p:spPr>
          <a:xfrm>
            <a:off x="838200" y="311705"/>
            <a:ext cx="2203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Crossover Methods</a:t>
            </a:r>
          </a:p>
        </p:txBody>
      </p:sp>
    </p:spTree>
    <p:extLst>
      <p:ext uri="{BB962C8B-B14F-4D97-AF65-F5344CB8AC3E}">
        <p14:creationId xmlns:p14="http://schemas.microsoft.com/office/powerpoint/2010/main" val="334541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45DA-D0F0-4973-A894-B406B6E5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Uniform 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E925-6236-40EC-94C3-2B5FFFC6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Parent1 variables =&gt;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x</a:t>
            </a:r>
            <a:r>
              <a:rPr lang="en-US" sz="2400" baseline="-25000" dirty="0"/>
              <a:t>3</a:t>
            </a:r>
            <a:r>
              <a:rPr lang="en-US" sz="2400" dirty="0"/>
              <a:t>, x</a:t>
            </a:r>
            <a:r>
              <a:rPr lang="en-US" sz="2400" baseline="-25000" dirty="0"/>
              <a:t>4</a:t>
            </a:r>
            <a:r>
              <a:rPr lang="en-US" sz="2400" dirty="0"/>
              <a:t>, x</a:t>
            </a:r>
            <a:r>
              <a:rPr lang="en-US" sz="2400" baseline="-25000" dirty="0"/>
              <a:t>5</a:t>
            </a:r>
            <a:r>
              <a:rPr lang="en-US" sz="2400" dirty="0"/>
              <a:t>,x</a:t>
            </a:r>
            <a:r>
              <a:rPr lang="en-US" sz="2400" baseline="-25000" dirty="0"/>
              <a:t>6</a:t>
            </a:r>
            <a:r>
              <a:rPr lang="en-US" sz="2400" dirty="0"/>
              <a:t>,x</a:t>
            </a:r>
            <a:r>
              <a:rPr lang="en-US" sz="2400" baseline="-25000" dirty="0"/>
              <a:t>7</a:t>
            </a:r>
            <a:r>
              <a:rPr lang="en-US" sz="2400" dirty="0"/>
              <a:t>,x</a:t>
            </a:r>
            <a:r>
              <a:rPr lang="en-US" sz="2400" baseline="-25000" dirty="0"/>
              <a:t>8</a:t>
            </a:r>
          </a:p>
          <a:p>
            <a:pPr marL="0" indent="0">
              <a:buNone/>
            </a:pPr>
            <a:r>
              <a:rPr lang="en-US" sz="2400" dirty="0"/>
              <a:t>Parent2 variables =&gt; y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2</a:t>
            </a:r>
            <a:r>
              <a:rPr lang="en-US" sz="2400" dirty="0"/>
              <a:t>, y</a:t>
            </a:r>
            <a:r>
              <a:rPr lang="en-US" sz="2400" baseline="-25000" dirty="0"/>
              <a:t>3</a:t>
            </a:r>
            <a:r>
              <a:rPr lang="en-US" sz="2400" dirty="0"/>
              <a:t>, y</a:t>
            </a:r>
            <a:r>
              <a:rPr lang="en-US" sz="2400" baseline="-25000" dirty="0"/>
              <a:t>4</a:t>
            </a:r>
            <a:r>
              <a:rPr lang="en-US" sz="2400" dirty="0"/>
              <a:t>, y</a:t>
            </a:r>
            <a:r>
              <a:rPr lang="en-US" sz="2400" baseline="-25000" dirty="0"/>
              <a:t>5</a:t>
            </a:r>
            <a:r>
              <a:rPr lang="en-US" sz="2400" dirty="0"/>
              <a:t>,y</a:t>
            </a:r>
            <a:r>
              <a:rPr lang="en-US" sz="2400" baseline="-25000" dirty="0"/>
              <a:t>6</a:t>
            </a:r>
            <a:r>
              <a:rPr lang="en-US" sz="2400" dirty="0"/>
              <a:t>,y</a:t>
            </a:r>
            <a:r>
              <a:rPr lang="en-US" sz="2400" baseline="-25000" dirty="0"/>
              <a:t>7</a:t>
            </a:r>
            <a:r>
              <a:rPr lang="en-US" sz="2400" dirty="0"/>
              <a:t>,y</a:t>
            </a:r>
            <a:r>
              <a:rPr lang="en-US" sz="2400" baseline="-25000" dirty="0"/>
              <a:t>8</a:t>
            </a:r>
          </a:p>
          <a:p>
            <a:pPr marL="0" indent="0">
              <a:buNone/>
            </a:pPr>
            <a:r>
              <a:rPr lang="en-US" sz="2400" dirty="0"/>
              <a:t>Decide randomly for each index with 50% chance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, x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, x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, x</a:t>
            </a:r>
            <a:r>
              <a:rPr lang="en-US" sz="2400" baseline="-25000" dirty="0">
                <a:solidFill>
                  <a:srgbClr val="FF0000"/>
                </a:solidFill>
              </a:rPr>
              <a:t>4</a:t>
            </a:r>
            <a:r>
              <a:rPr lang="en-US" sz="2400" dirty="0">
                <a:solidFill>
                  <a:srgbClr val="00B050"/>
                </a:solidFill>
              </a:rPr>
              <a:t>, x</a:t>
            </a:r>
            <a:r>
              <a:rPr lang="en-US" sz="2400" baseline="-25000" dirty="0">
                <a:solidFill>
                  <a:srgbClr val="00B050"/>
                </a:solidFill>
              </a:rPr>
              <a:t>5</a:t>
            </a:r>
            <a:r>
              <a:rPr lang="en-US" sz="2400" dirty="0">
                <a:solidFill>
                  <a:srgbClr val="00B050"/>
                </a:solidFill>
              </a:rPr>
              <a:t>,x</a:t>
            </a:r>
            <a:r>
              <a:rPr lang="en-US" sz="2400" baseline="-25000" dirty="0">
                <a:solidFill>
                  <a:srgbClr val="00B050"/>
                </a:solidFill>
              </a:rPr>
              <a:t>6</a:t>
            </a:r>
            <a:r>
              <a:rPr lang="en-US" sz="2400" dirty="0">
                <a:solidFill>
                  <a:srgbClr val="FF0000"/>
                </a:solidFill>
              </a:rPr>
              <a:t>,x</a:t>
            </a:r>
            <a:r>
              <a:rPr lang="en-US" sz="2400" baseline="-25000" dirty="0">
                <a:solidFill>
                  <a:srgbClr val="FF0000"/>
                </a:solidFill>
              </a:rPr>
              <a:t>7</a:t>
            </a:r>
            <a:r>
              <a:rPr lang="en-US" sz="2400" dirty="0">
                <a:solidFill>
                  <a:srgbClr val="00B050"/>
                </a:solidFill>
              </a:rPr>
              <a:t>,x</a:t>
            </a:r>
            <a:r>
              <a:rPr lang="en-US" sz="2400" baseline="-25000" dirty="0">
                <a:solidFill>
                  <a:srgbClr val="00B050"/>
                </a:solidFill>
              </a:rPr>
              <a:t>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, y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, y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, y</a:t>
            </a:r>
            <a:r>
              <a:rPr lang="en-US" sz="2400" baseline="-25000" dirty="0">
                <a:solidFill>
                  <a:srgbClr val="FF0000"/>
                </a:solidFill>
              </a:rPr>
              <a:t>4</a:t>
            </a:r>
            <a:r>
              <a:rPr lang="en-US" sz="2400" dirty="0">
                <a:solidFill>
                  <a:srgbClr val="00B050"/>
                </a:solidFill>
              </a:rPr>
              <a:t>, y</a:t>
            </a:r>
            <a:r>
              <a:rPr lang="en-US" sz="2400" baseline="-25000" dirty="0">
                <a:solidFill>
                  <a:srgbClr val="00B050"/>
                </a:solidFill>
              </a:rPr>
              <a:t>5</a:t>
            </a:r>
            <a:r>
              <a:rPr lang="en-US" sz="2400" dirty="0">
                <a:solidFill>
                  <a:srgbClr val="00B050"/>
                </a:solidFill>
              </a:rPr>
              <a:t>,y</a:t>
            </a:r>
            <a:r>
              <a:rPr lang="en-US" sz="2400" baseline="-25000" dirty="0">
                <a:solidFill>
                  <a:srgbClr val="00B050"/>
                </a:solidFill>
              </a:rPr>
              <a:t>6</a:t>
            </a:r>
            <a:r>
              <a:rPr lang="en-US" sz="2400" dirty="0">
                <a:solidFill>
                  <a:srgbClr val="FF0000"/>
                </a:solidFill>
              </a:rPr>
              <a:t>,y</a:t>
            </a:r>
            <a:r>
              <a:rPr lang="en-US" sz="2400" baseline="-25000" dirty="0">
                <a:solidFill>
                  <a:srgbClr val="FF0000"/>
                </a:solidFill>
              </a:rPr>
              <a:t>7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rgbClr val="00B050"/>
                </a:solidFill>
              </a:rPr>
              <a:t>y</a:t>
            </a:r>
            <a:r>
              <a:rPr lang="en-US" sz="2400" baseline="-25000" dirty="0">
                <a:solidFill>
                  <a:srgbClr val="00B050"/>
                </a:solidFill>
              </a:rPr>
              <a:t>8</a:t>
            </a:r>
          </a:p>
          <a:p>
            <a:pPr marL="0" indent="0">
              <a:buNone/>
            </a:pPr>
            <a:r>
              <a:rPr lang="en-US" sz="2400" dirty="0"/>
              <a:t>Child1 variables =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, y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, x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, x</a:t>
            </a:r>
            <a:r>
              <a:rPr lang="en-US" sz="2400" baseline="-25000" dirty="0">
                <a:solidFill>
                  <a:srgbClr val="FF0000"/>
                </a:solidFill>
              </a:rPr>
              <a:t>4</a:t>
            </a:r>
            <a:r>
              <a:rPr lang="en-US" sz="2400" dirty="0">
                <a:solidFill>
                  <a:srgbClr val="00B050"/>
                </a:solidFill>
              </a:rPr>
              <a:t>, y</a:t>
            </a:r>
            <a:r>
              <a:rPr lang="en-US" sz="2400" baseline="-25000" dirty="0">
                <a:solidFill>
                  <a:srgbClr val="00B050"/>
                </a:solidFill>
              </a:rPr>
              <a:t>5</a:t>
            </a:r>
            <a:r>
              <a:rPr lang="en-US" sz="2400" dirty="0">
                <a:solidFill>
                  <a:srgbClr val="00B050"/>
                </a:solidFill>
              </a:rPr>
              <a:t>,y</a:t>
            </a:r>
            <a:r>
              <a:rPr lang="en-US" sz="2400" baseline="-25000" dirty="0">
                <a:solidFill>
                  <a:srgbClr val="00B050"/>
                </a:solidFill>
              </a:rPr>
              <a:t>6</a:t>
            </a:r>
            <a:r>
              <a:rPr lang="en-US" sz="2400" dirty="0">
                <a:solidFill>
                  <a:srgbClr val="FF0000"/>
                </a:solidFill>
              </a:rPr>
              <a:t>,x</a:t>
            </a:r>
            <a:r>
              <a:rPr lang="en-US" sz="2400" baseline="-25000" dirty="0">
                <a:solidFill>
                  <a:srgbClr val="FF0000"/>
                </a:solidFill>
              </a:rPr>
              <a:t>7</a:t>
            </a:r>
            <a:r>
              <a:rPr lang="en-US" sz="2400" dirty="0">
                <a:solidFill>
                  <a:srgbClr val="00B050"/>
                </a:solidFill>
              </a:rPr>
              <a:t>,y</a:t>
            </a:r>
            <a:r>
              <a:rPr lang="en-US" sz="2400" baseline="-25000" dirty="0">
                <a:solidFill>
                  <a:srgbClr val="00B050"/>
                </a:solidFill>
              </a:rPr>
              <a:t>8</a:t>
            </a:r>
            <a:endParaRPr lang="en-US" sz="2400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Child2 variables =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, x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, y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, y</a:t>
            </a:r>
            <a:r>
              <a:rPr lang="en-US" sz="2400" baseline="-25000" dirty="0">
                <a:solidFill>
                  <a:srgbClr val="FF0000"/>
                </a:solidFill>
              </a:rPr>
              <a:t>4</a:t>
            </a:r>
            <a:r>
              <a:rPr lang="en-US" sz="2400" dirty="0">
                <a:solidFill>
                  <a:srgbClr val="00B050"/>
                </a:solidFill>
              </a:rPr>
              <a:t>, x</a:t>
            </a:r>
            <a:r>
              <a:rPr lang="en-US" sz="2400" baseline="-25000" dirty="0">
                <a:solidFill>
                  <a:srgbClr val="00B050"/>
                </a:solidFill>
              </a:rPr>
              <a:t>5</a:t>
            </a:r>
            <a:r>
              <a:rPr lang="en-US" sz="2400" dirty="0">
                <a:solidFill>
                  <a:srgbClr val="00B050"/>
                </a:solidFill>
              </a:rPr>
              <a:t>,x</a:t>
            </a:r>
            <a:r>
              <a:rPr lang="en-US" sz="2400" baseline="-25000" dirty="0">
                <a:solidFill>
                  <a:srgbClr val="00B050"/>
                </a:solidFill>
              </a:rPr>
              <a:t>6</a:t>
            </a:r>
            <a:r>
              <a:rPr lang="en-US" sz="2400" dirty="0">
                <a:solidFill>
                  <a:srgbClr val="FF0000"/>
                </a:solidFill>
              </a:rPr>
              <a:t>,y</a:t>
            </a:r>
            <a:r>
              <a:rPr lang="en-US" sz="2400" baseline="-25000" dirty="0">
                <a:solidFill>
                  <a:srgbClr val="FF0000"/>
                </a:solidFill>
              </a:rPr>
              <a:t>7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8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F47AF-84F9-4A07-9673-1E966500C267}"/>
              </a:ext>
            </a:extLst>
          </p:cNvPr>
          <p:cNvSpPr txBox="1"/>
          <p:nvPr/>
        </p:nvSpPr>
        <p:spPr>
          <a:xfrm>
            <a:off x="838200" y="311705"/>
            <a:ext cx="2203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Crossover Methods</a:t>
            </a:r>
          </a:p>
        </p:txBody>
      </p:sp>
    </p:spTree>
    <p:extLst>
      <p:ext uri="{BB962C8B-B14F-4D97-AF65-F5344CB8AC3E}">
        <p14:creationId xmlns:p14="http://schemas.microsoft.com/office/powerpoint/2010/main" val="281061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428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Weight and bias alterations to produce new generation</vt:lpstr>
      <vt:lpstr>One-point crossover</vt:lpstr>
      <vt:lpstr>Two-point Crossover</vt:lpstr>
      <vt:lpstr>Uniform crossover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One-point crossover</dc:title>
  <dc:creator>Ronny Wathne</dc:creator>
  <cp:lastModifiedBy>Ronny Wathne</cp:lastModifiedBy>
  <cp:revision>13</cp:revision>
  <dcterms:created xsi:type="dcterms:W3CDTF">2019-11-10T01:23:50Z</dcterms:created>
  <dcterms:modified xsi:type="dcterms:W3CDTF">2019-11-10T05:27:56Z</dcterms:modified>
</cp:coreProperties>
</file>