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2" r:id="rId3"/>
    <p:sldId id="496" r:id="rId4"/>
    <p:sldId id="576" r:id="rId5"/>
    <p:sldId id="582" r:id="rId6"/>
    <p:sldId id="45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5E9"/>
    <a:srgbClr val="F2F2F2"/>
    <a:srgbClr val="45C8DC"/>
    <a:srgbClr val="000000"/>
    <a:srgbClr val="262A33"/>
    <a:srgbClr val="333F50"/>
    <a:srgbClr val="BDC1CB"/>
    <a:srgbClr val="FBC096"/>
    <a:srgbClr val="8D87B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47501" y="4328316"/>
            <a:ext cx="1454992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36000" y="4843033"/>
            <a:ext cx="1260000" cy="676925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5999" y="4339861"/>
            <a:ext cx="1685365" cy="52543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865294"/>
            <a:ext cx="1864660" cy="65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2018156032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23932" y="1528397"/>
            <a:ext cx="5518159" cy="2424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성장하라</a:t>
            </a:r>
            <a:r>
              <a:rPr lang="en-US" altLang="ko-KR" sz="5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야구소년</a:t>
            </a:r>
            <a:endParaRPr lang="en-US" altLang="ko-KR" sz="66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0660" y="4865294"/>
            <a:ext cx="4231340" cy="6546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55858" y="4339861"/>
            <a:ext cx="4536141" cy="525433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B1771F-C0CE-2A9A-E767-B08028D44178}"/>
              </a:ext>
            </a:extLst>
          </p:cNvPr>
          <p:cNvSpPr/>
          <p:nvPr/>
        </p:nvSpPr>
        <p:spPr>
          <a:xfrm>
            <a:off x="4731391" y="4454553"/>
            <a:ext cx="1351621" cy="410741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791D6-A440-362E-93E2-23C578F7BFF1}"/>
              </a:ext>
            </a:extLst>
          </p:cNvPr>
          <p:cNvSpPr/>
          <p:nvPr/>
        </p:nvSpPr>
        <p:spPr>
          <a:xfrm>
            <a:off x="-6494" y="4339861"/>
            <a:ext cx="4836000" cy="526261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754BFD-AC52-C751-6EBF-408E80D863B4}"/>
              </a:ext>
            </a:extLst>
          </p:cNvPr>
          <p:cNvSpPr/>
          <p:nvPr/>
        </p:nvSpPr>
        <p:spPr>
          <a:xfrm>
            <a:off x="-6495" y="4865295"/>
            <a:ext cx="4940609" cy="654663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72612" y="592097"/>
            <a:ext cx="1795683" cy="76084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3706" y="1335903"/>
            <a:ext cx="1794587" cy="494095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INDEX</a:t>
            </a:r>
            <a:endParaRPr lang="ko-KR" altLang="en-US" sz="20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68295" y="581145"/>
            <a:ext cx="2711003" cy="754757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009" y="1313999"/>
            <a:ext cx="5594841" cy="49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01.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현재 진행 상황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계획한 상세 개발 일정 대비 현재 상황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-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Github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commits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</a:p>
          <a:p>
            <a:pPr algn="just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02.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계획 수정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계획 대비 프로젝트 계획 수정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03.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게임 실행 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</a:t>
            </a:r>
            <a:r>
              <a:rPr lang="ko-KR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dirty="0">
                <a:solidFill>
                  <a:srgbClr val="1F2328"/>
                </a:solidFill>
                <a:latin typeface="-apple-system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게임 실행 화면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77850" y="1314000"/>
            <a:ext cx="1604917" cy="49628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79298" y="570193"/>
            <a:ext cx="4805265" cy="743807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55" y="581145"/>
            <a:ext cx="2435658" cy="760842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60" y="1335903"/>
            <a:ext cx="2435658" cy="494095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0ACA4-BF2D-4C72-A5AC-18DBAEDD827F}"/>
              </a:ext>
            </a:extLst>
          </p:cNvPr>
          <p:cNvSpPr/>
          <p:nvPr/>
        </p:nvSpPr>
        <p:spPr>
          <a:xfrm>
            <a:off x="4268292" y="1313998"/>
            <a:ext cx="614715" cy="497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67329" y="136595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현재 진행 상황</a:t>
            </a:r>
            <a:r>
              <a:rPr lang="en-US" altLang="ko-KR" sz="2000" i="1" kern="0" dirty="0">
                <a:solidFill>
                  <a:prstClr val="white"/>
                </a:solidFill>
              </a:rPr>
              <a:t>.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계획한 상세 개발 일정 대비 현재 상황   </a:t>
            </a:r>
            <a:endParaRPr lang="ko-KR" altLang="en-US" sz="4400" i="1" kern="0" dirty="0">
              <a:solidFill>
                <a:schemeClr val="bg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9BBB8-22FE-799D-643E-AB7D04CB9233}"/>
              </a:ext>
            </a:extLst>
          </p:cNvPr>
          <p:cNvSpPr txBox="1"/>
          <p:nvPr/>
        </p:nvSpPr>
        <p:spPr>
          <a:xfrm>
            <a:off x="267329" y="892716"/>
            <a:ext cx="672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/>
              <a:t>1) </a:t>
            </a:r>
            <a:r>
              <a:rPr lang="ko-KR" altLang="en-US" sz="3600" b="1" i="1" dirty="0"/>
              <a:t>현재 진행 상황</a:t>
            </a:r>
            <a:r>
              <a:rPr lang="en-US" altLang="ko-KR" sz="3600" b="1" i="1" dirty="0"/>
              <a:t> </a:t>
            </a:r>
            <a:endParaRPr lang="ko-KR" altLang="en-US" sz="3600" b="1" i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8253A6-5938-E3F8-EE86-C92E5B6B3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69687"/>
              </p:ext>
            </p:extLst>
          </p:nvPr>
        </p:nvGraphicFramePr>
        <p:xfrm>
          <a:off x="1102360" y="1765385"/>
          <a:ext cx="9729066" cy="460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861">
                  <a:extLst>
                    <a:ext uri="{9D8B030D-6E8A-4147-A177-3AD203B41FA5}">
                      <a16:colId xmlns:a16="http://schemas.microsoft.com/office/drawing/2014/main" val="3745340972"/>
                    </a:ext>
                  </a:extLst>
                </a:gridCol>
                <a:gridCol w="1973168">
                  <a:extLst>
                    <a:ext uri="{9D8B030D-6E8A-4147-A177-3AD203B41FA5}">
                      <a16:colId xmlns:a16="http://schemas.microsoft.com/office/drawing/2014/main" val="1095473912"/>
                    </a:ext>
                  </a:extLst>
                </a:gridCol>
                <a:gridCol w="1386504">
                  <a:extLst>
                    <a:ext uri="{9D8B030D-6E8A-4147-A177-3AD203B41FA5}">
                      <a16:colId xmlns:a16="http://schemas.microsoft.com/office/drawing/2014/main" val="643306523"/>
                    </a:ext>
                  </a:extLst>
                </a:gridCol>
                <a:gridCol w="3227441">
                  <a:extLst>
                    <a:ext uri="{9D8B030D-6E8A-4147-A177-3AD203B41FA5}">
                      <a16:colId xmlns:a16="http://schemas.microsoft.com/office/drawing/2014/main" val="3958153086"/>
                    </a:ext>
                  </a:extLst>
                </a:gridCol>
                <a:gridCol w="1637092">
                  <a:extLst>
                    <a:ext uri="{9D8B030D-6E8A-4147-A177-3AD203B41FA5}">
                      <a16:colId xmlns:a16="http://schemas.microsoft.com/office/drawing/2014/main" val="4135047560"/>
                    </a:ext>
                  </a:extLst>
                </a:gridCol>
              </a:tblGrid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 내용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구체 계획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9104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Resource</a:t>
                      </a:r>
                      <a:r>
                        <a:rPr lang="ko-KR" altLang="en-US" sz="1200" dirty="0"/>
                        <a:t> 수집 </a:t>
                      </a:r>
                      <a:r>
                        <a:rPr lang="en-US" altLang="ko-KR" sz="1200" dirty="0"/>
                        <a:t>&amp; </a:t>
                      </a:r>
                    </a:p>
                    <a:p>
                      <a:pPr latinLnBrk="1"/>
                      <a:r>
                        <a:rPr lang="ko-KR" altLang="en-US" sz="1200" dirty="0"/>
                        <a:t>게임 프레임워크 구성</a:t>
                      </a:r>
                      <a:endParaRPr lang="en-US" altLang="ko-K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사용될 </a:t>
                      </a:r>
                      <a:r>
                        <a:rPr lang="en-US" altLang="ko-KR" sz="1200" dirty="0"/>
                        <a:t>Resource </a:t>
                      </a:r>
                      <a:r>
                        <a:rPr lang="ko-KR" altLang="en-US" sz="1200" dirty="0"/>
                        <a:t>수집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앞서 구성도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클래스 다이어그램 검토 및 생성하기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831812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초기 시스템 구현</a:t>
                      </a:r>
                      <a:endParaRPr lang="en-US" altLang="ko-K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게임시작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팀 선택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게임 입장 구현하기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게임 시스템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구현하기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스트라이크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안타 등등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4373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투수 플레이 구현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 err="1"/>
                        <a:t>구종</a:t>
                      </a:r>
                      <a:r>
                        <a:rPr lang="ko-KR" altLang="en-US" sz="1200" dirty="0"/>
                        <a:t> 선택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던질 위치 선택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게이지 시스템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 err="1"/>
                        <a:t>구종에</a:t>
                      </a:r>
                      <a:r>
                        <a:rPr lang="ko-KR" altLang="en-US" sz="1200" dirty="0"/>
                        <a:t> 따른 각기 다른 애니메이션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65981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 플레이 구현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상대 투수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가 공을 던질 때 리듬 박자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박자에 맞춰서 입력 올 때 처리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211899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투수 스킬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타자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투수의 </a:t>
                      </a:r>
                      <a:r>
                        <a:rPr lang="en-US" altLang="ko-KR" sz="1200" dirty="0"/>
                        <a:t>Status</a:t>
                      </a:r>
                      <a:r>
                        <a:rPr lang="ko-KR" altLang="en-US" sz="1200" dirty="0"/>
                        <a:t>를 올려주는 스킬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5808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타자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341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마무리 구현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결과 창 구현하기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캐릭터 </a:t>
                      </a:r>
                      <a:r>
                        <a:rPr lang="en-US" altLang="ko-KR" sz="1200" dirty="0"/>
                        <a:t>Status </a:t>
                      </a:r>
                      <a:r>
                        <a:rPr lang="ko-KR" altLang="en-US" sz="1200" dirty="0"/>
                        <a:t>올리기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다시하기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종료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333205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전체 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 수정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못다한 내용 추가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301504"/>
                  </a:ext>
                </a:extLst>
              </a:tr>
              <a:tr h="38402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진행률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5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67329" y="136595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현재 진행 상황</a:t>
            </a:r>
            <a:r>
              <a:rPr lang="en-US" altLang="ko-KR" sz="2000" i="1" kern="0" dirty="0">
                <a:solidFill>
                  <a:prstClr val="white"/>
                </a:solidFill>
              </a:rPr>
              <a:t>.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i="1" dirty="0" err="1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Github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commits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통계   </a:t>
            </a:r>
            <a:endParaRPr lang="ko-KR" altLang="en-US" sz="4400" i="1" kern="0" dirty="0">
              <a:solidFill>
                <a:schemeClr val="bg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6AD08-CC90-307F-165E-169FE6947A94}"/>
              </a:ext>
            </a:extLst>
          </p:cNvPr>
          <p:cNvSpPr txBox="1"/>
          <p:nvPr/>
        </p:nvSpPr>
        <p:spPr>
          <a:xfrm>
            <a:off x="267329" y="892716"/>
            <a:ext cx="96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/>
              <a:t>2) </a:t>
            </a:r>
            <a:r>
              <a:rPr lang="en-US" altLang="ko-KR" sz="3600" b="1" i="1" dirty="0" err="1"/>
              <a:t>Github</a:t>
            </a:r>
            <a:r>
              <a:rPr lang="en-US" altLang="ko-KR" sz="3600" b="1" i="1" dirty="0"/>
              <a:t> commits </a:t>
            </a:r>
            <a:r>
              <a:rPr lang="ko-KR" altLang="en-US" sz="3600" b="1" i="1" dirty="0"/>
              <a:t>통계</a:t>
            </a:r>
          </a:p>
        </p:txBody>
      </p:sp>
      <p:pic>
        <p:nvPicPr>
          <p:cNvPr id="7" name="그림 6" descr="라인, 그래프, 도표이(가) 표시된 사진&#10;&#10;자동 생성된 설명">
            <a:extLst>
              <a:ext uri="{FF2B5EF4-FFF2-40B4-BE49-F238E27FC236}">
                <a16:creationId xmlns:a16="http://schemas.microsoft.com/office/drawing/2014/main" id="{55B7ABAE-C3F1-8203-F07C-AD6D4D3F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7" y="1895058"/>
            <a:ext cx="8106906" cy="4525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9A940-2D57-040F-63F9-36820F64DF67}"/>
              </a:ext>
            </a:extLst>
          </p:cNvPr>
          <p:cNvSpPr txBox="1"/>
          <p:nvPr/>
        </p:nvSpPr>
        <p:spPr>
          <a:xfrm>
            <a:off x="9285831" y="2603289"/>
            <a:ext cx="21051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0</a:t>
            </a:r>
            <a:r>
              <a:rPr lang="ko-KR" altLang="en-US" sz="2800" dirty="0"/>
              <a:t>주치</a:t>
            </a:r>
            <a:r>
              <a:rPr lang="en-US" altLang="ko-KR" sz="2800" dirty="0"/>
              <a:t>: 3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1</a:t>
            </a:r>
            <a:r>
              <a:rPr lang="ko-KR" altLang="en-US" sz="2800" dirty="0"/>
              <a:t>주차</a:t>
            </a:r>
            <a:r>
              <a:rPr lang="en-US" altLang="ko-KR" sz="2800" dirty="0"/>
              <a:t>: 52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2</a:t>
            </a:r>
            <a:r>
              <a:rPr lang="ko-KR" altLang="en-US" sz="2800" dirty="0"/>
              <a:t>주차</a:t>
            </a:r>
            <a:r>
              <a:rPr lang="en-US" altLang="ko-KR" sz="2800" dirty="0"/>
              <a:t>: 22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ko-KR" altLang="en-US" sz="2800" dirty="0"/>
              <a:t>주차</a:t>
            </a:r>
            <a:r>
              <a:rPr lang="en-US" altLang="ko-KR" sz="2800" dirty="0"/>
              <a:t>: 23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r>
              <a:rPr lang="en-US" altLang="ko-KR" sz="2800" dirty="0"/>
              <a:t>4</a:t>
            </a:r>
            <a:r>
              <a:rPr lang="ko-KR" altLang="en-US" sz="2800" dirty="0"/>
              <a:t>주차</a:t>
            </a:r>
            <a:r>
              <a:rPr lang="en-US" altLang="ko-KR" sz="2800" dirty="0"/>
              <a:t>: 27</a:t>
            </a:r>
            <a:r>
              <a:rPr lang="ko-KR" altLang="en-US" sz="2800" dirty="0"/>
              <a:t>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Total: 127</a:t>
            </a:r>
            <a:r>
              <a:rPr lang="ko-KR" altLang="en-US" sz="28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8790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67329" y="136595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ko-KR" altLang="en-US" sz="2000" i="1" kern="0" dirty="0">
                <a:solidFill>
                  <a:prstClr val="white"/>
                </a:solidFill>
              </a:rPr>
              <a:t>프로젝트 계획 수정</a:t>
            </a:r>
            <a:r>
              <a:rPr lang="en-US" altLang="ko-KR" sz="2000" i="1" kern="0" dirty="0">
                <a:solidFill>
                  <a:prstClr val="white"/>
                </a:solidFill>
              </a:rPr>
              <a:t>. 1</a:t>
            </a:r>
            <a:r>
              <a:rPr lang="ko-KR" altLang="en-US" sz="2000" i="1" kern="0" dirty="0">
                <a:solidFill>
                  <a:prstClr val="white"/>
                </a:solidFill>
              </a:rPr>
              <a:t>차 계획 대비 프로젝트 계획 수정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4400" i="1" kern="0" dirty="0">
              <a:solidFill>
                <a:schemeClr val="bg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B9A6C-7D11-C758-B37B-4070F9555027}"/>
              </a:ext>
            </a:extLst>
          </p:cNvPr>
          <p:cNvSpPr txBox="1"/>
          <p:nvPr/>
        </p:nvSpPr>
        <p:spPr>
          <a:xfrm>
            <a:off x="267329" y="892716"/>
            <a:ext cx="964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/>
              <a:t>3) 1</a:t>
            </a:r>
            <a:r>
              <a:rPr lang="ko-KR" altLang="en-US" sz="3600" b="1" i="1" dirty="0"/>
              <a:t>차 계획 대비 프로젝트 계획 수정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6F0A7A-B6FD-C320-ECB7-10D1AD1E8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55518"/>
              </p:ext>
            </p:extLst>
          </p:nvPr>
        </p:nvGraphicFramePr>
        <p:xfrm>
          <a:off x="451910" y="1714892"/>
          <a:ext cx="11288179" cy="477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020">
                  <a:extLst>
                    <a:ext uri="{9D8B030D-6E8A-4147-A177-3AD203B41FA5}">
                      <a16:colId xmlns:a16="http://schemas.microsoft.com/office/drawing/2014/main" val="3745340972"/>
                    </a:ext>
                  </a:extLst>
                </a:gridCol>
                <a:gridCol w="2289374">
                  <a:extLst>
                    <a:ext uri="{9D8B030D-6E8A-4147-A177-3AD203B41FA5}">
                      <a16:colId xmlns:a16="http://schemas.microsoft.com/office/drawing/2014/main" val="1095473912"/>
                    </a:ext>
                  </a:extLst>
                </a:gridCol>
                <a:gridCol w="3930746">
                  <a:extLst>
                    <a:ext uri="{9D8B030D-6E8A-4147-A177-3AD203B41FA5}">
                      <a16:colId xmlns:a16="http://schemas.microsoft.com/office/drawing/2014/main" val="643306523"/>
                    </a:ext>
                  </a:extLst>
                </a:gridCol>
                <a:gridCol w="3322039">
                  <a:extLst>
                    <a:ext uri="{9D8B030D-6E8A-4147-A177-3AD203B41FA5}">
                      <a16:colId xmlns:a16="http://schemas.microsoft.com/office/drawing/2014/main" val="4135047560"/>
                    </a:ext>
                  </a:extLst>
                </a:gridCol>
              </a:tblGrid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구체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변경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9104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Resource</a:t>
                      </a:r>
                      <a:r>
                        <a:rPr lang="ko-KR" altLang="en-US" sz="1200" dirty="0"/>
                        <a:t> 수집 </a:t>
                      </a:r>
                      <a:r>
                        <a:rPr lang="en-US" altLang="ko-KR" sz="1200" dirty="0"/>
                        <a:t>&amp; </a:t>
                      </a:r>
                    </a:p>
                    <a:p>
                      <a:pPr latinLnBrk="1"/>
                      <a:r>
                        <a:rPr lang="ko-KR" altLang="en-US" sz="1200" dirty="0"/>
                        <a:t>게임 프레임워크 구성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사용될 </a:t>
                      </a:r>
                      <a:r>
                        <a:rPr lang="en-US" altLang="ko-KR" sz="1200" dirty="0"/>
                        <a:t>Resource </a:t>
                      </a:r>
                      <a:r>
                        <a:rPr lang="ko-KR" altLang="en-US" sz="1200" dirty="0"/>
                        <a:t>수집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개발에 앞서 구성도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클래스 다이어그램 검토 및 생성하기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31812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초기 시스템 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게임시작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팀 선택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게임 입장 구현하기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게임 시스템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구현하기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스트라이크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아웃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안타 등등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4373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투수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strike="sngStrike" dirty="0" err="1"/>
                        <a:t>구종</a:t>
                      </a:r>
                      <a:r>
                        <a:rPr lang="ko-KR" altLang="en-US" sz="1200" strike="sngStrike" dirty="0"/>
                        <a:t> 선택</a:t>
                      </a:r>
                      <a:r>
                        <a:rPr lang="en-US" altLang="ko-KR" sz="1200" strike="sngStrike" dirty="0"/>
                        <a:t>/ </a:t>
                      </a:r>
                      <a:r>
                        <a:rPr lang="ko-KR" altLang="en-US" sz="1200" strike="sngStrike" dirty="0"/>
                        <a:t>던질 위치 선택</a:t>
                      </a:r>
                      <a:r>
                        <a:rPr lang="en-US" altLang="ko-KR" sz="1200" strike="sngStrike" dirty="0"/>
                        <a:t>/ </a:t>
                      </a:r>
                      <a:r>
                        <a:rPr lang="ko-KR" altLang="en-US" sz="1200" strike="sngStrike" dirty="0"/>
                        <a:t>게이지 시스템 구현</a:t>
                      </a:r>
                      <a:endParaRPr lang="en-US" altLang="ko-KR" sz="1200" strike="sngStrike" dirty="0"/>
                    </a:p>
                    <a:p>
                      <a:pPr latinLnBrk="1"/>
                      <a:r>
                        <a:rPr lang="en-US" altLang="ko-KR" sz="1200" u="none" dirty="0"/>
                        <a:t>- </a:t>
                      </a:r>
                      <a:r>
                        <a:rPr lang="ko-KR" altLang="en-US" sz="1200" u="none" strike="sngStrike" dirty="0" err="1"/>
                        <a:t>구종에</a:t>
                      </a:r>
                      <a:r>
                        <a:rPr lang="ko-KR" altLang="en-US" sz="1200" u="none" strike="sngStrike" dirty="0"/>
                        <a:t> 따른 각기 다른 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player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투수 플레이 기능 삭제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투수 플레이는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AI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</a:rPr>
                        <a:t>구종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애니메이션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5981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상대 투수 </a:t>
                      </a:r>
                      <a:r>
                        <a:rPr lang="en-US" altLang="ko-KR" sz="1200" dirty="0"/>
                        <a:t>AI</a:t>
                      </a:r>
                      <a:r>
                        <a:rPr lang="ko-KR" altLang="en-US" sz="1200" dirty="0"/>
                        <a:t>가 공을 던질 때 리듬 박자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박자에 맞춰서 입력 올 때 처리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타자 플레이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Status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기능 삭제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1899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타자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투수 스킬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strike="sngStrike" dirty="0"/>
                        <a:t>타자</a:t>
                      </a:r>
                      <a:r>
                        <a:rPr lang="en-US" altLang="ko-KR" sz="1200" strike="sngStrike" dirty="0"/>
                        <a:t>/</a:t>
                      </a:r>
                      <a:r>
                        <a:rPr lang="ko-KR" altLang="en-US" sz="1200" strike="sngStrike" dirty="0"/>
                        <a:t>투수의 </a:t>
                      </a:r>
                      <a:r>
                        <a:rPr lang="en-US" altLang="ko-KR" sz="1200" strike="sngStrike" dirty="0"/>
                        <a:t>Status</a:t>
                      </a:r>
                      <a:r>
                        <a:rPr lang="ko-KR" altLang="en-US" sz="1200" strike="sngStrike" dirty="0"/>
                        <a:t>를 올려주는 스킬 구현</a:t>
                      </a:r>
                      <a:endParaRPr lang="en-US" altLang="ko-KR" sz="1200" strike="sngStrike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타자 스킬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: Status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올리기 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             -&gt;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박자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offset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늘리기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58084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타자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안타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홈런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뜬볼에</a:t>
                      </a:r>
                      <a:r>
                        <a:rPr lang="ko-KR" altLang="en-US" sz="1200" dirty="0"/>
                        <a:t> 등등에 따른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34173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 마무리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결과 창 구현하기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strike="sngStrike" dirty="0"/>
                        <a:t>캐릭터 </a:t>
                      </a:r>
                      <a:r>
                        <a:rPr lang="en-US" altLang="ko-KR" sz="1200" strike="sngStrike" dirty="0"/>
                        <a:t>Status </a:t>
                      </a:r>
                      <a:r>
                        <a:rPr lang="ko-KR" altLang="en-US" sz="1200" strike="sngStrike" dirty="0"/>
                        <a:t>올리기 구현</a:t>
                      </a:r>
                      <a:endParaRPr lang="en-US" altLang="ko-KR" sz="1200" strike="sngStrike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게임 다시하기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종료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Status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올리기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33205"/>
                  </a:ext>
                </a:extLst>
              </a:tr>
              <a:tr h="38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전체 코드 </a:t>
                      </a:r>
                      <a:r>
                        <a:rPr lang="ko-KR" altLang="en-US" sz="1200" dirty="0" err="1"/>
                        <a:t>리펙토링</a:t>
                      </a:r>
                      <a:r>
                        <a:rPr lang="ko-KR" altLang="en-US" sz="1200" dirty="0"/>
                        <a:t> 및 버그 수정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못다한 내용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0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6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37991" y="3790781"/>
            <a:ext cx="4516017" cy="161548"/>
          </a:xfrm>
          <a:prstGeom prst="rect">
            <a:avLst/>
          </a:prstGeom>
          <a:gradFill flip="none" rotWithShape="1">
            <a:gsLst>
              <a:gs pos="50000">
                <a:srgbClr val="57CDDF"/>
              </a:gs>
              <a:gs pos="0">
                <a:srgbClr val="E3E5E9"/>
              </a:gs>
              <a:gs pos="100000">
                <a:srgbClr val="E3E5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3726023" y="3952329"/>
            <a:ext cx="4739951" cy="161548"/>
          </a:xfrm>
          <a:prstGeom prst="rect">
            <a:avLst/>
          </a:prstGeom>
          <a:gradFill flip="none" rotWithShape="1">
            <a:gsLst>
              <a:gs pos="0">
                <a:srgbClr val="E3E5E9"/>
              </a:gs>
              <a:gs pos="48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7DE0-E485-48BE-A19C-26DA728FD7C2}"/>
              </a:ext>
            </a:extLst>
          </p:cNvPr>
          <p:cNvSpPr txBox="1"/>
          <p:nvPr/>
        </p:nvSpPr>
        <p:spPr>
          <a:xfrm>
            <a:off x="2663884" y="1771015"/>
            <a:ext cx="8122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1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78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590</Words>
  <Application>Microsoft Office PowerPoint</Application>
  <PresentationFormat>와이드스크린</PresentationFormat>
  <Paragraphs>127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조선일보명조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의환 이</cp:lastModifiedBy>
  <cp:revision>794</cp:revision>
  <dcterms:created xsi:type="dcterms:W3CDTF">2019-06-05T05:22:16Z</dcterms:created>
  <dcterms:modified xsi:type="dcterms:W3CDTF">2023-11-12T05:10:24Z</dcterms:modified>
</cp:coreProperties>
</file>