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sldIdLst>
    <p:sldId id="256" r:id="rId2"/>
    <p:sldId id="260" r:id="rId3"/>
    <p:sldId id="263" r:id="rId4"/>
    <p:sldId id="264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8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5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9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5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3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1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78BB-93A2-430F-A5B5-B1EB1B84E212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1E02-785D-40CA-8AEC-FBE9EA29F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3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9542" y="1313555"/>
            <a:ext cx="8564880" cy="1595899"/>
          </a:xfrm>
        </p:spPr>
        <p:txBody>
          <a:bodyPr>
            <a:noAutofit/>
          </a:bodyPr>
          <a:lstStyle/>
          <a:p>
            <a:r>
              <a:rPr lang="ko-KR" altLang="en-US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영화관</a:t>
            </a:r>
            <a:r>
              <a:rPr lang="en-US" altLang="ko-KR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ko-KR" altLang="en-US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ko-KR" altLang="en-US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88473" y="4910666"/>
            <a:ext cx="6400800" cy="194733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3200" b="1">
                <a:solidFill>
                  <a:srgbClr val="0070C0"/>
                </a:solidFill>
                <a:latin typeface="+mj-ea"/>
                <a:ea typeface="+mj-ea"/>
              </a:rPr>
              <a:t>이의환</a:t>
            </a:r>
            <a:endParaRPr lang="ko-KR" altLang="en-US" sz="32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23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324DCE5-E179-4DBF-995A-2A1CF0E3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42" y="3078536"/>
            <a:ext cx="5927351" cy="34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47" y="239528"/>
            <a:ext cx="8534400" cy="100738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/>
              <a:t>●</a:t>
            </a:r>
            <a:r>
              <a:rPr lang="en-US" altLang="ko-KR" dirty="0"/>
              <a:t>1. </a:t>
            </a:r>
            <a:r>
              <a:rPr lang="ko-KR" altLang="en-US" dirty="0"/>
              <a:t>데이터베이스 도메인</a:t>
            </a:r>
            <a:r>
              <a:rPr lang="en-US" altLang="ko-KR" dirty="0"/>
              <a:t>(Domain)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78317-5409-4B66-BC70-F38DCA32050E}"/>
              </a:ext>
            </a:extLst>
          </p:cNvPr>
          <p:cNvSpPr txBox="1"/>
          <p:nvPr/>
        </p:nvSpPr>
        <p:spPr>
          <a:xfrm>
            <a:off x="576147" y="1178147"/>
            <a:ext cx="490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주제</a:t>
            </a:r>
            <a:r>
              <a:rPr lang="en-US" altLang="ko-KR" sz="3600" dirty="0"/>
              <a:t>: </a:t>
            </a:r>
            <a:r>
              <a:rPr lang="ko-KR" altLang="en-US" sz="3600" dirty="0"/>
              <a:t>영화 예매 서비스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2601C4-0F8B-4742-A6B3-93435A385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164" y="2050169"/>
            <a:ext cx="5295138" cy="397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6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47" y="239528"/>
            <a:ext cx="8534400" cy="100738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/>
              <a:t>●</a:t>
            </a:r>
            <a:r>
              <a:rPr lang="en-US" altLang="ko-KR" dirty="0"/>
              <a:t>1. </a:t>
            </a:r>
            <a:r>
              <a:rPr lang="ko-KR" altLang="en-US" dirty="0"/>
              <a:t>데이터베이스 도메인</a:t>
            </a:r>
            <a:r>
              <a:rPr lang="en-US" altLang="ko-KR" dirty="0"/>
              <a:t>(Domain)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BED5C333-B6A4-43C9-81D6-23D10C4D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1137"/>
              </p:ext>
            </p:extLst>
          </p:nvPr>
        </p:nvGraphicFramePr>
        <p:xfrm>
          <a:off x="576147" y="1042393"/>
          <a:ext cx="8666468" cy="6021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617">
                  <a:extLst>
                    <a:ext uri="{9D8B030D-6E8A-4147-A177-3AD203B41FA5}">
                      <a16:colId xmlns:a16="http://schemas.microsoft.com/office/drawing/2014/main" val="3851533094"/>
                    </a:ext>
                  </a:extLst>
                </a:gridCol>
                <a:gridCol w="2166617">
                  <a:extLst>
                    <a:ext uri="{9D8B030D-6E8A-4147-A177-3AD203B41FA5}">
                      <a16:colId xmlns:a16="http://schemas.microsoft.com/office/drawing/2014/main" val="303404634"/>
                    </a:ext>
                  </a:extLst>
                </a:gridCol>
                <a:gridCol w="2166617">
                  <a:extLst>
                    <a:ext uri="{9D8B030D-6E8A-4147-A177-3AD203B41FA5}">
                      <a16:colId xmlns:a16="http://schemas.microsoft.com/office/drawing/2014/main" val="2014298959"/>
                    </a:ext>
                  </a:extLst>
                </a:gridCol>
                <a:gridCol w="2166617">
                  <a:extLst>
                    <a:ext uri="{9D8B030D-6E8A-4147-A177-3AD203B41FA5}">
                      <a16:colId xmlns:a16="http://schemas.microsoft.com/office/drawing/2014/main" val="1268397094"/>
                    </a:ext>
                  </a:extLst>
                </a:gridCol>
              </a:tblGrid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도메인 구분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도메인명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도메인타입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234800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번호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예매번호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결제번호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카드번호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회원번호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휴대폰번호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극장 시리얼 넘버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상영관번호</a:t>
                      </a:r>
                      <a:endParaRPr lang="en-US" altLang="ko-K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VARCHAR2(8)</a:t>
                      </a:r>
                    </a:p>
                    <a:p>
                      <a:pPr latinLnBrk="1"/>
                      <a:r>
                        <a:rPr lang="en-US" altLang="ko-KR" sz="1300" dirty="0"/>
                        <a:t>VARCHAR2(10)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VARCHAR2(12)</a:t>
                      </a:r>
                      <a:endParaRPr lang="ko-KR" altLang="en-US" sz="13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VARCHAR2(8)</a:t>
                      </a:r>
                      <a:endParaRPr lang="ko-KR" altLang="en-US" sz="13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VARCHAR2(11)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VARCHAR2(15)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VARCHAR2(5)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6297419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날짜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상영일자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상영시간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예매일자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결제일자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DATE</a:t>
                      </a:r>
                    </a:p>
                    <a:p>
                      <a:pPr latinLnBrk="1"/>
                      <a:r>
                        <a:rPr lang="en-US" altLang="ko-KR" sz="1300" dirty="0"/>
                        <a:t>VARCHAR2(8)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DATE</a:t>
                      </a:r>
                      <a:endParaRPr lang="ko-KR" altLang="en-US" sz="13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DATE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DATE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텍스트</a:t>
                      </a:r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HH-MM-SS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텍스트</a:t>
                      </a:r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텍스트</a:t>
                      </a:r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텍스트</a:t>
                      </a:r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</a:t>
                      </a:r>
                      <a:r>
                        <a:rPr lang="ko-KR" altLang="en-US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형식의 텍스트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388986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명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영화명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고객명</a:t>
                      </a:r>
                      <a:endParaRPr lang="en-US" altLang="ko-K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VARCHAR2(15)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VARCHAR2(8)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345313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금액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예매금액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결제금액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NUMBER</a:t>
                      </a:r>
                    </a:p>
                    <a:p>
                      <a:pPr latinLnBrk="1"/>
                      <a:r>
                        <a:rPr lang="en-US" altLang="ko-KR" sz="1300" dirty="0"/>
                        <a:t>NUMBER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4174048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극장위치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VARCHAR2(120)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지역</a:t>
                      </a:r>
                      <a:r>
                        <a:rPr lang="en-US" altLang="ko-KR" sz="1300" dirty="0"/>
                        <a:t>-</a:t>
                      </a:r>
                      <a:r>
                        <a:rPr lang="ko-KR" altLang="en-US" sz="1300" dirty="0"/>
                        <a:t>지점</a:t>
                      </a:r>
                      <a:r>
                        <a:rPr lang="en-US" altLang="ko-KR" sz="1300" dirty="0"/>
                        <a:t>-</a:t>
                      </a:r>
                      <a:r>
                        <a:rPr lang="ko-KR" altLang="en-US" sz="1300" dirty="0"/>
                        <a:t>세부적인 위치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형식의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7599682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수량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예매수량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자리좌석</a:t>
                      </a:r>
                      <a:endParaRPr lang="en-US" altLang="ko-KR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NUMBER</a:t>
                      </a:r>
                    </a:p>
                    <a:p>
                      <a:pPr latinLnBrk="1"/>
                      <a:r>
                        <a:rPr lang="en-US" altLang="ko-KR" sz="1300" dirty="0"/>
                        <a:t>NUMBER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21613"/>
                  </a:ext>
                </a:extLst>
              </a:tr>
              <a:tr h="576792"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5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33F91EA-F9D1-432E-8304-BF86C210DBF9}"/>
              </a:ext>
            </a:extLst>
          </p:cNvPr>
          <p:cNvSpPr/>
          <p:nvPr/>
        </p:nvSpPr>
        <p:spPr>
          <a:xfrm>
            <a:off x="358138" y="1875031"/>
            <a:ext cx="2011891" cy="18570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FB413A1-5740-4C85-A491-D6796F85FAC1}"/>
              </a:ext>
            </a:extLst>
          </p:cNvPr>
          <p:cNvSpPr/>
          <p:nvPr/>
        </p:nvSpPr>
        <p:spPr>
          <a:xfrm>
            <a:off x="7512075" y="822300"/>
            <a:ext cx="2011891" cy="18570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47" y="239528"/>
            <a:ext cx="8534400" cy="100738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/>
              <a:t>●</a:t>
            </a:r>
            <a:r>
              <a:rPr lang="en-US" altLang="ko-KR" dirty="0"/>
              <a:t>2. </a:t>
            </a:r>
            <a:r>
              <a:rPr lang="ko-KR" altLang="en-US" dirty="0"/>
              <a:t>개념적 설계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2000" dirty="0"/>
              <a:t>2.2  </a:t>
            </a:r>
            <a:r>
              <a:rPr lang="ko-KR" altLang="en-US" sz="2000" dirty="0"/>
              <a:t>테이블 정의서</a:t>
            </a:r>
            <a:r>
              <a:rPr lang="en-US" altLang="ko-KR" sz="2000" dirty="0"/>
              <a:t>(ER</a:t>
            </a:r>
            <a:r>
              <a:rPr lang="ko-KR" altLang="en-US" sz="2000" dirty="0"/>
              <a:t> 다이어그램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451B5-1239-4E13-9A62-2F4490534715}"/>
              </a:ext>
            </a:extLst>
          </p:cNvPr>
          <p:cNvSpPr txBox="1"/>
          <p:nvPr/>
        </p:nvSpPr>
        <p:spPr>
          <a:xfrm>
            <a:off x="993558" y="2568444"/>
            <a:ext cx="119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고객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66EBB-49CF-4949-8342-68028E7A1EEC}"/>
              </a:ext>
            </a:extLst>
          </p:cNvPr>
          <p:cNvSpPr txBox="1"/>
          <p:nvPr/>
        </p:nvSpPr>
        <p:spPr>
          <a:xfrm>
            <a:off x="2386887" y="2279683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0C808-63F9-41D8-8D9E-B969B6FF6927}"/>
              </a:ext>
            </a:extLst>
          </p:cNvPr>
          <p:cNvSpPr txBox="1"/>
          <p:nvPr/>
        </p:nvSpPr>
        <p:spPr>
          <a:xfrm>
            <a:off x="6821792" y="2514630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BC95D-CE8D-44E6-9DD3-E94177A769E2}"/>
              </a:ext>
            </a:extLst>
          </p:cNvPr>
          <p:cNvSpPr txBox="1"/>
          <p:nvPr/>
        </p:nvSpPr>
        <p:spPr>
          <a:xfrm>
            <a:off x="4745997" y="2306833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C9037-7888-40B0-9753-D256626F04BD}"/>
              </a:ext>
            </a:extLst>
          </p:cNvPr>
          <p:cNvSpPr txBox="1"/>
          <p:nvPr/>
        </p:nvSpPr>
        <p:spPr>
          <a:xfrm>
            <a:off x="5585344" y="2825865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</a:t>
            </a:r>
            <a:endParaRPr lang="ko-KR" altLang="en-US" sz="28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7F1DD51-F5A8-4103-B40F-0C99495C2AC3}"/>
              </a:ext>
            </a:extLst>
          </p:cNvPr>
          <p:cNvSpPr/>
          <p:nvPr/>
        </p:nvSpPr>
        <p:spPr>
          <a:xfrm>
            <a:off x="5177390" y="4578317"/>
            <a:ext cx="2011891" cy="18570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0A2EB28-DDCF-4FFE-9B19-9FF7EA6B102A}"/>
              </a:ext>
            </a:extLst>
          </p:cNvPr>
          <p:cNvSpPr/>
          <p:nvPr/>
        </p:nvSpPr>
        <p:spPr>
          <a:xfrm>
            <a:off x="5177390" y="1875031"/>
            <a:ext cx="2011891" cy="18570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6C462-0077-4740-A427-A982E6C38A8C}"/>
              </a:ext>
            </a:extLst>
          </p:cNvPr>
          <p:cNvSpPr txBox="1"/>
          <p:nvPr/>
        </p:nvSpPr>
        <p:spPr>
          <a:xfrm>
            <a:off x="5626123" y="2568443"/>
            <a:ext cx="119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예매 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673D61-E8B6-4694-97F7-0894C0522FDD}"/>
              </a:ext>
            </a:extLst>
          </p:cNvPr>
          <p:cNvSpPr/>
          <p:nvPr/>
        </p:nvSpPr>
        <p:spPr>
          <a:xfrm>
            <a:off x="385069" y="4578317"/>
            <a:ext cx="2011891" cy="18570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F60DBD-6257-4830-9492-9B560038DC83}"/>
              </a:ext>
            </a:extLst>
          </p:cNvPr>
          <p:cNvSpPr txBox="1"/>
          <p:nvPr/>
        </p:nvSpPr>
        <p:spPr>
          <a:xfrm>
            <a:off x="794861" y="5276010"/>
            <a:ext cx="119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예매 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77E154-5909-4AE1-8944-F7097CE8854C}"/>
              </a:ext>
            </a:extLst>
          </p:cNvPr>
          <p:cNvSpPr txBox="1"/>
          <p:nvPr/>
        </p:nvSpPr>
        <p:spPr>
          <a:xfrm>
            <a:off x="5500969" y="5261732"/>
            <a:ext cx="160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영화 예매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FB4174-FA33-43CD-A158-EAEA9992660D}"/>
              </a:ext>
            </a:extLst>
          </p:cNvPr>
          <p:cNvSpPr txBox="1"/>
          <p:nvPr/>
        </p:nvSpPr>
        <p:spPr>
          <a:xfrm>
            <a:off x="2386886" y="5022582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2FAA5A-21E8-4387-97D6-963C409E524D}"/>
              </a:ext>
            </a:extLst>
          </p:cNvPr>
          <p:cNvSpPr txBox="1"/>
          <p:nvPr/>
        </p:nvSpPr>
        <p:spPr>
          <a:xfrm>
            <a:off x="4741995" y="5022582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543E0A-7C6F-444A-B120-828CE8E5FB0B}"/>
              </a:ext>
            </a:extLst>
          </p:cNvPr>
          <p:cNvSpPr txBox="1"/>
          <p:nvPr/>
        </p:nvSpPr>
        <p:spPr>
          <a:xfrm>
            <a:off x="7918241" y="1482937"/>
            <a:ext cx="119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예매 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1F1E97F-72CC-4CD5-B6A5-E623C551A900}"/>
              </a:ext>
            </a:extLst>
          </p:cNvPr>
          <p:cNvSpPr/>
          <p:nvPr/>
        </p:nvSpPr>
        <p:spPr>
          <a:xfrm>
            <a:off x="7507709" y="4809149"/>
            <a:ext cx="2011891" cy="18570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ABE3F4-FAE1-48ED-AA1A-7C4C747120C1}"/>
              </a:ext>
            </a:extLst>
          </p:cNvPr>
          <p:cNvSpPr txBox="1"/>
          <p:nvPr/>
        </p:nvSpPr>
        <p:spPr>
          <a:xfrm>
            <a:off x="8108741" y="5506842"/>
            <a:ext cx="160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C15F78C-988A-40AC-9693-FC7072531714}"/>
              </a:ext>
            </a:extLst>
          </p:cNvPr>
          <p:cNvCxnSpPr>
            <a:stCxn id="32" idx="3"/>
            <a:endCxn id="22" idx="1"/>
          </p:cNvCxnSpPr>
          <p:nvPr/>
        </p:nvCxnSpPr>
        <p:spPr>
          <a:xfrm>
            <a:off x="2396960" y="5506843"/>
            <a:ext cx="27804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61E145-B95F-4414-9A86-03581B81992F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>
            <a:off x="2370029" y="2803557"/>
            <a:ext cx="2807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4C69CDC-A851-4BFD-8EF6-ABB78D98DB40}"/>
              </a:ext>
            </a:extLst>
          </p:cNvPr>
          <p:cNvCxnSpPr>
            <a:stCxn id="20" idx="2"/>
            <a:endCxn id="38" idx="0"/>
          </p:cNvCxnSpPr>
          <p:nvPr/>
        </p:nvCxnSpPr>
        <p:spPr>
          <a:xfrm flipH="1">
            <a:off x="8513655" y="2679352"/>
            <a:ext cx="4366" cy="2129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DCBAC86-7721-4F18-BF33-6A7DF83452CC}"/>
              </a:ext>
            </a:extLst>
          </p:cNvPr>
          <p:cNvSpPr txBox="1"/>
          <p:nvPr/>
        </p:nvSpPr>
        <p:spPr>
          <a:xfrm>
            <a:off x="8111591" y="2659129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0D555D-D063-4EA1-9738-FE504E078BE7}"/>
              </a:ext>
            </a:extLst>
          </p:cNvPr>
          <p:cNvSpPr txBox="1"/>
          <p:nvPr/>
        </p:nvSpPr>
        <p:spPr>
          <a:xfrm>
            <a:off x="8111591" y="4285928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FEF12737-851D-4A87-AC08-27AC6C13BF38}"/>
              </a:ext>
            </a:extLst>
          </p:cNvPr>
          <p:cNvSpPr/>
          <p:nvPr/>
        </p:nvSpPr>
        <p:spPr>
          <a:xfrm>
            <a:off x="2906437" y="2246063"/>
            <a:ext cx="1623863" cy="1148310"/>
          </a:xfrm>
          <a:prstGeom prst="flowChartDecisi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예매</a:t>
            </a: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7EAEF3F2-A2F6-4CC8-A3D2-372AD6205488}"/>
              </a:ext>
            </a:extLst>
          </p:cNvPr>
          <p:cNvSpPr/>
          <p:nvPr/>
        </p:nvSpPr>
        <p:spPr>
          <a:xfrm>
            <a:off x="2900434" y="4932970"/>
            <a:ext cx="1623863" cy="1148310"/>
          </a:xfrm>
          <a:prstGeom prst="flowChartDecisi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예매</a:t>
            </a: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FD7DEEB4-65BD-4E22-BBC0-D1F11DD21695}"/>
              </a:ext>
            </a:extLst>
          </p:cNvPr>
          <p:cNvSpPr/>
          <p:nvPr/>
        </p:nvSpPr>
        <p:spPr>
          <a:xfrm>
            <a:off x="7701722" y="3086684"/>
            <a:ext cx="1623863" cy="1148310"/>
          </a:xfrm>
          <a:prstGeom prst="flowChartDecisi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예매</a:t>
            </a:r>
          </a:p>
        </p:txBody>
      </p:sp>
    </p:spTree>
    <p:extLst>
      <p:ext uri="{BB962C8B-B14F-4D97-AF65-F5344CB8AC3E}">
        <p14:creationId xmlns:p14="http://schemas.microsoft.com/office/powerpoint/2010/main" val="25894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47" y="239528"/>
            <a:ext cx="8534400" cy="100738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/>
              <a:t>●</a:t>
            </a:r>
            <a:r>
              <a:rPr lang="en-US" altLang="ko-KR" dirty="0"/>
              <a:t>2. </a:t>
            </a:r>
            <a:r>
              <a:rPr lang="ko-KR" altLang="en-US" dirty="0"/>
              <a:t>개념적 설계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2000" dirty="0"/>
              <a:t>2.2  </a:t>
            </a:r>
            <a:r>
              <a:rPr lang="ko-KR" altLang="en-US" sz="2000" dirty="0"/>
              <a:t>테이블 정의서</a:t>
            </a:r>
            <a:r>
              <a:rPr lang="en-US" altLang="ko-KR" sz="2000" dirty="0"/>
              <a:t>(ER</a:t>
            </a:r>
            <a:r>
              <a:rPr lang="ko-KR" altLang="en-US" sz="2000" dirty="0"/>
              <a:t> 다이어그램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66EBB-49CF-4949-8342-68028E7A1EEC}"/>
              </a:ext>
            </a:extLst>
          </p:cNvPr>
          <p:cNvSpPr txBox="1"/>
          <p:nvPr/>
        </p:nvSpPr>
        <p:spPr>
          <a:xfrm>
            <a:off x="7263468" y="3734179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0C808-63F9-41D8-8D9E-B969B6FF6927}"/>
              </a:ext>
            </a:extLst>
          </p:cNvPr>
          <p:cNvSpPr txBox="1"/>
          <p:nvPr/>
        </p:nvSpPr>
        <p:spPr>
          <a:xfrm>
            <a:off x="5906876" y="5304817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BC95D-CE8D-44E6-9DD3-E94177A769E2}"/>
              </a:ext>
            </a:extLst>
          </p:cNvPr>
          <p:cNvSpPr txBox="1"/>
          <p:nvPr/>
        </p:nvSpPr>
        <p:spPr>
          <a:xfrm>
            <a:off x="3147118" y="2261527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C9037-7888-40B0-9753-D256626F04BD}"/>
              </a:ext>
            </a:extLst>
          </p:cNvPr>
          <p:cNvSpPr txBox="1"/>
          <p:nvPr/>
        </p:nvSpPr>
        <p:spPr>
          <a:xfrm>
            <a:off x="5750858" y="2261527"/>
            <a:ext cx="69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</a:t>
            </a:r>
            <a:endParaRPr lang="ko-KR" altLang="en-US" sz="2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D48CCFF-5892-4FC5-94BB-126FB2BC67B6}"/>
              </a:ext>
            </a:extLst>
          </p:cNvPr>
          <p:cNvSpPr/>
          <p:nvPr/>
        </p:nvSpPr>
        <p:spPr>
          <a:xfrm>
            <a:off x="6257523" y="1845372"/>
            <a:ext cx="2011891" cy="18570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13C58-7619-49CE-A31A-9A416DE06285}"/>
              </a:ext>
            </a:extLst>
          </p:cNvPr>
          <p:cNvSpPr txBox="1"/>
          <p:nvPr/>
        </p:nvSpPr>
        <p:spPr>
          <a:xfrm>
            <a:off x="6920216" y="2523137"/>
            <a:ext cx="119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극장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045F43-F29D-4C50-BF62-4A38FF8EE549}"/>
              </a:ext>
            </a:extLst>
          </p:cNvPr>
          <p:cNvSpPr/>
          <p:nvPr/>
        </p:nvSpPr>
        <p:spPr>
          <a:xfrm>
            <a:off x="1097211" y="1845372"/>
            <a:ext cx="2011891" cy="18570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451B5-1239-4E13-9A62-2F4490534715}"/>
              </a:ext>
            </a:extLst>
          </p:cNvPr>
          <p:cNvSpPr txBox="1"/>
          <p:nvPr/>
        </p:nvSpPr>
        <p:spPr>
          <a:xfrm>
            <a:off x="1718291" y="2523137"/>
            <a:ext cx="119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영화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0BB4C2C-54F5-476E-B672-B815F05F4D1D}"/>
              </a:ext>
            </a:extLst>
          </p:cNvPr>
          <p:cNvSpPr/>
          <p:nvPr/>
        </p:nvSpPr>
        <p:spPr>
          <a:xfrm>
            <a:off x="3837401" y="4407069"/>
            <a:ext cx="2011891" cy="185705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18CAB-8805-4D88-9064-B28F26DB18EC}"/>
              </a:ext>
            </a:extLst>
          </p:cNvPr>
          <p:cNvSpPr txBox="1"/>
          <p:nvPr/>
        </p:nvSpPr>
        <p:spPr>
          <a:xfrm>
            <a:off x="4240127" y="5104762"/>
            <a:ext cx="160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상영관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176119-9617-41B6-A807-F017F2E37DF5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3109102" y="2773898"/>
            <a:ext cx="31484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530C66-E72D-4D79-82C3-079DE3090EB9}"/>
              </a:ext>
            </a:extLst>
          </p:cNvPr>
          <p:cNvCxnSpPr>
            <a:stCxn id="15" idx="2"/>
            <a:endCxn id="10" idx="3"/>
          </p:cNvCxnSpPr>
          <p:nvPr/>
        </p:nvCxnSpPr>
        <p:spPr>
          <a:xfrm flipH="1">
            <a:off x="5849292" y="3702424"/>
            <a:ext cx="1414177" cy="163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FFDBA1BC-7DCF-4E72-A83E-944A96B7DE40}"/>
              </a:ext>
            </a:extLst>
          </p:cNvPr>
          <p:cNvSpPr/>
          <p:nvPr/>
        </p:nvSpPr>
        <p:spPr>
          <a:xfrm>
            <a:off x="3837401" y="2199742"/>
            <a:ext cx="1623863" cy="1148310"/>
          </a:xfrm>
          <a:prstGeom prst="flowChartDecision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568F3-3B07-4194-B8BA-5B3F27575DDB}"/>
              </a:ext>
            </a:extLst>
          </p:cNvPr>
          <p:cNvSpPr txBox="1"/>
          <p:nvPr/>
        </p:nvSpPr>
        <p:spPr>
          <a:xfrm>
            <a:off x="4229527" y="2543065"/>
            <a:ext cx="119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상영</a:t>
            </a:r>
          </a:p>
        </p:txBody>
      </p:sp>
    </p:spTree>
    <p:extLst>
      <p:ext uri="{BB962C8B-B14F-4D97-AF65-F5344CB8AC3E}">
        <p14:creationId xmlns:p14="http://schemas.microsoft.com/office/powerpoint/2010/main" val="38048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47" y="239528"/>
            <a:ext cx="8534400" cy="100738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/>
              <a:t>●</a:t>
            </a:r>
            <a:r>
              <a:rPr lang="en-US" altLang="ko-KR" dirty="0"/>
              <a:t>2. </a:t>
            </a:r>
            <a:r>
              <a:rPr lang="ko-KR" altLang="en-US" dirty="0"/>
              <a:t>개념적 설계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2000" dirty="0"/>
              <a:t>2.2  </a:t>
            </a:r>
            <a:r>
              <a:rPr lang="ko-KR" altLang="en-US" sz="2000" dirty="0"/>
              <a:t>테이블 정의서</a:t>
            </a:r>
            <a:r>
              <a:rPr lang="en-US" altLang="ko-KR" sz="2000" dirty="0"/>
              <a:t>(ER</a:t>
            </a:r>
            <a:r>
              <a:rPr lang="ko-KR" altLang="en-US" sz="2000" dirty="0"/>
              <a:t> 다이어그램 </a:t>
            </a:r>
            <a:r>
              <a:rPr lang="en-US" altLang="ko-KR" sz="2000" dirty="0"/>
              <a:t>: DA# </a:t>
            </a:r>
            <a:r>
              <a:rPr lang="ko-KR" altLang="en-US" sz="2000" dirty="0"/>
              <a:t>활용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486D655-E415-43B6-A3B9-3E32C5372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7" y="1565974"/>
            <a:ext cx="10295512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513</TotalTime>
  <Words>191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Tw Cen MT</vt:lpstr>
      <vt:lpstr>Wingdings 3</vt:lpstr>
      <vt:lpstr>New_Simple01</vt:lpstr>
      <vt:lpstr>영화관App dB설계</vt:lpstr>
      <vt:lpstr>●1. 데이터베이스 도메인(Domain) </vt:lpstr>
      <vt:lpstr>●1. 데이터베이스 도메인(Domain) </vt:lpstr>
      <vt:lpstr>●2. 개념적 설계  2.2  테이블 정의서(ER 다이어그램) </vt:lpstr>
      <vt:lpstr>●2. 개념적 설계  2.2  테이블 정의서(ER 다이어그램) </vt:lpstr>
      <vt:lpstr>●2. 개념적 설계  2.2  테이블 정의서(ER 다이어그램 : DA# 활용) </vt:lpstr>
    </vt:vector>
  </TitlesOfParts>
  <Manager/>
  <Company>HP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영화관ㅅ dB설계</dc:title>
  <dc:creator>USER</dc:creator>
  <cp:lastModifiedBy>의환 이</cp:lastModifiedBy>
  <cp:revision>96</cp:revision>
  <dcterms:created xsi:type="dcterms:W3CDTF">2019-09-16T02:16:28Z</dcterms:created>
  <dcterms:modified xsi:type="dcterms:W3CDTF">2020-01-22T16:25:16Z</dcterms:modified>
  <cp:version>1000.0000.01</cp:version>
</cp:coreProperties>
</file>